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57" r:id="rId10"/>
    <p:sldId id="273" r:id="rId11"/>
    <p:sldId id="274" r:id="rId12"/>
    <p:sldId id="275" r:id="rId13"/>
    <p:sldId id="276" r:id="rId14"/>
    <p:sldId id="277" r:id="rId15"/>
    <p:sldId id="278" r:id="rId16"/>
    <p:sldId id="259" r:id="rId17"/>
    <p:sldId id="279" r:id="rId18"/>
    <p:sldId id="280" r:id="rId19"/>
    <p:sldId id="281" r:id="rId20"/>
    <p:sldId id="289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Company</a:t>
            </a:r>
            <a:r>
              <a:rPr lang="tr-TR" dirty="0" smtClean="0"/>
              <a:t> DB / Örnekler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Onur Sığırcı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Department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64250"/>
              </p:ext>
            </p:extLst>
          </p:nvPr>
        </p:nvGraphicFramePr>
        <p:xfrm>
          <a:off x="611560" y="2841648"/>
          <a:ext cx="7515867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956118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2407927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DNAME*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DNUMBER*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MGRSSN*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MGRSTARTDATE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Headquarters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888665555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1971-06-19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987654321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1985-01-01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333445555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1978-05-22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1999-05-15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444444400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1998-05-15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555555500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1997-01-01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52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VARCHAR(25)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NUMERIC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CHAR(9)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893313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Şirketin bünyesindeki departmanların bilgilerini tutan tablodur.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30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«Project»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14707"/>
              </p:ext>
            </p:extLst>
          </p:nvPr>
        </p:nvGraphicFramePr>
        <p:xfrm>
          <a:off x="1349425" y="2564904"/>
          <a:ext cx="6575375" cy="3794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425489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663025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1729181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PNAME*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PNUMBER*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PLOCATION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DNUM*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ProductX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ProductY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ProductZ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Computerization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10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Reorganization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20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Newbenefits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30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52075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OperatingSystems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Jacksonville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8933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DatabaseSystems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Birmingham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375894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Middleware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Jackson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4847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InkjetPrinters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91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Phoenix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7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321889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LaserPrinters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92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LasVegas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7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372319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VARCHAR(25)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408837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Şirketin bünyesinde yürütülen projelerin bilgilerini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23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Dept_Locatıons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4731"/>
              </p:ext>
            </p:extLst>
          </p:nvPr>
        </p:nvGraphicFramePr>
        <p:xfrm>
          <a:off x="3059832" y="2226568"/>
          <a:ext cx="3088514" cy="4373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25489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663025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DNUMBER*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DLOCATION*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52075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Sacramento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8933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7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Milwaukee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375894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4847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Dallas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321889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Miami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372319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Philadephia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4088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Seattle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departmanlarının yerini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7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Employee</a:t>
            </a:r>
            <a:r>
              <a:rPr lang="tr-TR" dirty="0" smtClean="0"/>
              <a:t>» Tablosu</a:t>
            </a:r>
            <a:endParaRPr lang="tr-TR" dirty="0"/>
          </a:p>
        </p:txBody>
      </p:sp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çalışanlarının bilgilerini tutan tablodur.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92111"/>
              </p:ext>
            </p:extLst>
          </p:nvPr>
        </p:nvGraphicFramePr>
        <p:xfrm>
          <a:off x="2669824" y="2636912"/>
          <a:ext cx="3042352" cy="2971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4183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FNAME*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MINIT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VARCHAR(1)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LNAME*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VARCAHR(15)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SSN*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CHAR(9)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BDATE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DATE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ADDRESS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VARCHAR(50)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SEX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CHAR(1)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15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SALARY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274022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SUPERSSN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CHAR(9)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879263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DNO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53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1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Works_On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4108"/>
              </p:ext>
            </p:extLst>
          </p:nvPr>
        </p:nvGraphicFramePr>
        <p:xfrm>
          <a:off x="1850739" y="2636912"/>
          <a:ext cx="4680521" cy="2057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04183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xmlns="" val="135092366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ESSN*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PNO*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HOURS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CHAR(9)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çalışanlarının hangi projede kaç saat çalıştığını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58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Dependent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9758"/>
              </p:ext>
            </p:extLst>
          </p:nvPr>
        </p:nvGraphicFramePr>
        <p:xfrm>
          <a:off x="755576" y="2852936"/>
          <a:ext cx="7526965" cy="2057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xmlns="" val="1350923668"/>
                    </a:ext>
                  </a:extLst>
                </a:gridCol>
                <a:gridCol w="1076642">
                  <a:extLst>
                    <a:ext uri="{9D8B030D-6E8A-4147-A177-3AD203B41FA5}">
                      <a16:colId xmlns:a16="http://schemas.microsoft.com/office/drawing/2014/main" xmlns="" val="1493200027"/>
                    </a:ext>
                  </a:extLst>
                </a:gridCol>
                <a:gridCol w="1751958">
                  <a:extLst>
                    <a:ext uri="{9D8B030D-6E8A-4147-A177-3AD203B41FA5}">
                      <a16:colId xmlns:a16="http://schemas.microsoft.com/office/drawing/2014/main" xmlns="" val="776759317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ESSN*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DEPENDENT_NAME*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SEX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RELATIONSHIP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1978-12-31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Daughter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F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2057-05-05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Spouse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1978-01-01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222222205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1969-04-19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Spouse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CHAR(9)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CHAR(1)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VARCHAR(8)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çalışanlarının aile bilgilerini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09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- 1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9" y="4530262"/>
            <a:ext cx="3751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dno</a:t>
            </a:r>
            <a:r>
              <a:rPr lang="tr-TR" sz="2400" dirty="0" smtClean="0"/>
              <a:t>=5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5 numaralı departmanda çalışan işçilerin ad, </a:t>
            </a:r>
            <a:r>
              <a:rPr lang="tr-TR" sz="2400" dirty="0" err="1" smtClean="0"/>
              <a:t>soyad</a:t>
            </a:r>
            <a:r>
              <a:rPr lang="tr-TR" sz="2400" dirty="0"/>
              <a:t> </a:t>
            </a:r>
            <a:r>
              <a:rPr lang="tr-TR" sz="2400" dirty="0" smtClean="0"/>
              <a:t>bilgilerini listeleyen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5282"/>
              </p:ext>
            </p:extLst>
          </p:nvPr>
        </p:nvGraphicFramePr>
        <p:xfrm>
          <a:off x="2623248" y="2612812"/>
          <a:ext cx="3743144" cy="1680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871572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Franklin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Wong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John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Smith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Ramesh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Narayan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Joyce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English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- 2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8" y="4530262"/>
            <a:ext cx="7064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dname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, </a:t>
            </a:r>
            <a:r>
              <a:rPr lang="tr-TR" sz="2400" dirty="0" err="1" smtClean="0"/>
              <a:t>department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fname</a:t>
            </a:r>
            <a:r>
              <a:rPr lang="tr-TR" sz="2400" dirty="0" smtClean="0"/>
              <a:t>=‘</a:t>
            </a:r>
            <a:r>
              <a:rPr lang="tr-TR" sz="2400" dirty="0" err="1" smtClean="0"/>
              <a:t>Jared</a:t>
            </a:r>
            <a:r>
              <a:rPr lang="tr-TR" sz="2400" dirty="0" smtClean="0"/>
              <a:t>’ 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lname</a:t>
            </a:r>
            <a:r>
              <a:rPr lang="tr-TR" sz="2400" dirty="0" smtClean="0"/>
              <a:t>=‘James’</a:t>
            </a:r>
          </a:p>
          <a:p>
            <a:r>
              <a:rPr lang="tr-TR" sz="2400" dirty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dno</a:t>
            </a:r>
            <a:r>
              <a:rPr lang="tr-TR" sz="2400" dirty="0" smtClean="0"/>
              <a:t> = </a:t>
            </a:r>
            <a:r>
              <a:rPr lang="tr-TR" sz="2400" dirty="0" err="1" smtClean="0"/>
              <a:t>dnumber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Jared</a:t>
            </a:r>
            <a:r>
              <a:rPr lang="tr-TR" sz="2400" dirty="0" smtClean="0"/>
              <a:t> James» isimli çalışanın  departman ismini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03336"/>
              </p:ext>
            </p:extLst>
          </p:nvPr>
        </p:nvGraphicFramePr>
        <p:xfrm>
          <a:off x="2623248" y="2612812"/>
          <a:ext cx="1871572" cy="719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Software </a:t>
                      </a:r>
                      <a:endParaRPr lang="tr-TR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- 3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11560" y="468158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dlocation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</a:t>
            </a:r>
            <a:r>
              <a:rPr lang="tr-TR" sz="2400" b="1" dirty="0" smtClean="0"/>
              <a:t>d</a:t>
            </a:r>
            <a:r>
              <a:rPr lang="tr-TR" sz="2400" dirty="0" smtClean="0"/>
              <a:t>, </a:t>
            </a:r>
            <a:r>
              <a:rPr lang="tr-TR" sz="2400" dirty="0" err="1" smtClean="0"/>
              <a:t>dept_locations</a:t>
            </a:r>
            <a:r>
              <a:rPr lang="tr-TR" sz="2400" dirty="0" smtClean="0"/>
              <a:t> </a:t>
            </a:r>
            <a:r>
              <a:rPr lang="tr-TR" sz="2400" b="1" dirty="0" smtClean="0"/>
              <a:t>dl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dname</a:t>
            </a:r>
            <a:r>
              <a:rPr lang="tr-TR" sz="2400" dirty="0" smtClean="0"/>
              <a:t>=‘</a:t>
            </a:r>
            <a:r>
              <a:rPr lang="tr-TR" sz="2400" dirty="0" err="1" smtClean="0"/>
              <a:t>Sales</a:t>
            </a:r>
            <a:r>
              <a:rPr lang="tr-TR" sz="2400" dirty="0" smtClean="0"/>
              <a:t>’ 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d.dnumber</a:t>
            </a:r>
            <a:r>
              <a:rPr lang="tr-TR" sz="2400" dirty="0" smtClean="0"/>
              <a:t>=</a:t>
            </a:r>
            <a:r>
              <a:rPr lang="tr-TR" sz="2400" dirty="0" err="1" smtClean="0"/>
              <a:t>dl.dnumber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Satış (</a:t>
            </a:r>
            <a:r>
              <a:rPr lang="tr-TR" sz="2400" dirty="0" err="1" smtClean="0"/>
              <a:t>Sales</a:t>
            </a:r>
            <a:r>
              <a:rPr lang="tr-TR" sz="2400" dirty="0" smtClean="0"/>
              <a:t>) departmanının hangi şehirlerde ofisi olduğunu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7948"/>
              </p:ext>
            </p:extLst>
          </p:nvPr>
        </p:nvGraphicFramePr>
        <p:xfrm>
          <a:off x="2623248" y="2612812"/>
          <a:ext cx="1871572" cy="2000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DLOCATION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Chicago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Dallas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Miami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Philadephia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tr-TR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41446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9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- 4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8" y="4748951"/>
            <a:ext cx="7280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r>
              <a:rPr lang="tr-TR" sz="2400" dirty="0" smtClean="0"/>
              <a:t>, </a:t>
            </a:r>
            <a:r>
              <a:rPr lang="tr-TR" sz="2400" dirty="0" err="1" smtClean="0"/>
              <a:t>dname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,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address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‘%Houston%’</a:t>
            </a:r>
          </a:p>
          <a:p>
            <a:r>
              <a:rPr lang="tr-TR" sz="2400" dirty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dnumber</a:t>
            </a:r>
            <a:r>
              <a:rPr lang="tr-TR" sz="2400" dirty="0" smtClean="0"/>
              <a:t> = </a:t>
            </a:r>
            <a:r>
              <a:rPr lang="tr-TR" sz="2400" dirty="0" err="1" smtClean="0"/>
              <a:t>dno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Houston şehrinde yaşayan çalışanların ad, </a:t>
            </a:r>
            <a:r>
              <a:rPr lang="tr-TR" sz="2400" dirty="0" err="1" smtClean="0"/>
              <a:t>soyad</a:t>
            </a:r>
            <a:r>
              <a:rPr lang="tr-TR" sz="2400" dirty="0" smtClean="0"/>
              <a:t> ve çalıştığı departmanların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88062"/>
              </p:ext>
            </p:extLst>
          </p:nvPr>
        </p:nvGraphicFramePr>
        <p:xfrm>
          <a:off x="2623248" y="2612812"/>
          <a:ext cx="4108992" cy="2000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9664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369664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1369664">
                  <a:extLst>
                    <a:ext uri="{9D8B030D-6E8A-4147-A177-3AD203B41FA5}">
                      <a16:colId xmlns:a16="http://schemas.microsoft.com/office/drawing/2014/main" xmlns="" val="3024182629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Franklin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Wong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James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Borg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Headquarters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Joyce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Ahmad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Jabbar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63636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 Tabloları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46241"/>
              </p:ext>
            </p:extLst>
          </p:nvPr>
        </p:nvGraphicFramePr>
        <p:xfrm>
          <a:off x="683568" y="1700809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1124"/>
              </p:ext>
            </p:extLst>
          </p:nvPr>
        </p:nvGraphicFramePr>
        <p:xfrm>
          <a:off x="5220072" y="170728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Bilgisayar Bilimleri - 1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Olasılık ve İstatistik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Assembly</a:t>
                      </a:r>
                      <a:r>
                        <a:rPr lang="tr-TR" sz="1100" baseline="0" dirty="0" smtClean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İşletim Sistemleri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Veri İletişimi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5939996" y="3387105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002"/>
              </p:ext>
            </p:extLst>
          </p:nvPr>
        </p:nvGraphicFramePr>
        <p:xfrm>
          <a:off x="3492997" y="3672035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6443366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981635" y="3402106"/>
            <a:ext cx="3590365" cy="818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6" idx="1"/>
          </p:cNvCxnSpPr>
          <p:nvPr/>
        </p:nvCxnSpPr>
        <p:spPr>
          <a:xfrm flipH="1">
            <a:off x="4191001" y="2544836"/>
            <a:ext cx="1029071" cy="1127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smtClean="0"/>
              <a:t>- 5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54482" y="2924944"/>
            <a:ext cx="7280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dependent_name</a:t>
            </a:r>
            <a:endParaRPr lang="tr-TR" sz="2400" dirty="0" smtClean="0"/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project</a:t>
            </a:r>
            <a:r>
              <a:rPr lang="tr-TR" sz="2400" dirty="0" smtClean="0"/>
              <a:t>, </a:t>
            </a:r>
            <a:r>
              <a:rPr lang="tr-TR" sz="2400" dirty="0" err="1" smtClean="0"/>
              <a:t>works_on</a:t>
            </a:r>
            <a:r>
              <a:rPr lang="tr-TR" sz="2400" dirty="0" smtClean="0"/>
              <a:t>, </a:t>
            </a:r>
            <a:r>
              <a:rPr lang="tr-TR" sz="2400" dirty="0" err="1" smtClean="0"/>
              <a:t>dependent</a:t>
            </a:r>
            <a:endParaRPr lang="tr-TR" sz="2400" dirty="0" smtClean="0"/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pnumber</a:t>
            </a:r>
            <a:r>
              <a:rPr lang="tr-TR" sz="2400" dirty="0" smtClean="0"/>
              <a:t> = </a:t>
            </a:r>
            <a:r>
              <a:rPr lang="tr-TR" sz="2400" dirty="0" err="1" smtClean="0"/>
              <a:t>pno</a:t>
            </a:r>
            <a:r>
              <a:rPr lang="tr-TR" sz="2400" dirty="0" smtClean="0"/>
              <a:t> </a:t>
            </a:r>
          </a:p>
          <a:p>
            <a:r>
              <a:rPr lang="tr-TR" sz="2400" dirty="0"/>
              <a:t>	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work_on.essn</a:t>
            </a:r>
            <a:r>
              <a:rPr lang="tr-TR" sz="2400" dirty="0" smtClean="0"/>
              <a:t> = </a:t>
            </a:r>
            <a:r>
              <a:rPr lang="tr-TR" sz="2400" dirty="0" err="1" smtClean="0"/>
              <a:t>dependent.essn</a:t>
            </a:r>
            <a:endParaRPr lang="tr-TR" sz="2400" dirty="0" smtClean="0"/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pname</a:t>
            </a:r>
            <a:r>
              <a:rPr lang="tr-TR" sz="2400" dirty="0" smtClean="0"/>
              <a:t> = ‘</a:t>
            </a:r>
            <a:r>
              <a:rPr lang="tr-TR" sz="2400" dirty="0" err="1" smtClean="0"/>
              <a:t>ProductX</a:t>
            </a:r>
            <a:r>
              <a:rPr lang="tr-TR" sz="2400" dirty="0" smtClean="0"/>
              <a:t>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 </a:t>
            </a:r>
            <a:r>
              <a:rPr lang="tr-TR" sz="2400" dirty="0" smtClean="0"/>
              <a:t>«</a:t>
            </a:r>
            <a:r>
              <a:rPr lang="tr-TR" sz="2400" dirty="0" err="1" smtClean="0"/>
              <a:t>ProductX</a:t>
            </a:r>
            <a:r>
              <a:rPr lang="tr-TR" sz="2400" dirty="0" smtClean="0"/>
              <a:t>» projesinde çalışanların akraba isimlerini listeleyen sorguyu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66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8" y="4530262"/>
            <a:ext cx="454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take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code</a:t>
            </a:r>
            <a:r>
              <a:rPr lang="tr-TR" sz="2400" dirty="0" smtClean="0"/>
              <a:t>=‘</a:t>
            </a:r>
            <a:r>
              <a:rPr lang="tr-TR" sz="2400" dirty="0" smtClean="0"/>
              <a:t>BLM1551’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BLM1551 dersini alan öğrencilerin listesini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849"/>
              </p:ext>
            </p:extLst>
          </p:nvPr>
        </p:nvGraphicFramePr>
        <p:xfrm>
          <a:off x="3559034" y="2418600"/>
          <a:ext cx="1871572" cy="1496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12501105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15011607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12011031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BLM1551 dersini alan öğrencilerin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59262"/>
              </p:ext>
            </p:extLst>
          </p:nvPr>
        </p:nvGraphicFramePr>
        <p:xfrm>
          <a:off x="3559034" y="2418600"/>
          <a:ext cx="1871572" cy="1496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Ahmet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Mehmet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Ayşe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04144"/>
              </p:ext>
            </p:extLst>
          </p:nvPr>
        </p:nvGraphicFramePr>
        <p:xfrm>
          <a:off x="674440" y="1493785"/>
          <a:ext cx="3111532" cy="167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4226"/>
              </p:ext>
            </p:extLst>
          </p:nvPr>
        </p:nvGraphicFramePr>
        <p:xfrm>
          <a:off x="6156176" y="945667"/>
          <a:ext cx="1972514" cy="277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6780380" y="3723513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sp>
        <p:nvSpPr>
          <p:cNvPr id="3" name="Dikdörtgen 2"/>
          <p:cNvSpPr/>
          <p:nvPr/>
        </p:nvSpPr>
        <p:spPr>
          <a:xfrm>
            <a:off x="674440" y="33265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dirty="0" smtClean="0"/>
              <a:t>*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dirty="0" err="1"/>
              <a:t>take</a:t>
            </a:r>
            <a:r>
              <a:rPr lang="tr-TR" sz="2800" dirty="0"/>
              <a:t>, </a:t>
            </a:r>
            <a:r>
              <a:rPr lang="tr-TR" sz="2800" dirty="0" err="1"/>
              <a:t>student</a:t>
            </a:r>
            <a:endParaRPr lang="tr-TR" sz="2800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23797"/>
              </p:ext>
            </p:extLst>
          </p:nvPr>
        </p:nvGraphicFramePr>
        <p:xfrm>
          <a:off x="899592" y="4014413"/>
          <a:ext cx="6118985" cy="2497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895991442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76005363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student.id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take.id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61811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59802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022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10" grpId="0" uiExpan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44252" y="34797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fname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take</a:t>
            </a:r>
            <a:r>
              <a:rPr lang="tr-TR" sz="2800" dirty="0"/>
              <a:t>, </a:t>
            </a:r>
            <a:r>
              <a:rPr lang="tr-TR" sz="2800" dirty="0" err="1"/>
              <a:t>student</a:t>
            </a:r>
            <a:endParaRPr lang="tr-TR" sz="2800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6518"/>
              </p:ext>
            </p:extLst>
          </p:nvPr>
        </p:nvGraphicFramePr>
        <p:xfrm>
          <a:off x="1619672" y="980728"/>
          <a:ext cx="6118985" cy="2497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895991442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xmlns="" val="76005363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student.id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take.id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61811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59802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0221381"/>
                  </a:ext>
                </a:extLst>
              </a:tr>
            </a:tbl>
          </a:graphicData>
        </a:graphic>
      </p:graphicFrame>
      <p:sp>
        <p:nvSpPr>
          <p:cNvPr id="8" name="Dikdörtgen 7"/>
          <p:cNvSpPr/>
          <p:nvPr/>
        </p:nvSpPr>
        <p:spPr>
          <a:xfrm>
            <a:off x="744252" y="4293096"/>
            <a:ext cx="8388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WHERE</a:t>
            </a: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sz="2800" dirty="0" err="1" smtClean="0"/>
              <a:t>course</a:t>
            </a:r>
            <a:r>
              <a:rPr lang="tr-TR" sz="2800" dirty="0"/>
              <a:t>=‘BLM1551’ </a:t>
            </a:r>
            <a:endParaRPr lang="tr-TR" sz="2800" dirty="0" smtClean="0"/>
          </a:p>
          <a:p>
            <a:r>
              <a:rPr lang="tr-TR" sz="2800" b="1" dirty="0"/>
              <a:t>	</a:t>
            </a:r>
            <a:r>
              <a:rPr lang="tr-TR" sz="2800" b="1" dirty="0" smtClean="0"/>
              <a:t>	AND</a:t>
            </a:r>
            <a:r>
              <a:rPr lang="tr-TR" sz="2800" dirty="0" smtClean="0"/>
              <a:t> </a:t>
            </a:r>
            <a:r>
              <a:rPr lang="tr-TR" sz="2800" dirty="0"/>
              <a:t>take.id = student.id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300891" y="5276947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fname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take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=‘BLM1551’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t.id = s.id</a:t>
            </a:r>
            <a:endParaRPr lang="tr-T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«Ahmet» isimli öğrencinin aldığı derslerin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5187"/>
              </p:ext>
            </p:extLst>
          </p:nvPr>
        </p:nvGraphicFramePr>
        <p:xfrm>
          <a:off x="2699792" y="2403864"/>
          <a:ext cx="3317222" cy="1130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1722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Bilgisayar Bilimleri - 1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Assembly</a:t>
                      </a:r>
                      <a:r>
                        <a:rPr lang="tr-TR" sz="1800" baseline="0" dirty="0" smtClean="0"/>
                        <a:t> Dili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55576" y="3717032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b="1" dirty="0" smtClean="0"/>
              <a:t>	</a:t>
            </a:r>
            <a:r>
              <a:rPr lang="tr-TR" sz="2800" dirty="0" smtClean="0"/>
              <a:t>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student</a:t>
            </a:r>
            <a:r>
              <a:rPr lang="tr-TR" sz="2800" dirty="0" smtClean="0"/>
              <a:t>, </a:t>
            </a:r>
            <a:r>
              <a:rPr lang="tr-TR" sz="2800" dirty="0" err="1" smtClean="0"/>
              <a:t>take</a:t>
            </a:r>
            <a:r>
              <a:rPr lang="tr-TR" sz="2800" dirty="0" smtClean="0"/>
              <a:t>, </a:t>
            </a:r>
            <a:r>
              <a:rPr lang="tr-TR" sz="2800" dirty="0" err="1" smtClean="0"/>
              <a:t>course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799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15695"/>
              </p:ext>
            </p:extLst>
          </p:nvPr>
        </p:nvGraphicFramePr>
        <p:xfrm>
          <a:off x="92472" y="1558736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2689"/>
              </p:ext>
            </p:extLst>
          </p:nvPr>
        </p:nvGraphicFramePr>
        <p:xfrm>
          <a:off x="5796136" y="170080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Bilgisayar Bilimleri - 1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Olasılık ve İstatistik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Assembly</a:t>
                      </a:r>
                      <a:r>
                        <a:rPr lang="tr-TR" sz="1100" baseline="0" dirty="0" smtClean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İşletim Sistemleri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Veri İletişimi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268500" y="324615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6624150" y="338465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48548"/>
              </p:ext>
            </p:extLst>
          </p:nvPr>
        </p:nvGraphicFramePr>
        <p:xfrm>
          <a:off x="3488515" y="1417638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xmlns="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4188969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662608" y="432746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b="1" dirty="0" smtClean="0"/>
              <a:t>	</a:t>
            </a:r>
            <a:r>
              <a:rPr lang="tr-TR" sz="2800" dirty="0" smtClean="0"/>
              <a:t>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student</a:t>
            </a:r>
            <a:r>
              <a:rPr lang="tr-TR" sz="2800" dirty="0" smtClean="0"/>
              <a:t>, </a:t>
            </a:r>
            <a:r>
              <a:rPr lang="tr-TR" sz="2800" dirty="0" err="1" smtClean="0"/>
              <a:t>take</a:t>
            </a:r>
            <a:r>
              <a:rPr lang="tr-TR" sz="2800" dirty="0" smtClean="0"/>
              <a:t>, </a:t>
            </a:r>
            <a:r>
              <a:rPr lang="tr-TR" sz="2800" dirty="0" err="1" smtClean="0"/>
              <a:t>course</a:t>
            </a:r>
            <a:endParaRPr lang="tr-TR" sz="2800" dirty="0"/>
          </a:p>
        </p:txBody>
      </p:sp>
      <p:sp>
        <p:nvSpPr>
          <p:cNvPr id="14" name="Dikdörtgen 13"/>
          <p:cNvSpPr/>
          <p:nvPr/>
        </p:nvSpPr>
        <p:spPr>
          <a:xfrm>
            <a:off x="662608" y="5188939"/>
            <a:ext cx="8388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WHERE</a:t>
            </a: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sz="2800" dirty="0" err="1" smtClean="0"/>
              <a:t>fname</a:t>
            </a:r>
            <a:r>
              <a:rPr lang="tr-TR" sz="2800" dirty="0" smtClean="0"/>
              <a:t>=‘Ahmet’ </a:t>
            </a:r>
          </a:p>
          <a:p>
            <a:r>
              <a:rPr lang="tr-TR" sz="2800" b="1" dirty="0"/>
              <a:t>	</a:t>
            </a:r>
            <a:r>
              <a:rPr lang="tr-TR" sz="2800" b="1" dirty="0" smtClean="0"/>
              <a:t>	AND</a:t>
            </a:r>
            <a:r>
              <a:rPr lang="tr-TR" sz="2800" dirty="0" smtClean="0"/>
              <a:t> student.id </a:t>
            </a:r>
            <a:r>
              <a:rPr lang="tr-TR" sz="2800" dirty="0"/>
              <a:t>= </a:t>
            </a:r>
            <a:r>
              <a:rPr lang="tr-TR" sz="2800" dirty="0" smtClean="0"/>
              <a:t>take.id</a:t>
            </a:r>
          </a:p>
          <a:p>
            <a:r>
              <a:rPr lang="tr-TR" sz="2800" dirty="0"/>
              <a:t>	</a:t>
            </a:r>
            <a:r>
              <a:rPr lang="tr-TR" sz="2800" dirty="0" smtClean="0"/>
              <a:t>	</a:t>
            </a:r>
            <a:r>
              <a:rPr lang="tr-TR" sz="2800" b="1" dirty="0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take.code</a:t>
            </a:r>
            <a:r>
              <a:rPr lang="tr-TR" sz="2800" dirty="0" smtClean="0"/>
              <a:t> = </a:t>
            </a:r>
            <a:r>
              <a:rPr lang="tr-TR" sz="2800" dirty="0" err="1" smtClean="0"/>
              <a:t>course.code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875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Company</a:t>
            </a:r>
            <a:r>
              <a:rPr lang="tr-TR" dirty="0" smtClean="0"/>
              <a:t> Db (Şirket </a:t>
            </a:r>
            <a:r>
              <a:rPr lang="tr-TR" dirty="0" err="1" smtClean="0"/>
              <a:t>VeriTabanı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Bir şirkete ait, basit, örnek bir </a:t>
            </a:r>
            <a:r>
              <a:rPr lang="tr-TR" sz="2800" dirty="0" err="1" smtClean="0"/>
              <a:t>veritabanıdır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DDL (Tablo yapıları ile ilgili işlemler), webdeki dosyada «</a:t>
            </a:r>
            <a:r>
              <a:rPr lang="tr-TR" sz="2800" dirty="0" err="1" smtClean="0"/>
              <a:t>company-schema</a:t>
            </a:r>
            <a:r>
              <a:rPr lang="tr-TR" sz="2800" dirty="0" smtClean="0"/>
              <a:t>» dosyasında yer almaktadır.</a:t>
            </a:r>
          </a:p>
          <a:p>
            <a:r>
              <a:rPr lang="tr-TR" sz="2800" dirty="0" smtClean="0"/>
              <a:t>DML (Veri girme ile ilgili işlemler), webdeki dosyada «</a:t>
            </a:r>
            <a:r>
              <a:rPr lang="tr-TR" sz="2800" dirty="0" err="1" smtClean="0"/>
              <a:t>company</a:t>
            </a:r>
            <a:r>
              <a:rPr lang="tr-TR" sz="2800" dirty="0" smtClean="0"/>
              <a:t>-data» dosyasında yer almaktadır.</a:t>
            </a:r>
          </a:p>
          <a:p>
            <a:r>
              <a:rPr lang="tr-TR" sz="2800" dirty="0" smtClean="0"/>
              <a:t>Sonraki slaytlarda bu </a:t>
            </a:r>
            <a:r>
              <a:rPr lang="tr-TR" sz="2800" dirty="0" err="1" smtClean="0"/>
              <a:t>veritabanındaki</a:t>
            </a:r>
            <a:r>
              <a:rPr lang="tr-TR" sz="2800" dirty="0" smtClean="0"/>
              <a:t> tablolar incelenecektir:  </a:t>
            </a:r>
          </a:p>
          <a:p>
            <a:pPr marL="0" indent="0">
              <a:buNone/>
            </a:pPr>
            <a:r>
              <a:rPr lang="tr-TR" sz="2800" dirty="0" smtClean="0"/>
              <a:t> 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510</TotalTime>
  <Words>909</Words>
  <Application>Microsoft Office PowerPoint</Application>
  <PresentationFormat>Ekran Gösterisi (4:3)</PresentationFormat>
  <Paragraphs>584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Century Schoolbook</vt:lpstr>
      <vt:lpstr>Times New Roman</vt:lpstr>
      <vt:lpstr>Wingdings</vt:lpstr>
      <vt:lpstr>Wingdings 2</vt:lpstr>
      <vt:lpstr>Cumba</vt:lpstr>
      <vt:lpstr>Company DB / Örnekler</vt:lpstr>
      <vt:lpstr>İlişki Tabloları</vt:lpstr>
      <vt:lpstr>Örnek</vt:lpstr>
      <vt:lpstr>Örnek</vt:lpstr>
      <vt:lpstr>PowerPoint Sunusu</vt:lpstr>
      <vt:lpstr>PowerPoint Sunusu</vt:lpstr>
      <vt:lpstr>Örnek</vt:lpstr>
      <vt:lpstr>PowerPoint Sunusu</vt:lpstr>
      <vt:lpstr>Company Db (Şirket VeriTabanı)</vt:lpstr>
      <vt:lpstr>«Department» Tablosu</vt:lpstr>
      <vt:lpstr>«Project» Tablosu</vt:lpstr>
      <vt:lpstr>«Dept_Locatıons» Tablosu</vt:lpstr>
      <vt:lpstr>«Employee» Tablosu</vt:lpstr>
      <vt:lpstr>«Works_On» Tablosu</vt:lpstr>
      <vt:lpstr>«Dependent» Tablosu</vt:lpstr>
      <vt:lpstr>Örnek - 1</vt:lpstr>
      <vt:lpstr>Örnek - 2</vt:lpstr>
      <vt:lpstr>Örnek - 3</vt:lpstr>
      <vt:lpstr>Örnek - 4</vt:lpstr>
      <vt:lpstr>Örnek - 5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nurgula_1903@hotmail.com</cp:lastModifiedBy>
  <cp:revision>170</cp:revision>
  <dcterms:created xsi:type="dcterms:W3CDTF">2014-11-28T08:48:02Z</dcterms:created>
  <dcterms:modified xsi:type="dcterms:W3CDTF">2018-10-23T10:11:14Z</dcterms:modified>
</cp:coreProperties>
</file>