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17.10.2018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9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Düz Bağlayıcı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Oval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Oval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17.10.2018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17.10.2018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8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Oval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Oval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Düz Bağlayıcı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17.10.2018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17.10.2018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17.10.2018</a:t>
            </a:fld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17.10.2018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İçerik Yer Tutucusu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17.10.2018</a:t>
            </a:fld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17.10.2018</a:t>
            </a:fld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/>
              <a:t>Asıl metin stillerini düzenlemek için tıklatın</a:t>
            </a:r>
          </a:p>
          <a:p>
            <a:pPr lvl="1" eaLnBrk="1" latinLnBrk="0" hangingPunct="1"/>
            <a:r>
              <a:rPr kumimoji="0" lang="tr-TR"/>
              <a:t>İkinci düzey</a:t>
            </a:r>
          </a:p>
          <a:p>
            <a:pPr lvl="2" eaLnBrk="1" latinLnBrk="0" hangingPunct="1"/>
            <a:r>
              <a:rPr kumimoji="0" lang="tr-TR"/>
              <a:t>Üçüncü düzey</a:t>
            </a:r>
          </a:p>
          <a:p>
            <a:pPr lvl="3" eaLnBrk="1" latinLnBrk="0" hangingPunct="1"/>
            <a:r>
              <a:rPr kumimoji="0" lang="tr-TR"/>
              <a:t>Dördüncü düzey</a:t>
            </a:r>
          </a:p>
          <a:p>
            <a:pPr lvl="4" eaLnBrk="1" latinLnBrk="0" hangingPunct="1"/>
            <a:r>
              <a:rPr kumimoji="0" lang="tr-TR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17.10.2018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Sorgu / </a:t>
            </a:r>
            <a:r>
              <a:rPr lang="tr-TR" dirty="0" err="1"/>
              <a:t>dml</a:t>
            </a:r>
            <a:r>
              <a:rPr lang="tr-TR" dirty="0"/>
              <a:t> / </a:t>
            </a:r>
            <a:r>
              <a:rPr lang="tr-TR" dirty="0" err="1"/>
              <a:t>ddl</a:t>
            </a:r>
            <a:r>
              <a:rPr lang="tr-TR" dirty="0"/>
              <a:t> komutları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İbrahim Onur Sığırcı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SORGULAR</a:t>
            </a:r>
          </a:p>
        </p:txBody>
      </p:sp>
      <p:graphicFrame>
        <p:nvGraphicFramePr>
          <p:cNvPr id="4" name="Tablo 3"/>
          <p:cNvGraphicFramePr>
            <a:graphicFrameLocks noGrp="1"/>
          </p:cNvGraphicFramePr>
          <p:nvPr/>
        </p:nvGraphicFramePr>
        <p:xfrm>
          <a:off x="3576776" y="274638"/>
          <a:ext cx="487076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692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lname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bdate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12501105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Demir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15011607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Mehmet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Bakır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12011031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Tunç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12011067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Fatma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Gümüş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13011705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Taş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7047905" y="2350782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err="1"/>
              <a:t>student</a:t>
            </a:r>
            <a:endParaRPr lang="tr-TR" b="1" dirty="0"/>
          </a:p>
        </p:txBody>
      </p:sp>
      <p:sp>
        <p:nvSpPr>
          <p:cNvPr id="7" name="Dikdörtgen 6"/>
          <p:cNvSpPr/>
          <p:nvPr/>
        </p:nvSpPr>
        <p:spPr>
          <a:xfrm>
            <a:off x="1071373" y="3717032"/>
            <a:ext cx="7382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/>
              <a:t>SELECT </a:t>
            </a:r>
            <a:r>
              <a:rPr lang="tr-TR" sz="2400"/>
              <a:t>fname, lname</a:t>
            </a:r>
            <a:endParaRPr lang="tr-TR" sz="2400" dirty="0"/>
          </a:p>
          <a:p>
            <a:r>
              <a:rPr lang="tr-TR" sz="2400" b="1" dirty="0"/>
              <a:t>FROM </a:t>
            </a:r>
            <a:r>
              <a:rPr lang="tr-TR" sz="2400" dirty="0" err="1"/>
              <a:t>student</a:t>
            </a:r>
            <a:endParaRPr lang="tr-TR" sz="2400" dirty="0"/>
          </a:p>
          <a:p>
            <a:r>
              <a:rPr lang="tr-TR" sz="2400" b="1" dirty="0"/>
              <a:t>WHERE</a:t>
            </a:r>
            <a:r>
              <a:rPr lang="tr-TR" sz="2400" dirty="0"/>
              <a:t> </a:t>
            </a:r>
            <a:r>
              <a:rPr lang="tr-TR" sz="2400" dirty="0" err="1"/>
              <a:t>bdate</a:t>
            </a:r>
            <a:r>
              <a:rPr lang="tr-TR" sz="2400" dirty="0"/>
              <a:t> </a:t>
            </a:r>
            <a:r>
              <a:rPr lang="tr-TR" sz="2400" b="1" dirty="0"/>
              <a:t>BETWEEN</a:t>
            </a:r>
            <a:r>
              <a:rPr lang="tr-TR" sz="2400" dirty="0"/>
              <a:t> 1995 </a:t>
            </a:r>
            <a:r>
              <a:rPr lang="tr-TR" sz="2400" b="1" dirty="0"/>
              <a:t>AND</a:t>
            </a:r>
            <a:r>
              <a:rPr lang="tr-TR" sz="2400" dirty="0"/>
              <a:t> 1997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1047354" y="3043119"/>
            <a:ext cx="72690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/>
              <a:t>Doğum tarihi 1995-1997 aralığında olan öğrencilerin isim ve </a:t>
            </a:r>
            <a:r>
              <a:rPr lang="tr-TR" sz="2000" dirty="0" err="1"/>
              <a:t>soyisimlerini</a:t>
            </a:r>
            <a:r>
              <a:rPr lang="tr-TR" sz="2000" dirty="0"/>
              <a:t> bulunuz.</a:t>
            </a:r>
            <a:endParaRPr lang="tr-TR" sz="1600" dirty="0"/>
          </a:p>
        </p:txBody>
      </p:sp>
      <p:graphicFrame>
        <p:nvGraphicFramePr>
          <p:cNvPr id="9" name="Tablo 8"/>
          <p:cNvGraphicFramePr>
            <a:graphicFrameLocks noGrp="1"/>
          </p:cNvGraphicFramePr>
          <p:nvPr/>
        </p:nvGraphicFramePr>
        <p:xfrm>
          <a:off x="5470305" y="5042634"/>
          <a:ext cx="2435384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769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lname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Mehmet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Bakır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Taş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12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Dml</a:t>
            </a:r>
            <a:r>
              <a:rPr lang="tr-TR" dirty="0"/>
              <a:t> (data </a:t>
            </a:r>
            <a:r>
              <a:rPr lang="tr-TR" dirty="0" err="1"/>
              <a:t>manıpulatıon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)</a:t>
            </a:r>
          </a:p>
        </p:txBody>
      </p:sp>
      <p:graphicFrame>
        <p:nvGraphicFramePr>
          <p:cNvPr id="4" name="Tablo 3"/>
          <p:cNvGraphicFramePr>
            <a:graphicFrameLocks noGrp="1"/>
          </p:cNvGraphicFramePr>
          <p:nvPr/>
        </p:nvGraphicFramePr>
        <p:xfrm>
          <a:off x="1645447" y="16002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lname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bdate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12501105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Demir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15011607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Mehmet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Bakır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12011031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Tunç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12011067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Fatma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Gümüş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13011705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Taş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3990370" y="3806243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err="1"/>
              <a:t>student</a:t>
            </a:r>
            <a:endParaRPr lang="tr-TR" b="1" dirty="0"/>
          </a:p>
        </p:txBody>
      </p:sp>
      <p:sp>
        <p:nvSpPr>
          <p:cNvPr id="6" name="Dikdörtgen 5"/>
          <p:cNvSpPr/>
          <p:nvPr/>
        </p:nvSpPr>
        <p:spPr>
          <a:xfrm>
            <a:off x="827584" y="4326895"/>
            <a:ext cx="48707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DELETE FROM </a:t>
            </a:r>
            <a:r>
              <a:rPr lang="tr-TR" sz="2400" u="sng" dirty="0" err="1"/>
              <a:t>tablo_ismi</a:t>
            </a:r>
            <a:endParaRPr lang="tr-TR" sz="2400" u="sng" dirty="0"/>
          </a:p>
          <a:p>
            <a:r>
              <a:rPr lang="tr-TR" sz="2400" b="1" dirty="0"/>
              <a:t>WHERE </a:t>
            </a:r>
            <a:r>
              <a:rPr lang="tr-TR" sz="2400" u="sng" dirty="0" err="1"/>
              <a:t>satır_şartı</a:t>
            </a:r>
            <a:endParaRPr lang="tr-TR" u="sng" dirty="0"/>
          </a:p>
        </p:txBody>
      </p:sp>
      <p:sp>
        <p:nvSpPr>
          <p:cNvPr id="7" name="Dikdörtgen 6"/>
          <p:cNvSpPr/>
          <p:nvPr/>
        </p:nvSpPr>
        <p:spPr>
          <a:xfrm>
            <a:off x="813230" y="5244048"/>
            <a:ext cx="43667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DELETE FROM </a:t>
            </a:r>
            <a:r>
              <a:rPr lang="tr-TR" sz="2400" dirty="0" err="1"/>
              <a:t>student</a:t>
            </a:r>
            <a:endParaRPr lang="tr-TR" sz="2400" dirty="0"/>
          </a:p>
          <a:p>
            <a:r>
              <a:rPr lang="tr-TR" sz="2400" b="1" dirty="0"/>
              <a:t>WHERE </a:t>
            </a:r>
            <a:r>
              <a:rPr lang="tr-TR" sz="2400" dirty="0" err="1"/>
              <a:t>bdate</a:t>
            </a:r>
            <a:r>
              <a:rPr lang="tr-TR" sz="2400" dirty="0"/>
              <a:t>=1994</a:t>
            </a:r>
            <a:endParaRPr lang="tr-TR" dirty="0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66688"/>
              </p:ext>
            </p:extLst>
          </p:nvPr>
        </p:nvGraphicFramePr>
        <p:xfrm>
          <a:off x="4191000" y="5728418"/>
          <a:ext cx="4156916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39229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03922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039229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039229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id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fname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lname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bdate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15011607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Mehmet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Bakır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13011705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Taş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17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Dml</a:t>
            </a:r>
            <a:r>
              <a:rPr lang="tr-TR" dirty="0"/>
              <a:t> (data </a:t>
            </a:r>
            <a:r>
              <a:rPr lang="tr-TR" dirty="0" err="1"/>
              <a:t>manıpulatıon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)</a:t>
            </a:r>
          </a:p>
        </p:txBody>
      </p:sp>
      <p:graphicFrame>
        <p:nvGraphicFramePr>
          <p:cNvPr id="4" name="Tablo 3"/>
          <p:cNvGraphicFramePr>
            <a:graphicFrameLocks noGrp="1"/>
          </p:cNvGraphicFramePr>
          <p:nvPr/>
        </p:nvGraphicFramePr>
        <p:xfrm>
          <a:off x="1645447" y="16002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lname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bdate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12501105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Demir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15011607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Mehmet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Bakır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12011031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Tunç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12011067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Fatma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Gümüş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13011705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Taş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6522261" y="1181551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err="1"/>
              <a:t>student</a:t>
            </a:r>
            <a:endParaRPr lang="tr-TR" b="1" dirty="0"/>
          </a:p>
        </p:txBody>
      </p:sp>
      <p:sp>
        <p:nvSpPr>
          <p:cNvPr id="6" name="Dikdörtgen 5"/>
          <p:cNvSpPr/>
          <p:nvPr/>
        </p:nvSpPr>
        <p:spPr>
          <a:xfrm>
            <a:off x="218827" y="3885988"/>
            <a:ext cx="4870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UPDATE </a:t>
            </a:r>
            <a:r>
              <a:rPr lang="tr-TR" sz="2400" u="sng" dirty="0" err="1"/>
              <a:t>tablo_ismi</a:t>
            </a:r>
            <a:endParaRPr lang="tr-TR" sz="2400" u="sng" dirty="0"/>
          </a:p>
          <a:p>
            <a:r>
              <a:rPr lang="tr-TR" sz="2400" b="1" dirty="0"/>
              <a:t>SET </a:t>
            </a:r>
            <a:r>
              <a:rPr lang="tr-TR" sz="2400" u="sng" dirty="0" err="1"/>
              <a:t>yeni_değerler</a:t>
            </a:r>
            <a:endParaRPr lang="tr-TR" sz="2400" u="sng" dirty="0"/>
          </a:p>
          <a:p>
            <a:r>
              <a:rPr lang="tr-TR" sz="2400" b="1" dirty="0"/>
              <a:t>WHERE </a:t>
            </a:r>
            <a:r>
              <a:rPr lang="tr-TR" sz="2400" u="sng" dirty="0" err="1"/>
              <a:t>satır_şartı</a:t>
            </a:r>
            <a:endParaRPr lang="tr-TR" u="sng" dirty="0"/>
          </a:p>
        </p:txBody>
      </p:sp>
      <p:sp>
        <p:nvSpPr>
          <p:cNvPr id="8" name="Dikdörtgen 7"/>
          <p:cNvSpPr/>
          <p:nvPr/>
        </p:nvSpPr>
        <p:spPr>
          <a:xfrm>
            <a:off x="3990370" y="4200873"/>
            <a:ext cx="4870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UPDATE </a:t>
            </a:r>
            <a:r>
              <a:rPr lang="tr-TR" sz="2400" dirty="0" err="1"/>
              <a:t>student</a:t>
            </a:r>
            <a:endParaRPr lang="tr-TR" sz="2400" dirty="0"/>
          </a:p>
          <a:p>
            <a:r>
              <a:rPr lang="tr-TR" sz="2400" b="1" dirty="0"/>
              <a:t>SET </a:t>
            </a:r>
            <a:r>
              <a:rPr lang="tr-TR" sz="2400" dirty="0" err="1"/>
              <a:t>fname</a:t>
            </a:r>
            <a:r>
              <a:rPr lang="tr-TR" sz="2400" dirty="0"/>
              <a:t>=‘XXX’, </a:t>
            </a:r>
            <a:r>
              <a:rPr lang="tr-TR" sz="2400" dirty="0" err="1"/>
              <a:t>lname</a:t>
            </a:r>
            <a:r>
              <a:rPr lang="tr-TR" sz="2400" dirty="0"/>
              <a:t>=‘YYY’</a:t>
            </a:r>
          </a:p>
          <a:p>
            <a:r>
              <a:rPr lang="tr-TR" sz="2400" b="1" dirty="0"/>
              <a:t>WHERE </a:t>
            </a:r>
            <a:r>
              <a:rPr lang="tr-TR" sz="2400" dirty="0" err="1"/>
              <a:t>bdate</a:t>
            </a:r>
            <a:r>
              <a:rPr lang="tr-TR" sz="2400" dirty="0"/>
              <a:t>&lt;&gt;1994</a:t>
            </a:r>
            <a:endParaRPr lang="tr-TR" dirty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028310"/>
              </p:ext>
            </p:extLst>
          </p:nvPr>
        </p:nvGraphicFramePr>
        <p:xfrm>
          <a:off x="51195" y="5029200"/>
          <a:ext cx="4038248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9562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00956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009562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009562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07542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id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fname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lname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bdate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07542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12501105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Demir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07542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15011607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YYY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07542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Tunç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07542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Fatma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Gümüş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07542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13011705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YYY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93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Dml</a:t>
            </a:r>
            <a:r>
              <a:rPr lang="tr-TR" dirty="0"/>
              <a:t> (data </a:t>
            </a:r>
            <a:r>
              <a:rPr lang="tr-TR" dirty="0" err="1"/>
              <a:t>manıpulatıon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)</a:t>
            </a:r>
          </a:p>
        </p:txBody>
      </p:sp>
      <p:sp>
        <p:nvSpPr>
          <p:cNvPr id="6" name="Dikdörtgen 5"/>
          <p:cNvSpPr/>
          <p:nvPr/>
        </p:nvSpPr>
        <p:spPr>
          <a:xfrm>
            <a:off x="423336" y="1545872"/>
            <a:ext cx="63809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INSERT INTO </a:t>
            </a:r>
            <a:r>
              <a:rPr lang="tr-TR" sz="2400" u="sng" dirty="0" err="1"/>
              <a:t>tablo_ismi</a:t>
            </a:r>
            <a:r>
              <a:rPr lang="tr-TR" sz="2400" u="sng" dirty="0"/>
              <a:t> (sütunlar)</a:t>
            </a:r>
          </a:p>
          <a:p>
            <a:r>
              <a:rPr lang="tr-TR" sz="2400" b="1" dirty="0"/>
              <a:t>VALUES </a:t>
            </a:r>
            <a:r>
              <a:rPr lang="tr-TR" sz="2400" dirty="0"/>
              <a:t>(</a:t>
            </a:r>
            <a:r>
              <a:rPr lang="tr-TR" sz="2400" u="sng" dirty="0"/>
              <a:t>değerler</a:t>
            </a:r>
            <a:r>
              <a:rPr lang="tr-TR" sz="2400" dirty="0"/>
              <a:t>)</a:t>
            </a:r>
            <a:endParaRPr lang="tr-TR" u="sng" dirty="0"/>
          </a:p>
        </p:txBody>
      </p:sp>
      <p:sp>
        <p:nvSpPr>
          <p:cNvPr id="9" name="Dikdörtgen 8"/>
          <p:cNvSpPr/>
          <p:nvPr/>
        </p:nvSpPr>
        <p:spPr>
          <a:xfrm>
            <a:off x="423335" y="2505103"/>
            <a:ext cx="80370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INSERT INTO </a:t>
            </a:r>
            <a:r>
              <a:rPr lang="tr-TR" sz="2400" u="sng" dirty="0" err="1"/>
              <a:t>student</a:t>
            </a:r>
            <a:r>
              <a:rPr lang="tr-TR" sz="2400" u="sng" dirty="0"/>
              <a:t> (</a:t>
            </a:r>
            <a:r>
              <a:rPr lang="tr-TR" sz="2400" u="sng" dirty="0" err="1"/>
              <a:t>id</a:t>
            </a:r>
            <a:r>
              <a:rPr lang="tr-TR" sz="2400" u="sng" dirty="0"/>
              <a:t>, </a:t>
            </a:r>
            <a:r>
              <a:rPr lang="tr-TR" sz="2400" u="sng" dirty="0" err="1"/>
              <a:t>fname</a:t>
            </a:r>
            <a:r>
              <a:rPr lang="tr-TR" sz="2400" u="sng" dirty="0"/>
              <a:t>, </a:t>
            </a:r>
            <a:r>
              <a:rPr lang="tr-TR" sz="2400" u="sng" dirty="0" err="1"/>
              <a:t>lname</a:t>
            </a:r>
            <a:r>
              <a:rPr lang="tr-TR" sz="2400" u="sng" dirty="0"/>
              <a:t>, </a:t>
            </a:r>
            <a:r>
              <a:rPr lang="tr-TR" sz="2400" u="sng" dirty="0" err="1"/>
              <a:t>bdate</a:t>
            </a:r>
            <a:r>
              <a:rPr lang="tr-TR" sz="2400" u="sng" dirty="0"/>
              <a:t>)</a:t>
            </a:r>
          </a:p>
          <a:p>
            <a:r>
              <a:rPr lang="tr-TR" sz="2400" b="1" dirty="0"/>
              <a:t>VALUES </a:t>
            </a:r>
            <a:r>
              <a:rPr lang="tr-TR" sz="2400" dirty="0"/>
              <a:t>(</a:t>
            </a:r>
            <a:r>
              <a:rPr lang="tr-TR" sz="2400" u="sng" dirty="0"/>
              <a:t>12011123, ‘Aliye’, ‘Mıcır’, 1995</a:t>
            </a:r>
            <a:r>
              <a:rPr lang="tr-TR" sz="2400" dirty="0"/>
              <a:t>)</a:t>
            </a:r>
            <a:endParaRPr lang="tr-TR" u="sng" dirty="0"/>
          </a:p>
        </p:txBody>
      </p:sp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046783"/>
              </p:ext>
            </p:extLst>
          </p:nvPr>
        </p:nvGraphicFramePr>
        <p:xfrm>
          <a:off x="2006499" y="3573016"/>
          <a:ext cx="4797748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9437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199437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199437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199437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lname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bdate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12501105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Demir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15011607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Mehmet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Bakır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12011031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Tunç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12011067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Fatma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Gümüş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13011705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Taş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12011123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Aliye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Mıcır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798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41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Dml</a:t>
            </a:r>
            <a:r>
              <a:rPr lang="tr-TR" dirty="0"/>
              <a:t> (data </a:t>
            </a:r>
            <a:r>
              <a:rPr lang="tr-TR" dirty="0" err="1"/>
              <a:t>manıpulatıon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)</a:t>
            </a:r>
          </a:p>
        </p:txBody>
      </p:sp>
      <p:sp>
        <p:nvSpPr>
          <p:cNvPr id="6" name="Dikdörtgen 5"/>
          <p:cNvSpPr/>
          <p:nvPr/>
        </p:nvSpPr>
        <p:spPr>
          <a:xfrm>
            <a:off x="423336" y="1545872"/>
            <a:ext cx="63809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INSERT INTO </a:t>
            </a:r>
            <a:r>
              <a:rPr lang="tr-TR" sz="2400" u="sng" dirty="0" err="1"/>
              <a:t>tablo_ismi</a:t>
            </a:r>
            <a:r>
              <a:rPr lang="tr-TR" sz="2400" u="sng" dirty="0"/>
              <a:t> (sütunlar)</a:t>
            </a:r>
          </a:p>
          <a:p>
            <a:r>
              <a:rPr lang="tr-TR" sz="2400" b="1" dirty="0"/>
              <a:t>VALUES </a:t>
            </a:r>
            <a:r>
              <a:rPr lang="tr-TR" sz="2400" dirty="0"/>
              <a:t>(</a:t>
            </a:r>
            <a:r>
              <a:rPr lang="tr-TR" sz="2400" u="sng" dirty="0"/>
              <a:t>değerler</a:t>
            </a:r>
            <a:r>
              <a:rPr lang="tr-TR" sz="2400" dirty="0"/>
              <a:t>)</a:t>
            </a:r>
            <a:endParaRPr lang="tr-TR" u="sng" dirty="0"/>
          </a:p>
        </p:txBody>
      </p:sp>
      <p:sp>
        <p:nvSpPr>
          <p:cNvPr id="9" name="Dikdörtgen 8"/>
          <p:cNvSpPr/>
          <p:nvPr/>
        </p:nvSpPr>
        <p:spPr>
          <a:xfrm>
            <a:off x="423335" y="2505103"/>
            <a:ext cx="80370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INSERT INTO </a:t>
            </a:r>
            <a:r>
              <a:rPr lang="tr-TR" sz="2400" u="sng" dirty="0" err="1"/>
              <a:t>student</a:t>
            </a:r>
            <a:r>
              <a:rPr lang="tr-TR" sz="2400" u="sng" dirty="0"/>
              <a:t> (</a:t>
            </a:r>
            <a:r>
              <a:rPr lang="tr-TR" sz="2400" u="sng" dirty="0" err="1"/>
              <a:t>lname</a:t>
            </a:r>
            <a:r>
              <a:rPr lang="tr-TR" sz="2400" u="sng" dirty="0"/>
              <a:t>, </a:t>
            </a:r>
            <a:r>
              <a:rPr lang="tr-TR" sz="2400" u="sng" dirty="0" err="1"/>
              <a:t>fname</a:t>
            </a:r>
            <a:r>
              <a:rPr lang="tr-TR" sz="2400" u="sng" dirty="0"/>
              <a:t>)</a:t>
            </a:r>
          </a:p>
          <a:p>
            <a:r>
              <a:rPr lang="tr-TR" sz="2400" b="1" dirty="0"/>
              <a:t>VALUES </a:t>
            </a:r>
            <a:r>
              <a:rPr lang="tr-TR" sz="2400" dirty="0"/>
              <a:t>(</a:t>
            </a:r>
            <a:r>
              <a:rPr lang="tr-TR" sz="2400" u="sng" dirty="0"/>
              <a:t>‘Mıcır’, ‘Aliye’</a:t>
            </a:r>
            <a:r>
              <a:rPr lang="tr-TR" sz="2400" dirty="0"/>
              <a:t>)</a:t>
            </a:r>
            <a:endParaRPr lang="tr-TR" u="sng" dirty="0"/>
          </a:p>
        </p:txBody>
      </p:sp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88730"/>
              </p:ext>
            </p:extLst>
          </p:nvPr>
        </p:nvGraphicFramePr>
        <p:xfrm>
          <a:off x="2006499" y="3573016"/>
          <a:ext cx="4797748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9437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199437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199437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199437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lname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bdate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12501105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Demir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15011607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Mehmet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Bakır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12011031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Tunç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12011067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Fatma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Gümüş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13011705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Taş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Aliye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Mıcır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798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67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Ddl</a:t>
            </a:r>
            <a:r>
              <a:rPr lang="tr-TR" dirty="0"/>
              <a:t> (data </a:t>
            </a:r>
            <a:r>
              <a:rPr lang="tr-TR" dirty="0" err="1"/>
              <a:t>defınıtıon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)</a:t>
            </a: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034780"/>
              </p:ext>
            </p:extLst>
          </p:nvPr>
        </p:nvGraphicFramePr>
        <p:xfrm>
          <a:off x="827583" y="1600200"/>
          <a:ext cx="741682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6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854206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854206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854206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316801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lname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Bdate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16801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VARCHAR(20)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VARCHAR(20)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500613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6941762" y="2184393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err="1"/>
              <a:t>student</a:t>
            </a:r>
            <a:endParaRPr lang="tr-TR" b="1" dirty="0"/>
          </a:p>
        </p:txBody>
      </p:sp>
      <p:sp>
        <p:nvSpPr>
          <p:cNvPr id="6" name="Dikdörtgen 5"/>
          <p:cNvSpPr/>
          <p:nvPr/>
        </p:nvSpPr>
        <p:spPr>
          <a:xfrm>
            <a:off x="683568" y="2924944"/>
            <a:ext cx="540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CREATE TABLE </a:t>
            </a:r>
            <a:r>
              <a:rPr lang="tr-TR" sz="2400" u="sng" dirty="0" err="1"/>
              <a:t>student</a:t>
            </a:r>
            <a:r>
              <a:rPr lang="tr-TR" sz="2400" u="sng" dirty="0"/>
              <a:t> (</a:t>
            </a:r>
          </a:p>
          <a:p>
            <a:pPr lvl="1"/>
            <a:r>
              <a:rPr lang="tr-TR" sz="2400" dirty="0" err="1"/>
              <a:t>id</a:t>
            </a:r>
            <a:r>
              <a:rPr lang="tr-TR" sz="2400" dirty="0"/>
              <a:t> </a:t>
            </a:r>
            <a:r>
              <a:rPr lang="tr-TR" sz="2400" b="1" dirty="0" err="1"/>
              <a:t>int</a:t>
            </a:r>
            <a:r>
              <a:rPr lang="tr-TR" sz="2400" dirty="0"/>
              <a:t> not </a:t>
            </a:r>
            <a:r>
              <a:rPr lang="tr-TR" sz="2400" dirty="0" err="1"/>
              <a:t>null</a:t>
            </a:r>
            <a:r>
              <a:rPr lang="tr-TR" sz="2400" dirty="0"/>
              <a:t>,</a:t>
            </a:r>
          </a:p>
          <a:p>
            <a:pPr lvl="1"/>
            <a:r>
              <a:rPr lang="tr-TR" sz="2400" dirty="0" err="1"/>
              <a:t>fname</a:t>
            </a:r>
            <a:r>
              <a:rPr lang="tr-TR" sz="2400" dirty="0"/>
              <a:t> </a:t>
            </a:r>
            <a:r>
              <a:rPr lang="tr-TR" sz="2400" b="1" dirty="0" err="1"/>
              <a:t>varchar</a:t>
            </a:r>
            <a:r>
              <a:rPr lang="tr-TR" sz="2400" b="1" dirty="0"/>
              <a:t>(20)</a:t>
            </a:r>
            <a:r>
              <a:rPr lang="tr-TR" sz="2400" dirty="0"/>
              <a:t> not </a:t>
            </a:r>
            <a:r>
              <a:rPr lang="tr-TR" sz="2400" dirty="0" err="1"/>
              <a:t>null</a:t>
            </a:r>
            <a:r>
              <a:rPr lang="tr-TR" sz="2400" dirty="0"/>
              <a:t>,</a:t>
            </a:r>
          </a:p>
          <a:p>
            <a:pPr lvl="1"/>
            <a:r>
              <a:rPr lang="tr-TR" sz="2400" dirty="0" err="1"/>
              <a:t>lname</a:t>
            </a:r>
            <a:r>
              <a:rPr lang="tr-TR" sz="2400" dirty="0"/>
              <a:t> </a:t>
            </a:r>
            <a:r>
              <a:rPr lang="tr-TR" sz="2400" b="1" dirty="0" err="1"/>
              <a:t>varchar</a:t>
            </a:r>
            <a:r>
              <a:rPr lang="tr-TR" sz="2400" b="1" dirty="0"/>
              <a:t>(20)</a:t>
            </a:r>
            <a:r>
              <a:rPr lang="tr-TR" sz="2400" dirty="0"/>
              <a:t> not </a:t>
            </a:r>
            <a:r>
              <a:rPr lang="tr-TR" sz="2400" dirty="0" err="1"/>
              <a:t>null</a:t>
            </a:r>
            <a:endParaRPr lang="tr-TR" sz="2400" dirty="0"/>
          </a:p>
          <a:p>
            <a:pPr lvl="1"/>
            <a:r>
              <a:rPr lang="tr-TR" sz="2400" u="sng" dirty="0"/>
              <a:t>);</a:t>
            </a:r>
          </a:p>
        </p:txBody>
      </p:sp>
      <p:sp>
        <p:nvSpPr>
          <p:cNvPr id="8" name="Dikdörtgen 7"/>
          <p:cNvSpPr/>
          <p:nvPr/>
        </p:nvSpPr>
        <p:spPr>
          <a:xfrm>
            <a:off x="683568" y="5410993"/>
            <a:ext cx="5250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ALTER TABLE </a:t>
            </a:r>
            <a:r>
              <a:rPr lang="tr-TR" sz="2400" dirty="0" err="1"/>
              <a:t>student</a:t>
            </a:r>
            <a:r>
              <a:rPr lang="tr-TR" sz="2400" b="1" dirty="0"/>
              <a:t> </a:t>
            </a:r>
          </a:p>
          <a:p>
            <a:r>
              <a:rPr lang="tr-TR" sz="2400" b="1" dirty="0"/>
              <a:t>ADD </a:t>
            </a:r>
            <a:r>
              <a:rPr lang="tr-TR" sz="2400" dirty="0" err="1"/>
              <a:t>bdate</a:t>
            </a:r>
            <a:r>
              <a:rPr lang="tr-TR" sz="2400" dirty="0"/>
              <a:t> </a:t>
            </a:r>
            <a:r>
              <a:rPr lang="tr-TR" sz="2400" b="1" dirty="0" err="1"/>
              <a:t>int</a:t>
            </a:r>
            <a:r>
              <a:rPr lang="tr-TR" sz="2400" dirty="0"/>
              <a:t> not </a:t>
            </a:r>
            <a:r>
              <a:rPr lang="tr-TR" sz="2400" dirty="0" err="1"/>
              <a:t>null</a:t>
            </a:r>
            <a:endParaRPr lang="tr-TR" sz="2400" dirty="0"/>
          </a:p>
        </p:txBody>
      </p:sp>
      <p:sp>
        <p:nvSpPr>
          <p:cNvPr id="10" name="Dikdörtgen 9"/>
          <p:cNvSpPr/>
          <p:nvPr/>
        </p:nvSpPr>
        <p:spPr>
          <a:xfrm>
            <a:off x="4788024" y="5410993"/>
            <a:ext cx="3744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RENAME </a:t>
            </a:r>
            <a:r>
              <a:rPr lang="tr-TR" sz="2400" dirty="0" err="1"/>
              <a:t>student</a:t>
            </a:r>
            <a:r>
              <a:rPr lang="tr-TR" sz="2400" b="1" dirty="0"/>
              <a:t> </a:t>
            </a:r>
          </a:p>
          <a:p>
            <a:r>
              <a:rPr lang="tr-TR" sz="2400" b="1" dirty="0"/>
              <a:t>TO </a:t>
            </a:r>
            <a:r>
              <a:rPr lang="tr-TR" sz="2400" dirty="0" err="1"/>
              <a:t>studentInfo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42027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61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VERİTABANI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sz="2800" dirty="0"/>
              <a:t>Verilerin ve aralarındaki ilişkilerin tablolar halinde tutulduğu; çeşitli komutlarla sorgulandığı yapılardır.</a:t>
            </a:r>
          </a:p>
          <a:p>
            <a:pPr marL="0" indent="0">
              <a:buNone/>
            </a:pPr>
            <a:r>
              <a:rPr lang="tr-TR" sz="2800" dirty="0"/>
              <a:t>  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825494"/>
              </p:ext>
            </p:extLst>
          </p:nvPr>
        </p:nvGraphicFramePr>
        <p:xfrm>
          <a:off x="1547664" y="328498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lname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bdate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12501105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Demir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15011607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Mehmet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Bakır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12011031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Tunç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12011067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Fatma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Gümüş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13011705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Taş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3990370" y="5692586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err="1"/>
              <a:t>student</a:t>
            </a:r>
            <a:endParaRPr lang="tr-T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SORGULAR</a:t>
            </a:r>
          </a:p>
        </p:txBody>
      </p:sp>
      <p:graphicFrame>
        <p:nvGraphicFramePr>
          <p:cNvPr id="4" name="Tablo 3"/>
          <p:cNvGraphicFramePr>
            <a:graphicFrameLocks noGrp="1"/>
          </p:cNvGraphicFramePr>
          <p:nvPr/>
        </p:nvGraphicFramePr>
        <p:xfrm>
          <a:off x="1645447" y="16002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lname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bdate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12501105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Demir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15011607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Mehmet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Bakır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12011031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Tunç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12011067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Fatma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Gümüş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13011705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Taş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3990370" y="3806243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err="1"/>
              <a:t>student</a:t>
            </a:r>
            <a:endParaRPr lang="tr-TR" b="1" dirty="0"/>
          </a:p>
        </p:txBody>
      </p:sp>
      <p:sp>
        <p:nvSpPr>
          <p:cNvPr id="6" name="Dikdörtgen 5"/>
          <p:cNvSpPr/>
          <p:nvPr/>
        </p:nvSpPr>
        <p:spPr>
          <a:xfrm>
            <a:off x="1645446" y="4267908"/>
            <a:ext cx="37510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SELECT </a:t>
            </a:r>
            <a:r>
              <a:rPr lang="tr-TR" sz="2400" u="sng" dirty="0" err="1"/>
              <a:t>sütun_bilgisi</a:t>
            </a:r>
            <a:endParaRPr lang="tr-TR" sz="2400" u="sng" dirty="0"/>
          </a:p>
          <a:p>
            <a:r>
              <a:rPr lang="tr-TR" sz="2400" b="1" dirty="0"/>
              <a:t>FROM </a:t>
            </a:r>
            <a:r>
              <a:rPr lang="tr-TR" sz="2400" u="sng" dirty="0"/>
              <a:t>tablo ismi</a:t>
            </a:r>
            <a:endParaRPr lang="tr-TR" u="sng" dirty="0"/>
          </a:p>
        </p:txBody>
      </p:sp>
      <p:sp>
        <p:nvSpPr>
          <p:cNvPr id="7" name="Dikdörtgen 6"/>
          <p:cNvSpPr/>
          <p:nvPr/>
        </p:nvSpPr>
        <p:spPr>
          <a:xfrm>
            <a:off x="1645446" y="5226763"/>
            <a:ext cx="37510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SELECT </a:t>
            </a:r>
            <a:r>
              <a:rPr lang="tr-TR" sz="2400" dirty="0" err="1"/>
              <a:t>fname</a:t>
            </a:r>
            <a:endParaRPr lang="tr-TR" sz="2400" dirty="0"/>
          </a:p>
          <a:p>
            <a:r>
              <a:rPr lang="tr-TR" sz="2400" b="1" dirty="0"/>
              <a:t>FROM </a:t>
            </a:r>
            <a:r>
              <a:rPr lang="tr-TR" sz="2400" dirty="0" err="1"/>
              <a:t>student</a:t>
            </a:r>
            <a:endParaRPr lang="tr-TR" dirty="0"/>
          </a:p>
        </p:txBody>
      </p:sp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869517"/>
              </p:ext>
            </p:extLst>
          </p:nvPr>
        </p:nvGraphicFramePr>
        <p:xfrm>
          <a:off x="6012160" y="4797152"/>
          <a:ext cx="792088" cy="164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27010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err="1"/>
                        <a:t>fname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010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Ahmet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7010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Mehmet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7010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Ayşe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010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Fatma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7010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99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SORGULAR</a:t>
            </a: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156670"/>
              </p:ext>
            </p:extLst>
          </p:nvPr>
        </p:nvGraphicFramePr>
        <p:xfrm>
          <a:off x="3576776" y="274638"/>
          <a:ext cx="487076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692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lname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bdate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12501105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Demir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15011607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Mehmet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Bakır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12011031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Tunç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12011067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Fatma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Gümüş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13011705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Taş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7047905" y="2350782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err="1"/>
              <a:t>student</a:t>
            </a:r>
            <a:endParaRPr lang="tr-TR" b="1" dirty="0"/>
          </a:p>
        </p:txBody>
      </p:sp>
      <p:sp>
        <p:nvSpPr>
          <p:cNvPr id="7" name="Dikdörtgen 6"/>
          <p:cNvSpPr/>
          <p:nvPr/>
        </p:nvSpPr>
        <p:spPr>
          <a:xfrm>
            <a:off x="1043608" y="2812447"/>
            <a:ext cx="37510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SELECT </a:t>
            </a:r>
            <a:r>
              <a:rPr lang="tr-TR" sz="2400" dirty="0" err="1"/>
              <a:t>fname</a:t>
            </a:r>
            <a:r>
              <a:rPr lang="tr-TR" sz="2400" dirty="0"/>
              <a:t>, </a:t>
            </a:r>
            <a:r>
              <a:rPr lang="tr-TR" sz="2400" dirty="0" err="1"/>
              <a:t>lname</a:t>
            </a:r>
            <a:endParaRPr lang="tr-TR" sz="2400" dirty="0"/>
          </a:p>
          <a:p>
            <a:r>
              <a:rPr lang="tr-TR" sz="2400" b="1" dirty="0"/>
              <a:t>FROM </a:t>
            </a:r>
            <a:r>
              <a:rPr lang="tr-TR" sz="2400" dirty="0" err="1"/>
              <a:t>student</a:t>
            </a:r>
            <a:endParaRPr lang="tr-TR" dirty="0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43958"/>
              </p:ext>
            </p:extLst>
          </p:nvPr>
        </p:nvGraphicFramePr>
        <p:xfrm>
          <a:off x="2973308" y="3986693"/>
          <a:ext cx="2435384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769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lname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Demir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Mehmet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Bakır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Tunç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Fatma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Gümüş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Taş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19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SORGULAR</a:t>
            </a:r>
          </a:p>
        </p:txBody>
      </p:sp>
      <p:graphicFrame>
        <p:nvGraphicFramePr>
          <p:cNvPr id="4" name="Tablo 3"/>
          <p:cNvGraphicFramePr>
            <a:graphicFrameLocks noGrp="1"/>
          </p:cNvGraphicFramePr>
          <p:nvPr/>
        </p:nvGraphicFramePr>
        <p:xfrm>
          <a:off x="3576776" y="274638"/>
          <a:ext cx="487076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692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lname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bdate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12501105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Demir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15011607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Mehmet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Bakır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12011031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Tunç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12011067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Fatma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Gümüş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13011705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Taş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7047905" y="2350782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err="1"/>
              <a:t>student</a:t>
            </a:r>
            <a:endParaRPr lang="tr-TR" b="1" dirty="0"/>
          </a:p>
        </p:txBody>
      </p:sp>
      <p:sp>
        <p:nvSpPr>
          <p:cNvPr id="7" name="Dikdörtgen 6"/>
          <p:cNvSpPr/>
          <p:nvPr/>
        </p:nvSpPr>
        <p:spPr>
          <a:xfrm>
            <a:off x="1043608" y="2812447"/>
            <a:ext cx="37510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SELECT </a:t>
            </a:r>
            <a:r>
              <a:rPr lang="tr-TR" sz="2400" dirty="0"/>
              <a:t>*</a:t>
            </a:r>
          </a:p>
          <a:p>
            <a:r>
              <a:rPr lang="tr-TR" sz="2400" b="1" dirty="0"/>
              <a:t>FROM </a:t>
            </a:r>
            <a:r>
              <a:rPr lang="tr-TR" sz="2400" dirty="0" err="1"/>
              <a:t>student</a:t>
            </a:r>
            <a:endParaRPr lang="tr-TR" dirty="0"/>
          </a:p>
        </p:txBody>
      </p:sp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340241"/>
              </p:ext>
            </p:extLst>
          </p:nvPr>
        </p:nvGraphicFramePr>
        <p:xfrm>
          <a:off x="2359302" y="3986693"/>
          <a:ext cx="4870768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7692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lname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bdate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12501105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Demir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15011607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Mehmet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Bakır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12011031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Tunç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12011067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Fatma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Gümüş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13011705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Taş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6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SORGULAR</a:t>
            </a:r>
          </a:p>
        </p:txBody>
      </p:sp>
      <p:graphicFrame>
        <p:nvGraphicFramePr>
          <p:cNvPr id="4" name="Tablo 3"/>
          <p:cNvGraphicFramePr>
            <a:graphicFrameLocks noGrp="1"/>
          </p:cNvGraphicFramePr>
          <p:nvPr/>
        </p:nvGraphicFramePr>
        <p:xfrm>
          <a:off x="3576776" y="274638"/>
          <a:ext cx="487076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692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lname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bdate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12501105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Demir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15011607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Mehmet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Bakır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12011031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Tunç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12011067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Fatma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Gümüş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13011705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Taş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7047905" y="2350782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err="1"/>
              <a:t>student</a:t>
            </a:r>
            <a:endParaRPr lang="tr-TR" b="1" dirty="0"/>
          </a:p>
        </p:txBody>
      </p:sp>
      <p:sp>
        <p:nvSpPr>
          <p:cNvPr id="7" name="Dikdörtgen 6"/>
          <p:cNvSpPr/>
          <p:nvPr/>
        </p:nvSpPr>
        <p:spPr>
          <a:xfrm>
            <a:off x="1043608" y="2812447"/>
            <a:ext cx="5616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SELECT </a:t>
            </a:r>
            <a:r>
              <a:rPr lang="tr-TR" sz="2400" dirty="0"/>
              <a:t>student.id, </a:t>
            </a:r>
            <a:r>
              <a:rPr lang="tr-TR" sz="2400" dirty="0" err="1"/>
              <a:t>student.bdate</a:t>
            </a:r>
            <a:endParaRPr lang="tr-TR" sz="2400" dirty="0"/>
          </a:p>
          <a:p>
            <a:r>
              <a:rPr lang="tr-TR" sz="2400" b="1" dirty="0"/>
              <a:t>FROM </a:t>
            </a:r>
            <a:r>
              <a:rPr lang="tr-TR" sz="2400" dirty="0" err="1"/>
              <a:t>student</a:t>
            </a:r>
            <a:endParaRPr lang="tr-TR" dirty="0"/>
          </a:p>
        </p:txBody>
      </p:sp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203565"/>
              </p:ext>
            </p:extLst>
          </p:nvPr>
        </p:nvGraphicFramePr>
        <p:xfrm>
          <a:off x="2359302" y="3986693"/>
          <a:ext cx="3652858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6429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826429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student.id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student.bdate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12501105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15011607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12011031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12011067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13011705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13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SORGULAR</a:t>
            </a:r>
          </a:p>
        </p:txBody>
      </p:sp>
      <p:graphicFrame>
        <p:nvGraphicFramePr>
          <p:cNvPr id="4" name="Tablo 3"/>
          <p:cNvGraphicFramePr>
            <a:graphicFrameLocks noGrp="1"/>
          </p:cNvGraphicFramePr>
          <p:nvPr/>
        </p:nvGraphicFramePr>
        <p:xfrm>
          <a:off x="3576776" y="274638"/>
          <a:ext cx="487076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692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lname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bdate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12501105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Demir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15011607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Mehmet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Bakır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12011031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Tunç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12011067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Fatma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Gümüş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13011705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Taş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7047905" y="2350782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err="1"/>
              <a:t>student</a:t>
            </a:r>
            <a:endParaRPr lang="tr-TR" b="1" dirty="0"/>
          </a:p>
        </p:txBody>
      </p:sp>
      <p:sp>
        <p:nvSpPr>
          <p:cNvPr id="7" name="Dikdörtgen 6"/>
          <p:cNvSpPr/>
          <p:nvPr/>
        </p:nvSpPr>
        <p:spPr>
          <a:xfrm>
            <a:off x="1071373" y="3717032"/>
            <a:ext cx="5616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SELECT </a:t>
            </a:r>
            <a:r>
              <a:rPr lang="tr-TR" sz="2400" dirty="0" err="1"/>
              <a:t>id</a:t>
            </a:r>
            <a:endParaRPr lang="tr-TR" sz="2400" dirty="0"/>
          </a:p>
          <a:p>
            <a:r>
              <a:rPr lang="tr-TR" sz="2400" b="1" dirty="0"/>
              <a:t>FROM </a:t>
            </a:r>
            <a:r>
              <a:rPr lang="tr-TR" sz="2400" dirty="0" err="1"/>
              <a:t>student</a:t>
            </a:r>
            <a:endParaRPr lang="tr-TR" sz="2400" dirty="0"/>
          </a:p>
          <a:p>
            <a:r>
              <a:rPr lang="tr-TR" sz="2400" b="1" dirty="0"/>
              <a:t>WHERE</a:t>
            </a:r>
            <a:r>
              <a:rPr lang="tr-TR" sz="2400" dirty="0"/>
              <a:t> </a:t>
            </a:r>
            <a:r>
              <a:rPr lang="tr-TR" sz="2400" dirty="0" err="1"/>
              <a:t>fname</a:t>
            </a:r>
            <a:r>
              <a:rPr lang="tr-TR" sz="2400" dirty="0"/>
              <a:t>=‘Fatma’</a:t>
            </a:r>
            <a:endParaRPr lang="tr-TR" dirty="0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63616"/>
              </p:ext>
            </p:extLst>
          </p:nvPr>
        </p:nvGraphicFramePr>
        <p:xfrm>
          <a:off x="3879685" y="5157192"/>
          <a:ext cx="1217692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7692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12011067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</a:tbl>
          </a:graphicData>
        </a:graphic>
      </p:graphicFrame>
      <p:sp>
        <p:nvSpPr>
          <p:cNvPr id="10" name="Dikdörtgen 9"/>
          <p:cNvSpPr/>
          <p:nvPr/>
        </p:nvSpPr>
        <p:spPr>
          <a:xfrm>
            <a:off x="1047354" y="3043119"/>
            <a:ext cx="72690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/>
              <a:t>Adı Fatma olan öğrencilerin numaralarını bulunuz.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09539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SORGULAR</a:t>
            </a:r>
          </a:p>
        </p:txBody>
      </p:sp>
      <p:graphicFrame>
        <p:nvGraphicFramePr>
          <p:cNvPr id="4" name="Tablo 3"/>
          <p:cNvGraphicFramePr>
            <a:graphicFrameLocks noGrp="1"/>
          </p:cNvGraphicFramePr>
          <p:nvPr/>
        </p:nvGraphicFramePr>
        <p:xfrm>
          <a:off x="3576776" y="274638"/>
          <a:ext cx="487076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692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lname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bdate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12501105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Demir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15011607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Mehmet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Bakır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12011031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Tunç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12011067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Fatma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Gümüş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13011705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Taş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7047905" y="2350782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err="1"/>
              <a:t>student</a:t>
            </a:r>
            <a:endParaRPr lang="tr-TR" b="1" dirty="0"/>
          </a:p>
        </p:txBody>
      </p:sp>
      <p:sp>
        <p:nvSpPr>
          <p:cNvPr id="7" name="Dikdörtgen 6"/>
          <p:cNvSpPr/>
          <p:nvPr/>
        </p:nvSpPr>
        <p:spPr>
          <a:xfrm>
            <a:off x="1071373" y="3717032"/>
            <a:ext cx="5616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SELECT </a:t>
            </a:r>
            <a:r>
              <a:rPr lang="tr-TR" sz="2400" dirty="0"/>
              <a:t>*</a:t>
            </a:r>
          </a:p>
          <a:p>
            <a:r>
              <a:rPr lang="tr-TR" sz="2400" b="1" dirty="0"/>
              <a:t>FROM </a:t>
            </a:r>
            <a:r>
              <a:rPr lang="tr-TR" sz="2400" dirty="0" err="1"/>
              <a:t>student</a:t>
            </a:r>
            <a:endParaRPr lang="tr-TR" sz="2400" dirty="0"/>
          </a:p>
          <a:p>
            <a:r>
              <a:rPr lang="tr-TR" sz="2400" b="1" dirty="0"/>
              <a:t>WHERE</a:t>
            </a:r>
            <a:r>
              <a:rPr lang="tr-TR" sz="2400" dirty="0"/>
              <a:t> </a:t>
            </a:r>
            <a:r>
              <a:rPr lang="tr-TR" sz="2400" dirty="0" err="1"/>
              <a:t>bdate</a:t>
            </a:r>
            <a:r>
              <a:rPr lang="tr-TR" sz="2400" dirty="0"/>
              <a:t>=1994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1047354" y="3043119"/>
            <a:ext cx="72690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/>
              <a:t>1994 doğumlu olan öğrencilerin tüm bilgilerini getiriniz.</a:t>
            </a:r>
            <a:endParaRPr lang="tr-TR" sz="1600" dirty="0"/>
          </a:p>
        </p:txBody>
      </p:sp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332183"/>
              </p:ext>
            </p:extLst>
          </p:nvPr>
        </p:nvGraphicFramePr>
        <p:xfrm>
          <a:off x="3588935" y="5062572"/>
          <a:ext cx="4392488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122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id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fname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lname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bdate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12501105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Demir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Tunç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Fatma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Gümüş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64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SORGULAR</a:t>
            </a:r>
          </a:p>
        </p:txBody>
      </p:sp>
      <p:graphicFrame>
        <p:nvGraphicFramePr>
          <p:cNvPr id="4" name="Tablo 3"/>
          <p:cNvGraphicFramePr>
            <a:graphicFrameLocks noGrp="1"/>
          </p:cNvGraphicFramePr>
          <p:nvPr/>
        </p:nvGraphicFramePr>
        <p:xfrm>
          <a:off x="3576776" y="274638"/>
          <a:ext cx="487076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692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lname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bdate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12501105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Demir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15011607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Mehmet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Bakır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12011031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Tunç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12011067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Fatma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Gümüş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13011705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Taş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7047905" y="2350782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err="1"/>
              <a:t>student</a:t>
            </a:r>
            <a:endParaRPr lang="tr-TR" b="1" dirty="0"/>
          </a:p>
        </p:txBody>
      </p:sp>
      <p:sp>
        <p:nvSpPr>
          <p:cNvPr id="7" name="Dikdörtgen 6"/>
          <p:cNvSpPr/>
          <p:nvPr/>
        </p:nvSpPr>
        <p:spPr>
          <a:xfrm>
            <a:off x="1071373" y="3717032"/>
            <a:ext cx="5616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SELECT </a:t>
            </a:r>
            <a:r>
              <a:rPr lang="tr-TR" sz="2400" dirty="0"/>
              <a:t>fname,lname</a:t>
            </a:r>
          </a:p>
          <a:p>
            <a:r>
              <a:rPr lang="tr-TR" sz="2400" b="1" dirty="0"/>
              <a:t>FROM </a:t>
            </a:r>
            <a:r>
              <a:rPr lang="tr-TR" sz="2400" dirty="0" err="1"/>
              <a:t>student</a:t>
            </a:r>
            <a:endParaRPr lang="tr-TR" sz="2400" dirty="0"/>
          </a:p>
          <a:p>
            <a:r>
              <a:rPr lang="tr-TR" sz="2400" b="1" dirty="0"/>
              <a:t>WHERE</a:t>
            </a:r>
            <a:r>
              <a:rPr lang="tr-TR" sz="2400" dirty="0"/>
              <a:t> </a:t>
            </a:r>
            <a:r>
              <a:rPr lang="tr-TR" sz="2400" dirty="0" err="1"/>
              <a:t>lname</a:t>
            </a:r>
            <a:r>
              <a:rPr lang="tr-TR" sz="2400" dirty="0"/>
              <a:t> </a:t>
            </a:r>
            <a:r>
              <a:rPr lang="tr-TR" sz="2400" b="1" dirty="0"/>
              <a:t>LIKE</a:t>
            </a:r>
            <a:r>
              <a:rPr lang="tr-TR" sz="2400" dirty="0"/>
              <a:t> ‘%a%’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1047354" y="3043119"/>
            <a:ext cx="72690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/>
              <a:t>Soyadında ‘a’ harfi olan öğrencilerin isim ve </a:t>
            </a:r>
            <a:r>
              <a:rPr lang="tr-TR" sz="2000" dirty="0" err="1"/>
              <a:t>soyisimlerini</a:t>
            </a:r>
            <a:r>
              <a:rPr lang="tr-TR" sz="2000" dirty="0"/>
              <a:t> bulunuz.</a:t>
            </a:r>
            <a:endParaRPr lang="tr-TR" sz="1600" dirty="0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069697"/>
              </p:ext>
            </p:extLst>
          </p:nvPr>
        </p:nvGraphicFramePr>
        <p:xfrm>
          <a:off x="5470305" y="5042634"/>
          <a:ext cx="2435384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769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lname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Mehmet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Bakır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Taş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54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Cumb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335</TotalTime>
  <Words>783</Words>
  <Application>Microsoft Office PowerPoint</Application>
  <PresentationFormat>On-screen Show (4:3)</PresentationFormat>
  <Paragraphs>529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Century Schoolbook</vt:lpstr>
      <vt:lpstr>Wingdings</vt:lpstr>
      <vt:lpstr>Wingdings 2</vt:lpstr>
      <vt:lpstr>Cumba</vt:lpstr>
      <vt:lpstr>Sorgu / dml / ddl komutları</vt:lpstr>
      <vt:lpstr>VERİTABANI</vt:lpstr>
      <vt:lpstr>SORGULAR</vt:lpstr>
      <vt:lpstr>SORGULAR</vt:lpstr>
      <vt:lpstr>SORGULAR</vt:lpstr>
      <vt:lpstr>SORGULAR</vt:lpstr>
      <vt:lpstr>SORGULAR</vt:lpstr>
      <vt:lpstr>SORGULAR</vt:lpstr>
      <vt:lpstr>SORGULAR</vt:lpstr>
      <vt:lpstr>SORGULAR</vt:lpstr>
      <vt:lpstr>Dml (data manıpulatıon language)</vt:lpstr>
      <vt:lpstr>Dml (data manıpulatıon language)</vt:lpstr>
      <vt:lpstr>Dml (data manıpulatıon language)</vt:lpstr>
      <vt:lpstr>Dml (data manıpulatıon language)</vt:lpstr>
      <vt:lpstr>Ddl (data defınıtıon language)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FONKSİYONLAR</dc:title>
  <dc:creator>ONUR SIGIRCI</dc:creator>
  <cp:lastModifiedBy>ONUR SIGIRCI</cp:lastModifiedBy>
  <cp:revision>137</cp:revision>
  <dcterms:created xsi:type="dcterms:W3CDTF">2014-11-28T08:48:02Z</dcterms:created>
  <dcterms:modified xsi:type="dcterms:W3CDTF">2018-10-17T15:17:58Z</dcterms:modified>
</cp:coreProperties>
</file>