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57" r:id="rId10"/>
    <p:sldId id="273" r:id="rId11"/>
    <p:sldId id="274" r:id="rId12"/>
    <p:sldId id="275" r:id="rId13"/>
    <p:sldId id="276" r:id="rId14"/>
    <p:sldId id="277" r:id="rId15"/>
    <p:sldId id="278" r:id="rId16"/>
    <p:sldId id="259" r:id="rId17"/>
    <p:sldId id="279" r:id="rId18"/>
    <p:sldId id="280" r:id="rId19"/>
    <p:sldId id="281" r:id="rId20"/>
    <p:sldId id="289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Orta Stil 1 - Vurgu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A488322-F2BA-4B5B-9748-0D474271808F}" styleName="Orta Stil 3 - 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24.10.2018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24.10.2018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24.10.2018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24.10.2018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24.10.2018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24.10.2018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24.10.2018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24.10.2018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24.10.2018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24.10.2018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24.10.2018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24.10.2018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Company</a:t>
            </a:r>
            <a:r>
              <a:rPr lang="tr-TR" dirty="0"/>
              <a:t> DB / Örnekler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İbrahim Onur Sığırcı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«</a:t>
            </a:r>
            <a:r>
              <a:rPr lang="tr-TR" dirty="0" err="1"/>
              <a:t>Department</a:t>
            </a:r>
            <a:r>
              <a:rPr lang="tr-TR" dirty="0"/>
              <a:t>» Tablosu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64250"/>
              </p:ext>
            </p:extLst>
          </p:nvPr>
        </p:nvGraphicFramePr>
        <p:xfrm>
          <a:off x="611560" y="2841648"/>
          <a:ext cx="7515867" cy="2966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956118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45764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2407927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DNUMBER*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MGRSSN*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MGRSTARTDATE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Headquarters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888665555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1971-06-19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Administration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987654321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1985-01-01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333445555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1978-05-22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111111100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1999-05-15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444444400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1998-05-15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555555500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1997-01-01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2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VARCHAR(25)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CHAR(9)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93313"/>
                  </a:ext>
                </a:extLst>
              </a:tr>
            </a:tbl>
          </a:graphicData>
        </a:graphic>
      </p:graphicFrame>
      <p:sp>
        <p:nvSpPr>
          <p:cNvPr id="9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>
            <a:normAutofit/>
          </a:bodyPr>
          <a:lstStyle/>
          <a:p>
            <a:r>
              <a:rPr lang="tr-TR" sz="2800" dirty="0"/>
              <a:t>Şirketin bünyesindeki departmanların bilgilerini tutan tablodur.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309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«Project» Tablosu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14707"/>
              </p:ext>
            </p:extLst>
          </p:nvPr>
        </p:nvGraphicFramePr>
        <p:xfrm>
          <a:off x="1349425" y="2564904"/>
          <a:ext cx="6575375" cy="37947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75768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42548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663025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729181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PNAME*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PNUMBER*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PLOCATION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DNUM*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ProductX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Bellaire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ProductY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Sugarland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ProductZ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Houston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Computerization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Stafford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Reorganization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Houston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Newbenefits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Stafford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2075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OperatingSystems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Jacksonville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9331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DatabaseSystems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Birmingham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5894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Middleware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Jackson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4847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InkjetPrinters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Phoenix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218894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LaserPrinters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LasVegas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2319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VARCHAR(25)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VARCHAR(15)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08837"/>
                  </a:ext>
                </a:extLst>
              </a:tr>
            </a:tbl>
          </a:graphicData>
        </a:graphic>
      </p:graphicFrame>
      <p:sp>
        <p:nvSpPr>
          <p:cNvPr id="9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>
            <a:normAutofit/>
          </a:bodyPr>
          <a:lstStyle/>
          <a:p>
            <a:r>
              <a:rPr lang="tr-TR" sz="2800" dirty="0"/>
              <a:t>Şirketin bünyesinde yürütülen projelerin bilgilerini tutan tablodur.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234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«</a:t>
            </a:r>
            <a:r>
              <a:rPr lang="tr-TR" dirty="0" err="1"/>
              <a:t>Dept_Locatıons</a:t>
            </a:r>
            <a:r>
              <a:rPr lang="tr-TR" dirty="0"/>
              <a:t>» Tablosu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24731"/>
              </p:ext>
            </p:extLst>
          </p:nvPr>
        </p:nvGraphicFramePr>
        <p:xfrm>
          <a:off x="3059832" y="2226568"/>
          <a:ext cx="3088514" cy="43738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42548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663025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DNUMBER*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DLOCATION*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Houston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Stafford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Bellaire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Houston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Sugarland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Atlanta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2075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Sacramento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9331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Milwaukee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5894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Chicago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4847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Dallas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218894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Miami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2319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Philadephia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0883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Seattle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7949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/>
                        <a:t>NUMERIC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VARCHAR(15)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151"/>
                  </a:ext>
                </a:extLst>
              </a:tr>
            </a:tbl>
          </a:graphicData>
        </a:graphic>
      </p:graphicFrame>
      <p:sp>
        <p:nvSpPr>
          <p:cNvPr id="9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>
            <a:normAutofit/>
          </a:bodyPr>
          <a:lstStyle/>
          <a:p>
            <a:r>
              <a:rPr lang="tr-TR" sz="2800" dirty="0"/>
              <a:t>Şirket departmanlarının yerini tutan tablodur.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777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«</a:t>
            </a:r>
            <a:r>
              <a:rPr lang="tr-TR" dirty="0" err="1"/>
              <a:t>Employee</a:t>
            </a:r>
            <a:r>
              <a:rPr lang="tr-TR" dirty="0"/>
              <a:t>» Tablosu</a:t>
            </a:r>
          </a:p>
        </p:txBody>
      </p:sp>
      <p:sp>
        <p:nvSpPr>
          <p:cNvPr id="9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>
            <a:normAutofit/>
          </a:bodyPr>
          <a:lstStyle/>
          <a:p>
            <a:r>
              <a:rPr lang="tr-TR" sz="2800" dirty="0"/>
              <a:t>Şirket çalışanlarının bilgilerini tutan tablodur.</a:t>
            </a:r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92111"/>
              </p:ext>
            </p:extLst>
          </p:nvPr>
        </p:nvGraphicFramePr>
        <p:xfrm>
          <a:off x="2669824" y="2636912"/>
          <a:ext cx="3042352" cy="2971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04183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638169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FNAME*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VARCHAR(15)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MINIT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VARCHAR(1)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LNAME*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VARCAHR(15)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SSN*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CHAR(9)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BDATE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7949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CHAR(1)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15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74022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SUPERSSN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CHAR(9)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792639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536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11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«</a:t>
            </a:r>
            <a:r>
              <a:rPr lang="tr-TR" dirty="0" err="1"/>
              <a:t>Works_On</a:t>
            </a:r>
            <a:r>
              <a:rPr lang="tr-TR" dirty="0"/>
              <a:t>» Tablosu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4108"/>
              </p:ext>
            </p:extLst>
          </p:nvPr>
        </p:nvGraphicFramePr>
        <p:xfrm>
          <a:off x="1850739" y="2636912"/>
          <a:ext cx="4680521" cy="20574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404183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638169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638169">
                  <a:extLst>
                    <a:ext uri="{9D8B030D-6E8A-4147-A177-3AD203B41FA5}">
                      <a16:colId xmlns:a16="http://schemas.microsoft.com/office/drawing/2014/main" val="1350923668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ESSN*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PNO*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111111100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111111101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111111102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111111103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7949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CHAR(9)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151"/>
                  </a:ext>
                </a:extLst>
              </a:tr>
            </a:tbl>
          </a:graphicData>
        </a:graphic>
      </p:graphicFrame>
      <p:sp>
        <p:nvSpPr>
          <p:cNvPr id="9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>
            <a:normAutofit/>
          </a:bodyPr>
          <a:lstStyle/>
          <a:p>
            <a:r>
              <a:rPr lang="tr-TR" sz="2800" dirty="0"/>
              <a:t>Şirket çalışanlarının hangi projede kaç saat çalıştığını tutan tablodur.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58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«</a:t>
            </a:r>
            <a:r>
              <a:rPr lang="tr-TR" dirty="0" err="1"/>
              <a:t>Dependent</a:t>
            </a:r>
            <a:r>
              <a:rPr lang="tr-TR" dirty="0"/>
              <a:t>» Tablosu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39758"/>
              </p:ext>
            </p:extLst>
          </p:nvPr>
        </p:nvGraphicFramePr>
        <p:xfrm>
          <a:off x="755576" y="2852936"/>
          <a:ext cx="7526965" cy="20574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2262505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1350923668"/>
                    </a:ext>
                  </a:extLst>
                </a:gridCol>
                <a:gridCol w="1076642">
                  <a:extLst>
                    <a:ext uri="{9D8B030D-6E8A-4147-A177-3AD203B41FA5}">
                      <a16:colId xmlns:a16="http://schemas.microsoft.com/office/drawing/2014/main" val="1493200027"/>
                    </a:ext>
                  </a:extLst>
                </a:gridCol>
                <a:gridCol w="1751958">
                  <a:extLst>
                    <a:ext uri="{9D8B030D-6E8A-4147-A177-3AD203B41FA5}">
                      <a16:colId xmlns:a16="http://schemas.microsoft.com/office/drawing/2014/main" val="776759317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ESSN*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DEPENDENT_NAME*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BDATE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123456789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Alice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1978-12-31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Daughter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123456789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Elizabeth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2057-05-05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Spouse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123456789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Michael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1978-01-01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222222205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1969-04-19</a:t>
                      </a:r>
                      <a:endParaRPr lang="tr-T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Spouse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3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7949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CHAR(9)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VARCHAR(15)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CHAR(1)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VARCHAR(8)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151"/>
                  </a:ext>
                </a:extLst>
              </a:tr>
            </a:tbl>
          </a:graphicData>
        </a:graphic>
      </p:graphicFrame>
      <p:sp>
        <p:nvSpPr>
          <p:cNvPr id="9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>
            <a:normAutofit/>
          </a:bodyPr>
          <a:lstStyle/>
          <a:p>
            <a:r>
              <a:rPr lang="tr-TR" sz="2800" dirty="0"/>
              <a:t>Şirket çalışanlarının aile bilgilerini tutan tablodur.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095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- 1</a:t>
            </a:r>
          </a:p>
        </p:txBody>
      </p:sp>
      <p:sp>
        <p:nvSpPr>
          <p:cNvPr id="7" name="Dikdörtgen 6"/>
          <p:cNvSpPr/>
          <p:nvPr/>
        </p:nvSpPr>
        <p:spPr>
          <a:xfrm>
            <a:off x="747709" y="4530262"/>
            <a:ext cx="37510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</a:t>
            </a:r>
            <a:r>
              <a:rPr lang="tr-TR" sz="2400" dirty="0" err="1"/>
              <a:t>fname</a:t>
            </a:r>
            <a:r>
              <a:rPr lang="tr-TR" sz="2400" dirty="0"/>
              <a:t>, </a:t>
            </a:r>
            <a:r>
              <a:rPr lang="tr-TR" sz="2400" dirty="0" err="1"/>
              <a:t>lname</a:t>
            </a:r>
            <a:endParaRPr lang="tr-TR" sz="2400" dirty="0"/>
          </a:p>
          <a:p>
            <a:r>
              <a:rPr lang="tr-TR" sz="2400" b="1" dirty="0"/>
              <a:t>FROM </a:t>
            </a:r>
            <a:r>
              <a:rPr lang="tr-TR" sz="2400" dirty="0" err="1"/>
              <a:t>employee</a:t>
            </a:r>
            <a:endParaRPr lang="tr-TR" sz="2400" dirty="0"/>
          </a:p>
          <a:p>
            <a:r>
              <a:rPr lang="tr-TR" sz="2400" b="1" dirty="0"/>
              <a:t>WHERE</a:t>
            </a:r>
            <a:r>
              <a:rPr lang="tr-TR" sz="2400" dirty="0"/>
              <a:t> </a:t>
            </a:r>
            <a:r>
              <a:rPr lang="tr-TR" sz="2400" dirty="0" err="1"/>
              <a:t>dno</a:t>
            </a:r>
            <a:r>
              <a:rPr lang="tr-TR" sz="2400" dirty="0"/>
              <a:t>=5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5 numaralı departmanda çalışan işçilerin ad, </a:t>
            </a:r>
            <a:r>
              <a:rPr lang="tr-TR" sz="2400" dirty="0" err="1"/>
              <a:t>soyad</a:t>
            </a:r>
            <a:r>
              <a:rPr lang="tr-TR" sz="2400" dirty="0"/>
              <a:t> bilgilerini listeleyen sorguyu yazınız.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45282"/>
              </p:ext>
            </p:extLst>
          </p:nvPr>
        </p:nvGraphicFramePr>
        <p:xfrm>
          <a:off x="2623248" y="2612812"/>
          <a:ext cx="3743144" cy="16802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157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87157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</a:tblGrid>
              <a:tr h="39927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LNAME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Franklin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Wong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John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Smith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Ramesh</a:t>
                      </a: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Narayan</a:t>
                      </a: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Joyce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English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99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- 2</a:t>
            </a:r>
          </a:p>
        </p:txBody>
      </p:sp>
      <p:sp>
        <p:nvSpPr>
          <p:cNvPr id="7" name="Dikdörtgen 6"/>
          <p:cNvSpPr/>
          <p:nvPr/>
        </p:nvSpPr>
        <p:spPr>
          <a:xfrm>
            <a:off x="747708" y="4530262"/>
            <a:ext cx="70646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</a:t>
            </a:r>
            <a:r>
              <a:rPr lang="tr-TR" sz="2400" dirty="0" err="1"/>
              <a:t>dname</a:t>
            </a:r>
            <a:endParaRPr lang="tr-TR" sz="2400" dirty="0"/>
          </a:p>
          <a:p>
            <a:r>
              <a:rPr lang="tr-TR" sz="2400" b="1" dirty="0"/>
              <a:t>FROM </a:t>
            </a:r>
            <a:r>
              <a:rPr lang="tr-TR" sz="2400" dirty="0" err="1"/>
              <a:t>employee</a:t>
            </a:r>
            <a:r>
              <a:rPr lang="tr-TR" sz="2400" dirty="0"/>
              <a:t>, </a:t>
            </a:r>
            <a:r>
              <a:rPr lang="tr-TR" sz="2400" dirty="0" err="1"/>
              <a:t>department</a:t>
            </a:r>
            <a:endParaRPr lang="tr-TR" sz="2400" dirty="0"/>
          </a:p>
          <a:p>
            <a:r>
              <a:rPr lang="tr-TR" sz="2400" b="1" dirty="0"/>
              <a:t>WHERE</a:t>
            </a:r>
            <a:r>
              <a:rPr lang="tr-TR" sz="2400" dirty="0"/>
              <a:t> </a:t>
            </a:r>
            <a:r>
              <a:rPr lang="tr-TR" sz="2400" dirty="0" err="1"/>
              <a:t>fname</a:t>
            </a:r>
            <a:r>
              <a:rPr lang="tr-TR" sz="2400" dirty="0"/>
              <a:t>=‘</a:t>
            </a:r>
            <a:r>
              <a:rPr lang="tr-TR" sz="2400" dirty="0" err="1"/>
              <a:t>Jared</a:t>
            </a:r>
            <a:r>
              <a:rPr lang="tr-TR" sz="2400" dirty="0"/>
              <a:t>’ </a:t>
            </a:r>
            <a:r>
              <a:rPr lang="tr-TR" sz="2400" b="1" dirty="0"/>
              <a:t>AND</a:t>
            </a:r>
            <a:r>
              <a:rPr lang="tr-TR" sz="2400" dirty="0"/>
              <a:t> </a:t>
            </a:r>
            <a:r>
              <a:rPr lang="tr-TR" sz="2400" dirty="0" err="1"/>
              <a:t>lname</a:t>
            </a:r>
            <a:r>
              <a:rPr lang="tr-TR" sz="2400" dirty="0"/>
              <a:t>=‘James’</a:t>
            </a:r>
          </a:p>
          <a:p>
            <a:r>
              <a:rPr lang="tr-TR" sz="2400" dirty="0"/>
              <a:t>	</a:t>
            </a:r>
            <a:r>
              <a:rPr lang="tr-TR" sz="2400" b="1" dirty="0"/>
              <a:t>AND</a:t>
            </a:r>
            <a:r>
              <a:rPr lang="tr-TR" sz="2400" dirty="0"/>
              <a:t> </a:t>
            </a:r>
            <a:r>
              <a:rPr lang="tr-TR" sz="2400" dirty="0" err="1"/>
              <a:t>dno</a:t>
            </a:r>
            <a:r>
              <a:rPr lang="tr-TR" sz="2400" dirty="0"/>
              <a:t> = </a:t>
            </a:r>
            <a:r>
              <a:rPr lang="tr-TR" sz="2400" dirty="0" err="1"/>
              <a:t>dnumber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 «</a:t>
            </a:r>
            <a:r>
              <a:rPr lang="tr-TR" sz="2400" dirty="0" err="1"/>
              <a:t>Jared</a:t>
            </a:r>
            <a:r>
              <a:rPr lang="tr-TR" sz="2400" dirty="0"/>
              <a:t> James» isimli çalışanın  departman ismini bulan sorguyu yazınız.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403336"/>
              </p:ext>
            </p:extLst>
          </p:nvPr>
        </p:nvGraphicFramePr>
        <p:xfrm>
          <a:off x="2623248" y="2612812"/>
          <a:ext cx="1871572" cy="7195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157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9927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Software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48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- 3</a:t>
            </a:r>
          </a:p>
        </p:txBody>
      </p:sp>
      <p:sp>
        <p:nvSpPr>
          <p:cNvPr id="7" name="Dikdörtgen 6"/>
          <p:cNvSpPr/>
          <p:nvPr/>
        </p:nvSpPr>
        <p:spPr>
          <a:xfrm>
            <a:off x="611560" y="4681588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</a:t>
            </a:r>
            <a:r>
              <a:rPr lang="tr-TR" sz="2400" dirty="0" err="1"/>
              <a:t>dlocation</a:t>
            </a:r>
            <a:endParaRPr lang="tr-TR" sz="2400" dirty="0"/>
          </a:p>
          <a:p>
            <a:r>
              <a:rPr lang="tr-TR" sz="2400" b="1" dirty="0"/>
              <a:t>FROM </a:t>
            </a:r>
            <a:r>
              <a:rPr lang="tr-TR" sz="2400" dirty="0" err="1"/>
              <a:t>department</a:t>
            </a:r>
            <a:r>
              <a:rPr lang="tr-TR" sz="2400" dirty="0"/>
              <a:t> </a:t>
            </a:r>
            <a:r>
              <a:rPr lang="tr-TR" sz="2400" b="1" dirty="0"/>
              <a:t>d</a:t>
            </a:r>
            <a:r>
              <a:rPr lang="tr-TR" sz="2400" dirty="0"/>
              <a:t>, </a:t>
            </a:r>
            <a:r>
              <a:rPr lang="tr-TR" sz="2400" dirty="0" err="1"/>
              <a:t>dept_locations</a:t>
            </a:r>
            <a:r>
              <a:rPr lang="tr-TR" sz="2400" dirty="0"/>
              <a:t> </a:t>
            </a:r>
            <a:r>
              <a:rPr lang="tr-TR" sz="2400" b="1" dirty="0"/>
              <a:t>dl</a:t>
            </a:r>
          </a:p>
          <a:p>
            <a:r>
              <a:rPr lang="tr-TR" sz="2400" b="1" dirty="0"/>
              <a:t>WHERE</a:t>
            </a:r>
            <a:r>
              <a:rPr lang="tr-TR" sz="2400" dirty="0"/>
              <a:t> </a:t>
            </a:r>
            <a:r>
              <a:rPr lang="tr-TR" sz="2400" dirty="0" err="1"/>
              <a:t>dname</a:t>
            </a:r>
            <a:r>
              <a:rPr lang="tr-TR" sz="2400" dirty="0"/>
              <a:t>=‘</a:t>
            </a:r>
            <a:r>
              <a:rPr lang="tr-TR" sz="2400" dirty="0" err="1"/>
              <a:t>Sales</a:t>
            </a:r>
            <a:r>
              <a:rPr lang="tr-TR" sz="2400" dirty="0"/>
              <a:t>’ </a:t>
            </a:r>
            <a:r>
              <a:rPr lang="tr-TR" sz="2400" b="1" dirty="0"/>
              <a:t>AND</a:t>
            </a:r>
            <a:r>
              <a:rPr lang="tr-TR" sz="2400" dirty="0"/>
              <a:t> </a:t>
            </a:r>
            <a:r>
              <a:rPr lang="tr-TR" sz="2400" dirty="0" err="1"/>
              <a:t>d.dnumber</a:t>
            </a:r>
            <a:r>
              <a:rPr lang="tr-TR" sz="2400" dirty="0"/>
              <a:t>=</a:t>
            </a:r>
            <a:r>
              <a:rPr lang="tr-TR" sz="2400" dirty="0" err="1"/>
              <a:t>dl.dnumber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Satış (</a:t>
            </a:r>
            <a:r>
              <a:rPr lang="tr-TR" sz="2400" dirty="0" err="1"/>
              <a:t>Sales</a:t>
            </a:r>
            <a:r>
              <a:rPr lang="tr-TR" sz="2400" dirty="0"/>
              <a:t>) departmanının hangi şehirlerde ofisi olduğunu bulan sorguyu yazınız.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7948"/>
              </p:ext>
            </p:extLst>
          </p:nvPr>
        </p:nvGraphicFramePr>
        <p:xfrm>
          <a:off x="2623248" y="2612812"/>
          <a:ext cx="1871572" cy="20005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157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9927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Chicago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Dallas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Miami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Philadephia</a:t>
                      </a: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Seattle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14466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91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- 4</a:t>
            </a:r>
          </a:p>
        </p:txBody>
      </p:sp>
      <p:sp>
        <p:nvSpPr>
          <p:cNvPr id="7" name="Dikdörtgen 6"/>
          <p:cNvSpPr/>
          <p:nvPr/>
        </p:nvSpPr>
        <p:spPr>
          <a:xfrm>
            <a:off x="747708" y="4748951"/>
            <a:ext cx="72806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</a:t>
            </a:r>
            <a:r>
              <a:rPr lang="tr-TR" sz="2400" dirty="0" err="1"/>
              <a:t>fname</a:t>
            </a:r>
            <a:r>
              <a:rPr lang="tr-TR" sz="2400" dirty="0"/>
              <a:t>, </a:t>
            </a:r>
            <a:r>
              <a:rPr lang="tr-TR" sz="2400" dirty="0" err="1"/>
              <a:t>lname</a:t>
            </a:r>
            <a:r>
              <a:rPr lang="tr-TR" sz="2400" dirty="0"/>
              <a:t>, </a:t>
            </a:r>
            <a:r>
              <a:rPr lang="tr-TR" sz="2400" dirty="0" err="1"/>
              <a:t>dname</a:t>
            </a:r>
            <a:endParaRPr lang="tr-TR" sz="2400" dirty="0"/>
          </a:p>
          <a:p>
            <a:r>
              <a:rPr lang="tr-TR" sz="2400" b="1" dirty="0"/>
              <a:t>FROM </a:t>
            </a:r>
            <a:r>
              <a:rPr lang="tr-TR" sz="2400" dirty="0" err="1"/>
              <a:t>employee</a:t>
            </a:r>
            <a:r>
              <a:rPr lang="tr-TR" sz="2400" dirty="0"/>
              <a:t>, </a:t>
            </a:r>
            <a:r>
              <a:rPr lang="tr-TR" sz="2400" dirty="0" err="1"/>
              <a:t>department</a:t>
            </a:r>
            <a:r>
              <a:rPr lang="tr-TR" sz="2400" dirty="0"/>
              <a:t> </a:t>
            </a:r>
          </a:p>
          <a:p>
            <a:r>
              <a:rPr lang="tr-TR" sz="2400" b="1" dirty="0"/>
              <a:t>WHERE</a:t>
            </a:r>
            <a:r>
              <a:rPr lang="tr-TR" sz="2400" dirty="0"/>
              <a:t> </a:t>
            </a:r>
            <a:r>
              <a:rPr lang="tr-TR" sz="2400" dirty="0" err="1"/>
              <a:t>address</a:t>
            </a:r>
            <a:r>
              <a:rPr lang="tr-TR" sz="2400" dirty="0"/>
              <a:t> </a:t>
            </a:r>
            <a:r>
              <a:rPr lang="tr-TR" sz="2400" b="1" dirty="0"/>
              <a:t>LIKE</a:t>
            </a:r>
            <a:r>
              <a:rPr lang="tr-TR" sz="2400" dirty="0"/>
              <a:t> ‘%Houston%’</a:t>
            </a:r>
          </a:p>
          <a:p>
            <a:r>
              <a:rPr lang="tr-TR" sz="2400" dirty="0"/>
              <a:t>	</a:t>
            </a:r>
            <a:r>
              <a:rPr lang="tr-TR" sz="2400" b="1" dirty="0"/>
              <a:t>AND</a:t>
            </a:r>
            <a:r>
              <a:rPr lang="tr-TR" sz="2400" dirty="0"/>
              <a:t> </a:t>
            </a:r>
            <a:r>
              <a:rPr lang="tr-TR" sz="2400" dirty="0" err="1"/>
              <a:t>dnumber</a:t>
            </a:r>
            <a:r>
              <a:rPr lang="tr-TR" sz="2400" dirty="0"/>
              <a:t> = </a:t>
            </a:r>
            <a:r>
              <a:rPr lang="tr-TR" sz="2400" dirty="0" err="1"/>
              <a:t>dno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Houston şehrinde yaşayan çalışanların ad, </a:t>
            </a:r>
            <a:r>
              <a:rPr lang="tr-TR" sz="2400" dirty="0" err="1"/>
              <a:t>soyad</a:t>
            </a:r>
            <a:r>
              <a:rPr lang="tr-TR" sz="2400" dirty="0"/>
              <a:t> ve çalıştığı departmanların isimlerini bulan sorguyu yazınız.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988062"/>
              </p:ext>
            </p:extLst>
          </p:nvPr>
        </p:nvGraphicFramePr>
        <p:xfrm>
          <a:off x="2623248" y="2612812"/>
          <a:ext cx="4108992" cy="20005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9664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369664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369664">
                  <a:extLst>
                    <a:ext uri="{9D8B030D-6E8A-4147-A177-3AD203B41FA5}">
                      <a16:colId xmlns:a16="http://schemas.microsoft.com/office/drawing/2014/main" val="3024182629"/>
                    </a:ext>
                  </a:extLst>
                </a:gridCol>
              </a:tblGrid>
              <a:tr h="39927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FNAME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Franklin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Wong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James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Borg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Headquarters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John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Smith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Joyce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English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endParaRPr lang="tr-T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Ahmad</a:t>
                      </a:r>
                      <a:endParaRPr lang="tr-T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Jabbar</a:t>
                      </a:r>
                      <a:endParaRPr lang="tr-TR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Administration</a:t>
                      </a:r>
                      <a:endParaRPr lang="tr-T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36369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31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 Tabloları</a:t>
            </a:r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46241"/>
              </p:ext>
            </p:extLst>
          </p:nvPr>
        </p:nvGraphicFramePr>
        <p:xfrm>
          <a:off x="683568" y="1700809"/>
          <a:ext cx="3111532" cy="1675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id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fname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lname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bdate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Bakır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12011031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Tunç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12011067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Fatma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Gümüş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13011705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Taş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21124"/>
              </p:ext>
            </p:extLst>
          </p:nvPr>
        </p:nvGraphicFramePr>
        <p:xfrm>
          <a:off x="5220072" y="1707289"/>
          <a:ext cx="3024336" cy="1675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29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937607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Bilgisayar Bilimleri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Olasılık ve İstatistik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Assembly</a:t>
                      </a:r>
                      <a:r>
                        <a:rPr lang="tr-TR" sz="1100" baseline="0" dirty="0"/>
                        <a:t> Dili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BLM3561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İşletim Sistemleri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BLM4581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Veri İletişimi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7" name="Dikdörtgen 6"/>
          <p:cNvSpPr/>
          <p:nvPr/>
        </p:nvSpPr>
        <p:spPr>
          <a:xfrm>
            <a:off x="1835696" y="3375904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/>
              <a:t>student</a:t>
            </a:r>
            <a:endParaRPr lang="tr-TR" b="1" dirty="0"/>
          </a:p>
        </p:txBody>
      </p:sp>
      <p:sp>
        <p:nvSpPr>
          <p:cNvPr id="8" name="Dikdörtgen 7"/>
          <p:cNvSpPr/>
          <p:nvPr/>
        </p:nvSpPr>
        <p:spPr>
          <a:xfrm>
            <a:off x="5939996" y="3387105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/>
              <a:t>course</a:t>
            </a:r>
            <a:endParaRPr lang="tr-TR" b="1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002"/>
              </p:ext>
            </p:extLst>
          </p:nvPr>
        </p:nvGraphicFramePr>
        <p:xfrm>
          <a:off x="3492997" y="3672035"/>
          <a:ext cx="1972514" cy="277133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59155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11335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id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12501105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15011607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12011031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12011031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/>
                        <a:t>BLM1541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12011067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12501105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BLM3561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15011607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88941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12011067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67902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BLM4581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13011705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6153"/>
                  </a:ext>
                </a:extLst>
              </a:tr>
            </a:tbl>
          </a:graphicData>
        </a:graphic>
      </p:graphicFrame>
      <p:sp>
        <p:nvSpPr>
          <p:cNvPr id="10" name="Dikdörtgen 9"/>
          <p:cNvSpPr/>
          <p:nvPr/>
        </p:nvSpPr>
        <p:spPr>
          <a:xfrm>
            <a:off x="4092721" y="6443366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/>
              <a:t>take</a:t>
            </a:r>
            <a:endParaRPr lang="tr-TR" b="1" dirty="0"/>
          </a:p>
        </p:txBody>
      </p:sp>
      <p:cxnSp>
        <p:nvCxnSpPr>
          <p:cNvPr id="12" name="Düz Ok Bağlayıcısı 11"/>
          <p:cNvCxnSpPr/>
          <p:nvPr/>
        </p:nvCxnSpPr>
        <p:spPr>
          <a:xfrm>
            <a:off x="981635" y="3402106"/>
            <a:ext cx="3590365" cy="8189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>
            <a:stCxn id="6" idx="1"/>
          </p:cNvCxnSpPr>
          <p:nvPr/>
        </p:nvCxnSpPr>
        <p:spPr>
          <a:xfrm flipH="1">
            <a:off x="4191001" y="2544836"/>
            <a:ext cx="1029071" cy="11271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  <p:bldP spid="8" grpId="0" uiExpand="1"/>
      <p:bldP spid="10" grpId="0" uiExpan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</a:t>
            </a:r>
            <a:r>
              <a:rPr lang="tr-TR"/>
              <a:t>- 5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931662" y="4149080"/>
            <a:ext cx="72806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	</a:t>
            </a:r>
            <a:r>
              <a:rPr lang="tr-TR" sz="2400" dirty="0" err="1"/>
              <a:t>dependent_name</a:t>
            </a:r>
            <a:endParaRPr lang="tr-TR" sz="2400" dirty="0"/>
          </a:p>
          <a:p>
            <a:r>
              <a:rPr lang="tr-TR" sz="2400" b="1" dirty="0"/>
              <a:t>FROM 	</a:t>
            </a:r>
            <a:r>
              <a:rPr lang="tr-TR" sz="2400" dirty="0" err="1"/>
              <a:t>project</a:t>
            </a:r>
            <a:r>
              <a:rPr lang="tr-TR" sz="2400" dirty="0"/>
              <a:t>, </a:t>
            </a:r>
            <a:r>
              <a:rPr lang="tr-TR" sz="2400" dirty="0" err="1"/>
              <a:t>works_on</a:t>
            </a:r>
            <a:r>
              <a:rPr lang="tr-TR" sz="2400" dirty="0"/>
              <a:t>, </a:t>
            </a:r>
            <a:r>
              <a:rPr lang="tr-TR" sz="2400" dirty="0" err="1"/>
              <a:t>dependent</a:t>
            </a:r>
            <a:endParaRPr lang="tr-TR" sz="2400" dirty="0"/>
          </a:p>
          <a:p>
            <a:r>
              <a:rPr lang="tr-TR" sz="2400" b="1" dirty="0"/>
              <a:t>WHERE 	</a:t>
            </a:r>
            <a:r>
              <a:rPr lang="tr-TR" sz="2400" dirty="0" err="1"/>
              <a:t>pnumber</a:t>
            </a:r>
            <a:r>
              <a:rPr lang="tr-TR" sz="2400" dirty="0"/>
              <a:t> = </a:t>
            </a:r>
            <a:r>
              <a:rPr lang="tr-TR" sz="2400" dirty="0" err="1"/>
              <a:t>pno</a:t>
            </a:r>
            <a:r>
              <a:rPr lang="tr-TR" sz="2400" dirty="0"/>
              <a:t> </a:t>
            </a:r>
          </a:p>
          <a:p>
            <a:r>
              <a:rPr lang="tr-TR" sz="2400" dirty="0"/>
              <a:t>		</a:t>
            </a:r>
            <a:r>
              <a:rPr lang="tr-TR" sz="2400" b="1" dirty="0"/>
              <a:t>AND</a:t>
            </a:r>
            <a:r>
              <a:rPr lang="tr-TR" sz="2400" dirty="0"/>
              <a:t> </a:t>
            </a:r>
            <a:r>
              <a:rPr lang="tr-TR" sz="2400" dirty="0" err="1"/>
              <a:t>work_on.essn</a:t>
            </a:r>
            <a:r>
              <a:rPr lang="tr-TR" sz="2400" dirty="0"/>
              <a:t> = </a:t>
            </a:r>
            <a:r>
              <a:rPr lang="tr-TR" sz="2400" dirty="0" err="1"/>
              <a:t>dependent.essn</a:t>
            </a:r>
            <a:endParaRPr lang="tr-TR" sz="2400" dirty="0"/>
          </a:p>
          <a:p>
            <a:r>
              <a:rPr lang="tr-TR" sz="2400" dirty="0"/>
              <a:t>		</a:t>
            </a:r>
            <a:r>
              <a:rPr lang="tr-TR" sz="2400" b="1" dirty="0"/>
              <a:t>AND</a:t>
            </a:r>
            <a:r>
              <a:rPr lang="tr-TR" sz="2400" dirty="0"/>
              <a:t> </a:t>
            </a:r>
            <a:r>
              <a:rPr lang="tr-TR" sz="2400" dirty="0" err="1"/>
              <a:t>pname</a:t>
            </a:r>
            <a:r>
              <a:rPr lang="tr-TR" sz="2400" dirty="0"/>
              <a:t> = ‘</a:t>
            </a:r>
            <a:r>
              <a:rPr lang="tr-TR" sz="2400" dirty="0" err="1"/>
              <a:t>ProductX</a:t>
            </a:r>
            <a:r>
              <a:rPr lang="tr-TR" sz="2400" dirty="0"/>
              <a:t>’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 </a:t>
            </a:r>
            <a:r>
              <a:rPr lang="tr-TR" sz="2400" dirty="0"/>
              <a:t>«</a:t>
            </a:r>
            <a:r>
              <a:rPr lang="tr-TR" sz="2400" dirty="0" err="1"/>
              <a:t>ProductX</a:t>
            </a:r>
            <a:r>
              <a:rPr lang="tr-TR" sz="2400" dirty="0"/>
              <a:t>» projesinde çalışanların akraba isimlerini listeleyen sorguyu yazınız.</a:t>
            </a:r>
            <a:endParaRPr lang="tr-TR" dirty="0"/>
          </a:p>
        </p:txBody>
      </p:sp>
      <p:graphicFrame>
        <p:nvGraphicFramePr>
          <p:cNvPr id="5" name="Tablo 9">
            <a:extLst>
              <a:ext uri="{FF2B5EF4-FFF2-40B4-BE49-F238E27FC236}">
                <a16:creationId xmlns:a16="http://schemas.microsoft.com/office/drawing/2014/main" id="{CFFB1ADC-0A42-4023-B0FA-49CA253C7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708476"/>
              </p:ext>
            </p:extLst>
          </p:nvPr>
        </p:nvGraphicFramePr>
        <p:xfrm>
          <a:off x="3275856" y="2559093"/>
          <a:ext cx="2813166" cy="13600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3166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9927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DEPENDENT_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Alice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Elizabeth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Michael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64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7" name="Dikdörtgen 6"/>
          <p:cNvSpPr/>
          <p:nvPr/>
        </p:nvSpPr>
        <p:spPr>
          <a:xfrm>
            <a:off x="747708" y="4530262"/>
            <a:ext cx="4544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SELECT </a:t>
            </a:r>
            <a:r>
              <a:rPr lang="tr-TR" sz="2400" dirty="0" err="1"/>
              <a:t>id</a:t>
            </a:r>
            <a:endParaRPr lang="tr-TR" sz="2400" dirty="0"/>
          </a:p>
          <a:p>
            <a:r>
              <a:rPr lang="tr-TR" sz="2400" b="1" dirty="0"/>
              <a:t>FROM </a:t>
            </a:r>
            <a:r>
              <a:rPr lang="tr-TR" sz="2400" dirty="0" err="1"/>
              <a:t>take</a:t>
            </a:r>
            <a:endParaRPr lang="tr-TR" sz="2400" dirty="0"/>
          </a:p>
          <a:p>
            <a:r>
              <a:rPr lang="tr-TR" sz="2400" b="1" dirty="0"/>
              <a:t>WHERE</a:t>
            </a:r>
            <a:r>
              <a:rPr lang="tr-TR" sz="2400" dirty="0"/>
              <a:t> code=‘BLM1551’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BLM1551 dersini alan öğrencilerin listesini bulan sorguyu yazınız.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849"/>
              </p:ext>
            </p:extLst>
          </p:nvPr>
        </p:nvGraphicFramePr>
        <p:xfrm>
          <a:off x="3559034" y="2418600"/>
          <a:ext cx="1871572" cy="14965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157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99275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id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12501105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15011607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12011031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38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BLM1551 dersini alan öğrencilerin isimlerini bulan sorguyu yazınız.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359262"/>
              </p:ext>
            </p:extLst>
          </p:nvPr>
        </p:nvGraphicFramePr>
        <p:xfrm>
          <a:off x="3559034" y="2418600"/>
          <a:ext cx="1871572" cy="14965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157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99275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fname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Ahmet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Mehmet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Ayşe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5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04144"/>
              </p:ext>
            </p:extLst>
          </p:nvPr>
        </p:nvGraphicFramePr>
        <p:xfrm>
          <a:off x="674440" y="1493785"/>
          <a:ext cx="3111532" cy="1675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304801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id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fname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lname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bdate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Bakır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12011031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Tunç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12011067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Fatma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Gümüş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13011705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Taş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7" name="Dikdörtgen 6"/>
          <p:cNvSpPr/>
          <p:nvPr/>
        </p:nvSpPr>
        <p:spPr>
          <a:xfrm>
            <a:off x="1835696" y="3375904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/>
              <a:t>student</a:t>
            </a:r>
            <a:endParaRPr lang="tr-TR" b="1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44226"/>
              </p:ext>
            </p:extLst>
          </p:nvPr>
        </p:nvGraphicFramePr>
        <p:xfrm>
          <a:off x="6156176" y="945667"/>
          <a:ext cx="1972514" cy="277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11335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id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12501105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15011607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12011031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12011031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/>
                        <a:t>BLM1541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12011067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12501105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BLM3561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15011607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88941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12011067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67902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BLM4581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13011705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6153"/>
                  </a:ext>
                </a:extLst>
              </a:tr>
            </a:tbl>
          </a:graphicData>
        </a:graphic>
      </p:graphicFrame>
      <p:sp>
        <p:nvSpPr>
          <p:cNvPr id="10" name="Dikdörtgen 9"/>
          <p:cNvSpPr/>
          <p:nvPr/>
        </p:nvSpPr>
        <p:spPr>
          <a:xfrm>
            <a:off x="6780380" y="3723513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/>
              <a:t>take</a:t>
            </a:r>
            <a:endParaRPr lang="tr-TR" b="1" dirty="0"/>
          </a:p>
        </p:txBody>
      </p:sp>
      <p:sp>
        <p:nvSpPr>
          <p:cNvPr id="3" name="Dikdörtgen 2"/>
          <p:cNvSpPr/>
          <p:nvPr/>
        </p:nvSpPr>
        <p:spPr>
          <a:xfrm>
            <a:off x="674440" y="33265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800" b="1" dirty="0"/>
              <a:t>SELECT </a:t>
            </a:r>
            <a:r>
              <a:rPr lang="tr-TR" sz="2800" dirty="0" err="1"/>
              <a:t>fname</a:t>
            </a:r>
            <a:endParaRPr lang="tr-TR" sz="2800" dirty="0"/>
          </a:p>
          <a:p>
            <a:r>
              <a:rPr lang="tr-TR" sz="2800" b="1" dirty="0"/>
              <a:t>FROM </a:t>
            </a:r>
            <a:r>
              <a:rPr lang="tr-TR" sz="2800" dirty="0" err="1"/>
              <a:t>take</a:t>
            </a:r>
            <a:r>
              <a:rPr lang="tr-TR" sz="2800" dirty="0"/>
              <a:t>, </a:t>
            </a:r>
            <a:r>
              <a:rPr lang="tr-TR" sz="2800" dirty="0" err="1"/>
              <a:t>student</a:t>
            </a:r>
            <a:endParaRPr lang="tr-TR" sz="2800" dirty="0"/>
          </a:p>
        </p:txBody>
      </p:sp>
      <p:graphicFrame>
        <p:nvGraphicFramePr>
          <p:cNvPr id="14" name="Tablo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723797"/>
              </p:ext>
            </p:extLst>
          </p:nvPr>
        </p:nvGraphicFramePr>
        <p:xfrm>
          <a:off x="899592" y="4014413"/>
          <a:ext cx="6118985" cy="249727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val="895991442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val="760053636"/>
                    </a:ext>
                  </a:extLst>
                </a:gridCol>
              </a:tblGrid>
              <a:tr h="304801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student.id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fname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lname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bdate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take.id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12501105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15011607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12011031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Bakır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12501105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Bakır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15011607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1811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98022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13011705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Taş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BLM4581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13011705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2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48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  <p:bldP spid="10" grpId="0" uiExpand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744252" y="347974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800" b="1" dirty="0"/>
              <a:t>SELECT 	</a:t>
            </a:r>
            <a:r>
              <a:rPr lang="tr-TR" sz="2800" dirty="0" err="1"/>
              <a:t>fname</a:t>
            </a:r>
            <a:endParaRPr lang="tr-TR" sz="2800" dirty="0"/>
          </a:p>
          <a:p>
            <a:r>
              <a:rPr lang="tr-TR" sz="2800" b="1" dirty="0"/>
              <a:t>FROM 	</a:t>
            </a:r>
            <a:r>
              <a:rPr lang="tr-TR" sz="2800" dirty="0" err="1"/>
              <a:t>take</a:t>
            </a:r>
            <a:r>
              <a:rPr lang="tr-TR" sz="2800" dirty="0"/>
              <a:t>, </a:t>
            </a:r>
            <a:r>
              <a:rPr lang="tr-TR" sz="2800" dirty="0" err="1"/>
              <a:t>student</a:t>
            </a:r>
            <a:endParaRPr lang="tr-TR" sz="2800" dirty="0"/>
          </a:p>
        </p:txBody>
      </p:sp>
      <p:graphicFrame>
        <p:nvGraphicFramePr>
          <p:cNvPr id="14" name="Tablo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76518"/>
              </p:ext>
            </p:extLst>
          </p:nvPr>
        </p:nvGraphicFramePr>
        <p:xfrm>
          <a:off x="1619672" y="980728"/>
          <a:ext cx="6118985" cy="249727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val="895991442"/>
                    </a:ext>
                  </a:extLst>
                </a:gridCol>
                <a:gridCol w="989101">
                  <a:extLst>
                    <a:ext uri="{9D8B030D-6E8A-4147-A177-3AD203B41FA5}">
                      <a16:colId xmlns:a16="http://schemas.microsoft.com/office/drawing/2014/main" val="760053636"/>
                    </a:ext>
                  </a:extLst>
                </a:gridCol>
              </a:tblGrid>
              <a:tr h="304801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student.id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fname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lname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bdate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take.id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12501105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15011607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12011031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Bakır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12501105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Bakır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15011607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1811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98022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13011705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Taş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BLM4581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13011705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21381"/>
                  </a:ext>
                </a:extLst>
              </a:tr>
            </a:tbl>
          </a:graphicData>
        </a:graphic>
      </p:graphicFrame>
      <p:sp>
        <p:nvSpPr>
          <p:cNvPr id="8" name="Dikdörtgen 7"/>
          <p:cNvSpPr/>
          <p:nvPr/>
        </p:nvSpPr>
        <p:spPr>
          <a:xfrm>
            <a:off x="744252" y="4293096"/>
            <a:ext cx="83884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/>
              <a:t>WHERE</a:t>
            </a:r>
            <a:r>
              <a:rPr lang="tr-TR" sz="2800" dirty="0"/>
              <a:t> 	code=‘BLM1551’ </a:t>
            </a:r>
          </a:p>
          <a:p>
            <a:r>
              <a:rPr lang="tr-TR" sz="2800" b="1" dirty="0"/>
              <a:t>		AND</a:t>
            </a:r>
            <a:r>
              <a:rPr lang="tr-TR" sz="2800" dirty="0"/>
              <a:t> take.id = student.id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1300891" y="5276947"/>
            <a:ext cx="640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fname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take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student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s</a:t>
            </a:r>
          </a:p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course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=‘BLM1551’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t.id = s.id</a:t>
            </a:r>
            <a:endParaRPr lang="tr-T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5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57200" y="1572867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*</a:t>
            </a:r>
            <a:r>
              <a:rPr lang="tr-TR" sz="2400" dirty="0"/>
              <a:t> «Ahmet» isimli öğrencinin aldığı derslerin isimlerini bulan sorguyu yazınız.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75187"/>
              </p:ext>
            </p:extLst>
          </p:nvPr>
        </p:nvGraphicFramePr>
        <p:xfrm>
          <a:off x="2699792" y="2403864"/>
          <a:ext cx="3317222" cy="11307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1722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39927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Bilgisayar Bilimleri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/>
                        <a:t>Assembly</a:t>
                      </a:r>
                      <a:r>
                        <a:rPr lang="tr-TR" sz="1800" baseline="0" dirty="0"/>
                        <a:t> Dili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755576" y="3717032"/>
            <a:ext cx="7056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/>
              <a:t>SELECT 	</a:t>
            </a:r>
            <a:r>
              <a:rPr lang="tr-TR" sz="2800" dirty="0"/>
              <a:t>name</a:t>
            </a:r>
          </a:p>
          <a:p>
            <a:r>
              <a:rPr lang="tr-TR" sz="2800" b="1" dirty="0"/>
              <a:t>FROM 	</a:t>
            </a:r>
            <a:r>
              <a:rPr lang="tr-TR" sz="2800" dirty="0" err="1"/>
              <a:t>student</a:t>
            </a:r>
            <a:r>
              <a:rPr lang="tr-TR" sz="2800" dirty="0"/>
              <a:t>, </a:t>
            </a:r>
            <a:r>
              <a:rPr lang="tr-TR" sz="2800" dirty="0" err="1"/>
              <a:t>take</a:t>
            </a:r>
            <a:r>
              <a:rPr lang="tr-TR" sz="2800" dirty="0"/>
              <a:t>, </a:t>
            </a:r>
            <a:r>
              <a:rPr lang="tr-TR" sz="2800" dirty="0" err="1"/>
              <a:t>course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97998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15695"/>
              </p:ext>
            </p:extLst>
          </p:nvPr>
        </p:nvGraphicFramePr>
        <p:xfrm>
          <a:off x="92472" y="1558736"/>
          <a:ext cx="3111532" cy="1675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id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fname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lname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bdate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12501105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Demir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15011607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Bakır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12011031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Tunç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12011067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Fatma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Gümüş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13011705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Taş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32689"/>
              </p:ext>
            </p:extLst>
          </p:nvPr>
        </p:nvGraphicFramePr>
        <p:xfrm>
          <a:off x="5796136" y="1700809"/>
          <a:ext cx="3024336" cy="1675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29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937607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Bilgisayar Bilimleri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Olasılık ve İstatistik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Assembly</a:t>
                      </a:r>
                      <a:r>
                        <a:rPr lang="tr-TR" sz="1100" baseline="0" dirty="0"/>
                        <a:t> Dili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BLM3561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İşletim Sistemleri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BLM4581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Veri İletişimi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7" name="Dikdörtgen 6"/>
          <p:cNvSpPr/>
          <p:nvPr/>
        </p:nvSpPr>
        <p:spPr>
          <a:xfrm>
            <a:off x="1268500" y="3246154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/>
              <a:t>student</a:t>
            </a:r>
            <a:endParaRPr lang="tr-TR" b="1" dirty="0"/>
          </a:p>
        </p:txBody>
      </p:sp>
      <p:sp>
        <p:nvSpPr>
          <p:cNvPr id="8" name="Dikdörtgen 7"/>
          <p:cNvSpPr/>
          <p:nvPr/>
        </p:nvSpPr>
        <p:spPr>
          <a:xfrm>
            <a:off x="6624150" y="3384654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/>
              <a:t>course</a:t>
            </a:r>
            <a:endParaRPr lang="tr-TR" b="1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48548"/>
              </p:ext>
            </p:extLst>
          </p:nvPr>
        </p:nvGraphicFramePr>
        <p:xfrm>
          <a:off x="3488515" y="1417638"/>
          <a:ext cx="1972514" cy="277133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59155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11335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code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id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12501105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15011607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12011031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BLM1541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12011031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/>
                        <a:t>BLM1541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12011067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12501105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94624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BLM3561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15011607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88941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/>
                        <a:t>BLM4581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12011067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67902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BLM4581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13011705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6153"/>
                  </a:ext>
                </a:extLst>
              </a:tr>
            </a:tbl>
          </a:graphicData>
        </a:graphic>
      </p:graphicFrame>
      <p:sp>
        <p:nvSpPr>
          <p:cNvPr id="10" name="Dikdörtgen 9"/>
          <p:cNvSpPr/>
          <p:nvPr/>
        </p:nvSpPr>
        <p:spPr>
          <a:xfrm>
            <a:off x="4092721" y="4188969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/>
              <a:t>take</a:t>
            </a:r>
            <a:endParaRPr lang="tr-TR" b="1" dirty="0"/>
          </a:p>
        </p:txBody>
      </p:sp>
      <p:sp>
        <p:nvSpPr>
          <p:cNvPr id="11" name="Dikdörtgen 10"/>
          <p:cNvSpPr/>
          <p:nvPr/>
        </p:nvSpPr>
        <p:spPr>
          <a:xfrm>
            <a:off x="662608" y="4327468"/>
            <a:ext cx="7056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/>
              <a:t>SELECT 	</a:t>
            </a:r>
            <a:r>
              <a:rPr lang="tr-TR" sz="2800" dirty="0"/>
              <a:t>name</a:t>
            </a:r>
          </a:p>
          <a:p>
            <a:r>
              <a:rPr lang="tr-TR" sz="2800" b="1" dirty="0"/>
              <a:t>FROM 	</a:t>
            </a:r>
            <a:r>
              <a:rPr lang="tr-TR" sz="2800" dirty="0" err="1"/>
              <a:t>student</a:t>
            </a:r>
            <a:r>
              <a:rPr lang="tr-TR" sz="2800" dirty="0"/>
              <a:t>, </a:t>
            </a:r>
            <a:r>
              <a:rPr lang="tr-TR" sz="2800" dirty="0" err="1"/>
              <a:t>take</a:t>
            </a:r>
            <a:r>
              <a:rPr lang="tr-TR" sz="2800" dirty="0"/>
              <a:t>, </a:t>
            </a:r>
            <a:r>
              <a:rPr lang="tr-TR" sz="2800" dirty="0" err="1"/>
              <a:t>course</a:t>
            </a:r>
            <a:endParaRPr lang="tr-TR" sz="2800" dirty="0"/>
          </a:p>
        </p:txBody>
      </p:sp>
      <p:sp>
        <p:nvSpPr>
          <p:cNvPr id="14" name="Dikdörtgen 13"/>
          <p:cNvSpPr/>
          <p:nvPr/>
        </p:nvSpPr>
        <p:spPr>
          <a:xfrm>
            <a:off x="662608" y="5188939"/>
            <a:ext cx="8388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/>
              <a:t>WHERE</a:t>
            </a:r>
            <a:r>
              <a:rPr lang="tr-TR" sz="2800" dirty="0"/>
              <a:t> 	</a:t>
            </a:r>
            <a:r>
              <a:rPr lang="tr-TR" sz="2800" dirty="0" err="1"/>
              <a:t>fname</a:t>
            </a:r>
            <a:r>
              <a:rPr lang="tr-TR" sz="2800" dirty="0"/>
              <a:t>=‘Ahmet’ </a:t>
            </a:r>
          </a:p>
          <a:p>
            <a:r>
              <a:rPr lang="tr-TR" sz="2800" b="1" dirty="0"/>
              <a:t>		AND</a:t>
            </a:r>
            <a:r>
              <a:rPr lang="tr-TR" sz="2800" dirty="0"/>
              <a:t> student.id = take.id</a:t>
            </a:r>
          </a:p>
          <a:p>
            <a:r>
              <a:rPr lang="tr-TR" sz="2800" dirty="0"/>
              <a:t>		</a:t>
            </a:r>
            <a:r>
              <a:rPr lang="tr-TR" sz="2800" b="1" dirty="0"/>
              <a:t>AND</a:t>
            </a:r>
            <a:r>
              <a:rPr lang="tr-TR" sz="2800" dirty="0"/>
              <a:t> </a:t>
            </a:r>
            <a:r>
              <a:rPr lang="tr-TR" sz="2800" dirty="0" err="1"/>
              <a:t>take.code</a:t>
            </a:r>
            <a:r>
              <a:rPr lang="tr-TR" sz="2800" dirty="0"/>
              <a:t> = </a:t>
            </a:r>
            <a:r>
              <a:rPr lang="tr-TR" sz="2800" dirty="0" err="1"/>
              <a:t>course.code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68751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  <p:bldP spid="8" grpId="0" uiExpand="1"/>
      <p:bldP spid="10" grpId="0" uiExpand="1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Company</a:t>
            </a:r>
            <a:r>
              <a:rPr lang="tr-TR" dirty="0"/>
              <a:t> Db (Şirket </a:t>
            </a:r>
            <a:r>
              <a:rPr lang="tr-TR" dirty="0" err="1"/>
              <a:t>VeriTabanı</a:t>
            </a:r>
            <a:r>
              <a:rPr lang="tr-TR" dirty="0"/>
              <a:t>)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dirty="0"/>
              <a:t>Bir şirkete ait, basit, örnek bir </a:t>
            </a:r>
            <a:r>
              <a:rPr lang="tr-TR" sz="2800" dirty="0" err="1"/>
              <a:t>veritabanıdır</a:t>
            </a:r>
            <a:r>
              <a:rPr lang="tr-TR" sz="2800" dirty="0"/>
              <a:t>.</a:t>
            </a:r>
          </a:p>
          <a:p>
            <a:r>
              <a:rPr lang="tr-TR" sz="2800" dirty="0"/>
              <a:t>DDL (Tablo yapıları ile ilgili işlemler), webdeki dosyada «</a:t>
            </a:r>
            <a:r>
              <a:rPr lang="tr-TR" sz="2800" dirty="0" err="1"/>
              <a:t>company-schema</a:t>
            </a:r>
            <a:r>
              <a:rPr lang="tr-TR" sz="2800" dirty="0"/>
              <a:t>» dosyasında yer almaktadır.</a:t>
            </a:r>
          </a:p>
          <a:p>
            <a:r>
              <a:rPr lang="tr-TR" sz="2800" dirty="0"/>
              <a:t>DML (Veri girme ile ilgili işlemler), webdeki dosyada «</a:t>
            </a:r>
            <a:r>
              <a:rPr lang="tr-TR" sz="2800" dirty="0" err="1"/>
              <a:t>company</a:t>
            </a:r>
            <a:r>
              <a:rPr lang="tr-TR" sz="2800" dirty="0"/>
              <a:t>-data» dosyasında yer almaktadır.</a:t>
            </a:r>
          </a:p>
          <a:p>
            <a:r>
              <a:rPr lang="tr-TR" sz="2800" dirty="0"/>
              <a:t>Sonraki slaytlarda bu </a:t>
            </a:r>
            <a:r>
              <a:rPr lang="tr-TR" sz="2800" dirty="0" err="1"/>
              <a:t>veritabanındaki</a:t>
            </a:r>
            <a:r>
              <a:rPr lang="tr-TR" sz="2800" dirty="0"/>
              <a:t> tablolar incelenecektir:  </a:t>
            </a:r>
          </a:p>
          <a:p>
            <a:pPr marL="0" indent="0">
              <a:buNone/>
            </a:pPr>
            <a:r>
              <a:rPr lang="tr-TR" sz="2800" dirty="0"/>
              <a:t> 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479</TotalTime>
  <Words>977</Words>
  <Application>Microsoft Office PowerPoint</Application>
  <PresentationFormat>On-screen Show (4:3)</PresentationFormat>
  <Paragraphs>588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Century Schoolbook</vt:lpstr>
      <vt:lpstr>Times New Roman</vt:lpstr>
      <vt:lpstr>Wingdings</vt:lpstr>
      <vt:lpstr>Wingdings 2</vt:lpstr>
      <vt:lpstr>Cumba</vt:lpstr>
      <vt:lpstr>Company DB / Örnekler</vt:lpstr>
      <vt:lpstr>İlişki Tabloları</vt:lpstr>
      <vt:lpstr>Örnek</vt:lpstr>
      <vt:lpstr>Örnek</vt:lpstr>
      <vt:lpstr>PowerPoint Presentation</vt:lpstr>
      <vt:lpstr>PowerPoint Presentation</vt:lpstr>
      <vt:lpstr>Örnek</vt:lpstr>
      <vt:lpstr>PowerPoint Presentation</vt:lpstr>
      <vt:lpstr>Company Db (Şirket VeriTabanı)</vt:lpstr>
      <vt:lpstr>«Department» Tablosu</vt:lpstr>
      <vt:lpstr>«Project» Tablosu</vt:lpstr>
      <vt:lpstr>«Dept_Locatıons» Tablosu</vt:lpstr>
      <vt:lpstr>«Employee» Tablosu</vt:lpstr>
      <vt:lpstr>«Works_On» Tablosu</vt:lpstr>
      <vt:lpstr>«Dependent» Tablosu</vt:lpstr>
      <vt:lpstr>Örnek - 1</vt:lpstr>
      <vt:lpstr>Örnek - 2</vt:lpstr>
      <vt:lpstr>Örnek - 3</vt:lpstr>
      <vt:lpstr>Örnek - 4</vt:lpstr>
      <vt:lpstr>Örnek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FONKSİYONLAR</dc:title>
  <dc:creator>ONUR SIGIRCI</dc:creator>
  <cp:lastModifiedBy>ONUR SIGIRCI</cp:lastModifiedBy>
  <cp:revision>172</cp:revision>
  <dcterms:created xsi:type="dcterms:W3CDTF">2014-11-28T08:48:02Z</dcterms:created>
  <dcterms:modified xsi:type="dcterms:W3CDTF">2018-10-24T15:19:57Z</dcterms:modified>
</cp:coreProperties>
</file>