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1" r:id="rId3"/>
    <p:sldId id="302" r:id="rId4"/>
    <p:sldId id="303" r:id="rId5"/>
    <p:sldId id="304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8" r:id="rId18"/>
    <p:sldId id="319" r:id="rId19"/>
    <p:sldId id="320" r:id="rId20"/>
    <p:sldId id="321" r:id="rId2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Orta Stil 1 - Vurgu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A488322-F2BA-4B5B-9748-0D474271808F}" styleName="Orta Stil 3 - Vurgu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Orta Stil 1 - Vurg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Orta Stil 1 - Vurgu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2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9F75050-0E15-4C5B-92B0-66D068882F1F}" type="datetimeFigureOut">
              <a:rPr lang="tr-TR" smtClean="0"/>
              <a:pPr/>
              <a:t>13.11.2018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10" name="9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Düz Bağlayıcı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Oval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Oval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13.11.2018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13.11.2018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13.11.2018</a:t>
            </a:fld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9F75050-0E15-4C5B-92B0-66D068882F1F}" type="datetimeFigureOut">
              <a:rPr lang="tr-TR" smtClean="0"/>
              <a:pPr/>
              <a:t>13.11.2018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9" name="8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Oval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Oval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Düz Bağlayıcı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13.11.2018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13.11.2018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12" name="11 Metin Yer Tutucusu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14" name="13 Metin Yer Tutucusu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6" name="5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13.11.2018</a:t>
            </a:fld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13.11.2018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İçerik Yer Tutucusu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21" name="20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13.11.2018</a:t>
            </a:fld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3" name="22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tr-TR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13.11.2018</a:t>
            </a:fld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1" name="20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/>
              <a:t>Asıl metin stillerini düzenlemek için tıklatın</a:t>
            </a:r>
          </a:p>
          <a:p>
            <a:pPr lvl="1" eaLnBrk="1" latinLnBrk="0" hangingPunct="1"/>
            <a:r>
              <a:rPr kumimoji="0" lang="tr-TR"/>
              <a:t>İkinci düzey</a:t>
            </a:r>
          </a:p>
          <a:p>
            <a:pPr lvl="2" eaLnBrk="1" latinLnBrk="0" hangingPunct="1"/>
            <a:r>
              <a:rPr kumimoji="0" lang="tr-TR"/>
              <a:t>Üçüncü düzey</a:t>
            </a:r>
          </a:p>
          <a:p>
            <a:pPr lvl="3" eaLnBrk="1" latinLnBrk="0" hangingPunct="1"/>
            <a:r>
              <a:rPr kumimoji="0" lang="tr-TR"/>
              <a:t>Dördüncü düzey</a:t>
            </a:r>
          </a:p>
          <a:p>
            <a:pPr lvl="4" eaLnBrk="1" latinLnBrk="0" hangingPunct="1"/>
            <a:r>
              <a:rPr kumimoji="0" lang="tr-TR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13.11.2018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GROUP BY</a:t>
            </a:r>
            <a:br>
              <a:rPr lang="tr-TR" dirty="0"/>
            </a:br>
            <a:r>
              <a:rPr lang="tr-TR" dirty="0"/>
              <a:t>HAVING</a:t>
            </a:r>
            <a:br>
              <a:rPr lang="tr-TR" dirty="0"/>
            </a:br>
            <a:r>
              <a:rPr lang="tr-TR" dirty="0"/>
              <a:t>ORDER BY</a:t>
            </a:r>
            <a:br>
              <a:rPr lang="tr-TR" dirty="0"/>
            </a:br>
            <a:r>
              <a:rPr lang="tr-TR" dirty="0"/>
              <a:t>LIMIT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İbrahim Onur Sığırcı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ORDER BY</a:t>
            </a:r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/>
          </p:nvPr>
        </p:nvGraphicFramePr>
        <p:xfrm>
          <a:off x="611560" y="2394411"/>
          <a:ext cx="2088232" cy="367240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06993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081239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403903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/>
                        <a:t>code</a:t>
                      </a:r>
                      <a:endParaRPr lang="tr-T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/>
                        <a:t>id</a:t>
                      </a:r>
                      <a:endParaRPr lang="tr-T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12501105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15011607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12011031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12011031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12011067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EEM2501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12501105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494624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BLM3561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15011607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788941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EEM4581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12011067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567902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EEM4581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13011705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226153"/>
                  </a:ext>
                </a:extLst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3106288" y="1988840"/>
            <a:ext cx="54261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SELECT 	</a:t>
            </a:r>
            <a:r>
              <a:rPr lang="tr-TR" sz="2400" dirty="0" err="1"/>
              <a:t>code</a:t>
            </a:r>
            <a:r>
              <a:rPr lang="tr-TR" sz="2400" dirty="0"/>
              <a:t>, </a:t>
            </a:r>
            <a:r>
              <a:rPr lang="tr-TR" sz="2400" dirty="0" err="1"/>
              <a:t>id</a:t>
            </a:r>
            <a:endParaRPr lang="tr-TR" sz="2400" dirty="0"/>
          </a:p>
          <a:p>
            <a:r>
              <a:rPr lang="tr-TR" sz="2400" b="1" dirty="0"/>
              <a:t>FROM	</a:t>
            </a:r>
            <a:r>
              <a:rPr lang="tr-TR" sz="2400" dirty="0" err="1"/>
              <a:t>take</a:t>
            </a:r>
            <a:endParaRPr lang="tr-TR" sz="2400" dirty="0"/>
          </a:p>
          <a:p>
            <a:r>
              <a:rPr lang="tr-TR" sz="2400" b="1" dirty="0"/>
              <a:t>ORDER BY	</a:t>
            </a:r>
            <a:r>
              <a:rPr lang="tr-TR" sz="2400" dirty="0" err="1"/>
              <a:t>id</a:t>
            </a:r>
            <a:r>
              <a:rPr lang="tr-TR" sz="2400" dirty="0"/>
              <a:t> </a:t>
            </a:r>
            <a:r>
              <a:rPr lang="tr-TR" sz="2400" b="1" dirty="0"/>
              <a:t>DESC</a:t>
            </a:r>
            <a:r>
              <a:rPr lang="tr-TR" sz="2400" dirty="0"/>
              <a:t>,</a:t>
            </a:r>
            <a:r>
              <a:rPr lang="tr-TR" sz="2400" b="1" dirty="0"/>
              <a:t> </a:t>
            </a:r>
            <a:r>
              <a:rPr lang="tr-TR" sz="2400" dirty="0" err="1"/>
              <a:t>code</a:t>
            </a:r>
            <a:r>
              <a:rPr lang="tr-TR" sz="2400" b="1" dirty="0"/>
              <a:t> ASC</a:t>
            </a:r>
          </a:p>
        </p:txBody>
      </p:sp>
      <p:graphicFrame>
        <p:nvGraphicFramePr>
          <p:cNvPr id="7" name="Tabl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884025"/>
              </p:ext>
            </p:extLst>
          </p:nvPr>
        </p:nvGraphicFramePr>
        <p:xfrm>
          <a:off x="4203159" y="3717032"/>
          <a:ext cx="3120026" cy="282066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504547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615479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314905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err="1"/>
                        <a:t>code</a:t>
                      </a:r>
                      <a:endParaRPr lang="tr-T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err="1"/>
                        <a:t>id</a:t>
                      </a:r>
                      <a:endParaRPr lang="tr-T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BLM1551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15011607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4639144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BLM3561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15011607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7269520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EEM4581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13011705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197303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BLM1551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12501105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558717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EEM2501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12501105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3664330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BLM1541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12011067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821513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EEM4581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12011067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214393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BLM1541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12011031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BLM1551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12011031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44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4</a:t>
            </a:r>
          </a:p>
        </p:txBody>
      </p:sp>
      <p:sp>
        <p:nvSpPr>
          <p:cNvPr id="9" name="Dikdörtgen 8"/>
          <p:cNvSpPr/>
          <p:nvPr/>
        </p:nvSpPr>
        <p:spPr>
          <a:xfrm>
            <a:off x="457200" y="1572867"/>
            <a:ext cx="8075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*</a:t>
            </a:r>
            <a:r>
              <a:rPr lang="tr-TR" sz="2400" dirty="0"/>
              <a:t> Her bir projede çalışanların ortalama maaşını bulup proje ismine göre alfabetik olarak sıralayınız.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1403648" y="2559093"/>
            <a:ext cx="69127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SELECT 	</a:t>
            </a:r>
            <a:r>
              <a:rPr lang="tr-TR" sz="2400" dirty="0" err="1"/>
              <a:t>pname</a:t>
            </a:r>
            <a:r>
              <a:rPr lang="tr-TR" sz="2400" dirty="0"/>
              <a:t>, </a:t>
            </a:r>
          </a:p>
          <a:p>
            <a:r>
              <a:rPr lang="tr-TR" sz="2400" dirty="0"/>
              <a:t>		</a:t>
            </a:r>
            <a:r>
              <a:rPr lang="tr-TR" sz="2400" dirty="0" err="1"/>
              <a:t>avg</a:t>
            </a:r>
            <a:r>
              <a:rPr lang="tr-TR" sz="2400" dirty="0"/>
              <a:t>(</a:t>
            </a:r>
            <a:r>
              <a:rPr lang="tr-TR" sz="2400" dirty="0" err="1"/>
              <a:t>salary</a:t>
            </a:r>
            <a:r>
              <a:rPr lang="tr-TR" sz="2400" dirty="0"/>
              <a:t>)</a:t>
            </a:r>
          </a:p>
          <a:p>
            <a:r>
              <a:rPr lang="tr-TR" sz="2400" b="1" dirty="0"/>
              <a:t>FROM 	</a:t>
            </a:r>
            <a:r>
              <a:rPr lang="tr-TR" sz="2400" dirty="0" err="1"/>
              <a:t>employee</a:t>
            </a:r>
            <a:r>
              <a:rPr lang="tr-TR" sz="2400" dirty="0"/>
              <a:t> e, </a:t>
            </a:r>
            <a:r>
              <a:rPr lang="tr-TR" sz="2400" dirty="0" err="1"/>
              <a:t>works_on</a:t>
            </a:r>
            <a:r>
              <a:rPr lang="tr-TR" sz="2400" dirty="0"/>
              <a:t> w, </a:t>
            </a:r>
            <a:r>
              <a:rPr lang="tr-TR" sz="2400" dirty="0" err="1"/>
              <a:t>project</a:t>
            </a:r>
            <a:r>
              <a:rPr lang="tr-TR" sz="2400" dirty="0"/>
              <a:t> p</a:t>
            </a:r>
          </a:p>
          <a:p>
            <a:r>
              <a:rPr lang="tr-TR" sz="2400" b="1" dirty="0"/>
              <a:t>WHERE 	</a:t>
            </a:r>
            <a:r>
              <a:rPr lang="tr-TR" sz="2400" dirty="0" err="1"/>
              <a:t>e.snn</a:t>
            </a:r>
            <a:r>
              <a:rPr lang="tr-TR" sz="2400" dirty="0"/>
              <a:t> = </a:t>
            </a:r>
            <a:r>
              <a:rPr lang="tr-TR" sz="2400" dirty="0" err="1"/>
              <a:t>w.essn</a:t>
            </a:r>
            <a:r>
              <a:rPr lang="tr-TR" sz="2400" dirty="0"/>
              <a:t> </a:t>
            </a:r>
            <a:r>
              <a:rPr lang="tr-TR" sz="2400" b="1" dirty="0"/>
              <a:t>AND</a:t>
            </a:r>
          </a:p>
          <a:p>
            <a:r>
              <a:rPr lang="tr-TR" sz="2400" dirty="0"/>
              <a:t>		w.pno = p.pnumber</a:t>
            </a:r>
            <a:endParaRPr lang="tr-TR" sz="2400" b="1" dirty="0"/>
          </a:p>
          <a:p>
            <a:r>
              <a:rPr lang="tr-TR" sz="2400" b="1" dirty="0"/>
              <a:t>GROUP BY	</a:t>
            </a:r>
            <a:r>
              <a:rPr lang="tr-TR" sz="2400" dirty="0" err="1"/>
              <a:t>pname</a:t>
            </a:r>
            <a:endParaRPr lang="tr-TR" sz="2400" dirty="0"/>
          </a:p>
          <a:p>
            <a:r>
              <a:rPr lang="tr-TR" sz="2400" b="1" dirty="0"/>
              <a:t>ORDER BY	</a:t>
            </a:r>
            <a:r>
              <a:rPr lang="tr-TR" sz="2400" dirty="0" err="1"/>
              <a:t>pname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71214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5</a:t>
            </a:r>
          </a:p>
        </p:txBody>
      </p:sp>
      <p:sp>
        <p:nvSpPr>
          <p:cNvPr id="9" name="Dikdörtgen 8"/>
          <p:cNvSpPr/>
          <p:nvPr/>
        </p:nvSpPr>
        <p:spPr>
          <a:xfrm>
            <a:off x="457200" y="1572867"/>
            <a:ext cx="8075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*</a:t>
            </a:r>
            <a:r>
              <a:rPr lang="tr-TR" sz="2400" dirty="0"/>
              <a:t> Her bir departmanda her bir cinsiyetten kaçar işçi olduğunu ve bu işçilerin ortalama maaşlarını bulunuz.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1403648" y="2559093"/>
            <a:ext cx="69127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SELECT 	</a:t>
            </a:r>
            <a:r>
              <a:rPr lang="tr-TR" sz="2400" dirty="0" err="1"/>
              <a:t>dno</a:t>
            </a:r>
            <a:r>
              <a:rPr lang="tr-TR" sz="2400" dirty="0"/>
              <a:t>,</a:t>
            </a:r>
          </a:p>
          <a:p>
            <a:r>
              <a:rPr lang="tr-TR" sz="2400" dirty="0"/>
              <a:t>		</a:t>
            </a:r>
            <a:r>
              <a:rPr lang="tr-TR" sz="2400" dirty="0" err="1"/>
              <a:t>sex</a:t>
            </a:r>
            <a:r>
              <a:rPr lang="tr-TR" sz="2400" dirty="0"/>
              <a:t>,</a:t>
            </a:r>
          </a:p>
          <a:p>
            <a:r>
              <a:rPr lang="tr-TR" sz="2400" dirty="0"/>
              <a:t>		</a:t>
            </a:r>
            <a:r>
              <a:rPr lang="tr-TR" sz="2400" dirty="0" err="1"/>
              <a:t>count</a:t>
            </a:r>
            <a:r>
              <a:rPr lang="tr-TR" sz="2400" dirty="0"/>
              <a:t>(*),</a:t>
            </a:r>
          </a:p>
          <a:p>
            <a:r>
              <a:rPr lang="tr-TR" sz="2400" dirty="0"/>
              <a:t>		</a:t>
            </a:r>
            <a:r>
              <a:rPr lang="tr-TR" sz="2400" dirty="0" err="1"/>
              <a:t>avg</a:t>
            </a:r>
            <a:r>
              <a:rPr lang="tr-TR" sz="2400" dirty="0"/>
              <a:t>(</a:t>
            </a:r>
            <a:r>
              <a:rPr lang="tr-TR" sz="2400" dirty="0" err="1"/>
              <a:t>salary</a:t>
            </a:r>
            <a:r>
              <a:rPr lang="tr-TR" sz="2400" dirty="0"/>
              <a:t>)</a:t>
            </a:r>
          </a:p>
          <a:p>
            <a:r>
              <a:rPr lang="tr-TR" sz="2400" b="1" dirty="0"/>
              <a:t>FROM 	</a:t>
            </a:r>
            <a:r>
              <a:rPr lang="tr-TR" sz="2400" dirty="0" err="1"/>
              <a:t>employee</a:t>
            </a:r>
            <a:r>
              <a:rPr lang="tr-TR" sz="2400" dirty="0"/>
              <a:t> e</a:t>
            </a:r>
          </a:p>
          <a:p>
            <a:r>
              <a:rPr lang="tr-TR" sz="2400" b="1" dirty="0"/>
              <a:t>GROUP BY	</a:t>
            </a:r>
            <a:r>
              <a:rPr lang="tr-TR" sz="2400" dirty="0" err="1"/>
              <a:t>dno</a:t>
            </a:r>
            <a:r>
              <a:rPr lang="tr-TR" sz="2400" dirty="0"/>
              <a:t>, </a:t>
            </a:r>
            <a:r>
              <a:rPr lang="tr-TR" sz="2400" dirty="0" err="1"/>
              <a:t>sex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023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5</a:t>
            </a:r>
          </a:p>
        </p:txBody>
      </p:sp>
      <p:sp>
        <p:nvSpPr>
          <p:cNvPr id="9" name="Dikdörtgen 8"/>
          <p:cNvSpPr/>
          <p:nvPr/>
        </p:nvSpPr>
        <p:spPr>
          <a:xfrm>
            <a:off x="457200" y="1572867"/>
            <a:ext cx="8075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*</a:t>
            </a:r>
            <a:r>
              <a:rPr lang="tr-TR" sz="2400" dirty="0"/>
              <a:t> Her bir departmanda her bir cinsiyetten kaçar işçi olduğunu ve bu işçilerin ortalama maaşlarını bulunuz.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1403648" y="2559093"/>
            <a:ext cx="69127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SELECT 	</a:t>
            </a:r>
            <a:r>
              <a:rPr lang="tr-TR" sz="2400" dirty="0" err="1"/>
              <a:t>dno</a:t>
            </a:r>
            <a:r>
              <a:rPr lang="tr-TR" sz="2400" dirty="0"/>
              <a:t> </a:t>
            </a:r>
            <a:r>
              <a:rPr lang="tr-TR" sz="2400" b="1" dirty="0"/>
              <a:t>AS</a:t>
            </a:r>
            <a:r>
              <a:rPr lang="tr-TR" sz="2400" dirty="0"/>
              <a:t> </a:t>
            </a:r>
            <a:r>
              <a:rPr lang="tr-TR" sz="2400" dirty="0" err="1"/>
              <a:t>departman_no</a:t>
            </a:r>
            <a:r>
              <a:rPr lang="tr-TR" sz="2400" dirty="0"/>
              <a:t>,</a:t>
            </a:r>
          </a:p>
          <a:p>
            <a:r>
              <a:rPr lang="tr-TR" sz="2400" dirty="0"/>
              <a:t>		</a:t>
            </a:r>
            <a:r>
              <a:rPr lang="tr-TR" sz="2400" dirty="0" err="1"/>
              <a:t>sex</a:t>
            </a:r>
            <a:r>
              <a:rPr lang="tr-TR" sz="2400" dirty="0"/>
              <a:t> </a:t>
            </a:r>
            <a:r>
              <a:rPr lang="tr-TR" sz="2400" b="1" dirty="0"/>
              <a:t>AS</a:t>
            </a:r>
            <a:r>
              <a:rPr lang="tr-TR" sz="2400" dirty="0"/>
              <a:t> cinsiyet,</a:t>
            </a:r>
          </a:p>
          <a:p>
            <a:r>
              <a:rPr lang="tr-TR" sz="2400" dirty="0"/>
              <a:t>		</a:t>
            </a:r>
            <a:r>
              <a:rPr lang="tr-TR" sz="2400" dirty="0" err="1"/>
              <a:t>count</a:t>
            </a:r>
            <a:r>
              <a:rPr lang="tr-TR" sz="2400" dirty="0"/>
              <a:t>(*) </a:t>
            </a:r>
            <a:r>
              <a:rPr lang="tr-TR" sz="2400" b="1" dirty="0"/>
              <a:t>AS</a:t>
            </a:r>
            <a:r>
              <a:rPr lang="tr-TR" sz="2400" dirty="0"/>
              <a:t> </a:t>
            </a:r>
            <a:r>
              <a:rPr lang="tr-TR" sz="2400" dirty="0" err="1"/>
              <a:t>calisan_sayisi</a:t>
            </a:r>
            <a:r>
              <a:rPr lang="tr-TR" sz="2400" dirty="0"/>
              <a:t>,	</a:t>
            </a:r>
          </a:p>
          <a:p>
            <a:r>
              <a:rPr lang="tr-TR" sz="2400" dirty="0"/>
              <a:t>		</a:t>
            </a:r>
            <a:r>
              <a:rPr lang="tr-TR" sz="2400" dirty="0" err="1"/>
              <a:t>avg</a:t>
            </a:r>
            <a:r>
              <a:rPr lang="tr-TR" sz="2400" dirty="0"/>
              <a:t>(</a:t>
            </a:r>
            <a:r>
              <a:rPr lang="tr-TR" sz="2400" dirty="0" err="1"/>
              <a:t>salary</a:t>
            </a:r>
            <a:r>
              <a:rPr lang="tr-TR" sz="2400" dirty="0"/>
              <a:t>) </a:t>
            </a:r>
            <a:r>
              <a:rPr lang="tr-TR" sz="2400" b="1" dirty="0"/>
              <a:t>AS</a:t>
            </a:r>
            <a:r>
              <a:rPr lang="tr-TR" sz="2400" dirty="0"/>
              <a:t> </a:t>
            </a:r>
            <a:r>
              <a:rPr lang="tr-TR" sz="2400" dirty="0" err="1"/>
              <a:t>ortalama_maas</a:t>
            </a:r>
            <a:endParaRPr lang="tr-TR" sz="2400" dirty="0"/>
          </a:p>
          <a:p>
            <a:r>
              <a:rPr lang="tr-TR" sz="2400" b="1" dirty="0"/>
              <a:t>FROM 	</a:t>
            </a:r>
            <a:r>
              <a:rPr lang="tr-TR" sz="2400" dirty="0" err="1"/>
              <a:t>employee</a:t>
            </a:r>
            <a:r>
              <a:rPr lang="tr-TR" sz="2400" dirty="0"/>
              <a:t> e</a:t>
            </a:r>
          </a:p>
          <a:p>
            <a:r>
              <a:rPr lang="tr-TR" sz="2400" b="1" dirty="0"/>
              <a:t>GROUP BY	</a:t>
            </a:r>
            <a:r>
              <a:rPr lang="tr-TR" sz="2400" dirty="0" err="1"/>
              <a:t>dno</a:t>
            </a:r>
            <a:r>
              <a:rPr lang="tr-TR" sz="2400" dirty="0"/>
              <a:t>, </a:t>
            </a:r>
            <a:r>
              <a:rPr lang="tr-TR" sz="2400" dirty="0" err="1"/>
              <a:t>sex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55987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HAVING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820688"/>
          </a:xfrm>
        </p:spPr>
        <p:txBody>
          <a:bodyPr>
            <a:normAutofit/>
          </a:bodyPr>
          <a:lstStyle/>
          <a:p>
            <a:r>
              <a:rPr lang="tr-TR" dirty="0"/>
              <a:t>Gruplama için şart eklemeye yarar.</a:t>
            </a:r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/>
          </p:nvPr>
        </p:nvGraphicFramePr>
        <p:xfrm>
          <a:off x="611560" y="2394411"/>
          <a:ext cx="2088232" cy="367240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06993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081239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403903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/>
                        <a:t>code</a:t>
                      </a:r>
                      <a:endParaRPr lang="tr-T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/>
                        <a:t>id</a:t>
                      </a:r>
                      <a:endParaRPr lang="tr-T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12501105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15011607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12011031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12011031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12011067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EEM2501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12501105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494624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BLM3561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15011607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788941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EEM4581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12011067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567902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EEM4581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13011705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226153"/>
                  </a:ext>
                </a:extLst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3707904" y="2011379"/>
            <a:ext cx="4216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SELECT 	</a:t>
            </a:r>
            <a:r>
              <a:rPr lang="tr-TR" sz="2400" dirty="0" err="1"/>
              <a:t>code</a:t>
            </a:r>
            <a:r>
              <a:rPr lang="tr-TR" sz="2400" dirty="0"/>
              <a:t>, </a:t>
            </a:r>
            <a:r>
              <a:rPr lang="tr-TR" sz="2400" dirty="0" err="1"/>
              <a:t>id</a:t>
            </a:r>
            <a:endParaRPr lang="tr-TR" sz="2400" dirty="0"/>
          </a:p>
          <a:p>
            <a:r>
              <a:rPr lang="tr-TR" sz="2400" b="1" dirty="0"/>
              <a:t>FROM	</a:t>
            </a:r>
            <a:r>
              <a:rPr lang="tr-TR" sz="2400" dirty="0" err="1"/>
              <a:t>take</a:t>
            </a:r>
            <a:endParaRPr lang="tr-TR" sz="2400" dirty="0"/>
          </a:p>
          <a:p>
            <a:r>
              <a:rPr lang="tr-TR" sz="2400" b="1" dirty="0"/>
              <a:t>WHERE	</a:t>
            </a:r>
            <a:r>
              <a:rPr lang="tr-TR" sz="2400" dirty="0" err="1"/>
              <a:t>id</a:t>
            </a:r>
            <a:r>
              <a:rPr lang="tr-TR" sz="2400" dirty="0"/>
              <a:t> </a:t>
            </a:r>
            <a:r>
              <a:rPr lang="tr-TR" sz="2400" b="1" dirty="0"/>
              <a:t>LIKE</a:t>
            </a:r>
            <a:r>
              <a:rPr lang="tr-TR" sz="2400" dirty="0"/>
              <a:t> ‘12%’</a:t>
            </a:r>
          </a:p>
          <a:p>
            <a:r>
              <a:rPr lang="tr-TR" sz="2400" b="1" dirty="0"/>
              <a:t>GROUP BY	</a:t>
            </a:r>
            <a:r>
              <a:rPr lang="tr-TR" sz="2400" dirty="0" err="1"/>
              <a:t>code</a:t>
            </a:r>
            <a:endParaRPr lang="tr-TR" sz="2400" dirty="0"/>
          </a:p>
          <a:p>
            <a:r>
              <a:rPr lang="tr-TR" sz="2400" b="1" dirty="0"/>
              <a:t>HAVING	</a:t>
            </a:r>
            <a:r>
              <a:rPr lang="tr-TR" sz="2400" dirty="0"/>
              <a:t>count(*)=1</a:t>
            </a:r>
          </a:p>
        </p:txBody>
      </p:sp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889237"/>
              </p:ext>
            </p:extLst>
          </p:nvPr>
        </p:nvGraphicFramePr>
        <p:xfrm>
          <a:off x="2884530" y="4074613"/>
          <a:ext cx="2119518" cy="1992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19065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200453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314905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err="1"/>
                        <a:t>code</a:t>
                      </a:r>
                      <a:endParaRPr lang="tr-T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err="1"/>
                        <a:t>id</a:t>
                      </a:r>
                      <a:endParaRPr lang="tr-T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BLM1551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12011031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BLM1541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12011031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BLM1541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12011067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EEM4581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12011067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540160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BLM1551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12501105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799933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EEM2501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12501105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494624"/>
                  </a:ext>
                </a:extLst>
              </a:tr>
            </a:tbl>
          </a:graphicData>
        </a:graphic>
      </p:graphicFrame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7670"/>
              </p:ext>
            </p:extLst>
          </p:nvPr>
        </p:nvGraphicFramePr>
        <p:xfrm>
          <a:off x="5364088" y="4108893"/>
          <a:ext cx="2736304" cy="143989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040462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695842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314905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err="1"/>
                        <a:t>code</a:t>
                      </a:r>
                      <a:endParaRPr lang="tr-T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err="1"/>
                        <a:t>id</a:t>
                      </a:r>
                      <a:endParaRPr lang="tr-T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BLM1551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12011031, 12501105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BLM1541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12011031, 12011067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EEM4581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12011067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EEM2501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12501105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540160"/>
                  </a:ext>
                </a:extLst>
              </a:tr>
            </a:tbl>
          </a:graphicData>
        </a:graphic>
      </p:graphicFrame>
      <p:graphicFrame>
        <p:nvGraphicFramePr>
          <p:cNvPr id="11" name="Tablo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648758"/>
              </p:ext>
            </p:extLst>
          </p:nvPr>
        </p:nvGraphicFramePr>
        <p:xfrm>
          <a:off x="5371311" y="5696867"/>
          <a:ext cx="2736304" cy="88758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040462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695842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314905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err="1"/>
                        <a:t>code</a:t>
                      </a:r>
                      <a:endParaRPr lang="tr-TR" sz="1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err="1"/>
                        <a:t>id</a:t>
                      </a:r>
                      <a:endParaRPr lang="tr-TR" sz="1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EEM4581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12011067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EEM2501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12501105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540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47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6</a:t>
            </a:r>
          </a:p>
        </p:txBody>
      </p:sp>
      <p:sp>
        <p:nvSpPr>
          <p:cNvPr id="9" name="Dikdörtgen 8"/>
          <p:cNvSpPr/>
          <p:nvPr/>
        </p:nvSpPr>
        <p:spPr>
          <a:xfrm>
            <a:off x="457200" y="1572867"/>
            <a:ext cx="80752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* </a:t>
            </a:r>
            <a:r>
              <a:rPr lang="tr-TR" sz="2400" dirty="0"/>
              <a:t>5 numaralı departman dışındaki departmanlar arasından, ortalama maaşı 40000$’dan fazla olan departmanların numaralarını ve bu departmandaki ortalama maaşları bulan sorguyu yazınız.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1331640" y="3429000"/>
            <a:ext cx="69127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SELECT 	</a:t>
            </a:r>
            <a:r>
              <a:rPr lang="tr-TR" sz="2400" dirty="0"/>
              <a:t>dno </a:t>
            </a:r>
            <a:r>
              <a:rPr lang="tr-TR" sz="2400" b="1" dirty="0"/>
              <a:t>AS</a:t>
            </a:r>
            <a:r>
              <a:rPr lang="tr-TR" sz="2400" dirty="0"/>
              <a:t> departman_no, 	</a:t>
            </a:r>
          </a:p>
          <a:p>
            <a:r>
              <a:rPr lang="tr-TR" sz="2400" dirty="0"/>
              <a:t>		</a:t>
            </a:r>
            <a:r>
              <a:rPr lang="tr-TR" sz="2400" dirty="0" err="1"/>
              <a:t>avg</a:t>
            </a:r>
            <a:r>
              <a:rPr lang="tr-TR" sz="2400" dirty="0"/>
              <a:t>(</a:t>
            </a:r>
            <a:r>
              <a:rPr lang="tr-TR" sz="2400" dirty="0" err="1"/>
              <a:t>salary</a:t>
            </a:r>
            <a:r>
              <a:rPr lang="tr-TR" sz="2400" dirty="0"/>
              <a:t>) </a:t>
            </a:r>
            <a:r>
              <a:rPr lang="tr-TR" sz="2400" b="1" dirty="0"/>
              <a:t>AS</a:t>
            </a:r>
            <a:r>
              <a:rPr lang="tr-TR" sz="2400" dirty="0"/>
              <a:t> </a:t>
            </a:r>
            <a:r>
              <a:rPr lang="tr-TR" sz="2400" dirty="0" err="1"/>
              <a:t>ortalama_maas</a:t>
            </a:r>
            <a:endParaRPr lang="tr-TR" sz="2400" dirty="0"/>
          </a:p>
          <a:p>
            <a:r>
              <a:rPr lang="tr-TR" sz="2400" b="1" dirty="0"/>
              <a:t>FROM 	</a:t>
            </a:r>
            <a:r>
              <a:rPr lang="tr-TR" sz="2400" dirty="0"/>
              <a:t>employee </a:t>
            </a:r>
          </a:p>
          <a:p>
            <a:r>
              <a:rPr lang="tr-TR" sz="2400" b="1" dirty="0"/>
              <a:t>GROUP BY	  </a:t>
            </a:r>
            <a:r>
              <a:rPr lang="tr-TR" sz="2400" dirty="0" err="1"/>
              <a:t>dno</a:t>
            </a:r>
            <a:endParaRPr lang="tr-TR" sz="2400" dirty="0"/>
          </a:p>
          <a:p>
            <a:r>
              <a:rPr lang="tr-TR" sz="2400" b="1" dirty="0"/>
              <a:t>HAVING	</a:t>
            </a:r>
            <a:r>
              <a:rPr lang="tr-TR" sz="2400" dirty="0"/>
              <a:t>avg(salary) &gt; 40000 </a:t>
            </a:r>
          </a:p>
          <a:p>
            <a:r>
              <a:rPr lang="tr-TR" sz="2400" b="1" dirty="0"/>
              <a:t>		AND</a:t>
            </a:r>
            <a:r>
              <a:rPr lang="tr-TR" sz="2400" dirty="0"/>
              <a:t> </a:t>
            </a:r>
            <a:r>
              <a:rPr lang="tr-TR" sz="2400" dirty="0" err="1"/>
              <a:t>dno</a:t>
            </a:r>
            <a:r>
              <a:rPr lang="tr-TR" sz="2400" dirty="0"/>
              <a:t>&lt;&gt;5</a:t>
            </a:r>
          </a:p>
        </p:txBody>
      </p:sp>
    </p:spTree>
    <p:extLst>
      <p:ext uri="{BB962C8B-B14F-4D97-AF65-F5344CB8AC3E}">
        <p14:creationId xmlns:p14="http://schemas.microsoft.com/office/powerpoint/2010/main" val="109637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D47E-6AB1-473E-9788-24C65F1E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3B2E1-E66F-4638-9E99-4639CE95440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Sorgu sonucundaki oluşan tabloda belli bir aralıktaki satırları almak için kullanılır.</a:t>
            </a:r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12A35C4B-BF04-4480-9C29-077BF0BB9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213712"/>
              </p:ext>
            </p:extLst>
          </p:nvPr>
        </p:nvGraphicFramePr>
        <p:xfrm>
          <a:off x="683568" y="2420888"/>
          <a:ext cx="2088232" cy="367240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06993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081239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403903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/>
                        <a:t>code</a:t>
                      </a:r>
                      <a:endParaRPr lang="tr-T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/>
                        <a:t>id</a:t>
                      </a:r>
                      <a:endParaRPr lang="tr-T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12501105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15011607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12011031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12011031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12011067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EEM2501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12501105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494624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BLM3561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15011607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788941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EEM4581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12011067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567902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EEM4581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13011705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226153"/>
                  </a:ext>
                </a:extLst>
              </a:tr>
            </a:tbl>
          </a:graphicData>
        </a:graphic>
      </p:graphicFrame>
      <p:sp>
        <p:nvSpPr>
          <p:cNvPr id="5" name="Dikdörtgen 4">
            <a:extLst>
              <a:ext uri="{FF2B5EF4-FFF2-40B4-BE49-F238E27FC236}">
                <a16:creationId xmlns:a16="http://schemas.microsoft.com/office/drawing/2014/main" id="{489A4F75-9165-439C-9F68-26F0855336AD}"/>
              </a:ext>
            </a:extLst>
          </p:cNvPr>
          <p:cNvSpPr/>
          <p:nvPr/>
        </p:nvSpPr>
        <p:spPr>
          <a:xfrm>
            <a:off x="3707904" y="2426219"/>
            <a:ext cx="46085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SELECT 	</a:t>
            </a:r>
            <a:r>
              <a:rPr lang="tr-TR" sz="2400" dirty="0"/>
              <a:t>code, id</a:t>
            </a:r>
          </a:p>
          <a:p>
            <a:r>
              <a:rPr lang="tr-TR" sz="2400" b="1" dirty="0"/>
              <a:t>FROM	</a:t>
            </a:r>
            <a:r>
              <a:rPr lang="tr-TR" sz="2400" dirty="0" err="1"/>
              <a:t>take</a:t>
            </a:r>
            <a:r>
              <a:rPr lang="tr-TR" sz="2400" b="1" dirty="0"/>
              <a:t>	</a:t>
            </a:r>
            <a:endParaRPr lang="tr-TR" sz="2400" dirty="0"/>
          </a:p>
          <a:p>
            <a:r>
              <a:rPr lang="tr-TR" sz="2400" b="1" dirty="0"/>
              <a:t>LIMIT	</a:t>
            </a:r>
            <a:r>
              <a:rPr lang="tr-TR" sz="2400" dirty="0"/>
              <a:t>3</a:t>
            </a:r>
          </a:p>
        </p:txBody>
      </p:sp>
      <p:graphicFrame>
        <p:nvGraphicFramePr>
          <p:cNvPr id="6" name="Tablo 5">
            <a:extLst>
              <a:ext uri="{FF2B5EF4-FFF2-40B4-BE49-F238E27FC236}">
                <a16:creationId xmlns:a16="http://schemas.microsoft.com/office/drawing/2014/main" id="{5D82D219-788F-4B79-AD29-38C1E51C0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601020"/>
              </p:ext>
            </p:extLst>
          </p:nvPr>
        </p:nvGraphicFramePr>
        <p:xfrm>
          <a:off x="3707904" y="4216975"/>
          <a:ext cx="3861540" cy="12801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917324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221751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/>
                        <a:t>code</a:t>
                      </a:r>
                      <a:endParaRPr lang="tr-T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/>
                        <a:t>id</a:t>
                      </a:r>
                      <a:endParaRPr lang="tr-T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19938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12501105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19938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15011607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19938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12011031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29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D47E-6AB1-473E-9788-24C65F1E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3B2E1-E66F-4638-9E99-4639CE95440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r-TR" dirty="0"/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12A35C4B-BF04-4480-9C29-077BF0BB9B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3568" y="2420888"/>
          <a:ext cx="2088232" cy="367240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06993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081239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403903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/>
                        <a:t>code</a:t>
                      </a:r>
                      <a:endParaRPr lang="tr-T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/>
                        <a:t>id</a:t>
                      </a:r>
                      <a:endParaRPr lang="tr-T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12501105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15011607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12011031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12011031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12011067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EEM2501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12501105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494624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BLM3561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15011607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788941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EEM4581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12011067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567902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EEM4581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13011705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226153"/>
                  </a:ext>
                </a:extLst>
              </a:tr>
            </a:tbl>
          </a:graphicData>
        </a:graphic>
      </p:graphicFrame>
      <p:sp>
        <p:nvSpPr>
          <p:cNvPr id="5" name="Dikdörtgen 4">
            <a:extLst>
              <a:ext uri="{FF2B5EF4-FFF2-40B4-BE49-F238E27FC236}">
                <a16:creationId xmlns:a16="http://schemas.microsoft.com/office/drawing/2014/main" id="{489A4F75-9165-439C-9F68-26F0855336AD}"/>
              </a:ext>
            </a:extLst>
          </p:cNvPr>
          <p:cNvSpPr/>
          <p:nvPr/>
        </p:nvSpPr>
        <p:spPr>
          <a:xfrm>
            <a:off x="3707904" y="2426219"/>
            <a:ext cx="46085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SELECT 	</a:t>
            </a:r>
            <a:r>
              <a:rPr lang="tr-TR" sz="2400" dirty="0"/>
              <a:t>code, id</a:t>
            </a:r>
          </a:p>
          <a:p>
            <a:r>
              <a:rPr lang="tr-TR" sz="2400" b="1" dirty="0"/>
              <a:t>FROM	</a:t>
            </a:r>
            <a:r>
              <a:rPr lang="tr-TR" sz="2400" dirty="0" err="1"/>
              <a:t>take</a:t>
            </a:r>
            <a:r>
              <a:rPr lang="tr-TR" sz="2400" b="1" dirty="0"/>
              <a:t>	</a:t>
            </a:r>
            <a:endParaRPr lang="tr-TR" sz="2400" dirty="0"/>
          </a:p>
          <a:p>
            <a:r>
              <a:rPr lang="tr-TR" sz="2400" b="1" dirty="0"/>
              <a:t>LIMIT	</a:t>
            </a:r>
            <a:r>
              <a:rPr lang="tr-TR" sz="2400" dirty="0"/>
              <a:t>3 </a:t>
            </a:r>
            <a:r>
              <a:rPr lang="tr-TR" sz="2400" b="1" dirty="0"/>
              <a:t>OFFSET</a:t>
            </a:r>
            <a:r>
              <a:rPr lang="tr-TR" sz="2400" dirty="0"/>
              <a:t> 5</a:t>
            </a:r>
          </a:p>
        </p:txBody>
      </p:sp>
      <p:graphicFrame>
        <p:nvGraphicFramePr>
          <p:cNvPr id="6" name="Tablo 5">
            <a:extLst>
              <a:ext uri="{FF2B5EF4-FFF2-40B4-BE49-F238E27FC236}">
                <a16:creationId xmlns:a16="http://schemas.microsoft.com/office/drawing/2014/main" id="{5D82D219-788F-4B79-AD29-38C1E51C0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394497"/>
              </p:ext>
            </p:extLst>
          </p:nvPr>
        </p:nvGraphicFramePr>
        <p:xfrm>
          <a:off x="3707904" y="4165064"/>
          <a:ext cx="3861540" cy="12801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2061340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221751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/>
                        <a:t>code</a:t>
                      </a:r>
                      <a:endParaRPr lang="tr-T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/>
                        <a:t>id</a:t>
                      </a:r>
                      <a:endParaRPr lang="tr-T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19938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EEM2501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12501105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19938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BLM3561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15011607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19938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EEM4581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12011067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7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D47E-6AB1-473E-9788-24C65F1E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3B2E1-E66F-4638-9E99-4639CE95440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r-TR" dirty="0"/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12A35C4B-BF04-4480-9C29-077BF0BB9B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3568" y="2420888"/>
          <a:ext cx="2088232" cy="367240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06993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081239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403903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/>
                        <a:t>code</a:t>
                      </a:r>
                      <a:endParaRPr lang="tr-T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/>
                        <a:t>id</a:t>
                      </a:r>
                      <a:endParaRPr lang="tr-T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12501105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15011607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12011031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12011031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12011067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EEM2501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12501105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494624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BLM3561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15011607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788941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EEM4581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12011067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567902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EEM4581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13011705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226153"/>
                  </a:ext>
                </a:extLst>
              </a:tr>
            </a:tbl>
          </a:graphicData>
        </a:graphic>
      </p:graphicFrame>
      <p:sp>
        <p:nvSpPr>
          <p:cNvPr id="5" name="Dikdörtgen 4">
            <a:extLst>
              <a:ext uri="{FF2B5EF4-FFF2-40B4-BE49-F238E27FC236}">
                <a16:creationId xmlns:a16="http://schemas.microsoft.com/office/drawing/2014/main" id="{489A4F75-9165-439C-9F68-26F0855336AD}"/>
              </a:ext>
            </a:extLst>
          </p:cNvPr>
          <p:cNvSpPr/>
          <p:nvPr/>
        </p:nvSpPr>
        <p:spPr>
          <a:xfrm>
            <a:off x="3707904" y="2426219"/>
            <a:ext cx="46085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SELECT 	</a:t>
            </a:r>
            <a:r>
              <a:rPr lang="tr-TR" sz="2400" dirty="0"/>
              <a:t>code, id</a:t>
            </a:r>
          </a:p>
          <a:p>
            <a:r>
              <a:rPr lang="tr-TR" sz="2400" b="1" dirty="0"/>
              <a:t>FROM	</a:t>
            </a:r>
            <a:r>
              <a:rPr lang="tr-TR" sz="2400" dirty="0" err="1"/>
              <a:t>take</a:t>
            </a:r>
            <a:r>
              <a:rPr lang="tr-TR" sz="2400" b="1" dirty="0"/>
              <a:t>	</a:t>
            </a:r>
            <a:endParaRPr lang="tr-TR" sz="2400" dirty="0"/>
          </a:p>
          <a:p>
            <a:r>
              <a:rPr lang="tr-TR" sz="2400" b="1" dirty="0"/>
              <a:t>LIMIT	</a:t>
            </a:r>
            <a:r>
              <a:rPr lang="tr-TR" sz="2400" dirty="0"/>
              <a:t>5, 3</a:t>
            </a:r>
          </a:p>
        </p:txBody>
      </p:sp>
      <p:graphicFrame>
        <p:nvGraphicFramePr>
          <p:cNvPr id="6" name="Tablo 5">
            <a:extLst>
              <a:ext uri="{FF2B5EF4-FFF2-40B4-BE49-F238E27FC236}">
                <a16:creationId xmlns:a16="http://schemas.microsoft.com/office/drawing/2014/main" id="{5D82D219-788F-4B79-AD29-38C1E51C06E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07904" y="4165064"/>
          <a:ext cx="3861540" cy="12801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2061340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221751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/>
                        <a:t>code</a:t>
                      </a:r>
                      <a:endParaRPr lang="tr-T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/>
                        <a:t>id</a:t>
                      </a:r>
                      <a:endParaRPr lang="tr-T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19938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EEM2501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12501105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19938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BLM3561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15011607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19938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EEM4581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12011067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16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D47E-6AB1-473E-9788-24C65F1E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3B2E1-E66F-4638-9E99-4639CE95440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b="1" dirty="0"/>
              <a:t>LIMIT</a:t>
            </a:r>
            <a:r>
              <a:rPr lang="tr-TR" dirty="0"/>
              <a:t> </a:t>
            </a:r>
            <a:r>
              <a:rPr lang="tr-TR" dirty="0">
                <a:latin typeface="Consolas" panose="020B0609020204030204" pitchFamily="49" charset="0"/>
              </a:rPr>
              <a:t>A</a:t>
            </a:r>
          </a:p>
          <a:p>
            <a:pPr lvl="1"/>
            <a:r>
              <a:rPr lang="tr-TR" dirty="0"/>
              <a:t>İlk </a:t>
            </a:r>
            <a:r>
              <a:rPr lang="tr-TR" dirty="0">
                <a:latin typeface="Consolas" panose="020B0609020204030204" pitchFamily="49" charset="0"/>
              </a:rPr>
              <a:t>A</a:t>
            </a:r>
            <a:r>
              <a:rPr lang="tr-TR" dirty="0"/>
              <a:t> tanesi</a:t>
            </a:r>
          </a:p>
          <a:p>
            <a:r>
              <a:rPr lang="tr-TR" b="1" dirty="0"/>
              <a:t>LIMIT</a:t>
            </a:r>
            <a:r>
              <a:rPr lang="tr-TR" dirty="0"/>
              <a:t> </a:t>
            </a:r>
            <a:r>
              <a:rPr lang="tr-TR" dirty="0">
                <a:latin typeface="Consolas" panose="020B0609020204030204" pitchFamily="49" charset="0"/>
              </a:rPr>
              <a:t>B, A</a:t>
            </a:r>
          </a:p>
          <a:p>
            <a:pPr lvl="1"/>
            <a:r>
              <a:rPr lang="tr-TR" dirty="0">
                <a:latin typeface="Consolas" panose="020B0609020204030204" pitchFamily="49" charset="0"/>
              </a:rPr>
              <a:t>B</a:t>
            </a:r>
            <a:r>
              <a:rPr lang="tr-TR" dirty="0"/>
              <a:t> numaralı kayıttan sonra (hariç) </a:t>
            </a:r>
            <a:r>
              <a:rPr lang="tr-TR" dirty="0">
                <a:latin typeface="Consolas" panose="020B0609020204030204" pitchFamily="49" charset="0"/>
              </a:rPr>
              <a:t>A</a:t>
            </a:r>
            <a:r>
              <a:rPr lang="tr-TR" dirty="0"/>
              <a:t> satır</a:t>
            </a:r>
          </a:p>
          <a:p>
            <a:r>
              <a:rPr lang="tr-TR" b="1" dirty="0"/>
              <a:t>LIMIT</a:t>
            </a:r>
            <a:r>
              <a:rPr lang="tr-TR" dirty="0"/>
              <a:t> </a:t>
            </a:r>
            <a:r>
              <a:rPr lang="tr-TR" dirty="0">
                <a:latin typeface="Consolas" panose="020B0609020204030204" pitchFamily="49" charset="0"/>
              </a:rPr>
              <a:t>A</a:t>
            </a:r>
            <a:r>
              <a:rPr lang="tr-TR" dirty="0"/>
              <a:t> </a:t>
            </a:r>
            <a:r>
              <a:rPr lang="tr-TR" b="1" dirty="0"/>
              <a:t>OFFSET</a:t>
            </a:r>
            <a:r>
              <a:rPr lang="tr-TR" dirty="0"/>
              <a:t> </a:t>
            </a:r>
            <a:r>
              <a:rPr lang="tr-TR" dirty="0">
                <a:latin typeface="Consolas" panose="020B0609020204030204" pitchFamily="49" charset="0"/>
              </a:rPr>
              <a:t>B</a:t>
            </a:r>
          </a:p>
          <a:p>
            <a:pPr lvl="1"/>
            <a:r>
              <a:rPr lang="tr-TR" dirty="0">
                <a:latin typeface="Consolas" panose="020B0609020204030204" pitchFamily="49" charset="0"/>
              </a:rPr>
              <a:t>A</a:t>
            </a:r>
            <a:r>
              <a:rPr lang="tr-TR" dirty="0"/>
              <a:t> adet satır </a:t>
            </a:r>
            <a:r>
              <a:rPr lang="tr-TR" dirty="0">
                <a:latin typeface="Consolas" panose="020B0609020204030204" pitchFamily="49" charset="0"/>
              </a:rPr>
              <a:t>B</a:t>
            </a:r>
            <a:r>
              <a:rPr lang="tr-TR" dirty="0"/>
              <a:t> numaralı kayıttan sonra (hariç)</a:t>
            </a:r>
          </a:p>
        </p:txBody>
      </p:sp>
    </p:spTree>
    <p:extLst>
      <p:ext uri="{BB962C8B-B14F-4D97-AF65-F5344CB8AC3E}">
        <p14:creationId xmlns:p14="http://schemas.microsoft.com/office/powerpoint/2010/main" val="359474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1 – Grup Fonksiyonları</a:t>
            </a:r>
          </a:p>
        </p:txBody>
      </p:sp>
      <p:sp>
        <p:nvSpPr>
          <p:cNvPr id="9" name="Dikdörtgen 8"/>
          <p:cNvSpPr/>
          <p:nvPr/>
        </p:nvSpPr>
        <p:spPr>
          <a:xfrm>
            <a:off x="457200" y="1572867"/>
            <a:ext cx="8075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*</a:t>
            </a:r>
            <a:r>
              <a:rPr lang="tr-TR" sz="2400" dirty="0"/>
              <a:t> «</a:t>
            </a:r>
            <a:r>
              <a:rPr lang="tr-TR" sz="2400" dirty="0" err="1"/>
              <a:t>Sales</a:t>
            </a:r>
            <a:r>
              <a:rPr lang="tr-TR" sz="2400" dirty="0"/>
              <a:t>» departmanında kaç kişinin çalıştığını, toplam maaşlarını, en yüksek maaşı, en düşük maaşı ve ortalama maaşı bulunuz.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1763688" y="2928425"/>
            <a:ext cx="65527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SELECT 	</a:t>
            </a:r>
            <a:r>
              <a:rPr lang="tr-TR" sz="2400" dirty="0" err="1"/>
              <a:t>count</a:t>
            </a:r>
            <a:r>
              <a:rPr lang="tr-TR" sz="2400" dirty="0"/>
              <a:t>(*), </a:t>
            </a:r>
          </a:p>
          <a:p>
            <a:r>
              <a:rPr lang="tr-TR" sz="2400" dirty="0"/>
              <a:t>		</a:t>
            </a:r>
            <a:r>
              <a:rPr lang="tr-TR" sz="2400" dirty="0" err="1"/>
              <a:t>sum</a:t>
            </a:r>
            <a:r>
              <a:rPr lang="tr-TR" sz="2400" dirty="0"/>
              <a:t>(</a:t>
            </a:r>
            <a:r>
              <a:rPr lang="tr-TR" sz="2400" dirty="0" err="1"/>
              <a:t>salary</a:t>
            </a:r>
            <a:r>
              <a:rPr lang="tr-TR" sz="2400" dirty="0"/>
              <a:t>), </a:t>
            </a:r>
          </a:p>
          <a:p>
            <a:r>
              <a:rPr lang="tr-TR" sz="2400" dirty="0"/>
              <a:t>		</a:t>
            </a:r>
            <a:r>
              <a:rPr lang="tr-TR" sz="2400" dirty="0" err="1"/>
              <a:t>max</a:t>
            </a:r>
            <a:r>
              <a:rPr lang="tr-TR" sz="2400" dirty="0"/>
              <a:t>(</a:t>
            </a:r>
            <a:r>
              <a:rPr lang="tr-TR" sz="2400" dirty="0" err="1"/>
              <a:t>salary</a:t>
            </a:r>
            <a:r>
              <a:rPr lang="tr-TR" sz="2400" dirty="0"/>
              <a:t>), </a:t>
            </a:r>
          </a:p>
          <a:p>
            <a:r>
              <a:rPr lang="tr-TR" sz="2400" dirty="0"/>
              <a:t>		</a:t>
            </a:r>
            <a:r>
              <a:rPr lang="tr-TR" sz="2400" dirty="0" err="1"/>
              <a:t>min</a:t>
            </a:r>
            <a:r>
              <a:rPr lang="tr-TR" sz="2400" dirty="0"/>
              <a:t>(</a:t>
            </a:r>
            <a:r>
              <a:rPr lang="tr-TR" sz="2400" dirty="0" err="1"/>
              <a:t>salary</a:t>
            </a:r>
            <a:r>
              <a:rPr lang="tr-TR" sz="2400" dirty="0"/>
              <a:t>), </a:t>
            </a:r>
          </a:p>
          <a:p>
            <a:r>
              <a:rPr lang="tr-TR" sz="2400" dirty="0"/>
              <a:t>		</a:t>
            </a:r>
            <a:r>
              <a:rPr lang="tr-TR" sz="2400" dirty="0" err="1"/>
              <a:t>avg</a:t>
            </a:r>
            <a:r>
              <a:rPr lang="tr-TR" sz="2400" dirty="0"/>
              <a:t>(</a:t>
            </a:r>
            <a:r>
              <a:rPr lang="tr-TR" sz="2400" dirty="0" err="1"/>
              <a:t>salary</a:t>
            </a:r>
            <a:r>
              <a:rPr lang="tr-TR" sz="2400" dirty="0"/>
              <a:t>)</a:t>
            </a:r>
          </a:p>
          <a:p>
            <a:r>
              <a:rPr lang="tr-TR" sz="2400" b="1" dirty="0"/>
              <a:t>FROM 	</a:t>
            </a:r>
            <a:r>
              <a:rPr lang="tr-TR" sz="2400" dirty="0" err="1"/>
              <a:t>department</a:t>
            </a:r>
            <a:r>
              <a:rPr lang="tr-TR" sz="2400" dirty="0"/>
              <a:t> d, </a:t>
            </a:r>
            <a:r>
              <a:rPr lang="tr-TR" sz="2400" dirty="0" err="1"/>
              <a:t>employee</a:t>
            </a:r>
            <a:r>
              <a:rPr lang="tr-TR" sz="2400" dirty="0"/>
              <a:t> e</a:t>
            </a:r>
          </a:p>
          <a:p>
            <a:r>
              <a:rPr lang="tr-TR" sz="2400" b="1" dirty="0"/>
              <a:t>WHERE 	</a:t>
            </a:r>
            <a:r>
              <a:rPr lang="tr-TR" sz="2400" dirty="0" err="1"/>
              <a:t>d.dnumber</a:t>
            </a:r>
            <a:r>
              <a:rPr lang="tr-TR" sz="2400" dirty="0"/>
              <a:t> = </a:t>
            </a:r>
            <a:r>
              <a:rPr lang="tr-TR" sz="2400" dirty="0" err="1"/>
              <a:t>e.dno</a:t>
            </a:r>
            <a:r>
              <a:rPr lang="tr-TR" sz="2400" dirty="0"/>
              <a:t> </a:t>
            </a:r>
            <a:r>
              <a:rPr lang="tr-TR" sz="2400" b="1" dirty="0"/>
              <a:t>AND</a:t>
            </a:r>
          </a:p>
          <a:p>
            <a:r>
              <a:rPr lang="tr-TR" sz="2400" b="1" dirty="0"/>
              <a:t>		</a:t>
            </a:r>
            <a:r>
              <a:rPr lang="tr-TR" sz="2400" dirty="0" err="1"/>
              <a:t>d.dname</a:t>
            </a:r>
            <a:r>
              <a:rPr lang="tr-TR" sz="2400" dirty="0"/>
              <a:t> = ‘</a:t>
            </a:r>
            <a:r>
              <a:rPr lang="tr-TR" sz="2400" dirty="0" err="1"/>
              <a:t>Sales</a:t>
            </a:r>
            <a:r>
              <a:rPr lang="tr-TR" sz="24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59713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D47E-6AB1-473E-9788-24C65F1E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3B2E1-E66F-4638-9E99-4639CE95440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En çok maaşı alan işçinin ismini ve soyismini gösteren sorguyu yazınız.</a:t>
            </a:r>
          </a:p>
        </p:txBody>
      </p:sp>
      <p:sp>
        <p:nvSpPr>
          <p:cNvPr id="4" name="Dikdörtgen 9">
            <a:extLst>
              <a:ext uri="{FF2B5EF4-FFF2-40B4-BE49-F238E27FC236}">
                <a16:creationId xmlns:a16="http://schemas.microsoft.com/office/drawing/2014/main" id="{ED13F9AC-AD5A-437D-B14A-DCFE0159BD16}"/>
              </a:ext>
            </a:extLst>
          </p:cNvPr>
          <p:cNvSpPr/>
          <p:nvPr/>
        </p:nvSpPr>
        <p:spPr>
          <a:xfrm>
            <a:off x="1403648" y="2906667"/>
            <a:ext cx="69127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SELECT 	</a:t>
            </a:r>
            <a:r>
              <a:rPr lang="tr-TR" sz="2400" dirty="0"/>
              <a:t>fname, lname</a:t>
            </a:r>
          </a:p>
          <a:p>
            <a:r>
              <a:rPr lang="tr-TR" sz="2400" b="1" dirty="0"/>
              <a:t>FROM 	</a:t>
            </a:r>
            <a:r>
              <a:rPr lang="tr-TR" sz="2400" dirty="0"/>
              <a:t>employee </a:t>
            </a:r>
          </a:p>
          <a:p>
            <a:r>
              <a:rPr lang="tr-TR" sz="2400" b="1" dirty="0"/>
              <a:t>ORDER BY	  </a:t>
            </a:r>
            <a:r>
              <a:rPr lang="tr-TR" sz="2400" dirty="0"/>
              <a:t>salary </a:t>
            </a:r>
            <a:r>
              <a:rPr lang="tr-TR" sz="2400" b="1" dirty="0"/>
              <a:t>DESC</a:t>
            </a:r>
          </a:p>
          <a:p>
            <a:r>
              <a:rPr lang="tr-TR" sz="2400" b="1" dirty="0"/>
              <a:t>LIMIT 	</a:t>
            </a:r>
            <a:r>
              <a:rPr lang="tr-TR" sz="2400" dirty="0"/>
              <a:t> 1</a:t>
            </a:r>
          </a:p>
          <a:p>
            <a:r>
              <a:rPr lang="tr-TR" sz="2400" dirty="0"/>
              <a:t>		veya</a:t>
            </a:r>
          </a:p>
          <a:p>
            <a:r>
              <a:rPr lang="tr-TR" sz="2400" b="1" dirty="0"/>
              <a:t>LIMIT 	</a:t>
            </a:r>
            <a:r>
              <a:rPr lang="tr-TR" sz="2400" dirty="0"/>
              <a:t> 0, 1</a:t>
            </a:r>
          </a:p>
          <a:p>
            <a:r>
              <a:rPr lang="tr-TR" sz="2400" dirty="0"/>
              <a:t>		veya</a:t>
            </a:r>
          </a:p>
          <a:p>
            <a:r>
              <a:rPr lang="tr-TR" sz="2400" b="1" dirty="0"/>
              <a:t>LIMIT 	</a:t>
            </a:r>
            <a:r>
              <a:rPr lang="tr-TR" sz="2400" dirty="0"/>
              <a:t> 1 </a:t>
            </a:r>
            <a:r>
              <a:rPr lang="tr-TR" sz="2400" b="1" dirty="0"/>
              <a:t>OFFSET</a:t>
            </a:r>
            <a:r>
              <a:rPr lang="tr-TR" sz="2400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347126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2 – Grup Fonksiyonları</a:t>
            </a:r>
          </a:p>
        </p:txBody>
      </p:sp>
      <p:sp>
        <p:nvSpPr>
          <p:cNvPr id="9" name="Dikdörtgen 8"/>
          <p:cNvSpPr/>
          <p:nvPr/>
        </p:nvSpPr>
        <p:spPr>
          <a:xfrm>
            <a:off x="457200" y="1572867"/>
            <a:ext cx="8075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*</a:t>
            </a:r>
            <a:r>
              <a:rPr lang="tr-TR" sz="2400" dirty="0"/>
              <a:t> 8 numaralı departmanda çalışan işçilerin ortalama ve toplam maaşlarını bulunuz.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1763688" y="2559093"/>
            <a:ext cx="65527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SELECT 	</a:t>
            </a:r>
            <a:r>
              <a:rPr lang="tr-TR" sz="2400" dirty="0" err="1"/>
              <a:t>avg</a:t>
            </a:r>
            <a:r>
              <a:rPr lang="tr-TR" sz="2400" dirty="0"/>
              <a:t>(</a:t>
            </a:r>
            <a:r>
              <a:rPr lang="tr-TR" sz="2400" dirty="0" err="1"/>
              <a:t>salary</a:t>
            </a:r>
            <a:r>
              <a:rPr lang="tr-TR" sz="2400" dirty="0"/>
              <a:t>), </a:t>
            </a:r>
          </a:p>
          <a:p>
            <a:r>
              <a:rPr lang="tr-TR" sz="2400" dirty="0"/>
              <a:t>		</a:t>
            </a:r>
            <a:r>
              <a:rPr lang="tr-TR" sz="2400" dirty="0" err="1"/>
              <a:t>sum</a:t>
            </a:r>
            <a:r>
              <a:rPr lang="tr-TR" sz="2400" dirty="0"/>
              <a:t>(</a:t>
            </a:r>
            <a:r>
              <a:rPr lang="tr-TR" sz="2400" dirty="0" err="1"/>
              <a:t>salary</a:t>
            </a:r>
            <a:r>
              <a:rPr lang="tr-TR" sz="2400" dirty="0"/>
              <a:t>)</a:t>
            </a:r>
          </a:p>
          <a:p>
            <a:r>
              <a:rPr lang="tr-TR" sz="2400" b="1" dirty="0"/>
              <a:t>FROM 	</a:t>
            </a:r>
            <a:r>
              <a:rPr lang="tr-TR" sz="2400" dirty="0" err="1"/>
              <a:t>employee</a:t>
            </a:r>
            <a:r>
              <a:rPr lang="tr-TR" sz="2400" dirty="0"/>
              <a:t> e</a:t>
            </a:r>
          </a:p>
          <a:p>
            <a:r>
              <a:rPr lang="tr-TR" sz="2400" b="1" dirty="0"/>
              <a:t>WHERE 	</a:t>
            </a:r>
            <a:r>
              <a:rPr lang="tr-TR" sz="2400" dirty="0" err="1"/>
              <a:t>e.dno</a:t>
            </a:r>
            <a:r>
              <a:rPr lang="tr-TR" sz="2400" dirty="0"/>
              <a:t> = 8</a:t>
            </a:r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571586"/>
              </p:ext>
            </p:extLst>
          </p:nvPr>
        </p:nvGraphicFramePr>
        <p:xfrm>
          <a:off x="2839083" y="4653136"/>
          <a:ext cx="3311474" cy="79208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652430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659044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/>
                        <a:t>avg</a:t>
                      </a:r>
                      <a:r>
                        <a:rPr lang="tr-TR" sz="1800" dirty="0"/>
                        <a:t>(</a:t>
                      </a:r>
                      <a:r>
                        <a:rPr lang="tr-TR" sz="1800" dirty="0" err="1"/>
                        <a:t>salary</a:t>
                      </a:r>
                      <a:r>
                        <a:rPr lang="tr-TR" sz="18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/>
                        <a:t>sum</a:t>
                      </a:r>
                      <a:r>
                        <a:rPr lang="tr-TR" sz="1800" dirty="0"/>
                        <a:t>(</a:t>
                      </a:r>
                      <a:r>
                        <a:rPr lang="tr-TR" sz="1800" dirty="0" err="1"/>
                        <a:t>salary</a:t>
                      </a:r>
                      <a:r>
                        <a:rPr lang="tr-TR" sz="1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40821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571500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29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2 – Grup Fonksiyonları</a:t>
            </a:r>
          </a:p>
        </p:txBody>
      </p:sp>
      <p:sp>
        <p:nvSpPr>
          <p:cNvPr id="9" name="Dikdörtgen 8"/>
          <p:cNvSpPr/>
          <p:nvPr/>
        </p:nvSpPr>
        <p:spPr>
          <a:xfrm>
            <a:off x="457200" y="1572867"/>
            <a:ext cx="8075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*</a:t>
            </a:r>
            <a:r>
              <a:rPr lang="tr-TR" sz="2400" dirty="0"/>
              <a:t> 8 numaralı departmanda çalışan işçilerin ortalama ve toplam maaşlarını bulunuz.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1763688" y="2559093"/>
            <a:ext cx="65527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SELECT 	</a:t>
            </a:r>
            <a:r>
              <a:rPr lang="tr-TR" sz="2400" dirty="0" err="1"/>
              <a:t>avg</a:t>
            </a:r>
            <a:r>
              <a:rPr lang="tr-TR" sz="2400" dirty="0"/>
              <a:t>(</a:t>
            </a:r>
            <a:r>
              <a:rPr lang="tr-TR" sz="2400" dirty="0" err="1"/>
              <a:t>salary</a:t>
            </a:r>
            <a:r>
              <a:rPr lang="tr-TR" sz="2400" dirty="0"/>
              <a:t>) </a:t>
            </a:r>
            <a:r>
              <a:rPr lang="tr-TR" sz="2400" b="1" dirty="0"/>
              <a:t>AS</a:t>
            </a:r>
            <a:r>
              <a:rPr lang="tr-TR" sz="2400" dirty="0"/>
              <a:t> </a:t>
            </a:r>
            <a:r>
              <a:rPr lang="tr-TR" sz="2400" b="1" dirty="0">
                <a:solidFill>
                  <a:srgbClr val="00B050"/>
                </a:solidFill>
              </a:rPr>
              <a:t>ortalama</a:t>
            </a:r>
            <a:r>
              <a:rPr lang="tr-TR" sz="2400" dirty="0"/>
              <a:t>, </a:t>
            </a:r>
          </a:p>
          <a:p>
            <a:r>
              <a:rPr lang="tr-TR" sz="2400" dirty="0"/>
              <a:t>		</a:t>
            </a:r>
            <a:r>
              <a:rPr lang="tr-TR" sz="2400" dirty="0" err="1"/>
              <a:t>sum</a:t>
            </a:r>
            <a:r>
              <a:rPr lang="tr-TR" sz="2400" dirty="0"/>
              <a:t>(</a:t>
            </a:r>
            <a:r>
              <a:rPr lang="tr-TR" sz="2400" dirty="0" err="1"/>
              <a:t>salary</a:t>
            </a:r>
            <a:r>
              <a:rPr lang="tr-TR" sz="2400" dirty="0"/>
              <a:t>) </a:t>
            </a:r>
            <a:r>
              <a:rPr lang="tr-TR" sz="2400" b="1" dirty="0"/>
              <a:t>AS</a:t>
            </a:r>
            <a:r>
              <a:rPr lang="tr-TR" sz="2400" dirty="0"/>
              <a:t> </a:t>
            </a:r>
            <a:r>
              <a:rPr lang="tr-TR" sz="2400" b="1" dirty="0">
                <a:solidFill>
                  <a:srgbClr val="00B050"/>
                </a:solidFill>
              </a:rPr>
              <a:t>toplam</a:t>
            </a:r>
          </a:p>
          <a:p>
            <a:r>
              <a:rPr lang="tr-TR" sz="2400" b="1" dirty="0"/>
              <a:t>FROM 	</a:t>
            </a:r>
            <a:r>
              <a:rPr lang="tr-TR" sz="2400" dirty="0" err="1"/>
              <a:t>employee</a:t>
            </a:r>
            <a:r>
              <a:rPr lang="tr-TR" sz="2400" dirty="0"/>
              <a:t> e</a:t>
            </a:r>
          </a:p>
          <a:p>
            <a:r>
              <a:rPr lang="tr-TR" sz="2400" b="1" dirty="0"/>
              <a:t>WHERE 	</a:t>
            </a:r>
            <a:r>
              <a:rPr lang="tr-TR" sz="2400" dirty="0" err="1"/>
              <a:t>e.dno</a:t>
            </a:r>
            <a:r>
              <a:rPr lang="tr-TR" sz="2400" dirty="0"/>
              <a:t> = 8</a:t>
            </a:r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878611"/>
              </p:ext>
            </p:extLst>
          </p:nvPr>
        </p:nvGraphicFramePr>
        <p:xfrm>
          <a:off x="2839083" y="4653136"/>
          <a:ext cx="3311474" cy="79208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652430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659044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ortalama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toplam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40821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571500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15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3 – Grup Fonksiyonları</a:t>
            </a:r>
          </a:p>
        </p:txBody>
      </p:sp>
      <p:sp>
        <p:nvSpPr>
          <p:cNvPr id="9" name="Dikdörtgen 8"/>
          <p:cNvSpPr/>
          <p:nvPr/>
        </p:nvSpPr>
        <p:spPr>
          <a:xfrm>
            <a:off x="457200" y="1572867"/>
            <a:ext cx="8075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*</a:t>
            </a:r>
            <a:r>
              <a:rPr lang="tr-TR" sz="2400" dirty="0"/>
              <a:t> «</a:t>
            </a:r>
            <a:r>
              <a:rPr lang="tr-TR" sz="2400" dirty="0" err="1"/>
              <a:t>Middleware</a:t>
            </a:r>
            <a:r>
              <a:rPr lang="tr-TR" sz="2400" dirty="0"/>
              <a:t>» projesinde kaç kişinin çalıştığını ve bu çalışanların ortalama maaşlarını bulunuz.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1403648" y="2559093"/>
            <a:ext cx="69127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SELECT 	</a:t>
            </a:r>
            <a:r>
              <a:rPr lang="tr-TR" sz="2400" dirty="0" err="1"/>
              <a:t>count</a:t>
            </a:r>
            <a:r>
              <a:rPr lang="tr-TR" sz="2400" dirty="0"/>
              <a:t>(*) </a:t>
            </a:r>
            <a:r>
              <a:rPr lang="tr-TR" sz="2400" b="1" dirty="0"/>
              <a:t>AS</a:t>
            </a:r>
            <a:r>
              <a:rPr lang="tr-TR" sz="2400" dirty="0"/>
              <a:t> </a:t>
            </a:r>
            <a:r>
              <a:rPr lang="tr-TR" sz="2400" dirty="0" err="1">
                <a:solidFill>
                  <a:srgbClr val="00B050"/>
                </a:solidFill>
              </a:rPr>
              <a:t>calisan_sayisi</a:t>
            </a:r>
            <a:r>
              <a:rPr lang="tr-TR" sz="2400" dirty="0"/>
              <a:t>, </a:t>
            </a:r>
          </a:p>
          <a:p>
            <a:r>
              <a:rPr lang="tr-TR" sz="2400" dirty="0"/>
              <a:t>		</a:t>
            </a:r>
            <a:r>
              <a:rPr lang="tr-TR" sz="2400" dirty="0" err="1"/>
              <a:t>avg</a:t>
            </a:r>
            <a:r>
              <a:rPr lang="tr-TR" sz="2400" dirty="0"/>
              <a:t>(</a:t>
            </a:r>
            <a:r>
              <a:rPr lang="tr-TR" sz="2400" dirty="0" err="1"/>
              <a:t>salary</a:t>
            </a:r>
            <a:r>
              <a:rPr lang="tr-TR" sz="2400" dirty="0"/>
              <a:t>)</a:t>
            </a:r>
          </a:p>
          <a:p>
            <a:r>
              <a:rPr lang="tr-TR" sz="2400" b="1" dirty="0"/>
              <a:t>FROM 	</a:t>
            </a:r>
            <a:r>
              <a:rPr lang="tr-TR" sz="2400" dirty="0" err="1"/>
              <a:t>employee</a:t>
            </a:r>
            <a:r>
              <a:rPr lang="tr-TR" sz="2400" dirty="0"/>
              <a:t> e, </a:t>
            </a:r>
            <a:r>
              <a:rPr lang="tr-TR" sz="2400" dirty="0" err="1"/>
              <a:t>works_on</a:t>
            </a:r>
            <a:r>
              <a:rPr lang="tr-TR" sz="2400" dirty="0"/>
              <a:t> w, </a:t>
            </a:r>
            <a:r>
              <a:rPr lang="tr-TR" sz="2400" dirty="0" err="1"/>
              <a:t>project</a:t>
            </a:r>
            <a:r>
              <a:rPr lang="tr-TR" sz="2400" dirty="0"/>
              <a:t> p</a:t>
            </a:r>
          </a:p>
          <a:p>
            <a:r>
              <a:rPr lang="tr-TR" sz="2400" b="1" dirty="0"/>
              <a:t>WHERE 	</a:t>
            </a:r>
            <a:r>
              <a:rPr lang="tr-TR" sz="2400" dirty="0" err="1"/>
              <a:t>e.snn</a:t>
            </a:r>
            <a:r>
              <a:rPr lang="tr-TR" sz="2400" dirty="0"/>
              <a:t> = </a:t>
            </a:r>
            <a:r>
              <a:rPr lang="tr-TR" sz="2400" dirty="0" err="1"/>
              <a:t>w.essn</a:t>
            </a:r>
            <a:r>
              <a:rPr lang="tr-TR" sz="2400" dirty="0"/>
              <a:t> </a:t>
            </a:r>
            <a:r>
              <a:rPr lang="tr-TR" sz="2400" b="1" dirty="0"/>
              <a:t>AND</a:t>
            </a:r>
          </a:p>
          <a:p>
            <a:r>
              <a:rPr lang="tr-TR" sz="2400" dirty="0"/>
              <a:t>		</a:t>
            </a:r>
            <a:r>
              <a:rPr lang="tr-TR" sz="2400" dirty="0" err="1"/>
              <a:t>w.pno</a:t>
            </a:r>
            <a:r>
              <a:rPr lang="tr-TR" sz="2400" dirty="0"/>
              <a:t> = </a:t>
            </a:r>
            <a:r>
              <a:rPr lang="tr-TR" sz="2400" dirty="0" err="1"/>
              <a:t>p.pnumber</a:t>
            </a:r>
            <a:r>
              <a:rPr lang="tr-TR" sz="2400" dirty="0"/>
              <a:t> </a:t>
            </a:r>
            <a:r>
              <a:rPr lang="tr-TR" sz="2400" b="1" dirty="0"/>
              <a:t>AND</a:t>
            </a:r>
          </a:p>
          <a:p>
            <a:r>
              <a:rPr lang="tr-TR" sz="2400" dirty="0"/>
              <a:t>		</a:t>
            </a:r>
            <a:r>
              <a:rPr lang="tr-TR" sz="2400" dirty="0" err="1"/>
              <a:t>p.pname</a:t>
            </a:r>
            <a:r>
              <a:rPr lang="tr-TR" sz="2400" dirty="0"/>
              <a:t> = ‘</a:t>
            </a:r>
            <a:r>
              <a:rPr lang="tr-TR" sz="2400" dirty="0" err="1"/>
              <a:t>Middleware</a:t>
            </a:r>
            <a:r>
              <a:rPr lang="tr-TR" sz="24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8181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GROUP BY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7730707" cy="820688"/>
          </a:xfrm>
        </p:spPr>
        <p:txBody>
          <a:bodyPr>
            <a:normAutofit lnSpcReduction="10000"/>
          </a:bodyPr>
          <a:lstStyle/>
          <a:p>
            <a:r>
              <a:rPr lang="tr-TR" dirty="0"/>
              <a:t>Gruplamalar yapıp, grup fonksiyonlarını kullanmayı sağlar.</a:t>
            </a:r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848954"/>
              </p:ext>
            </p:extLst>
          </p:nvPr>
        </p:nvGraphicFramePr>
        <p:xfrm>
          <a:off x="683568" y="2420888"/>
          <a:ext cx="2088232" cy="367240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06993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081239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403903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/>
                        <a:t>code</a:t>
                      </a:r>
                      <a:endParaRPr lang="tr-T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/>
                        <a:t>id</a:t>
                      </a:r>
                      <a:endParaRPr lang="tr-T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12501105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15011607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12011031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12011031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12011067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EEM2501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12501105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494624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BLM3561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15011607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788941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EEM4581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12011067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567902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EEM4581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13011705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226153"/>
                  </a:ext>
                </a:extLst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3707904" y="2426219"/>
            <a:ext cx="46085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SELECT 	</a:t>
            </a:r>
            <a:r>
              <a:rPr lang="tr-TR" sz="2400" dirty="0" err="1"/>
              <a:t>count</a:t>
            </a:r>
            <a:r>
              <a:rPr lang="tr-TR" sz="2400" dirty="0"/>
              <a:t>(*)</a:t>
            </a:r>
          </a:p>
          <a:p>
            <a:r>
              <a:rPr lang="tr-TR" sz="2400" b="1" dirty="0"/>
              <a:t>FROM	</a:t>
            </a:r>
            <a:r>
              <a:rPr lang="tr-TR" sz="2400" dirty="0" err="1"/>
              <a:t>take</a:t>
            </a:r>
            <a:r>
              <a:rPr lang="tr-TR" sz="2400" b="1" dirty="0"/>
              <a:t>	</a:t>
            </a:r>
            <a:endParaRPr lang="tr-TR" sz="2400" dirty="0"/>
          </a:p>
          <a:p>
            <a:r>
              <a:rPr lang="tr-TR" sz="2400" b="1" dirty="0"/>
              <a:t>GROUP BY	</a:t>
            </a:r>
            <a:r>
              <a:rPr lang="tr-TR" sz="2400" dirty="0" err="1"/>
              <a:t>code</a:t>
            </a:r>
            <a:endParaRPr lang="tr-TR" sz="2400" dirty="0"/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711015"/>
              </p:ext>
            </p:extLst>
          </p:nvPr>
        </p:nvGraphicFramePr>
        <p:xfrm>
          <a:off x="2966848" y="4194942"/>
          <a:ext cx="3861540" cy="18897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051243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2810297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221751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/>
                        <a:t>code</a:t>
                      </a:r>
                      <a:endParaRPr lang="tr-T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/>
                        <a:t>id</a:t>
                      </a:r>
                      <a:endParaRPr lang="tr-T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19938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12501105, 15011607, 12011031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19938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12011031, 12011067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19938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EEM2501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12501105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19938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BLM3561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15011607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1993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dirty="0"/>
                        <a:t>EEM4581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12011067, 13011705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  <p:graphicFrame>
        <p:nvGraphicFramePr>
          <p:cNvPr id="7" name="Tablo 3">
            <a:extLst>
              <a:ext uri="{FF2B5EF4-FFF2-40B4-BE49-F238E27FC236}">
                <a16:creationId xmlns:a16="http://schemas.microsoft.com/office/drawing/2014/main" id="{6C63BEF0-45B7-4CD4-96B1-4D802F8CB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522990"/>
              </p:ext>
            </p:extLst>
          </p:nvPr>
        </p:nvGraphicFramePr>
        <p:xfrm>
          <a:off x="7023436" y="4194942"/>
          <a:ext cx="1164471" cy="191869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64471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</a:tblGrid>
              <a:tr h="345424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count(*)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31058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31058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31058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31058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31058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30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GROUP BY</a:t>
            </a:r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312897"/>
              </p:ext>
            </p:extLst>
          </p:nvPr>
        </p:nvGraphicFramePr>
        <p:xfrm>
          <a:off x="683568" y="2420888"/>
          <a:ext cx="2088232" cy="367240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06993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081239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403903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/>
                        <a:t>code</a:t>
                      </a:r>
                      <a:endParaRPr lang="tr-T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/>
                        <a:t>id</a:t>
                      </a:r>
                      <a:endParaRPr lang="tr-T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12501105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15011607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12011031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12011031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12011067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EEM2501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12501105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494624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BLM3561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15011607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788941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EEM4581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12011067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567902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EEM4581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13011705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226153"/>
                  </a:ext>
                </a:extLst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3563888" y="2106541"/>
            <a:ext cx="50405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SELECT 	</a:t>
            </a:r>
            <a:r>
              <a:rPr lang="tr-TR" sz="2400" dirty="0" err="1"/>
              <a:t>count</a:t>
            </a:r>
            <a:r>
              <a:rPr lang="tr-TR" sz="2400" dirty="0"/>
              <a:t>(*), </a:t>
            </a:r>
            <a:r>
              <a:rPr lang="tr-TR" sz="2400" dirty="0" err="1"/>
              <a:t>code</a:t>
            </a:r>
            <a:endParaRPr lang="tr-TR" sz="2400" dirty="0"/>
          </a:p>
          <a:p>
            <a:r>
              <a:rPr lang="tr-TR" sz="2400" b="1" dirty="0"/>
              <a:t>FROM	</a:t>
            </a:r>
            <a:r>
              <a:rPr lang="tr-TR" sz="2400" dirty="0" err="1"/>
              <a:t>take</a:t>
            </a:r>
            <a:r>
              <a:rPr lang="tr-TR" sz="2400" b="1" dirty="0"/>
              <a:t>	</a:t>
            </a:r>
          </a:p>
          <a:p>
            <a:r>
              <a:rPr lang="tr-TR" sz="2400" b="1" dirty="0"/>
              <a:t>WHERE</a:t>
            </a:r>
            <a:r>
              <a:rPr lang="tr-TR" sz="2400" dirty="0"/>
              <a:t>	</a:t>
            </a:r>
            <a:r>
              <a:rPr lang="tr-TR" sz="2400" dirty="0" err="1"/>
              <a:t>code</a:t>
            </a:r>
            <a:r>
              <a:rPr lang="tr-TR" sz="2400" dirty="0"/>
              <a:t> </a:t>
            </a:r>
            <a:r>
              <a:rPr lang="tr-TR" sz="2400" b="1" dirty="0"/>
              <a:t>LIKE</a:t>
            </a:r>
            <a:r>
              <a:rPr lang="tr-TR" sz="2400" dirty="0"/>
              <a:t> ‘BLM%’</a:t>
            </a:r>
          </a:p>
          <a:p>
            <a:r>
              <a:rPr lang="tr-TR" sz="2400" b="1" dirty="0"/>
              <a:t>GROUP BY	</a:t>
            </a:r>
            <a:r>
              <a:rPr lang="tr-TR" sz="2400" dirty="0" err="1"/>
              <a:t>code</a:t>
            </a:r>
            <a:endParaRPr lang="tr-TR" sz="2400" dirty="0"/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773805"/>
              </p:ext>
            </p:extLst>
          </p:nvPr>
        </p:nvGraphicFramePr>
        <p:xfrm>
          <a:off x="5038417" y="4093163"/>
          <a:ext cx="3776086" cy="12801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027980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2748106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221751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/>
                        <a:t>code</a:t>
                      </a:r>
                      <a:endParaRPr lang="tr-T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/>
                        <a:t>id</a:t>
                      </a:r>
                      <a:endParaRPr lang="tr-T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19938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12501105, 15011607, 12011031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19938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12011031, 12011067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19938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BLM3561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15011607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</a:tbl>
          </a:graphicData>
        </a:graphic>
      </p:graphicFrame>
      <p:graphicFrame>
        <p:nvGraphicFramePr>
          <p:cNvPr id="7" name="Tablo 8">
            <a:extLst>
              <a:ext uri="{FF2B5EF4-FFF2-40B4-BE49-F238E27FC236}">
                <a16:creationId xmlns:a16="http://schemas.microsoft.com/office/drawing/2014/main" id="{071B8101-DD89-4906-B673-8B8382D88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721436"/>
              </p:ext>
            </p:extLst>
          </p:nvPr>
        </p:nvGraphicFramePr>
        <p:xfrm>
          <a:off x="2884531" y="4074612"/>
          <a:ext cx="2041155" cy="20186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25830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115325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339736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err="1"/>
                        <a:t>code</a:t>
                      </a:r>
                      <a:endParaRPr lang="tr-T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err="1"/>
                        <a:t>id</a:t>
                      </a:r>
                      <a:endParaRPr lang="tr-T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7982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BLM1551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12501105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7982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BLM1551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15011607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7982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BLM1551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12011031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  <a:tr h="27982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BLM1541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12011031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540160"/>
                  </a:ext>
                </a:extLst>
              </a:tr>
              <a:tr h="27982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BLM1541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12011067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799933"/>
                  </a:ext>
                </a:extLst>
              </a:tr>
              <a:tr h="27982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BLM3561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15011607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494624"/>
                  </a:ext>
                </a:extLst>
              </a:tr>
            </a:tbl>
          </a:graphicData>
        </a:graphic>
      </p:graphicFrame>
      <p:graphicFrame>
        <p:nvGraphicFramePr>
          <p:cNvPr id="8" name="Tablo 5">
            <a:extLst>
              <a:ext uri="{FF2B5EF4-FFF2-40B4-BE49-F238E27FC236}">
                <a16:creationId xmlns:a16="http://schemas.microsoft.com/office/drawing/2014/main" id="{2762B911-8AB1-4949-A860-7710FCB0E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13075"/>
              </p:ext>
            </p:extLst>
          </p:nvPr>
        </p:nvGraphicFramePr>
        <p:xfrm>
          <a:off x="5038417" y="5453212"/>
          <a:ext cx="3776086" cy="12801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693823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2082263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221751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count(*)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code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19938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19938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19938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BLM3561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0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ORDER BY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820688"/>
          </a:xfrm>
        </p:spPr>
        <p:txBody>
          <a:bodyPr>
            <a:normAutofit/>
          </a:bodyPr>
          <a:lstStyle/>
          <a:p>
            <a:r>
              <a:rPr lang="tr-TR" dirty="0"/>
              <a:t>Sorguları belli bir sıraya göre yazdırmayı sağlar.</a:t>
            </a:r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276449"/>
              </p:ext>
            </p:extLst>
          </p:nvPr>
        </p:nvGraphicFramePr>
        <p:xfrm>
          <a:off x="611560" y="2394411"/>
          <a:ext cx="2088232" cy="367240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06993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081239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403903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/>
                        <a:t>code</a:t>
                      </a:r>
                      <a:endParaRPr lang="tr-T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/>
                        <a:t>id</a:t>
                      </a:r>
                      <a:endParaRPr lang="tr-T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12501105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15011607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12011031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12011031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12011067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EEM2501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12501105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494624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BLM3561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15011607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788941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EEM4581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12011067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567902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EEM4581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13011705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226153"/>
                  </a:ext>
                </a:extLst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3707904" y="2011379"/>
            <a:ext cx="4216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SELECT 	</a:t>
            </a:r>
            <a:r>
              <a:rPr lang="tr-TR" sz="2400" dirty="0" err="1"/>
              <a:t>code</a:t>
            </a:r>
            <a:r>
              <a:rPr lang="tr-TR" sz="2400" dirty="0"/>
              <a:t>, </a:t>
            </a:r>
            <a:r>
              <a:rPr lang="tr-TR" sz="2400" dirty="0" err="1"/>
              <a:t>id</a:t>
            </a:r>
            <a:endParaRPr lang="tr-TR" sz="2400" dirty="0"/>
          </a:p>
          <a:p>
            <a:r>
              <a:rPr lang="tr-TR" sz="2400" b="1" dirty="0"/>
              <a:t>FROM	</a:t>
            </a:r>
            <a:r>
              <a:rPr lang="tr-TR" sz="2400" dirty="0" err="1"/>
              <a:t>take</a:t>
            </a:r>
            <a:endParaRPr lang="tr-TR" sz="2400" dirty="0"/>
          </a:p>
          <a:p>
            <a:r>
              <a:rPr lang="tr-TR" sz="2400" b="1" dirty="0"/>
              <a:t>WHERE	</a:t>
            </a:r>
            <a:r>
              <a:rPr lang="tr-TR" sz="2400" dirty="0" err="1"/>
              <a:t>id</a:t>
            </a:r>
            <a:r>
              <a:rPr lang="tr-TR" sz="2400" dirty="0"/>
              <a:t> </a:t>
            </a:r>
            <a:r>
              <a:rPr lang="tr-TR" sz="2400" b="1" dirty="0"/>
              <a:t>LIKE</a:t>
            </a:r>
            <a:r>
              <a:rPr lang="tr-TR" sz="2400" dirty="0"/>
              <a:t> ‘12%’</a:t>
            </a:r>
          </a:p>
          <a:p>
            <a:r>
              <a:rPr lang="tr-TR" sz="2400" b="1" dirty="0"/>
              <a:t>ORDER BY	</a:t>
            </a:r>
            <a:r>
              <a:rPr lang="tr-TR" sz="2400" dirty="0" err="1"/>
              <a:t>id</a:t>
            </a:r>
            <a:endParaRPr lang="tr-TR" sz="2400" dirty="0"/>
          </a:p>
        </p:txBody>
      </p:sp>
      <p:graphicFrame>
        <p:nvGraphicFramePr>
          <p:cNvPr id="7" name="Tabl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173172"/>
              </p:ext>
            </p:extLst>
          </p:nvPr>
        </p:nvGraphicFramePr>
        <p:xfrm>
          <a:off x="4203159" y="3717032"/>
          <a:ext cx="3120026" cy="1992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504547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615479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314905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err="1"/>
                        <a:t>code</a:t>
                      </a:r>
                      <a:endParaRPr lang="tr-T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err="1"/>
                        <a:t>id</a:t>
                      </a:r>
                      <a:endParaRPr lang="tr-T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BLM1551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12011031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BLM1541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12011031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BLM1541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12011067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EEM4581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12011067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540160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BLM1551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12501105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799933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EEM2501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12501105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494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06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ORDER BY</a:t>
            </a:r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/>
          </p:nvPr>
        </p:nvGraphicFramePr>
        <p:xfrm>
          <a:off x="611560" y="2394411"/>
          <a:ext cx="2088232" cy="367240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06993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081239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403903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/>
                        <a:t>code</a:t>
                      </a:r>
                      <a:endParaRPr lang="tr-T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/>
                        <a:t>id</a:t>
                      </a:r>
                      <a:endParaRPr lang="tr-T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12501105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15011607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12011031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12011031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BLM1541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12011067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EEM2501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12501105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494624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BLM3561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15011607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788941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EEM4581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12011067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567902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EEM4581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13011705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226153"/>
                  </a:ext>
                </a:extLst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3707904" y="2011379"/>
            <a:ext cx="4216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SELECT 	</a:t>
            </a:r>
            <a:r>
              <a:rPr lang="tr-TR" sz="2400" dirty="0" err="1"/>
              <a:t>code</a:t>
            </a:r>
            <a:r>
              <a:rPr lang="tr-TR" sz="2400" dirty="0"/>
              <a:t>, </a:t>
            </a:r>
            <a:r>
              <a:rPr lang="tr-TR" sz="2400" dirty="0" err="1"/>
              <a:t>id</a:t>
            </a:r>
            <a:endParaRPr lang="tr-TR" sz="2400" dirty="0"/>
          </a:p>
          <a:p>
            <a:r>
              <a:rPr lang="tr-TR" sz="2400" b="1" dirty="0"/>
              <a:t>FROM	</a:t>
            </a:r>
            <a:r>
              <a:rPr lang="tr-TR" sz="2400" dirty="0" err="1"/>
              <a:t>take</a:t>
            </a:r>
            <a:endParaRPr lang="tr-TR" sz="2400" dirty="0"/>
          </a:p>
          <a:p>
            <a:r>
              <a:rPr lang="tr-TR" sz="2400" b="1" dirty="0"/>
              <a:t>WHERE	</a:t>
            </a:r>
            <a:r>
              <a:rPr lang="tr-TR" sz="2400" dirty="0" err="1"/>
              <a:t>id</a:t>
            </a:r>
            <a:r>
              <a:rPr lang="tr-TR" sz="2400" dirty="0"/>
              <a:t> </a:t>
            </a:r>
            <a:r>
              <a:rPr lang="tr-TR" sz="2400" b="1" dirty="0"/>
              <a:t>LIKE</a:t>
            </a:r>
            <a:r>
              <a:rPr lang="tr-TR" sz="2400" dirty="0"/>
              <a:t> ‘12%’</a:t>
            </a:r>
          </a:p>
          <a:p>
            <a:r>
              <a:rPr lang="tr-TR" sz="2400" b="1" dirty="0"/>
              <a:t>ORDER BY	</a:t>
            </a:r>
            <a:r>
              <a:rPr lang="tr-TR" sz="2400" dirty="0" err="1"/>
              <a:t>id</a:t>
            </a:r>
            <a:r>
              <a:rPr lang="tr-TR" sz="2400" dirty="0"/>
              <a:t> </a:t>
            </a:r>
            <a:r>
              <a:rPr lang="tr-TR" sz="2400" b="1" dirty="0"/>
              <a:t>DESC</a:t>
            </a:r>
          </a:p>
        </p:txBody>
      </p:sp>
      <p:graphicFrame>
        <p:nvGraphicFramePr>
          <p:cNvPr id="7" name="Tabl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900266"/>
              </p:ext>
            </p:extLst>
          </p:nvPr>
        </p:nvGraphicFramePr>
        <p:xfrm>
          <a:off x="4203159" y="3717032"/>
          <a:ext cx="3120026" cy="1992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504547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615479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314905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err="1"/>
                        <a:t>code</a:t>
                      </a:r>
                      <a:endParaRPr lang="tr-T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err="1"/>
                        <a:t>id</a:t>
                      </a:r>
                      <a:endParaRPr lang="tr-T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BLM1551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12501105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558717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EEM2501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12501105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3664330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BLM1541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12011067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821513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EEM4581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12011067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214393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BLM1551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12011031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BLM1541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12011031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21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mba">
  <a:themeElements>
    <a:clrScheme name="Cumb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umb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umb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921</TotalTime>
  <Words>648</Words>
  <Application>Microsoft Office PowerPoint</Application>
  <PresentationFormat>On-screen Show (4:3)</PresentationFormat>
  <Paragraphs>465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Century Schoolbook</vt:lpstr>
      <vt:lpstr>Consolas</vt:lpstr>
      <vt:lpstr>Wingdings</vt:lpstr>
      <vt:lpstr>Wingdings 2</vt:lpstr>
      <vt:lpstr>Cumba</vt:lpstr>
      <vt:lpstr>GROUP BY HAVING ORDER BY LIMIT</vt:lpstr>
      <vt:lpstr>Örnek 1 – Grup Fonksiyonları</vt:lpstr>
      <vt:lpstr>Örnek 2 – Grup Fonksiyonları</vt:lpstr>
      <vt:lpstr>Örnek 2 – Grup Fonksiyonları</vt:lpstr>
      <vt:lpstr>Örnek 3 – Grup Fonksiyonları</vt:lpstr>
      <vt:lpstr>GROUP BY</vt:lpstr>
      <vt:lpstr>GROUP BY</vt:lpstr>
      <vt:lpstr>ORDER BY</vt:lpstr>
      <vt:lpstr>ORDER BY</vt:lpstr>
      <vt:lpstr>ORDER BY</vt:lpstr>
      <vt:lpstr>Örnek 4</vt:lpstr>
      <vt:lpstr>Örnek 5</vt:lpstr>
      <vt:lpstr>Örnek 5</vt:lpstr>
      <vt:lpstr>HAVING</vt:lpstr>
      <vt:lpstr>Örnek 6</vt:lpstr>
      <vt:lpstr>LIMIT</vt:lpstr>
      <vt:lpstr>LIMIT</vt:lpstr>
      <vt:lpstr>LIMIT</vt:lpstr>
      <vt:lpstr>LIMIT</vt:lpstr>
      <vt:lpstr>ÖRNEK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FONKSİYONLAR</dc:title>
  <dc:creator>ONUR SIGIRCI</dc:creator>
  <cp:lastModifiedBy>ONUR SIGIRCI</cp:lastModifiedBy>
  <cp:revision>262</cp:revision>
  <dcterms:created xsi:type="dcterms:W3CDTF">2014-11-28T08:48:02Z</dcterms:created>
  <dcterms:modified xsi:type="dcterms:W3CDTF">2018-11-13T12:25:58Z</dcterms:modified>
</cp:coreProperties>
</file>