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0" r:id="rId4"/>
    <p:sldId id="291" r:id="rId5"/>
    <p:sldId id="283" r:id="rId6"/>
    <p:sldId id="284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4.11.2015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Kısıt-</a:t>
            </a:r>
            <a:r>
              <a:rPr lang="tr-TR" dirty="0" err="1" smtClean="0"/>
              <a:t>Vıew</a:t>
            </a:r>
            <a:r>
              <a:rPr lang="tr-TR" dirty="0" smtClean="0"/>
              <a:t>-</a:t>
            </a:r>
            <a:r>
              <a:rPr lang="tr-TR" dirty="0" err="1" smtClean="0"/>
              <a:t>Sequence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Unıon-Intersectıon-Except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Exısts-In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İbrahim Onur Sığırcı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Sequence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611560" y="1628800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/>
              <a:t>Sequence</a:t>
            </a:r>
            <a:r>
              <a:rPr lang="tr-TR" sz="2400" dirty="0" smtClean="0"/>
              <a:t> hakkında bilgi almak için;</a:t>
            </a:r>
          </a:p>
          <a:p>
            <a:r>
              <a:rPr lang="tr-TR" sz="2400" b="1" dirty="0" smtClean="0"/>
              <a:t>	SELECT </a:t>
            </a:r>
            <a:r>
              <a:rPr lang="tr-TR" sz="2400" dirty="0" smtClean="0"/>
              <a:t>*</a:t>
            </a:r>
            <a:r>
              <a:rPr lang="tr-TR" sz="2400" b="1" dirty="0" smtClean="0"/>
              <a:t> FROM </a:t>
            </a:r>
            <a:r>
              <a:rPr lang="tr-TR" sz="2400" dirty="0" err="1" smtClean="0"/>
              <a:t>sequence_ismi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77280" y="3140968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INSERT INTO </a:t>
            </a:r>
            <a:r>
              <a:rPr lang="tr-TR" sz="2400" dirty="0" err="1" smtClean="0"/>
              <a:t>team</a:t>
            </a:r>
            <a:endParaRPr lang="tr-TR" dirty="0"/>
          </a:p>
          <a:p>
            <a:r>
              <a:rPr lang="tr-TR" sz="2400" b="1" dirty="0" smtClean="0"/>
              <a:t>VALUES</a:t>
            </a:r>
            <a:r>
              <a:rPr lang="tr-TR" sz="2400" dirty="0" smtClean="0"/>
              <a:t>( </a:t>
            </a:r>
            <a:r>
              <a:rPr lang="tr-TR" sz="2400" dirty="0" err="1" smtClean="0"/>
              <a:t>nextval</a:t>
            </a:r>
            <a:r>
              <a:rPr lang="tr-TR" sz="2400" dirty="0" smtClean="0"/>
              <a:t>(‘</a:t>
            </a:r>
            <a:r>
              <a:rPr lang="tr-TR" sz="2400" dirty="0" err="1" smtClean="0"/>
              <a:t>seq</a:t>
            </a:r>
            <a:r>
              <a:rPr lang="tr-TR" sz="2400" dirty="0" smtClean="0"/>
              <a:t>’), ‘Bizim Takım’)</a:t>
            </a:r>
          </a:p>
        </p:txBody>
      </p:sp>
    </p:spTree>
    <p:extLst>
      <p:ext uri="{BB962C8B-B14F-4D97-AF65-F5344CB8AC3E}">
        <p14:creationId xmlns:p14="http://schemas.microsoft.com/office/powerpoint/2010/main" val="10573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Intersect</a:t>
            </a:r>
            <a:r>
              <a:rPr lang="tr-TR" dirty="0" smtClean="0"/>
              <a:t> / </a:t>
            </a:r>
            <a:r>
              <a:rPr lang="tr-TR" dirty="0" err="1" smtClean="0"/>
              <a:t>Unıon</a:t>
            </a:r>
            <a:r>
              <a:rPr lang="tr-TR" dirty="0" smtClean="0"/>
              <a:t> / </a:t>
            </a:r>
            <a:r>
              <a:rPr lang="tr-TR" dirty="0" err="1" smtClean="0"/>
              <a:t>Except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57200" y="162880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1. Sorgu  (</a:t>
            </a:r>
            <a:r>
              <a:rPr lang="tr-TR" sz="2400" b="1" dirty="0" smtClean="0"/>
              <a:t>INTERSECT / UNION / EXCEPT</a:t>
            </a:r>
            <a:r>
              <a:rPr lang="tr-TR" sz="2400" dirty="0" smtClean="0"/>
              <a:t>) 2. Sorgu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42047" y="2343674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</a:t>
            </a:r>
            <a:r>
              <a:rPr lang="tr-TR" sz="2400" dirty="0" err="1" smtClean="0"/>
              <a:t>OperatingSystems</a:t>
            </a:r>
            <a:r>
              <a:rPr lang="tr-TR" sz="2400" dirty="0" smtClean="0"/>
              <a:t>» isimli projede çalışanların </a:t>
            </a:r>
            <a:r>
              <a:rPr lang="tr-TR" sz="2400" b="1" dirty="0" smtClean="0">
                <a:solidFill>
                  <a:srgbClr val="7030A0"/>
                </a:solidFill>
              </a:rPr>
              <a:t>ve</a:t>
            </a:r>
            <a:r>
              <a:rPr lang="tr-TR" sz="2400" dirty="0" smtClean="0"/>
              <a:t> «Software» departmanında çalışanların ad, </a:t>
            </a:r>
            <a:r>
              <a:rPr lang="tr-TR" sz="2400" dirty="0" err="1" smtClean="0"/>
              <a:t>soyad</a:t>
            </a:r>
            <a:r>
              <a:rPr lang="tr-TR" sz="2400" dirty="0" smtClean="0"/>
              <a:t> bilgilerini bulunuz.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244650" y="3544003"/>
            <a:ext cx="46316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SELECT </a:t>
            </a:r>
            <a:r>
              <a:rPr lang="tr-TR" sz="1600" dirty="0" err="1" smtClean="0"/>
              <a:t>fname</a:t>
            </a:r>
            <a:r>
              <a:rPr lang="tr-TR" sz="1600" dirty="0" smtClean="0"/>
              <a:t>, </a:t>
            </a:r>
            <a:r>
              <a:rPr lang="tr-TR" sz="1600" dirty="0" err="1" smtClean="0"/>
              <a:t>lname</a:t>
            </a:r>
            <a:endParaRPr lang="tr-TR" sz="1600" dirty="0" smtClean="0"/>
          </a:p>
          <a:p>
            <a:r>
              <a:rPr lang="tr-TR" sz="1600" b="1" dirty="0" smtClean="0"/>
              <a:t>FROM </a:t>
            </a:r>
            <a:r>
              <a:rPr lang="tr-TR" sz="1600" dirty="0" err="1" smtClean="0"/>
              <a:t>employee</a:t>
            </a:r>
            <a:r>
              <a:rPr lang="tr-TR" sz="1600" dirty="0" smtClean="0"/>
              <a:t> e, </a:t>
            </a:r>
            <a:r>
              <a:rPr lang="tr-TR" sz="1600" dirty="0" err="1" smtClean="0"/>
              <a:t>project</a:t>
            </a:r>
            <a:r>
              <a:rPr lang="tr-TR" sz="1600" dirty="0" smtClean="0"/>
              <a:t> p, </a:t>
            </a:r>
            <a:r>
              <a:rPr lang="tr-TR" sz="1600" dirty="0" err="1" smtClean="0"/>
              <a:t>works_on</a:t>
            </a:r>
            <a:r>
              <a:rPr lang="tr-TR" sz="1600" dirty="0" smtClean="0"/>
              <a:t> w</a:t>
            </a:r>
          </a:p>
          <a:p>
            <a:r>
              <a:rPr lang="tr-TR" sz="1600" b="1" dirty="0" smtClean="0"/>
              <a:t>WHERE</a:t>
            </a:r>
            <a:r>
              <a:rPr lang="tr-TR" sz="1600" dirty="0" smtClean="0"/>
              <a:t> </a:t>
            </a:r>
            <a:r>
              <a:rPr lang="tr-TR" sz="1600" dirty="0" err="1" smtClean="0"/>
              <a:t>e.ssn</a:t>
            </a:r>
            <a:r>
              <a:rPr lang="tr-TR" sz="1600" dirty="0" smtClean="0"/>
              <a:t> = </a:t>
            </a:r>
            <a:r>
              <a:rPr lang="tr-TR" sz="1600" dirty="0" err="1" smtClean="0"/>
              <a:t>w.essn</a:t>
            </a:r>
            <a:r>
              <a:rPr lang="tr-TR" sz="1600" dirty="0" smtClean="0"/>
              <a:t> </a:t>
            </a:r>
          </a:p>
          <a:p>
            <a:r>
              <a:rPr lang="tr-TR" sz="1600" dirty="0"/>
              <a:t>	</a:t>
            </a:r>
            <a:r>
              <a:rPr lang="tr-TR" sz="1600" b="1" dirty="0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p.pnumber</a:t>
            </a:r>
            <a:r>
              <a:rPr lang="tr-TR" sz="1600" dirty="0" smtClean="0"/>
              <a:t>=</a:t>
            </a:r>
            <a:r>
              <a:rPr lang="tr-TR" sz="1600" dirty="0" err="1" smtClean="0"/>
              <a:t>w.pno</a:t>
            </a:r>
            <a:endParaRPr lang="tr-TR" sz="1600" dirty="0" smtClean="0"/>
          </a:p>
          <a:p>
            <a:r>
              <a:rPr lang="tr-TR" sz="1600" dirty="0"/>
              <a:t>	</a:t>
            </a:r>
            <a:r>
              <a:rPr lang="tr-TR" sz="1600" b="1" dirty="0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p.pname</a:t>
            </a:r>
            <a:r>
              <a:rPr lang="tr-TR" sz="1600" dirty="0" smtClean="0"/>
              <a:t> = ‘</a:t>
            </a:r>
            <a:r>
              <a:rPr lang="tr-TR" sz="1600" dirty="0" err="1" smtClean="0"/>
              <a:t>OperatingSystems</a:t>
            </a:r>
            <a:r>
              <a:rPr lang="tr-TR" sz="1600" dirty="0" smtClean="0"/>
              <a:t>’</a:t>
            </a:r>
            <a:endParaRPr lang="tr-TR" sz="1200" dirty="0"/>
          </a:p>
        </p:txBody>
      </p:sp>
      <p:sp>
        <p:nvSpPr>
          <p:cNvPr id="7" name="Dikdörtgen 6"/>
          <p:cNvSpPr/>
          <p:nvPr/>
        </p:nvSpPr>
        <p:spPr>
          <a:xfrm>
            <a:off x="2234670" y="5455496"/>
            <a:ext cx="44899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SELECT </a:t>
            </a:r>
            <a:r>
              <a:rPr lang="tr-TR" sz="1600" dirty="0" err="1" smtClean="0"/>
              <a:t>fname</a:t>
            </a:r>
            <a:r>
              <a:rPr lang="tr-TR" sz="1600" dirty="0" smtClean="0"/>
              <a:t>, </a:t>
            </a:r>
            <a:r>
              <a:rPr lang="tr-TR" sz="1600" dirty="0" err="1" smtClean="0"/>
              <a:t>lname</a:t>
            </a:r>
            <a:endParaRPr lang="tr-TR" sz="1600" dirty="0" smtClean="0"/>
          </a:p>
          <a:p>
            <a:r>
              <a:rPr lang="tr-TR" sz="1600" b="1" dirty="0" smtClean="0"/>
              <a:t>FROM </a:t>
            </a:r>
            <a:r>
              <a:rPr lang="tr-TR" sz="1600" dirty="0" err="1" smtClean="0"/>
              <a:t>employee</a:t>
            </a:r>
            <a:r>
              <a:rPr lang="tr-TR" sz="1600" dirty="0" smtClean="0"/>
              <a:t> e, </a:t>
            </a:r>
            <a:r>
              <a:rPr lang="tr-TR" sz="1600" dirty="0" err="1" smtClean="0"/>
              <a:t>department</a:t>
            </a:r>
            <a:r>
              <a:rPr lang="tr-TR" sz="1600" dirty="0" smtClean="0"/>
              <a:t> d</a:t>
            </a:r>
          </a:p>
          <a:p>
            <a:r>
              <a:rPr lang="tr-TR" sz="1600" b="1" dirty="0" smtClean="0"/>
              <a:t>WHERE</a:t>
            </a:r>
            <a:r>
              <a:rPr lang="tr-TR" sz="1600" dirty="0" smtClean="0"/>
              <a:t> </a:t>
            </a:r>
            <a:r>
              <a:rPr lang="tr-TR" sz="1600" dirty="0" err="1" smtClean="0"/>
              <a:t>e.dno</a:t>
            </a:r>
            <a:r>
              <a:rPr lang="tr-TR" sz="1600" dirty="0" smtClean="0"/>
              <a:t> = </a:t>
            </a:r>
            <a:r>
              <a:rPr lang="tr-TR" sz="1600" dirty="0" err="1" smtClean="0"/>
              <a:t>d.dnumber</a:t>
            </a:r>
            <a:r>
              <a:rPr lang="tr-TR" sz="1600" dirty="0" smtClean="0"/>
              <a:t> </a:t>
            </a:r>
          </a:p>
          <a:p>
            <a:r>
              <a:rPr lang="tr-TR" sz="1600" dirty="0"/>
              <a:t>	</a:t>
            </a:r>
            <a:r>
              <a:rPr lang="tr-TR" sz="1600" b="1" dirty="0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d.dname</a:t>
            </a:r>
            <a:r>
              <a:rPr lang="tr-TR" sz="1600" dirty="0" smtClean="0"/>
              <a:t> = ‘Software’</a:t>
            </a:r>
            <a:endParaRPr lang="tr-TR" sz="1200" dirty="0"/>
          </a:p>
        </p:txBody>
      </p:sp>
      <p:sp>
        <p:nvSpPr>
          <p:cNvPr id="8" name="Dikdörtgen 7"/>
          <p:cNvSpPr/>
          <p:nvPr/>
        </p:nvSpPr>
        <p:spPr>
          <a:xfrm>
            <a:off x="2915816" y="4870721"/>
            <a:ext cx="2880320" cy="5847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tr-TR" sz="3200" b="1" dirty="0" smtClean="0"/>
              <a:t>INTERSECT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15495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«</a:t>
            </a:r>
            <a:r>
              <a:rPr lang="tr-TR" sz="2400" dirty="0" err="1"/>
              <a:t>OperatingSystems</a:t>
            </a:r>
            <a:r>
              <a:rPr lang="tr-TR" sz="2400" dirty="0"/>
              <a:t>» isimli projede çalışanların </a:t>
            </a:r>
            <a:r>
              <a:rPr lang="tr-TR" sz="2400" b="1" dirty="0" smtClean="0">
                <a:solidFill>
                  <a:srgbClr val="7030A0"/>
                </a:solidFill>
              </a:rPr>
              <a:t>veya</a:t>
            </a:r>
            <a:r>
              <a:rPr lang="tr-TR" sz="2400" dirty="0" smtClean="0"/>
              <a:t> </a:t>
            </a:r>
            <a:r>
              <a:rPr lang="tr-TR" sz="2400" dirty="0"/>
              <a:t>«Software» departmanında çalışanların ad, </a:t>
            </a:r>
            <a:r>
              <a:rPr lang="tr-TR" sz="2400" dirty="0" err="1"/>
              <a:t>soyad</a:t>
            </a:r>
            <a:r>
              <a:rPr lang="tr-TR" sz="2400" dirty="0"/>
              <a:t> bilgilerini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2179017" y="2752321"/>
            <a:ext cx="5057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SELECT </a:t>
            </a:r>
            <a:r>
              <a:rPr lang="tr-TR" dirty="0" err="1" smtClean="0"/>
              <a:t>fname</a:t>
            </a:r>
            <a:r>
              <a:rPr lang="tr-TR" dirty="0" smtClean="0"/>
              <a:t>, </a:t>
            </a:r>
            <a:r>
              <a:rPr lang="tr-TR" dirty="0" err="1" smtClean="0"/>
              <a:t>lname</a:t>
            </a:r>
            <a:endParaRPr lang="tr-TR" dirty="0" smtClean="0"/>
          </a:p>
          <a:p>
            <a:r>
              <a:rPr lang="tr-TR" b="1" dirty="0" smtClean="0"/>
              <a:t>FROM 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project</a:t>
            </a:r>
            <a:r>
              <a:rPr lang="tr-TR" dirty="0" smtClean="0"/>
              <a:t> p, </a:t>
            </a:r>
            <a:r>
              <a:rPr lang="tr-TR" dirty="0" err="1" smtClean="0"/>
              <a:t>works_on</a:t>
            </a:r>
            <a:r>
              <a:rPr lang="tr-TR" dirty="0" smtClean="0"/>
              <a:t> w</a:t>
            </a:r>
          </a:p>
          <a:p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e.ssn</a:t>
            </a:r>
            <a:r>
              <a:rPr lang="tr-TR" dirty="0" smtClean="0"/>
              <a:t> = </a:t>
            </a:r>
            <a:r>
              <a:rPr lang="tr-TR" dirty="0" err="1" smtClean="0"/>
              <a:t>w.essn</a:t>
            </a:r>
            <a:r>
              <a:rPr lang="tr-TR" dirty="0" smtClean="0"/>
              <a:t> </a:t>
            </a:r>
          </a:p>
          <a:p>
            <a:r>
              <a:rPr lang="tr-TR" dirty="0"/>
              <a:t>	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p.pnumber</a:t>
            </a:r>
            <a:r>
              <a:rPr lang="tr-TR" dirty="0" smtClean="0"/>
              <a:t>=</a:t>
            </a:r>
            <a:r>
              <a:rPr lang="tr-TR" dirty="0" err="1" smtClean="0"/>
              <a:t>w.pno</a:t>
            </a:r>
            <a:endParaRPr lang="tr-TR" dirty="0" smtClean="0"/>
          </a:p>
          <a:p>
            <a:r>
              <a:rPr lang="tr-TR" dirty="0"/>
              <a:t>	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p.pname</a:t>
            </a:r>
            <a:r>
              <a:rPr lang="tr-TR" dirty="0" smtClean="0"/>
              <a:t> = ‘</a:t>
            </a:r>
            <a:r>
              <a:rPr lang="tr-TR" dirty="0" err="1" smtClean="0"/>
              <a:t>OperatingSystems</a:t>
            </a:r>
            <a:r>
              <a:rPr lang="tr-TR" dirty="0" smtClean="0"/>
              <a:t>’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2185078" y="5081201"/>
            <a:ext cx="4489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SELECT </a:t>
            </a:r>
            <a:r>
              <a:rPr lang="tr-TR" dirty="0" err="1" smtClean="0"/>
              <a:t>fname</a:t>
            </a:r>
            <a:r>
              <a:rPr lang="tr-TR" dirty="0" smtClean="0"/>
              <a:t>, </a:t>
            </a:r>
            <a:r>
              <a:rPr lang="tr-TR" dirty="0" err="1" smtClean="0"/>
              <a:t>lname</a:t>
            </a:r>
            <a:endParaRPr lang="tr-TR" dirty="0" smtClean="0"/>
          </a:p>
          <a:p>
            <a:r>
              <a:rPr lang="tr-TR" b="1" dirty="0" smtClean="0"/>
              <a:t>FROM 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department</a:t>
            </a:r>
            <a:r>
              <a:rPr lang="tr-TR" dirty="0" smtClean="0"/>
              <a:t> d</a:t>
            </a:r>
          </a:p>
          <a:p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e.dno</a:t>
            </a:r>
            <a:r>
              <a:rPr lang="tr-TR" dirty="0" smtClean="0"/>
              <a:t> = </a:t>
            </a:r>
            <a:r>
              <a:rPr lang="tr-TR" dirty="0" err="1" smtClean="0"/>
              <a:t>d.dnumber</a:t>
            </a:r>
            <a:r>
              <a:rPr lang="tr-TR" dirty="0" smtClean="0"/>
              <a:t> </a:t>
            </a:r>
          </a:p>
          <a:p>
            <a:r>
              <a:rPr lang="tr-TR" dirty="0"/>
              <a:t>	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d.dname</a:t>
            </a:r>
            <a:r>
              <a:rPr lang="tr-TR" dirty="0" smtClean="0"/>
              <a:t> = ‘Software’</a:t>
            </a:r>
            <a:endParaRPr lang="tr-TR" sz="1400" dirty="0"/>
          </a:p>
        </p:txBody>
      </p:sp>
      <p:sp>
        <p:nvSpPr>
          <p:cNvPr id="12" name="Dikdörtgen 11"/>
          <p:cNvSpPr/>
          <p:nvPr/>
        </p:nvSpPr>
        <p:spPr>
          <a:xfrm>
            <a:off x="2915816" y="4363037"/>
            <a:ext cx="1944216" cy="5847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tr-TR" sz="3200" b="1" dirty="0" smtClean="0"/>
              <a:t>UNION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41809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«</a:t>
            </a:r>
            <a:r>
              <a:rPr lang="tr-TR" sz="2400" dirty="0" err="1"/>
              <a:t>OperatingSystems</a:t>
            </a:r>
            <a:r>
              <a:rPr lang="tr-TR" sz="2400" dirty="0"/>
              <a:t>» isimli projede çalışanların </a:t>
            </a:r>
            <a:r>
              <a:rPr lang="tr-TR" sz="2400" b="1" dirty="0" smtClean="0">
                <a:solidFill>
                  <a:srgbClr val="7030A0"/>
                </a:solidFill>
              </a:rPr>
              <a:t>ama</a:t>
            </a:r>
            <a:r>
              <a:rPr lang="tr-TR" sz="2400" dirty="0" smtClean="0"/>
              <a:t> </a:t>
            </a:r>
            <a:r>
              <a:rPr lang="tr-TR" sz="2400" dirty="0"/>
              <a:t>«Software» departmanında </a:t>
            </a:r>
            <a:r>
              <a:rPr lang="tr-TR" sz="2400" b="1" dirty="0" smtClean="0">
                <a:solidFill>
                  <a:srgbClr val="7030A0"/>
                </a:solidFill>
              </a:rPr>
              <a:t>çalışmayanların</a:t>
            </a:r>
            <a:r>
              <a:rPr lang="tr-TR" sz="2400" dirty="0" smtClean="0"/>
              <a:t> </a:t>
            </a:r>
            <a:r>
              <a:rPr lang="tr-TR" sz="2400" dirty="0"/>
              <a:t>ad, </a:t>
            </a:r>
            <a:r>
              <a:rPr lang="tr-TR" sz="2400" dirty="0" err="1"/>
              <a:t>soyad</a:t>
            </a:r>
            <a:r>
              <a:rPr lang="tr-TR" sz="2400" dirty="0"/>
              <a:t> bilgilerini bulunuz.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2179017" y="2752321"/>
            <a:ext cx="5057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SELECT </a:t>
            </a:r>
            <a:r>
              <a:rPr lang="tr-TR" dirty="0" err="1" smtClean="0"/>
              <a:t>fname</a:t>
            </a:r>
            <a:r>
              <a:rPr lang="tr-TR" dirty="0" smtClean="0"/>
              <a:t>, </a:t>
            </a:r>
            <a:r>
              <a:rPr lang="tr-TR" dirty="0" err="1" smtClean="0"/>
              <a:t>lname</a:t>
            </a:r>
            <a:endParaRPr lang="tr-TR" dirty="0" smtClean="0"/>
          </a:p>
          <a:p>
            <a:r>
              <a:rPr lang="tr-TR" b="1" dirty="0" smtClean="0"/>
              <a:t>FROM 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project</a:t>
            </a:r>
            <a:r>
              <a:rPr lang="tr-TR" dirty="0" smtClean="0"/>
              <a:t> p, </a:t>
            </a:r>
            <a:r>
              <a:rPr lang="tr-TR" dirty="0" err="1" smtClean="0"/>
              <a:t>works_on</a:t>
            </a:r>
            <a:r>
              <a:rPr lang="tr-TR" dirty="0" smtClean="0"/>
              <a:t> w</a:t>
            </a:r>
          </a:p>
          <a:p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e.ssn</a:t>
            </a:r>
            <a:r>
              <a:rPr lang="tr-TR" dirty="0" smtClean="0"/>
              <a:t> = </a:t>
            </a:r>
            <a:r>
              <a:rPr lang="tr-TR" dirty="0" err="1" smtClean="0"/>
              <a:t>w.essn</a:t>
            </a:r>
            <a:r>
              <a:rPr lang="tr-TR" dirty="0" smtClean="0"/>
              <a:t> </a:t>
            </a:r>
          </a:p>
          <a:p>
            <a:r>
              <a:rPr lang="tr-TR" dirty="0"/>
              <a:t>	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p.pnumber</a:t>
            </a:r>
            <a:r>
              <a:rPr lang="tr-TR" dirty="0" smtClean="0"/>
              <a:t>=</a:t>
            </a:r>
            <a:r>
              <a:rPr lang="tr-TR" dirty="0" err="1" smtClean="0"/>
              <a:t>w.pno</a:t>
            </a:r>
            <a:endParaRPr lang="tr-TR" dirty="0" smtClean="0"/>
          </a:p>
          <a:p>
            <a:r>
              <a:rPr lang="tr-TR" dirty="0"/>
              <a:t>	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p.pname</a:t>
            </a:r>
            <a:r>
              <a:rPr lang="tr-TR" dirty="0" smtClean="0"/>
              <a:t> = ‘</a:t>
            </a:r>
            <a:r>
              <a:rPr lang="tr-TR" dirty="0" err="1" smtClean="0"/>
              <a:t>OperatingSystems</a:t>
            </a:r>
            <a:r>
              <a:rPr lang="tr-TR" dirty="0" smtClean="0"/>
              <a:t>’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2185078" y="5081201"/>
            <a:ext cx="4489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SELECT </a:t>
            </a:r>
            <a:r>
              <a:rPr lang="tr-TR" dirty="0" err="1" smtClean="0"/>
              <a:t>fname</a:t>
            </a:r>
            <a:r>
              <a:rPr lang="tr-TR" dirty="0" smtClean="0"/>
              <a:t>, </a:t>
            </a:r>
            <a:r>
              <a:rPr lang="tr-TR" dirty="0" err="1" smtClean="0"/>
              <a:t>lname</a:t>
            </a:r>
            <a:endParaRPr lang="tr-TR" dirty="0" smtClean="0"/>
          </a:p>
          <a:p>
            <a:r>
              <a:rPr lang="tr-TR" b="1" dirty="0" smtClean="0"/>
              <a:t>FROM 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department</a:t>
            </a:r>
            <a:r>
              <a:rPr lang="tr-TR" dirty="0" smtClean="0"/>
              <a:t> d</a:t>
            </a:r>
          </a:p>
          <a:p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e.dno</a:t>
            </a:r>
            <a:r>
              <a:rPr lang="tr-TR" dirty="0" smtClean="0"/>
              <a:t> = </a:t>
            </a:r>
            <a:r>
              <a:rPr lang="tr-TR" dirty="0" err="1" smtClean="0"/>
              <a:t>d.dnumber</a:t>
            </a:r>
            <a:r>
              <a:rPr lang="tr-TR" dirty="0" smtClean="0"/>
              <a:t> </a:t>
            </a:r>
          </a:p>
          <a:p>
            <a:r>
              <a:rPr lang="tr-TR" dirty="0"/>
              <a:t>	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d.dname</a:t>
            </a:r>
            <a:r>
              <a:rPr lang="tr-TR" dirty="0" smtClean="0"/>
              <a:t> = ‘Software’</a:t>
            </a:r>
            <a:endParaRPr lang="tr-TR" sz="1400" dirty="0"/>
          </a:p>
        </p:txBody>
      </p:sp>
      <p:sp>
        <p:nvSpPr>
          <p:cNvPr id="12" name="Dikdörtgen 11"/>
          <p:cNvSpPr/>
          <p:nvPr/>
        </p:nvSpPr>
        <p:spPr>
          <a:xfrm>
            <a:off x="2915816" y="4363037"/>
            <a:ext cx="2880320" cy="5847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tr-TR" sz="3200" b="1" dirty="0" smtClean="0"/>
              <a:t>EXCEPT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2945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</a:t>
            </a:r>
            <a:r>
              <a:rPr lang="tr-TR" dirty="0" err="1" smtClean="0"/>
              <a:t>Exısts</a:t>
            </a:r>
            <a:r>
              <a:rPr lang="tr-TR" dirty="0" smtClean="0"/>
              <a:t> / Not </a:t>
            </a:r>
            <a:r>
              <a:rPr lang="tr-TR" dirty="0" err="1" smtClean="0"/>
              <a:t>Exısts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Herhangi bir departmanın yöneticisi olmayan ve herhangi bir kişinin amiri olmayan (hiyerarşinin en altındaki) çalışanların ad, soyadlarını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763688" y="2928425"/>
            <a:ext cx="65527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/>
              <a:t>SELECT </a:t>
            </a:r>
            <a:r>
              <a:rPr lang="tr-TR" sz="2000" dirty="0" err="1" smtClean="0"/>
              <a:t>fname</a:t>
            </a:r>
            <a:r>
              <a:rPr lang="tr-TR" sz="2000" dirty="0" smtClean="0"/>
              <a:t>, </a:t>
            </a:r>
            <a:r>
              <a:rPr lang="tr-TR" sz="2000" dirty="0" err="1" smtClean="0"/>
              <a:t>lname</a:t>
            </a:r>
            <a:endParaRPr lang="tr-TR" sz="2000" dirty="0" smtClean="0"/>
          </a:p>
          <a:p>
            <a:r>
              <a:rPr lang="tr-TR" sz="2000" b="1" dirty="0" smtClean="0"/>
              <a:t>FROM </a:t>
            </a:r>
            <a:r>
              <a:rPr lang="tr-TR" sz="2000" dirty="0" err="1" smtClean="0"/>
              <a:t>employee</a:t>
            </a:r>
            <a:r>
              <a:rPr lang="tr-TR" sz="2000" dirty="0" smtClean="0"/>
              <a:t> e</a:t>
            </a:r>
          </a:p>
          <a:p>
            <a:r>
              <a:rPr lang="tr-TR" sz="2000" b="1" dirty="0" smtClean="0"/>
              <a:t>WHERE NOT EXISTS </a:t>
            </a:r>
            <a:r>
              <a:rPr lang="tr-TR" sz="2000" dirty="0" smtClean="0">
                <a:solidFill>
                  <a:schemeClr val="accent1"/>
                </a:solidFill>
              </a:rPr>
              <a:t>(</a:t>
            </a:r>
          </a:p>
          <a:p>
            <a:pPr lvl="2"/>
            <a:r>
              <a:rPr lang="tr-TR" sz="2000" b="1" dirty="0">
                <a:solidFill>
                  <a:schemeClr val="accent1"/>
                </a:solidFill>
              </a:rPr>
              <a:t>	</a:t>
            </a:r>
            <a:r>
              <a:rPr lang="tr-TR" sz="2000" b="1" dirty="0" smtClean="0">
                <a:solidFill>
                  <a:schemeClr val="accent1"/>
                </a:solidFill>
              </a:rPr>
              <a:t>SELECT </a:t>
            </a:r>
            <a:r>
              <a:rPr lang="tr-TR" sz="2000" dirty="0" err="1" smtClean="0">
                <a:solidFill>
                  <a:schemeClr val="accent1"/>
                </a:solidFill>
              </a:rPr>
              <a:t>null</a:t>
            </a:r>
            <a:endParaRPr lang="tr-TR" sz="2000" dirty="0" smtClean="0">
              <a:solidFill>
                <a:schemeClr val="accent1"/>
              </a:solidFill>
            </a:endParaRPr>
          </a:p>
          <a:p>
            <a:pPr lvl="2"/>
            <a:r>
              <a:rPr lang="tr-TR" sz="2000" b="1" dirty="0">
                <a:solidFill>
                  <a:schemeClr val="accent1"/>
                </a:solidFill>
              </a:rPr>
              <a:t>	</a:t>
            </a:r>
            <a:r>
              <a:rPr lang="tr-TR" sz="2000" b="1" dirty="0" smtClean="0">
                <a:solidFill>
                  <a:schemeClr val="accent1"/>
                </a:solidFill>
              </a:rPr>
              <a:t>FROM </a:t>
            </a:r>
            <a:r>
              <a:rPr lang="tr-TR" sz="2000" dirty="0" err="1" smtClean="0">
                <a:solidFill>
                  <a:schemeClr val="accent1"/>
                </a:solidFill>
              </a:rPr>
              <a:t>deparment</a:t>
            </a:r>
            <a:r>
              <a:rPr lang="tr-TR" sz="2000" dirty="0" smtClean="0">
                <a:solidFill>
                  <a:schemeClr val="accent1"/>
                </a:solidFill>
              </a:rPr>
              <a:t> d</a:t>
            </a:r>
          </a:p>
          <a:p>
            <a:pPr lvl="2"/>
            <a:r>
              <a:rPr lang="tr-TR" sz="2000" dirty="0">
                <a:solidFill>
                  <a:schemeClr val="accent1"/>
                </a:solidFill>
              </a:rPr>
              <a:t>	</a:t>
            </a:r>
            <a:r>
              <a:rPr lang="tr-TR" sz="2000" b="1" dirty="0" smtClean="0">
                <a:solidFill>
                  <a:schemeClr val="accent1"/>
                </a:solidFill>
              </a:rPr>
              <a:t>WHERE</a:t>
            </a:r>
            <a:r>
              <a:rPr lang="tr-TR" sz="2000" dirty="0" smtClean="0">
                <a:solidFill>
                  <a:schemeClr val="accent1"/>
                </a:solidFill>
              </a:rPr>
              <a:t> </a:t>
            </a:r>
            <a:r>
              <a:rPr lang="tr-TR" sz="2000" dirty="0" err="1" smtClean="0">
                <a:solidFill>
                  <a:schemeClr val="accent1"/>
                </a:solidFill>
              </a:rPr>
              <a:t>d.mgrssn</a:t>
            </a:r>
            <a:r>
              <a:rPr lang="tr-TR" sz="2000" dirty="0" smtClean="0">
                <a:solidFill>
                  <a:schemeClr val="accent1"/>
                </a:solidFill>
              </a:rPr>
              <a:t> = </a:t>
            </a:r>
            <a:r>
              <a:rPr lang="tr-TR" sz="2000" dirty="0" err="1" smtClean="0">
                <a:solidFill>
                  <a:schemeClr val="accent1"/>
                </a:solidFill>
              </a:rPr>
              <a:t>e.ssn</a:t>
            </a:r>
            <a:r>
              <a:rPr lang="tr-TR" sz="2000" dirty="0" smtClean="0">
                <a:solidFill>
                  <a:schemeClr val="accent1"/>
                </a:solidFill>
              </a:rPr>
              <a:t> ) </a:t>
            </a:r>
            <a:r>
              <a:rPr lang="tr-TR" sz="2000" b="1" dirty="0" smtClean="0"/>
              <a:t>AND</a:t>
            </a:r>
          </a:p>
          <a:p>
            <a:r>
              <a:rPr lang="tr-TR" sz="2000" b="1" dirty="0">
                <a:solidFill>
                  <a:schemeClr val="accent1"/>
                </a:solidFill>
              </a:rPr>
              <a:t>	</a:t>
            </a:r>
            <a:r>
              <a:rPr lang="tr-TR" sz="2000" b="1" dirty="0" smtClean="0"/>
              <a:t>NOT EXISTS </a:t>
            </a:r>
            <a:r>
              <a:rPr lang="tr-TR" sz="2000" b="1" dirty="0" smtClean="0">
                <a:solidFill>
                  <a:srgbClr val="00B050"/>
                </a:solidFill>
              </a:rPr>
              <a:t>(</a:t>
            </a:r>
          </a:p>
          <a:p>
            <a:pPr lvl="2"/>
            <a:r>
              <a:rPr lang="tr-TR" sz="2000" b="1" dirty="0">
                <a:solidFill>
                  <a:srgbClr val="00B050"/>
                </a:solidFill>
              </a:rPr>
              <a:t>	SELECT </a:t>
            </a:r>
            <a:r>
              <a:rPr lang="tr-TR" sz="2000" b="1" dirty="0" err="1">
                <a:solidFill>
                  <a:srgbClr val="00B050"/>
                </a:solidFill>
              </a:rPr>
              <a:t>null</a:t>
            </a:r>
            <a:endParaRPr lang="tr-TR" sz="2000" b="1" dirty="0">
              <a:solidFill>
                <a:srgbClr val="00B050"/>
              </a:solidFill>
            </a:endParaRPr>
          </a:p>
          <a:p>
            <a:pPr lvl="2"/>
            <a:r>
              <a:rPr lang="tr-TR" sz="2000" b="1" dirty="0">
                <a:solidFill>
                  <a:srgbClr val="00B050"/>
                </a:solidFill>
              </a:rPr>
              <a:t>	FROM </a:t>
            </a:r>
            <a:r>
              <a:rPr lang="tr-TR" sz="2000" dirty="0" err="1" smtClean="0">
                <a:solidFill>
                  <a:srgbClr val="00B050"/>
                </a:solidFill>
              </a:rPr>
              <a:t>employee</a:t>
            </a:r>
            <a:r>
              <a:rPr lang="tr-TR" sz="2000" dirty="0" smtClean="0">
                <a:solidFill>
                  <a:srgbClr val="00B050"/>
                </a:solidFill>
              </a:rPr>
              <a:t> e2</a:t>
            </a:r>
            <a:endParaRPr lang="tr-TR" sz="2000" dirty="0">
              <a:solidFill>
                <a:srgbClr val="00B050"/>
              </a:solidFill>
            </a:endParaRPr>
          </a:p>
          <a:p>
            <a:pPr lvl="2"/>
            <a:r>
              <a:rPr lang="tr-TR" sz="2000" dirty="0">
                <a:solidFill>
                  <a:srgbClr val="00B050"/>
                </a:solidFill>
              </a:rPr>
              <a:t>	</a:t>
            </a:r>
            <a:r>
              <a:rPr lang="tr-TR" sz="2000" b="1">
                <a:solidFill>
                  <a:srgbClr val="00B050"/>
                </a:solidFill>
              </a:rPr>
              <a:t>WHERE</a:t>
            </a:r>
            <a:r>
              <a:rPr lang="tr-TR" sz="2000">
                <a:solidFill>
                  <a:srgbClr val="00B050"/>
                </a:solidFill>
              </a:rPr>
              <a:t> </a:t>
            </a:r>
            <a:r>
              <a:rPr lang="tr-TR" sz="2000" smtClean="0">
                <a:solidFill>
                  <a:srgbClr val="00B050"/>
                </a:solidFill>
              </a:rPr>
              <a:t>e2.superssn </a:t>
            </a:r>
            <a:r>
              <a:rPr lang="tr-TR" sz="2000" dirty="0">
                <a:solidFill>
                  <a:srgbClr val="00B050"/>
                </a:solidFill>
              </a:rPr>
              <a:t>= </a:t>
            </a:r>
            <a:r>
              <a:rPr lang="tr-TR" sz="2000" dirty="0" err="1">
                <a:solidFill>
                  <a:srgbClr val="00B050"/>
                </a:solidFill>
              </a:rPr>
              <a:t>e.ssn</a:t>
            </a:r>
            <a:r>
              <a:rPr lang="tr-TR" sz="2000" dirty="0">
                <a:solidFill>
                  <a:srgbClr val="00B050"/>
                </a:solidFill>
              </a:rPr>
              <a:t> ) </a:t>
            </a:r>
            <a:r>
              <a:rPr lang="tr-TR" sz="2000" dirty="0" smtClean="0">
                <a:solidFill>
                  <a:schemeClr val="accent1"/>
                </a:solidFill>
              </a:rPr>
              <a:t> </a:t>
            </a:r>
            <a:endParaRPr lang="tr-TR" sz="1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</a:t>
            </a:r>
            <a:r>
              <a:rPr lang="tr-TR" dirty="0" err="1" smtClean="0"/>
              <a:t>In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İsmi «John» olan çalışanların çalıştıkları departmanların isimlerini IN kullanarak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763688" y="2928425"/>
            <a:ext cx="6552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dname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department</a:t>
            </a:r>
            <a:endParaRPr lang="tr-TR" sz="2400" dirty="0" smtClean="0"/>
          </a:p>
          <a:p>
            <a:r>
              <a:rPr lang="tr-TR" sz="2400" b="1" dirty="0" smtClean="0"/>
              <a:t>WHERE </a:t>
            </a:r>
            <a:r>
              <a:rPr lang="tr-TR" sz="2400" dirty="0" err="1" smtClean="0"/>
              <a:t>dnumber</a:t>
            </a:r>
            <a:r>
              <a:rPr lang="tr-TR" sz="2400" dirty="0" smtClean="0"/>
              <a:t>  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IN</a:t>
            </a:r>
            <a:r>
              <a:rPr lang="tr-TR" sz="2400" dirty="0" smtClean="0"/>
              <a:t> (</a:t>
            </a:r>
          </a:p>
          <a:p>
            <a:pPr lvl="2"/>
            <a:r>
              <a:rPr lang="tr-TR" sz="2400" dirty="0"/>
              <a:t>	</a:t>
            </a:r>
            <a:r>
              <a:rPr lang="tr-TR" sz="2400" b="1" dirty="0" smtClean="0"/>
              <a:t>SELECT</a:t>
            </a:r>
            <a:r>
              <a:rPr lang="tr-TR" sz="2400" dirty="0" smtClean="0"/>
              <a:t> </a:t>
            </a:r>
            <a:r>
              <a:rPr lang="tr-TR" sz="2400" dirty="0" err="1" smtClean="0"/>
              <a:t>dno</a:t>
            </a:r>
            <a:endParaRPr lang="tr-TR" sz="2400" dirty="0" smtClean="0"/>
          </a:p>
          <a:p>
            <a:pPr lvl="2"/>
            <a:r>
              <a:rPr lang="tr-TR" sz="2400" dirty="0"/>
              <a:t>	</a:t>
            </a:r>
            <a:r>
              <a:rPr lang="tr-TR" sz="2400" b="1" dirty="0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employee</a:t>
            </a:r>
            <a:endParaRPr lang="tr-TR" sz="2400" dirty="0" smtClean="0"/>
          </a:p>
          <a:p>
            <a:pPr lvl="2"/>
            <a:r>
              <a:rPr lang="tr-TR" sz="2400" dirty="0"/>
              <a:t>	</a:t>
            </a:r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fname</a:t>
            </a:r>
            <a:r>
              <a:rPr lang="tr-TR" sz="2400" dirty="0" smtClean="0"/>
              <a:t> = ‘John’ </a:t>
            </a:r>
          </a:p>
          <a:p>
            <a:pPr lvl="2"/>
            <a:r>
              <a:rPr lang="tr-T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1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Fonksiyonlar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</a:t>
            </a:r>
            <a:r>
              <a:rPr lang="tr-TR" sz="2400" dirty="0" err="1" smtClean="0"/>
              <a:t>Sales</a:t>
            </a:r>
            <a:r>
              <a:rPr lang="tr-TR" sz="2400" dirty="0" smtClean="0"/>
              <a:t>» departmanında kaç kişinin çalıştığını, toplam maaşlarını, en yüksek maaşı, en düşük maaşı ve ortalama maaşı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763688" y="2928425"/>
            <a:ext cx="6552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sum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max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min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</a:t>
            </a:r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d,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</a:t>
            </a:r>
          </a:p>
          <a:p>
            <a:r>
              <a:rPr lang="tr-TR" sz="2400" b="1" dirty="0" smtClean="0"/>
              <a:t>WHERE </a:t>
            </a:r>
            <a:r>
              <a:rPr lang="tr-TR" sz="2400" dirty="0" err="1" smtClean="0"/>
              <a:t>d.dnumber</a:t>
            </a:r>
            <a:r>
              <a:rPr lang="tr-TR" sz="2400" dirty="0" smtClean="0"/>
              <a:t> = </a:t>
            </a:r>
            <a:r>
              <a:rPr lang="tr-TR" sz="2400" dirty="0" err="1" smtClean="0"/>
              <a:t>e.dno</a:t>
            </a:r>
            <a:r>
              <a:rPr lang="tr-TR" sz="2400" dirty="0"/>
              <a:t> </a:t>
            </a:r>
            <a:r>
              <a:rPr lang="tr-TR" sz="2400" b="1" dirty="0" smtClean="0"/>
              <a:t>AND</a:t>
            </a:r>
          </a:p>
          <a:p>
            <a:r>
              <a:rPr lang="tr-TR" sz="2400" b="1" dirty="0"/>
              <a:t>	</a:t>
            </a:r>
            <a:r>
              <a:rPr lang="tr-TR" sz="2400" dirty="0" err="1" smtClean="0"/>
              <a:t>d.dname</a:t>
            </a:r>
            <a:r>
              <a:rPr lang="tr-TR" sz="2400" dirty="0" smtClean="0"/>
              <a:t> = ‘</a:t>
            </a:r>
            <a:r>
              <a:rPr lang="tr-TR" sz="2400" dirty="0" err="1" smtClean="0"/>
              <a:t>Sales</a:t>
            </a:r>
            <a:r>
              <a:rPr lang="tr-TR" sz="24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71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 Tabloları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46241"/>
              </p:ext>
            </p:extLst>
          </p:nvPr>
        </p:nvGraphicFramePr>
        <p:xfrm>
          <a:off x="683568" y="1700809"/>
          <a:ext cx="3111532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Demir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Mehmet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Bakır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Ayşe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Tunç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Fatma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Gümüş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1994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Ali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Taş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1995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1124"/>
              </p:ext>
            </p:extLst>
          </p:nvPr>
        </p:nvGraphicFramePr>
        <p:xfrm>
          <a:off x="5220072" y="1707289"/>
          <a:ext cx="3024336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93760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Bilgisayar Bilimleri - 1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Olasılık ve İstatistik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Assembly</a:t>
                      </a:r>
                      <a:r>
                        <a:rPr lang="tr-TR" sz="1100" baseline="0" dirty="0" smtClean="0"/>
                        <a:t> Dili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İşletim Sistemleri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Veri İletişimi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835696" y="33759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student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5939996" y="3387105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course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002"/>
              </p:ext>
            </p:extLst>
          </p:nvPr>
        </p:nvGraphicFramePr>
        <p:xfrm>
          <a:off x="3492997" y="3672035"/>
          <a:ext cx="1972514" cy="2771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BLM1551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12011031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BLM2501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12501105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BLM3561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15011607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12011067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13011705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4092721" y="6443366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take</a:t>
            </a:r>
            <a:endParaRPr lang="tr-TR" b="1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981635" y="3402106"/>
            <a:ext cx="3590365" cy="818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6" idx="1"/>
          </p:cNvCxnSpPr>
          <p:nvPr/>
        </p:nvCxnSpPr>
        <p:spPr>
          <a:xfrm flipH="1">
            <a:off x="4191001" y="2544836"/>
            <a:ext cx="1029071" cy="1127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8" grpId="0" uiExpand="1"/>
      <p:bldP spid="10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/>
          <p:cNvSpPr/>
          <p:nvPr/>
        </p:nvSpPr>
        <p:spPr>
          <a:xfrm>
            <a:off x="5778799" y="2529473"/>
            <a:ext cx="2897657" cy="923330"/>
          </a:xfrm>
          <a:prstGeom prst="rect">
            <a:avLst/>
          </a:prstGeom>
          <a:solidFill>
            <a:srgbClr val="92D050">
              <a:alpha val="71000"/>
            </a:srgbClr>
          </a:solidFill>
        </p:spPr>
        <p:txBody>
          <a:bodyPr wrap="square">
            <a:spAutoFit/>
          </a:bodyPr>
          <a:lstStyle/>
          <a:p>
            <a:r>
              <a:rPr lang="tr-TR" b="1" dirty="0"/>
              <a:t>CREATE TABLE </a:t>
            </a:r>
            <a:r>
              <a:rPr lang="tr-TR" dirty="0" err="1"/>
              <a:t>team</a:t>
            </a:r>
            <a:r>
              <a:rPr lang="tr-TR" dirty="0"/>
              <a:t> (</a:t>
            </a:r>
          </a:p>
          <a:p>
            <a:pPr lvl="1"/>
            <a:r>
              <a:rPr lang="tr-TR" dirty="0" err="1"/>
              <a:t>tnumber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(2),</a:t>
            </a:r>
          </a:p>
          <a:p>
            <a:pPr lvl="1"/>
            <a:r>
              <a:rPr lang="tr-TR" dirty="0" err="1"/>
              <a:t>tname</a:t>
            </a:r>
            <a:r>
              <a:rPr lang="tr-TR" dirty="0"/>
              <a:t> </a:t>
            </a:r>
            <a:r>
              <a:rPr lang="tr-TR" dirty="0" err="1"/>
              <a:t>varchar</a:t>
            </a:r>
            <a:r>
              <a:rPr lang="tr-TR" dirty="0"/>
              <a:t>(15) </a:t>
            </a:r>
            <a:r>
              <a:rPr lang="tr-TR" dirty="0" smtClean="0"/>
              <a:t>);</a:t>
            </a: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İlişki Tablosu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403648" y="4249056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employee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6804248" y="2112036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team</a:t>
            </a:r>
            <a:endParaRPr lang="tr-TR" b="1" dirty="0"/>
          </a:p>
        </p:txBody>
      </p:sp>
      <p:sp>
        <p:nvSpPr>
          <p:cNvPr id="10" name="Dikdörtgen 9"/>
          <p:cNvSpPr/>
          <p:nvPr/>
        </p:nvSpPr>
        <p:spPr>
          <a:xfrm>
            <a:off x="4423196" y="5041967"/>
            <a:ext cx="1484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team_employee</a:t>
            </a:r>
            <a:endParaRPr lang="tr-TR" b="1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20145"/>
              </p:ext>
            </p:extLst>
          </p:nvPr>
        </p:nvGraphicFramePr>
        <p:xfrm>
          <a:off x="755576" y="1547039"/>
          <a:ext cx="2372782" cy="2590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FNAME*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VARCHAR(15)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MINIT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LNAME*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VARCHAR(15)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SSN*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CHAR(9)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BDATE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DATE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ADDRESS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VARCHAR(50)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SEX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CHAR(1)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SALARY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4022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SUPERSSN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CHAR(9)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9263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DNO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36388"/>
                  </a:ext>
                </a:extLst>
              </a:tr>
            </a:tbl>
          </a:graphicData>
        </a:graphic>
      </p:graphicFrame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27979"/>
              </p:ext>
            </p:extLst>
          </p:nvPr>
        </p:nvGraphicFramePr>
        <p:xfrm>
          <a:off x="5955722" y="1422620"/>
          <a:ext cx="2372782" cy="5181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TNUMBER*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TNAME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VARCHAR(15)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87326"/>
              </p:ext>
            </p:extLst>
          </p:nvPr>
        </p:nvGraphicFramePr>
        <p:xfrm>
          <a:off x="3854215" y="4264727"/>
          <a:ext cx="2495019" cy="7772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845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TNO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ESSN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CHAR(9)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PLAY_TIME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</a:tbl>
          </a:graphicData>
        </a:graphic>
      </p:graphicFrame>
      <p:cxnSp>
        <p:nvCxnSpPr>
          <p:cNvPr id="16" name="Düz Ok Bağlayıcısı 15"/>
          <p:cNvCxnSpPr/>
          <p:nvPr/>
        </p:nvCxnSpPr>
        <p:spPr>
          <a:xfrm flipH="1">
            <a:off x="4644008" y="1608664"/>
            <a:ext cx="1549504" cy="2778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1627674" y="2491117"/>
            <a:ext cx="2563326" cy="2181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kdörtgen 22"/>
          <p:cNvSpPr/>
          <p:nvPr/>
        </p:nvSpPr>
        <p:spPr>
          <a:xfrm>
            <a:off x="2915816" y="5469031"/>
            <a:ext cx="4276428" cy="1200329"/>
          </a:xfrm>
          <a:prstGeom prst="rect">
            <a:avLst/>
          </a:prstGeom>
          <a:solidFill>
            <a:srgbClr val="92D050">
              <a:alpha val="71000"/>
            </a:srgbClr>
          </a:solidFill>
        </p:spPr>
        <p:txBody>
          <a:bodyPr wrap="square">
            <a:spAutoFit/>
          </a:bodyPr>
          <a:lstStyle/>
          <a:p>
            <a:r>
              <a:rPr lang="tr-TR" b="1" dirty="0"/>
              <a:t>CREATE TABLE </a:t>
            </a:r>
            <a:r>
              <a:rPr lang="tr-TR" dirty="0" err="1" smtClean="0"/>
              <a:t>team_employee</a:t>
            </a:r>
            <a:r>
              <a:rPr lang="tr-TR" dirty="0" smtClean="0"/>
              <a:t> </a:t>
            </a:r>
            <a:r>
              <a:rPr lang="tr-TR" dirty="0"/>
              <a:t>(</a:t>
            </a:r>
          </a:p>
          <a:p>
            <a:pPr lvl="1"/>
            <a:r>
              <a:rPr lang="tr-TR" dirty="0" err="1" smtClean="0"/>
              <a:t>tno</a:t>
            </a:r>
            <a:r>
              <a:rPr lang="tr-TR" dirty="0" smtClean="0"/>
              <a:t> </a:t>
            </a:r>
            <a:r>
              <a:rPr lang="tr-TR" dirty="0" err="1"/>
              <a:t>numeric</a:t>
            </a:r>
            <a:r>
              <a:rPr lang="tr-TR" dirty="0"/>
              <a:t>(2),</a:t>
            </a:r>
          </a:p>
          <a:p>
            <a:pPr lvl="1"/>
            <a:r>
              <a:rPr lang="tr-TR" dirty="0" err="1" smtClean="0"/>
              <a:t>essn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(9) </a:t>
            </a:r>
          </a:p>
          <a:p>
            <a:pPr lvl="1"/>
            <a:r>
              <a:rPr lang="tr-TR" dirty="0" err="1" smtClean="0"/>
              <a:t>play_time</a:t>
            </a:r>
            <a:r>
              <a:rPr lang="tr-TR" dirty="0" smtClean="0"/>
              <a:t> </a:t>
            </a:r>
            <a:r>
              <a:rPr lang="tr-TR" dirty="0" err="1" smtClean="0"/>
              <a:t>numeric</a:t>
            </a:r>
            <a:r>
              <a:rPr lang="tr-TR" dirty="0" smtClean="0"/>
              <a:t>(2) 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75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uiExpand="1"/>
      <p:bldP spid="8" grpId="0" uiExpand="1"/>
      <p:bldP spid="10" grpId="0" uiExpand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/>
          <p:cNvSpPr/>
          <p:nvPr/>
        </p:nvSpPr>
        <p:spPr>
          <a:xfrm>
            <a:off x="2810879" y="1618807"/>
            <a:ext cx="5649554" cy="1169551"/>
          </a:xfrm>
          <a:prstGeom prst="rect">
            <a:avLst/>
          </a:prstGeom>
          <a:solidFill>
            <a:srgbClr val="92D050">
              <a:alpha val="71000"/>
            </a:srgbClr>
          </a:solidFill>
        </p:spPr>
        <p:txBody>
          <a:bodyPr wrap="square">
            <a:spAutoFit/>
          </a:bodyPr>
          <a:lstStyle/>
          <a:p>
            <a:r>
              <a:rPr lang="tr-TR" sz="1400" b="1" dirty="0"/>
              <a:t>CREATE TABLE </a:t>
            </a:r>
            <a:r>
              <a:rPr lang="tr-TR" sz="1400" dirty="0" err="1"/>
              <a:t>team</a:t>
            </a:r>
            <a:r>
              <a:rPr lang="tr-TR" sz="1400" dirty="0"/>
              <a:t> (</a:t>
            </a:r>
          </a:p>
          <a:p>
            <a:pPr lvl="1"/>
            <a:r>
              <a:rPr lang="tr-TR" sz="1400" dirty="0" err="1"/>
              <a:t>tnumber</a:t>
            </a:r>
            <a:r>
              <a:rPr lang="tr-TR" sz="1400" dirty="0"/>
              <a:t> </a:t>
            </a:r>
            <a:r>
              <a:rPr lang="tr-TR" sz="1400" dirty="0" err="1"/>
              <a:t>numeric</a:t>
            </a:r>
            <a:r>
              <a:rPr lang="tr-TR" sz="1400" dirty="0"/>
              <a:t>(2),</a:t>
            </a:r>
          </a:p>
          <a:p>
            <a:pPr lvl="1"/>
            <a:r>
              <a:rPr lang="tr-TR" sz="1400" dirty="0" err="1"/>
              <a:t>tname</a:t>
            </a:r>
            <a:r>
              <a:rPr lang="tr-TR" sz="1400" dirty="0"/>
              <a:t> </a:t>
            </a:r>
            <a:r>
              <a:rPr lang="tr-TR" sz="1400" dirty="0" err="1"/>
              <a:t>varchar</a:t>
            </a:r>
            <a:r>
              <a:rPr lang="tr-TR" sz="1400" dirty="0"/>
              <a:t>(15) </a:t>
            </a:r>
            <a:endParaRPr lang="tr-TR" sz="1400" dirty="0" smtClean="0"/>
          </a:p>
          <a:p>
            <a:pPr lvl="1"/>
            <a:r>
              <a:rPr lang="tr-TR" sz="1400" b="1" dirty="0" smtClean="0"/>
              <a:t>CONSTRAINT</a:t>
            </a:r>
            <a:r>
              <a:rPr lang="tr-TR" sz="1400" dirty="0" smtClean="0"/>
              <a:t> </a:t>
            </a:r>
            <a:r>
              <a:rPr lang="tr-TR" sz="1400" dirty="0" err="1" smtClean="0"/>
              <a:t>pk_team</a:t>
            </a:r>
            <a:r>
              <a:rPr lang="tr-TR" sz="1400" dirty="0" smtClean="0"/>
              <a:t> </a:t>
            </a:r>
            <a:r>
              <a:rPr lang="tr-TR" sz="1400" b="1" dirty="0" smtClean="0"/>
              <a:t>PRIMARY KEY</a:t>
            </a:r>
            <a:r>
              <a:rPr lang="tr-TR" sz="1400" dirty="0" smtClean="0"/>
              <a:t> (</a:t>
            </a:r>
            <a:r>
              <a:rPr lang="tr-TR" sz="1400" dirty="0" err="1" smtClean="0"/>
              <a:t>tnumber</a:t>
            </a:r>
            <a:r>
              <a:rPr lang="tr-TR" sz="1400" dirty="0" smtClean="0"/>
              <a:t>)</a:t>
            </a:r>
          </a:p>
          <a:p>
            <a:pPr lvl="1"/>
            <a:r>
              <a:rPr lang="tr-TR" sz="1400" dirty="0" smtClean="0"/>
              <a:t>);</a:t>
            </a:r>
            <a:endParaRPr lang="tr-TR" sz="1400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Constraınt</a:t>
            </a:r>
            <a:r>
              <a:rPr lang="tr-TR" dirty="0" smtClean="0"/>
              <a:t> (Sınırlama)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971600" y="2080472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team</a:t>
            </a:r>
            <a:endParaRPr lang="tr-TR" b="1" dirty="0"/>
          </a:p>
        </p:txBody>
      </p:sp>
      <p:sp>
        <p:nvSpPr>
          <p:cNvPr id="10" name="Dikdörtgen 9"/>
          <p:cNvSpPr/>
          <p:nvPr/>
        </p:nvSpPr>
        <p:spPr>
          <a:xfrm>
            <a:off x="848079" y="3996687"/>
            <a:ext cx="1484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team_employee</a:t>
            </a:r>
            <a:endParaRPr lang="tr-TR" b="1" dirty="0"/>
          </a:p>
        </p:txBody>
      </p:sp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65215"/>
              </p:ext>
            </p:extLst>
          </p:nvPr>
        </p:nvGraphicFramePr>
        <p:xfrm>
          <a:off x="328829" y="1599884"/>
          <a:ext cx="2372782" cy="5181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TNUMBER*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TNAME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VARCHAR(15)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33661"/>
              </p:ext>
            </p:extLst>
          </p:nvPr>
        </p:nvGraphicFramePr>
        <p:xfrm>
          <a:off x="267710" y="3219447"/>
          <a:ext cx="2495019" cy="7772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845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TNO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ESSN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CHAR(9)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PLAY_TIME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2810878" y="3250279"/>
            <a:ext cx="5649555" cy="3323987"/>
          </a:xfrm>
          <a:prstGeom prst="rect">
            <a:avLst/>
          </a:prstGeom>
          <a:solidFill>
            <a:srgbClr val="92D050">
              <a:alpha val="71000"/>
            </a:srgbClr>
          </a:solidFill>
        </p:spPr>
        <p:txBody>
          <a:bodyPr wrap="square">
            <a:spAutoFit/>
          </a:bodyPr>
          <a:lstStyle/>
          <a:p>
            <a:r>
              <a:rPr lang="tr-TR" sz="1400" b="1" dirty="0"/>
              <a:t>CREATE TABLE </a:t>
            </a:r>
            <a:r>
              <a:rPr lang="tr-TR" sz="1400" dirty="0" err="1" smtClean="0"/>
              <a:t>team_employee</a:t>
            </a:r>
            <a:r>
              <a:rPr lang="tr-TR" sz="1400" dirty="0" smtClean="0"/>
              <a:t> </a:t>
            </a:r>
            <a:r>
              <a:rPr lang="tr-TR" sz="1400" dirty="0"/>
              <a:t>(</a:t>
            </a:r>
          </a:p>
          <a:p>
            <a:pPr lvl="1"/>
            <a:r>
              <a:rPr lang="tr-TR" sz="1400" dirty="0" err="1" smtClean="0"/>
              <a:t>tno</a:t>
            </a:r>
            <a:r>
              <a:rPr lang="tr-TR" sz="1400" dirty="0" smtClean="0"/>
              <a:t> </a:t>
            </a:r>
            <a:r>
              <a:rPr lang="tr-TR" sz="1400" dirty="0" err="1"/>
              <a:t>numeric</a:t>
            </a:r>
            <a:r>
              <a:rPr lang="tr-TR" sz="1400" dirty="0"/>
              <a:t>(2),</a:t>
            </a:r>
          </a:p>
          <a:p>
            <a:pPr lvl="1"/>
            <a:r>
              <a:rPr lang="tr-TR" sz="1400" dirty="0" err="1" smtClean="0"/>
              <a:t>essn</a:t>
            </a:r>
            <a:r>
              <a:rPr lang="tr-TR" sz="1400" dirty="0" smtClean="0"/>
              <a:t> </a:t>
            </a:r>
            <a:r>
              <a:rPr lang="tr-TR" sz="1400" dirty="0" err="1" smtClean="0"/>
              <a:t>char</a:t>
            </a:r>
            <a:r>
              <a:rPr lang="tr-TR" sz="1400" dirty="0" smtClean="0"/>
              <a:t>(9) ,</a:t>
            </a:r>
          </a:p>
          <a:p>
            <a:pPr lvl="1"/>
            <a:r>
              <a:rPr lang="tr-TR" sz="1400" dirty="0" err="1" smtClean="0"/>
              <a:t>play_time</a:t>
            </a:r>
            <a:r>
              <a:rPr lang="tr-TR" sz="1400" dirty="0" smtClean="0"/>
              <a:t> </a:t>
            </a:r>
            <a:r>
              <a:rPr lang="tr-TR" sz="1400" dirty="0" err="1" smtClean="0"/>
              <a:t>numeric</a:t>
            </a:r>
            <a:r>
              <a:rPr lang="tr-TR" sz="1400" dirty="0" smtClean="0"/>
              <a:t>(2) ,</a:t>
            </a:r>
          </a:p>
          <a:p>
            <a:pPr lvl="1"/>
            <a:r>
              <a:rPr lang="tr-TR" sz="1400" b="1" dirty="0"/>
              <a:t>CONSTRAINT</a:t>
            </a:r>
            <a:r>
              <a:rPr lang="tr-TR" sz="1400" dirty="0"/>
              <a:t> </a:t>
            </a:r>
            <a:r>
              <a:rPr lang="tr-TR" sz="1400" dirty="0" err="1" smtClean="0"/>
              <a:t>pk_team_employee</a:t>
            </a:r>
            <a:r>
              <a:rPr lang="tr-TR" sz="1400" dirty="0" smtClean="0"/>
              <a:t> </a:t>
            </a:r>
            <a:r>
              <a:rPr lang="tr-TR" sz="1400" b="1" dirty="0"/>
              <a:t>PRIMARY KEY</a:t>
            </a:r>
            <a:r>
              <a:rPr lang="tr-TR" sz="1400" dirty="0"/>
              <a:t> </a:t>
            </a:r>
            <a:r>
              <a:rPr lang="tr-TR" sz="1400" dirty="0" smtClean="0"/>
              <a:t>(</a:t>
            </a:r>
            <a:r>
              <a:rPr lang="tr-TR" sz="1400" dirty="0" err="1" smtClean="0"/>
              <a:t>tno</a:t>
            </a:r>
            <a:r>
              <a:rPr lang="tr-TR" sz="1400" dirty="0" smtClean="0"/>
              <a:t>, </a:t>
            </a:r>
            <a:r>
              <a:rPr lang="tr-TR" sz="1400" dirty="0" err="1" smtClean="0"/>
              <a:t>essn</a:t>
            </a:r>
            <a:r>
              <a:rPr lang="tr-TR" sz="1400" dirty="0" smtClean="0"/>
              <a:t>),</a:t>
            </a:r>
            <a:endParaRPr lang="tr-TR" sz="1400" dirty="0"/>
          </a:p>
          <a:p>
            <a:pPr lvl="1"/>
            <a:endParaRPr lang="tr-TR" sz="1400" b="1" dirty="0" smtClean="0"/>
          </a:p>
          <a:p>
            <a:pPr lvl="1"/>
            <a:r>
              <a:rPr lang="tr-TR" sz="1400" b="1" dirty="0" smtClean="0"/>
              <a:t>CONSTRAINT</a:t>
            </a:r>
            <a:r>
              <a:rPr lang="en-US" sz="1400" dirty="0" smtClean="0"/>
              <a:t> </a:t>
            </a:r>
            <a:r>
              <a:rPr lang="en-US" sz="1400" dirty="0" err="1"/>
              <a:t>fk_team</a:t>
            </a:r>
            <a:r>
              <a:rPr lang="en-US" sz="1400" dirty="0"/>
              <a:t> </a:t>
            </a:r>
            <a:r>
              <a:rPr lang="tr-TR" sz="1400" b="1" dirty="0" smtClean="0"/>
              <a:t>FOREIGN KEY </a:t>
            </a:r>
            <a:r>
              <a:rPr lang="en-US" sz="1400" dirty="0" smtClean="0"/>
              <a:t>(</a:t>
            </a:r>
            <a:r>
              <a:rPr lang="en-US" sz="1400" dirty="0" err="1" smtClean="0"/>
              <a:t>tno</a:t>
            </a:r>
            <a:r>
              <a:rPr lang="en-US" sz="1400" dirty="0"/>
              <a:t>) </a:t>
            </a:r>
            <a:r>
              <a:rPr lang="tr-TR" sz="1400" b="1" dirty="0" smtClean="0"/>
              <a:t>REFERENCES</a:t>
            </a:r>
            <a:r>
              <a:rPr lang="en-US" sz="1400" dirty="0" smtClean="0"/>
              <a:t> team</a:t>
            </a:r>
            <a:r>
              <a:rPr lang="tr-TR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/>
              <a:t>tnumber</a:t>
            </a:r>
            <a:r>
              <a:rPr lang="en-US" sz="1400" dirty="0"/>
              <a:t>) </a:t>
            </a:r>
            <a:r>
              <a:rPr lang="tr-TR" sz="1400" b="1" dirty="0" smtClean="0"/>
              <a:t>ON DELETE CASCADE</a:t>
            </a:r>
            <a:r>
              <a:rPr lang="en-US" sz="1400" dirty="0" smtClean="0"/>
              <a:t>,</a:t>
            </a:r>
            <a:endParaRPr lang="tr-TR" sz="1400" dirty="0"/>
          </a:p>
          <a:p>
            <a:pPr lvl="1"/>
            <a:endParaRPr lang="tr-TR" sz="1400" b="1" dirty="0" smtClean="0"/>
          </a:p>
          <a:p>
            <a:pPr lvl="1"/>
            <a:r>
              <a:rPr lang="tr-TR" sz="1400" b="1" dirty="0" smtClean="0"/>
              <a:t>CONSTRAINT</a:t>
            </a:r>
            <a:r>
              <a:rPr lang="en-US" sz="1400" dirty="0" smtClean="0"/>
              <a:t> </a:t>
            </a:r>
            <a:r>
              <a:rPr lang="en-US" sz="1400" dirty="0" err="1" smtClean="0"/>
              <a:t>fk</a:t>
            </a:r>
            <a:r>
              <a:rPr lang="en-US" sz="1400" dirty="0" smtClean="0"/>
              <a:t>_</a:t>
            </a:r>
            <a:r>
              <a:rPr lang="tr-TR" sz="1400" dirty="0" err="1" smtClean="0"/>
              <a:t>emp</a:t>
            </a:r>
            <a:r>
              <a:rPr lang="en-US" sz="1400" dirty="0" smtClean="0"/>
              <a:t> </a:t>
            </a:r>
            <a:r>
              <a:rPr lang="tr-TR" sz="1400" b="1" dirty="0"/>
              <a:t>FOREIGN KEY </a:t>
            </a:r>
            <a:r>
              <a:rPr lang="en-US" sz="1400" dirty="0" smtClean="0"/>
              <a:t>(</a:t>
            </a:r>
            <a:r>
              <a:rPr lang="tr-TR" sz="1400" dirty="0" err="1" smtClean="0"/>
              <a:t>essn</a:t>
            </a:r>
            <a:r>
              <a:rPr lang="en-US" sz="1400" dirty="0" smtClean="0"/>
              <a:t>) </a:t>
            </a:r>
            <a:r>
              <a:rPr lang="tr-TR" sz="1400" b="1" dirty="0"/>
              <a:t>REFERENCES</a:t>
            </a:r>
            <a:r>
              <a:rPr lang="en-US" sz="1400" dirty="0"/>
              <a:t> </a:t>
            </a:r>
            <a:r>
              <a:rPr lang="tr-TR" sz="1400" dirty="0" err="1" smtClean="0"/>
              <a:t>employee</a:t>
            </a:r>
            <a:r>
              <a:rPr lang="tr-TR" sz="1400" dirty="0" smtClean="0"/>
              <a:t> </a:t>
            </a:r>
            <a:r>
              <a:rPr lang="en-US" sz="1400" dirty="0" smtClean="0"/>
              <a:t>(</a:t>
            </a:r>
            <a:r>
              <a:rPr lang="tr-TR" sz="1400" dirty="0" err="1" smtClean="0"/>
              <a:t>ssn</a:t>
            </a:r>
            <a:r>
              <a:rPr lang="en-US" sz="1400" dirty="0" smtClean="0"/>
              <a:t>) </a:t>
            </a:r>
            <a:r>
              <a:rPr lang="tr-TR" sz="1400" b="1" dirty="0"/>
              <a:t>ON DELETE CASCADE</a:t>
            </a:r>
            <a:r>
              <a:rPr lang="en-US" sz="1400" dirty="0" smtClean="0"/>
              <a:t>,</a:t>
            </a:r>
            <a:endParaRPr lang="tr-TR" sz="1400" dirty="0" smtClean="0"/>
          </a:p>
          <a:p>
            <a:pPr lvl="1"/>
            <a:endParaRPr lang="tr-TR" sz="1400" b="1" dirty="0" smtClean="0"/>
          </a:p>
          <a:p>
            <a:pPr lvl="1"/>
            <a:r>
              <a:rPr lang="tr-TR" sz="1400" b="1" dirty="0" smtClean="0"/>
              <a:t>CONSTRAINT</a:t>
            </a:r>
            <a:r>
              <a:rPr lang="en-US" sz="1400" dirty="0" smtClean="0"/>
              <a:t> </a:t>
            </a:r>
            <a:r>
              <a:rPr lang="tr-TR" sz="1400" dirty="0" err="1" smtClean="0"/>
              <a:t>play_time_ck</a:t>
            </a:r>
            <a:r>
              <a:rPr lang="tr-TR" sz="1400" dirty="0" smtClean="0"/>
              <a:t> </a:t>
            </a:r>
            <a:r>
              <a:rPr lang="tr-TR" sz="1400" b="1" dirty="0" smtClean="0"/>
              <a:t>CHECK </a:t>
            </a:r>
            <a:r>
              <a:rPr lang="en-US" sz="1400" dirty="0" smtClean="0"/>
              <a:t>(</a:t>
            </a:r>
            <a:r>
              <a:rPr lang="tr-TR" sz="1400" dirty="0" err="1" smtClean="0"/>
              <a:t>play_time</a:t>
            </a:r>
            <a:r>
              <a:rPr lang="tr-TR" sz="1400" dirty="0" smtClean="0"/>
              <a:t>&gt;13</a:t>
            </a:r>
            <a:r>
              <a:rPr lang="en-US" sz="1400" dirty="0" smtClean="0"/>
              <a:t>)</a:t>
            </a:r>
            <a:endParaRPr lang="tr-TR" sz="1400" dirty="0" smtClean="0"/>
          </a:p>
          <a:p>
            <a:pPr lvl="1"/>
            <a:r>
              <a:rPr lang="tr-TR" sz="1400" dirty="0" smtClean="0"/>
              <a:t>);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552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uiExpand="1"/>
      <p:bldP spid="10" grpId="0" uiExpand="1"/>
      <p:bldP spid="2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Constraınt</a:t>
            </a:r>
            <a:r>
              <a:rPr lang="tr-TR" dirty="0"/>
              <a:t> (Sınırlama)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smtClean="0"/>
              <a:t>CONSTRAINT </a:t>
            </a:r>
            <a:r>
              <a:rPr lang="tr-TR" dirty="0" smtClean="0"/>
              <a:t>isim</a:t>
            </a:r>
            <a:r>
              <a:rPr lang="tr-TR" b="1" dirty="0" smtClean="0"/>
              <a:t> PRIMARY KEY </a:t>
            </a:r>
            <a:r>
              <a:rPr lang="tr-TR" dirty="0" smtClean="0"/>
              <a:t>(sütunlar)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/>
              <a:t>CONSTRAINT </a:t>
            </a:r>
            <a:r>
              <a:rPr lang="tr-TR" dirty="0"/>
              <a:t>isim</a:t>
            </a:r>
            <a:r>
              <a:rPr lang="tr-TR" b="1" dirty="0"/>
              <a:t> </a:t>
            </a:r>
            <a:r>
              <a:rPr lang="tr-TR" b="1" dirty="0" smtClean="0"/>
              <a:t>FOREIGN </a:t>
            </a:r>
            <a:r>
              <a:rPr lang="tr-TR" b="1" dirty="0"/>
              <a:t>KEY </a:t>
            </a:r>
            <a:r>
              <a:rPr lang="tr-TR" dirty="0" smtClean="0"/>
              <a:t>(sütun) </a:t>
            </a:r>
            <a:r>
              <a:rPr lang="tr-TR" b="1" dirty="0" smtClean="0"/>
              <a:t>REFERENCES</a:t>
            </a:r>
            <a:r>
              <a:rPr lang="tr-TR" dirty="0" smtClean="0"/>
              <a:t> tablo (sütunun bu tablodaki adı)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/>
              <a:t>CONSTRAINT </a:t>
            </a:r>
            <a:r>
              <a:rPr lang="tr-TR" dirty="0"/>
              <a:t>isim</a:t>
            </a:r>
            <a:r>
              <a:rPr lang="tr-TR" b="1" dirty="0"/>
              <a:t> FOREIGN KEY </a:t>
            </a:r>
            <a:r>
              <a:rPr lang="tr-TR" dirty="0"/>
              <a:t>(sütun) </a:t>
            </a:r>
            <a:r>
              <a:rPr lang="tr-TR" b="1" dirty="0"/>
              <a:t>REFERENCES</a:t>
            </a:r>
            <a:r>
              <a:rPr lang="tr-TR" dirty="0"/>
              <a:t> tablo (sütunun bu tablodaki adı</a:t>
            </a:r>
            <a:r>
              <a:rPr lang="tr-TR" dirty="0" smtClean="0"/>
              <a:t>) </a:t>
            </a:r>
            <a:r>
              <a:rPr lang="tr-TR" b="1" dirty="0" smtClean="0"/>
              <a:t>ON DELETE CASCADE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/>
              <a:t>CONSTRAINT </a:t>
            </a:r>
            <a:r>
              <a:rPr lang="tr-TR" dirty="0"/>
              <a:t>isim</a:t>
            </a:r>
            <a:r>
              <a:rPr lang="tr-TR" b="1" dirty="0"/>
              <a:t> </a:t>
            </a:r>
            <a:r>
              <a:rPr lang="tr-TR" b="1" dirty="0" smtClean="0"/>
              <a:t>CHECK </a:t>
            </a:r>
            <a:r>
              <a:rPr lang="tr-TR" dirty="0" smtClean="0"/>
              <a:t>(şart)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smtClean="0"/>
              <a:t>ALTER TABLE </a:t>
            </a:r>
            <a:r>
              <a:rPr lang="tr-TR" dirty="0" smtClean="0"/>
              <a:t>tablo </a:t>
            </a:r>
            <a:r>
              <a:rPr lang="tr-TR" b="1" dirty="0" smtClean="0"/>
              <a:t>DROP CONSTRAINT </a:t>
            </a:r>
            <a:r>
              <a:rPr lang="tr-TR" dirty="0" smtClean="0"/>
              <a:t>isim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53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Vıew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Sorgu sonucunda oluşan sanal tabloların belli bir isimle saklanmasını ifade eder.</a:t>
            </a:r>
            <a:endParaRPr lang="tr-TR" sz="1600" dirty="0"/>
          </a:p>
        </p:txBody>
      </p:sp>
      <p:sp>
        <p:nvSpPr>
          <p:cNvPr id="3" name="Dikdörtgen 2"/>
          <p:cNvSpPr/>
          <p:nvPr/>
        </p:nvSpPr>
        <p:spPr>
          <a:xfrm>
            <a:off x="899592" y="2968427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SELECT </a:t>
            </a:r>
            <a:r>
              <a:rPr lang="tr-TR" dirty="0" smtClean="0"/>
              <a:t>sütunlar</a:t>
            </a:r>
            <a:endParaRPr lang="tr-TR" b="1" dirty="0" smtClean="0"/>
          </a:p>
          <a:p>
            <a:r>
              <a:rPr lang="tr-TR" b="1" dirty="0" smtClean="0"/>
              <a:t>FROM </a:t>
            </a:r>
            <a:r>
              <a:rPr lang="tr-TR" dirty="0" smtClean="0"/>
              <a:t>tablolar</a:t>
            </a:r>
            <a:endParaRPr lang="tr-TR" b="1" dirty="0" smtClean="0"/>
          </a:p>
          <a:p>
            <a:r>
              <a:rPr lang="tr-TR" b="1" dirty="0" smtClean="0"/>
              <a:t>WHERE </a:t>
            </a:r>
            <a:r>
              <a:rPr lang="tr-TR" dirty="0" smtClean="0"/>
              <a:t>şart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899592" y="2349861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CREATE VIEW </a:t>
            </a:r>
            <a:r>
              <a:rPr lang="tr-TR" dirty="0" err="1" smtClean="0"/>
              <a:t>view_ismi</a:t>
            </a:r>
            <a:endParaRPr lang="tr-TR" dirty="0" smtClean="0"/>
          </a:p>
          <a:p>
            <a:r>
              <a:rPr lang="tr-TR" b="1" dirty="0" smtClean="0"/>
              <a:t>AS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85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27584" y="371703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salary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salary</a:t>
            </a:r>
            <a:r>
              <a:rPr lang="tr-TR" sz="2400" dirty="0" smtClean="0"/>
              <a:t> </a:t>
            </a:r>
            <a:r>
              <a:rPr lang="tr-TR" sz="2400" b="1" dirty="0" smtClean="0"/>
              <a:t>BETWEEN</a:t>
            </a:r>
            <a:r>
              <a:rPr lang="tr-TR" sz="2400" dirty="0" smtClean="0"/>
              <a:t> 20000 </a:t>
            </a:r>
            <a:r>
              <a:rPr lang="tr-TR" sz="2400" b="1" dirty="0" smtClean="0"/>
              <a:t>AND</a:t>
            </a:r>
            <a:r>
              <a:rPr lang="tr-TR" sz="2400" dirty="0" smtClean="0"/>
              <a:t> 40000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 smtClean="0"/>
              <a:t>Maaşı 20000 ile 40000 arasında olan çalışanların isimlerini ve maaşlarını gösteren bir </a:t>
            </a:r>
            <a:r>
              <a:rPr lang="tr-TR" sz="2400" dirty="0" err="1" smtClean="0"/>
              <a:t>view</a:t>
            </a:r>
            <a:r>
              <a:rPr lang="tr-TR" sz="2400" dirty="0" smtClean="0"/>
              <a:t> yazınız.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827584" y="2996952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CREATE VIEW </a:t>
            </a:r>
            <a:r>
              <a:rPr lang="tr-TR" sz="2400" dirty="0" err="1" smtClean="0"/>
              <a:t>maas_araligi</a:t>
            </a:r>
            <a:endParaRPr lang="tr-TR" sz="2400" dirty="0" smtClean="0"/>
          </a:p>
          <a:p>
            <a:r>
              <a:rPr lang="tr-TR" sz="2400" b="1" dirty="0" smtClean="0"/>
              <a:t>AS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457200" y="5221942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NOT: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tablosundan bu </a:t>
            </a:r>
            <a:r>
              <a:rPr lang="tr-TR" sz="2400" dirty="0" err="1" smtClean="0"/>
              <a:t>view’ı</a:t>
            </a:r>
            <a:r>
              <a:rPr lang="tr-TR" sz="2400" dirty="0" smtClean="0"/>
              <a:t> etkileyen bir bilgi sildiğimizde </a:t>
            </a:r>
            <a:r>
              <a:rPr lang="tr-TR" sz="2400" dirty="0" err="1" smtClean="0"/>
              <a:t>view</a:t>
            </a:r>
            <a:r>
              <a:rPr lang="tr-TR" sz="2400" dirty="0" smtClean="0"/>
              <a:t> otomatik olarak güncellenir.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27584" y="3717032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lname</a:t>
            </a:r>
            <a:r>
              <a:rPr lang="tr-TR" sz="2400" dirty="0" smtClean="0"/>
              <a:t>, </a:t>
            </a:r>
            <a:r>
              <a:rPr lang="tr-TR" sz="2400" dirty="0" err="1" smtClean="0"/>
              <a:t>sex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e,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d</a:t>
            </a:r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e.dno</a:t>
            </a:r>
            <a:r>
              <a:rPr lang="tr-TR" sz="2400" dirty="0" smtClean="0"/>
              <a:t> = </a:t>
            </a:r>
            <a:r>
              <a:rPr lang="tr-TR" sz="2400" dirty="0" err="1" smtClean="0"/>
              <a:t>d.dnumber</a:t>
            </a:r>
            <a:r>
              <a:rPr lang="tr-TR" sz="2400" dirty="0" smtClean="0"/>
              <a:t> </a:t>
            </a:r>
          </a:p>
          <a:p>
            <a:r>
              <a:rPr lang="tr-TR" sz="2400" dirty="0"/>
              <a:t>	</a:t>
            </a:r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d.dname</a:t>
            </a:r>
            <a:r>
              <a:rPr lang="tr-TR" sz="2400" dirty="0" smtClean="0"/>
              <a:t>=‘</a:t>
            </a:r>
            <a:r>
              <a:rPr lang="tr-TR" sz="2400" dirty="0" err="1" smtClean="0"/>
              <a:t>Sales</a:t>
            </a:r>
            <a:r>
              <a:rPr lang="tr-TR" sz="2400" dirty="0" smtClean="0"/>
              <a:t>’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</a:t>
            </a:r>
            <a:r>
              <a:rPr lang="tr-TR" sz="2400" dirty="0" err="1" smtClean="0"/>
              <a:t>Sales</a:t>
            </a:r>
            <a:r>
              <a:rPr lang="tr-TR" sz="2400" dirty="0" smtClean="0"/>
              <a:t>» departmanında çalışanların ad, </a:t>
            </a:r>
            <a:r>
              <a:rPr lang="tr-TR" sz="2400" dirty="0" err="1" smtClean="0"/>
              <a:t>soyad</a:t>
            </a:r>
            <a:r>
              <a:rPr lang="tr-TR" sz="2400" dirty="0" smtClean="0"/>
              <a:t> ve cinsiyetlerini gösteren bir </a:t>
            </a:r>
            <a:r>
              <a:rPr lang="tr-TR" sz="2400" dirty="0" err="1" smtClean="0"/>
              <a:t>view</a:t>
            </a:r>
            <a:r>
              <a:rPr lang="tr-TR" sz="2400" dirty="0" smtClean="0"/>
              <a:t> yazınız.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827584" y="2996952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CREATE VIEW </a:t>
            </a:r>
            <a:r>
              <a:rPr lang="tr-TR" sz="2400" dirty="0" err="1" smtClean="0"/>
              <a:t>sales_calisanlari</a:t>
            </a:r>
            <a:endParaRPr lang="tr-TR" sz="2400" dirty="0" smtClean="0"/>
          </a:p>
          <a:p>
            <a:r>
              <a:rPr lang="tr-TR" sz="2400" b="1" dirty="0" smtClean="0"/>
              <a:t>AS</a:t>
            </a:r>
            <a:endParaRPr lang="tr-TR" b="1" dirty="0"/>
          </a:p>
        </p:txBody>
      </p:sp>
      <p:sp>
        <p:nvSpPr>
          <p:cNvPr id="10" name="Dikdörtgen 9"/>
          <p:cNvSpPr/>
          <p:nvPr/>
        </p:nvSpPr>
        <p:spPr>
          <a:xfrm>
            <a:off x="445005" y="5591273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NOT: </a:t>
            </a:r>
            <a:r>
              <a:rPr lang="tr-TR" sz="2400" dirty="0" err="1" smtClean="0"/>
              <a:t>View</a:t>
            </a:r>
            <a:r>
              <a:rPr lang="tr-TR" sz="2400" dirty="0" smtClean="0"/>
              <a:t> aşağıdaki gibi gösterilir.</a:t>
            </a:r>
          </a:p>
          <a:p>
            <a:r>
              <a:rPr lang="tr-TR" sz="2400" b="1" dirty="0" smtClean="0"/>
              <a:t>	SELECT </a:t>
            </a:r>
            <a:r>
              <a:rPr lang="tr-TR" sz="2400" dirty="0" smtClean="0"/>
              <a:t>*</a:t>
            </a:r>
            <a:r>
              <a:rPr lang="tr-TR" sz="2400" b="1" dirty="0" smtClean="0"/>
              <a:t> FROM </a:t>
            </a:r>
            <a:r>
              <a:rPr lang="tr-TR" sz="2400" dirty="0" err="1" smtClean="0"/>
              <a:t>sales_calisanlari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1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Sequence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Belirli şartlarda nümerik diziler oluşturmaya yarar.</a:t>
            </a:r>
            <a:endParaRPr lang="tr-TR" sz="1600" dirty="0"/>
          </a:p>
        </p:txBody>
      </p:sp>
      <p:sp>
        <p:nvSpPr>
          <p:cNvPr id="3" name="Dikdörtgen 2"/>
          <p:cNvSpPr/>
          <p:nvPr/>
        </p:nvSpPr>
        <p:spPr>
          <a:xfrm>
            <a:off x="899592" y="2348880"/>
            <a:ext cx="4248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CREATE SEQUENCE </a:t>
            </a:r>
            <a:r>
              <a:rPr lang="tr-TR" dirty="0" smtClean="0"/>
              <a:t>isim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INCREMENT BY </a:t>
            </a:r>
            <a:r>
              <a:rPr lang="tr-TR" dirty="0" smtClean="0"/>
              <a:t>#]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START WITH </a:t>
            </a:r>
            <a:r>
              <a:rPr lang="tr-TR" dirty="0" smtClean="0"/>
              <a:t>#]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MAXVALUE </a:t>
            </a:r>
            <a:r>
              <a:rPr lang="tr-TR" dirty="0" smtClean="0"/>
              <a:t># |</a:t>
            </a:r>
            <a:r>
              <a:rPr lang="tr-TR" b="1" dirty="0" smtClean="0"/>
              <a:t>NOMAXVALUE</a:t>
            </a:r>
            <a:r>
              <a:rPr lang="tr-TR" dirty="0" smtClean="0"/>
              <a:t>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MINVALUE</a:t>
            </a:r>
            <a:r>
              <a:rPr lang="tr-TR" dirty="0" smtClean="0"/>
              <a:t> # | </a:t>
            </a:r>
            <a:r>
              <a:rPr lang="tr-TR" b="1" dirty="0" smtClean="0"/>
              <a:t>NOMINVALUE</a:t>
            </a:r>
            <a:r>
              <a:rPr lang="tr-TR" dirty="0" smtClean="0"/>
              <a:t>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CYCLE </a:t>
            </a:r>
            <a:r>
              <a:rPr lang="tr-TR" dirty="0" smtClean="0"/>
              <a:t>|</a:t>
            </a:r>
            <a:r>
              <a:rPr lang="tr-TR" b="1" dirty="0" smtClean="0"/>
              <a:t> NO CYCLE</a:t>
            </a:r>
            <a:r>
              <a:rPr lang="tr-TR" dirty="0" smtClean="0"/>
              <a:t>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CACHE </a:t>
            </a:r>
            <a:r>
              <a:rPr lang="tr-TR" dirty="0" smtClean="0"/>
              <a:t>#]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851920" y="4293096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CREATE SEQUENCE </a:t>
            </a:r>
            <a:r>
              <a:rPr lang="tr-TR" dirty="0" err="1" smtClean="0"/>
              <a:t>seq</a:t>
            </a:r>
            <a:endParaRPr lang="tr-TR" dirty="0" smtClean="0"/>
          </a:p>
          <a:p>
            <a:r>
              <a:rPr lang="tr-TR" b="1" dirty="0" smtClean="0"/>
              <a:t>INCREMENT BY </a:t>
            </a:r>
            <a:r>
              <a:rPr lang="tr-TR" dirty="0"/>
              <a:t>2</a:t>
            </a:r>
            <a:endParaRPr lang="tr-TR" dirty="0" smtClean="0"/>
          </a:p>
          <a:p>
            <a:r>
              <a:rPr lang="tr-TR" b="1" dirty="0" smtClean="0"/>
              <a:t>START WITH </a:t>
            </a:r>
            <a:r>
              <a:rPr lang="tr-TR" dirty="0"/>
              <a:t>5</a:t>
            </a:r>
            <a:endParaRPr lang="tr-TR" dirty="0" smtClean="0"/>
          </a:p>
          <a:p>
            <a:r>
              <a:rPr lang="tr-TR" b="1" dirty="0" smtClean="0"/>
              <a:t>MAXVALUE </a:t>
            </a:r>
            <a:r>
              <a:rPr lang="tr-TR" dirty="0" smtClean="0"/>
              <a:t>21</a:t>
            </a:r>
          </a:p>
          <a:p>
            <a:r>
              <a:rPr lang="tr-TR" b="1" dirty="0" smtClean="0"/>
              <a:t>NO CYCLE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851920" y="5770424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5, 7, 9, 11, 13, 15, 17, 19, 21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5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762</TotalTime>
  <Words>779</Words>
  <Application>Microsoft Office PowerPoint</Application>
  <PresentationFormat>Ekran Gösterisi (4:3)</PresentationFormat>
  <Paragraphs>257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Wingdings</vt:lpstr>
      <vt:lpstr>Wingdings 2</vt:lpstr>
      <vt:lpstr>Cumba</vt:lpstr>
      <vt:lpstr>Kısıt-Vıew-Sequence Unıon-Intersectıon-Except Exısts-In</vt:lpstr>
      <vt:lpstr>İlişki Tabloları</vt:lpstr>
      <vt:lpstr>Örnek İlişki Tablosu</vt:lpstr>
      <vt:lpstr>Constraınt (Sınırlama)</vt:lpstr>
      <vt:lpstr>Constraınt (Sınırlama)</vt:lpstr>
      <vt:lpstr>Vıew</vt:lpstr>
      <vt:lpstr>Örnek</vt:lpstr>
      <vt:lpstr>Örnek</vt:lpstr>
      <vt:lpstr>Sequence</vt:lpstr>
      <vt:lpstr>Sequence</vt:lpstr>
      <vt:lpstr>Intersect / Unıon / Except</vt:lpstr>
      <vt:lpstr>Örnek</vt:lpstr>
      <vt:lpstr>Örnek</vt:lpstr>
      <vt:lpstr>Örnek – Exısts / Not Exısts</vt:lpstr>
      <vt:lpstr>Örnek – In</vt:lpstr>
      <vt:lpstr>Örnek – Fonksiyonlar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212</cp:revision>
  <dcterms:created xsi:type="dcterms:W3CDTF">2014-11-28T08:48:02Z</dcterms:created>
  <dcterms:modified xsi:type="dcterms:W3CDTF">2015-11-04T16:30:14Z</dcterms:modified>
</cp:coreProperties>
</file>