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2" r:id="rId4"/>
    <p:sldId id="303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Orta Stil 1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GROUP BY</a:t>
            </a:r>
            <a:br>
              <a:rPr lang="tr-TR" dirty="0" smtClean="0"/>
            </a:br>
            <a:r>
              <a:rPr lang="tr-TR" dirty="0" smtClean="0"/>
              <a:t>HAVING</a:t>
            </a:r>
            <a:br>
              <a:rPr lang="tr-TR" dirty="0" smtClean="0"/>
            </a:br>
            <a:r>
              <a:rPr lang="tr-TR" dirty="0" smtClean="0"/>
              <a:t>ORDER BY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Onur Sığırcı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ORDER BY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106288" y="1988840"/>
            <a:ext cx="5426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code</a:t>
            </a:r>
            <a:r>
              <a:rPr lang="tr-TR" sz="2400" dirty="0" smtClean="0"/>
              <a:t>,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ORDER BY	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smtClean="0"/>
              <a:t>DESC</a:t>
            </a:r>
            <a:r>
              <a:rPr lang="tr-TR" sz="2400" dirty="0" smtClean="0"/>
              <a:t>,</a:t>
            </a:r>
            <a:r>
              <a:rPr lang="tr-TR" sz="2400" b="1" dirty="0" smtClean="0"/>
              <a:t> </a:t>
            </a:r>
            <a:r>
              <a:rPr lang="tr-TR" sz="2400" dirty="0" err="1" smtClean="0"/>
              <a:t>code</a:t>
            </a:r>
            <a:r>
              <a:rPr lang="tr-TR" sz="2400" b="1" dirty="0" smtClean="0"/>
              <a:t> ASC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84025"/>
              </p:ext>
            </p:extLst>
          </p:nvPr>
        </p:nvGraphicFramePr>
        <p:xfrm>
          <a:off x="4203159" y="3717032"/>
          <a:ext cx="3120026" cy="282066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15011607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639144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BLM3561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15011607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6952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13011705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9730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5871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433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2151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1439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Her bir projede çalışanların ortalama maaşını bulup proje ismine göre alfabetik olarak sıralayınız.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pname</a:t>
            </a:r>
            <a:r>
              <a:rPr lang="tr-TR" sz="2400" dirty="0" smtClean="0"/>
              <a:t>, 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e, </a:t>
            </a:r>
            <a:r>
              <a:rPr lang="tr-TR" sz="2400" dirty="0" err="1" smtClean="0"/>
              <a:t>works_on</a:t>
            </a:r>
            <a:r>
              <a:rPr lang="tr-TR" sz="2400" dirty="0" smtClean="0"/>
              <a:t> w, </a:t>
            </a:r>
            <a:r>
              <a:rPr lang="tr-TR" sz="2400" dirty="0" err="1" smtClean="0"/>
              <a:t>project</a:t>
            </a:r>
            <a:r>
              <a:rPr lang="tr-TR" sz="2400" dirty="0" smtClean="0"/>
              <a:t> p</a:t>
            </a:r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e.snn</a:t>
            </a:r>
            <a:r>
              <a:rPr lang="tr-TR" sz="2400" dirty="0" smtClean="0"/>
              <a:t> = </a:t>
            </a:r>
            <a:r>
              <a:rPr lang="tr-TR" sz="2400" dirty="0" err="1" smtClean="0"/>
              <a:t>w.essn</a:t>
            </a:r>
            <a:r>
              <a:rPr lang="tr-TR" sz="2400" dirty="0" smtClean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w.pno</a:t>
            </a:r>
            <a:r>
              <a:rPr lang="tr-TR" sz="2400" dirty="0" smtClean="0"/>
              <a:t> = </a:t>
            </a:r>
            <a:r>
              <a:rPr lang="tr-TR" sz="2400" dirty="0" err="1" smtClean="0"/>
              <a:t>p.pnumber</a:t>
            </a:r>
            <a:r>
              <a:rPr lang="tr-TR" sz="2400" dirty="0" smtClean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pname</a:t>
            </a:r>
            <a:endParaRPr lang="tr-TR" sz="2400" dirty="0"/>
          </a:p>
          <a:p>
            <a:r>
              <a:rPr lang="tr-TR" sz="2400" b="1" dirty="0" smtClean="0"/>
              <a:t>ORDER BY	</a:t>
            </a:r>
            <a:r>
              <a:rPr lang="tr-TR" sz="2400" dirty="0" err="1" smtClean="0"/>
              <a:t>pname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21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5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Her bir departmanda her bir cinsiyetten kaçar işçi olduğunu ve bu işçilerin ortalama maaşlarını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dno</a:t>
            </a:r>
            <a:r>
              <a:rPr lang="tr-TR" sz="2400" dirty="0" smtClean="0"/>
              <a:t>,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/>
              <a:t>sex</a:t>
            </a:r>
            <a:r>
              <a:rPr lang="tr-TR" sz="2400" dirty="0" smtClean="0"/>
              <a:t>,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(*),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dno</a:t>
            </a:r>
            <a:r>
              <a:rPr lang="tr-TR" sz="2400" dirty="0" smtClean="0"/>
              <a:t>, </a:t>
            </a:r>
            <a:r>
              <a:rPr lang="tr-TR" sz="2400" dirty="0" err="1" smtClean="0"/>
              <a:t>sex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023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5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Her bir departmanda her bir cinsiyetten kaçar işçi olduğunu ve bu işçilerin ortalama maaşlarını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dno</a:t>
            </a:r>
            <a:r>
              <a:rPr lang="tr-TR" sz="2400" dirty="0" smtClean="0"/>
              <a:t>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/>
              <a:t>departman_no</a:t>
            </a:r>
            <a:r>
              <a:rPr lang="tr-TR" sz="2400" dirty="0" smtClean="0"/>
              <a:t>,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sex</a:t>
            </a:r>
            <a:r>
              <a:rPr lang="tr-TR" sz="2400" dirty="0" smtClean="0"/>
              <a:t> </a:t>
            </a:r>
            <a:r>
              <a:rPr lang="tr-TR" sz="2400" b="1" dirty="0"/>
              <a:t>AS</a:t>
            </a:r>
            <a:r>
              <a:rPr lang="tr-TR" sz="2400" dirty="0"/>
              <a:t> </a:t>
            </a:r>
            <a:r>
              <a:rPr lang="tr-TR" sz="2400" dirty="0" smtClean="0"/>
              <a:t>cinsiyet,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/>
              <a:t>calisan_sayisi</a:t>
            </a:r>
            <a:r>
              <a:rPr lang="tr-TR" sz="2400" dirty="0" smtClean="0"/>
              <a:t>,	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/>
              <a:t>ortalama_maas</a:t>
            </a:r>
            <a:endParaRPr lang="tr-TR" sz="2400" dirty="0" smtClean="0"/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dno</a:t>
            </a:r>
            <a:r>
              <a:rPr lang="tr-TR" sz="2400" dirty="0" smtClean="0"/>
              <a:t>, </a:t>
            </a:r>
            <a:r>
              <a:rPr lang="tr-TR" sz="2400" dirty="0" err="1" smtClean="0"/>
              <a:t>sex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5598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HAVING BY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>
            <a:normAutofit/>
          </a:bodyPr>
          <a:lstStyle/>
          <a:p>
            <a:r>
              <a:rPr lang="tr-TR" dirty="0" smtClean="0"/>
              <a:t>Gruplama için şart eklemeye yarar.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code</a:t>
            </a:r>
            <a:r>
              <a:rPr lang="tr-TR" sz="2400" dirty="0" smtClean="0"/>
              <a:t>,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WHERE	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‘12%’</a:t>
            </a:r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code</a:t>
            </a:r>
            <a:endParaRPr lang="tr-TR" sz="2400" dirty="0" smtClean="0"/>
          </a:p>
          <a:p>
            <a:r>
              <a:rPr lang="tr-TR" sz="2400" b="1" dirty="0" smtClean="0"/>
              <a:t>HAVING BY 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(*)=1</a:t>
            </a: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89237"/>
              </p:ext>
            </p:extLst>
          </p:nvPr>
        </p:nvGraphicFramePr>
        <p:xfrm>
          <a:off x="2884530" y="4074613"/>
          <a:ext cx="2119518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906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0045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3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670"/>
              </p:ext>
            </p:extLst>
          </p:nvPr>
        </p:nvGraphicFramePr>
        <p:xfrm>
          <a:off x="5364088" y="4108893"/>
          <a:ext cx="2736304" cy="14398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04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584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12011031, 12501105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12011031, 12011067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48758"/>
              </p:ext>
            </p:extLst>
          </p:nvPr>
        </p:nvGraphicFramePr>
        <p:xfrm>
          <a:off x="5371311" y="5696867"/>
          <a:ext cx="2736304" cy="8875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04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584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6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* </a:t>
            </a:r>
            <a:r>
              <a:rPr lang="tr-TR" sz="2400" dirty="0" smtClean="0"/>
              <a:t>5 numaralı departman dışındaki departmanlar arasından, ortalama maaşı 40000$’dan fazla olan departmanların numaralarını ve bu departmandaki ortalama maaşları bulan sorguyu yazınız.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331640" y="3429000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dno</a:t>
            </a:r>
            <a:r>
              <a:rPr lang="tr-TR" sz="2400" dirty="0" smtClean="0"/>
              <a:t>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/>
              <a:t>departman_no</a:t>
            </a:r>
            <a:r>
              <a:rPr lang="tr-TR" sz="2400" dirty="0" smtClean="0"/>
              <a:t>, 	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/>
              <a:t>ortalama_maas</a:t>
            </a:r>
            <a:endParaRPr lang="tr-TR" sz="2400" dirty="0" smtClean="0"/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</a:t>
            </a:r>
            <a:endParaRPr lang="tr-TR" sz="2400" dirty="0"/>
          </a:p>
          <a:p>
            <a:r>
              <a:rPr lang="tr-TR" sz="2400" b="1" dirty="0" smtClean="0"/>
              <a:t>GROUP </a:t>
            </a:r>
            <a:r>
              <a:rPr lang="tr-TR" sz="2400" b="1" dirty="0" smtClean="0"/>
              <a:t>BY	  </a:t>
            </a:r>
            <a:r>
              <a:rPr lang="tr-TR" sz="2400" dirty="0" err="1" smtClean="0"/>
              <a:t>dno</a:t>
            </a:r>
            <a:endParaRPr lang="tr-TR" sz="2400" dirty="0" smtClean="0"/>
          </a:p>
          <a:p>
            <a:r>
              <a:rPr lang="tr-TR" sz="2400" b="1" dirty="0" smtClean="0"/>
              <a:t>HAVING BY 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 &gt; 40000 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	AND</a:t>
            </a:r>
            <a:r>
              <a:rPr lang="tr-TR" sz="2400" dirty="0" smtClean="0"/>
              <a:t> </a:t>
            </a:r>
            <a:r>
              <a:rPr lang="tr-TR" sz="2400" dirty="0" err="1" smtClean="0"/>
              <a:t>dno</a:t>
            </a:r>
            <a:r>
              <a:rPr lang="tr-TR" sz="2400" dirty="0" smtClean="0"/>
              <a:t>&lt;&gt;5</a:t>
            </a:r>
          </a:p>
        </p:txBody>
      </p:sp>
    </p:spTree>
    <p:extLst>
      <p:ext uri="{BB962C8B-B14F-4D97-AF65-F5344CB8AC3E}">
        <p14:creationId xmlns:p14="http://schemas.microsoft.com/office/powerpoint/2010/main" val="109637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 – Grup Fonksiyonları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Sales</a:t>
            </a:r>
            <a:r>
              <a:rPr lang="tr-TR" sz="2400" dirty="0" smtClean="0"/>
              <a:t>» departmanında kaç kişinin çalıştığını, toplam maaşlarını, en yüksek maaşı, en düşük maaşı ve ortalama maaşı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928425"/>
            <a:ext cx="6552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sum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max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min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d,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 = </a:t>
            </a:r>
            <a:r>
              <a:rPr lang="tr-TR" sz="2400" dirty="0" err="1" smtClean="0"/>
              <a:t>e.dno</a:t>
            </a:r>
            <a:r>
              <a:rPr lang="tr-TR" sz="2400" dirty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b="1" dirty="0"/>
              <a:t>	</a:t>
            </a:r>
            <a:r>
              <a:rPr lang="tr-TR" sz="2400" b="1" dirty="0" smtClean="0"/>
              <a:t>	</a:t>
            </a:r>
            <a:r>
              <a:rPr lang="tr-TR" sz="2400" dirty="0" err="1" smtClean="0"/>
              <a:t>d.dname</a:t>
            </a:r>
            <a:r>
              <a:rPr lang="tr-TR" sz="2400" dirty="0" smtClean="0"/>
              <a:t> = 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71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 – </a:t>
            </a:r>
            <a:r>
              <a:rPr lang="tr-TR" dirty="0"/>
              <a:t>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8 numaralı departmanda çalışan işçilerin ortalama ve toplam maaşlarını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559093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), 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sum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e.dno</a:t>
            </a:r>
            <a:r>
              <a:rPr lang="tr-TR" sz="2400" dirty="0" smtClean="0"/>
              <a:t> = 8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71586"/>
              </p:ext>
            </p:extLst>
          </p:nvPr>
        </p:nvGraphicFramePr>
        <p:xfrm>
          <a:off x="2839083" y="4653136"/>
          <a:ext cx="3311474" cy="7920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5243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5904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avg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dirty="0" err="1" smtClean="0"/>
                        <a:t>salary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sum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dirty="0" err="1" smtClean="0"/>
                        <a:t>salary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40821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571500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 – </a:t>
            </a:r>
            <a:r>
              <a:rPr lang="tr-TR" dirty="0"/>
              <a:t>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8 numaralı departmanda çalışan işçilerin ortalama ve toplam maaşlarını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763688" y="2559093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b="1" dirty="0" smtClean="0">
                <a:solidFill>
                  <a:srgbClr val="00B050"/>
                </a:solidFill>
              </a:rPr>
              <a:t>ortalama</a:t>
            </a:r>
            <a:r>
              <a:rPr lang="tr-TR" sz="2400" dirty="0" smtClean="0"/>
              <a:t>, 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sum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b="1" dirty="0" smtClean="0">
                <a:solidFill>
                  <a:srgbClr val="00B050"/>
                </a:solidFill>
              </a:rPr>
              <a:t>toplam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</a:t>
            </a:r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e.dno</a:t>
            </a:r>
            <a:r>
              <a:rPr lang="tr-TR" sz="2400" dirty="0" smtClean="0"/>
              <a:t> = 8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78611"/>
              </p:ext>
            </p:extLst>
          </p:nvPr>
        </p:nvGraphicFramePr>
        <p:xfrm>
          <a:off x="2839083" y="4653136"/>
          <a:ext cx="3311474" cy="7920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5243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5904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ortalama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toplam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40821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571500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 – </a:t>
            </a:r>
            <a:r>
              <a:rPr lang="tr-TR" dirty="0"/>
              <a:t>Grup Fonksiyonları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</a:t>
            </a:r>
            <a:r>
              <a:rPr lang="tr-TR" sz="2400" dirty="0" smtClean="0"/>
              <a:t>«</a:t>
            </a:r>
            <a:r>
              <a:rPr lang="tr-TR" sz="2400" dirty="0" err="1" smtClean="0"/>
              <a:t>Middleware</a:t>
            </a:r>
            <a:r>
              <a:rPr lang="tr-TR" sz="2400" dirty="0" smtClean="0"/>
              <a:t>» projesinde kaç kişinin çalıştığını ve bu çalışanların ortalama maaşlarını bulunuz.</a:t>
            </a: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>
            <a:off x="1403648" y="2559093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 </a:t>
            </a:r>
            <a:r>
              <a:rPr lang="tr-TR" sz="2400" b="1" dirty="0" smtClean="0"/>
              <a:t>AS</a:t>
            </a: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calisan_sayisi</a:t>
            </a:r>
            <a:r>
              <a:rPr lang="tr-TR" sz="2400" dirty="0" smtClean="0"/>
              <a:t>, 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avg</a:t>
            </a:r>
            <a:r>
              <a:rPr lang="tr-TR" sz="2400" dirty="0" smtClean="0"/>
              <a:t>(</a:t>
            </a:r>
            <a:r>
              <a:rPr lang="tr-TR" sz="2400" dirty="0" err="1" smtClean="0"/>
              <a:t>salary</a:t>
            </a:r>
            <a:r>
              <a:rPr lang="tr-TR" sz="2400" dirty="0" smtClean="0"/>
              <a:t>)</a:t>
            </a:r>
          </a:p>
          <a:p>
            <a:r>
              <a:rPr lang="tr-TR" sz="2400" b="1" dirty="0" smtClean="0"/>
              <a:t>FROM 	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e, </a:t>
            </a:r>
            <a:r>
              <a:rPr lang="tr-TR" sz="2400" dirty="0" err="1" smtClean="0"/>
              <a:t>works_on</a:t>
            </a:r>
            <a:r>
              <a:rPr lang="tr-TR" sz="2400" dirty="0" smtClean="0"/>
              <a:t> w, </a:t>
            </a:r>
            <a:r>
              <a:rPr lang="tr-TR" sz="2400" dirty="0" err="1" smtClean="0"/>
              <a:t>project</a:t>
            </a:r>
            <a:r>
              <a:rPr lang="tr-TR" sz="2400" dirty="0" smtClean="0"/>
              <a:t> p</a:t>
            </a:r>
          </a:p>
          <a:p>
            <a:r>
              <a:rPr lang="tr-TR" sz="2400" b="1" dirty="0" smtClean="0"/>
              <a:t>WHERE 	</a:t>
            </a:r>
            <a:r>
              <a:rPr lang="tr-TR" sz="2400" dirty="0" err="1" smtClean="0"/>
              <a:t>e.snn</a:t>
            </a:r>
            <a:r>
              <a:rPr lang="tr-TR" sz="2400" dirty="0" smtClean="0"/>
              <a:t> = </a:t>
            </a:r>
            <a:r>
              <a:rPr lang="tr-TR" sz="2400" dirty="0" err="1" smtClean="0"/>
              <a:t>w.essn</a:t>
            </a:r>
            <a:r>
              <a:rPr lang="tr-TR" sz="2400" dirty="0" smtClean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w.pno</a:t>
            </a:r>
            <a:r>
              <a:rPr lang="tr-TR" sz="2400" dirty="0" smtClean="0"/>
              <a:t> = </a:t>
            </a:r>
            <a:r>
              <a:rPr lang="tr-TR" sz="2400" dirty="0" err="1" smtClean="0"/>
              <a:t>p.pnumber</a:t>
            </a:r>
            <a:r>
              <a:rPr lang="tr-TR" sz="2400" dirty="0" smtClean="0"/>
              <a:t> </a:t>
            </a:r>
            <a:r>
              <a:rPr lang="tr-TR" sz="2400" b="1" dirty="0" smtClean="0"/>
              <a:t>AND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	</a:t>
            </a:r>
            <a:r>
              <a:rPr lang="tr-TR" sz="2400" dirty="0" err="1" smtClean="0"/>
              <a:t>p.pname</a:t>
            </a:r>
            <a:r>
              <a:rPr lang="tr-TR" sz="2400" dirty="0" smtClean="0"/>
              <a:t> = ‘</a:t>
            </a:r>
            <a:r>
              <a:rPr lang="tr-TR" sz="2400" dirty="0" err="1" smtClean="0"/>
              <a:t>Middleware</a:t>
            </a:r>
            <a:r>
              <a:rPr lang="tr-TR" sz="24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18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GROUP BY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Gruplamalar yapıp, grup fonksiyonlarını kullanmayı sağlar.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48954"/>
              </p:ext>
            </p:extLst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426219"/>
            <a:ext cx="460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</a:t>
            </a:r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r>
              <a:rPr lang="tr-TR" sz="2400" b="1" dirty="0" smtClean="0"/>
              <a:t>	</a:t>
            </a:r>
            <a:endParaRPr lang="tr-TR" sz="2400" dirty="0" smtClean="0"/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code</a:t>
            </a:r>
            <a:endParaRPr lang="tr-TR" sz="2400" dirty="0" smtClean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9473"/>
              </p:ext>
            </p:extLst>
          </p:nvPr>
        </p:nvGraphicFramePr>
        <p:xfrm>
          <a:off x="3707904" y="4365104"/>
          <a:ext cx="3861540" cy="1889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81029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12501105, 15011607, 12011031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12011031, 12011067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12011067, 13011705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GROUP BY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83568" y="2420888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563888" y="2106541"/>
            <a:ext cx="5040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count</a:t>
            </a:r>
            <a:r>
              <a:rPr lang="tr-TR" sz="2400" dirty="0" smtClean="0"/>
              <a:t>(*), </a:t>
            </a:r>
            <a:r>
              <a:rPr lang="tr-TR" sz="2400" dirty="0" err="1" smtClean="0"/>
              <a:t>code</a:t>
            </a:r>
            <a:endParaRPr lang="tr-TR" sz="2400" dirty="0" smtClean="0"/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r>
              <a:rPr lang="tr-TR" sz="2400" b="1" dirty="0" smtClean="0"/>
              <a:t>	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	</a:t>
            </a:r>
            <a:r>
              <a:rPr lang="tr-TR" sz="2400" dirty="0" err="1" smtClean="0"/>
              <a:t>code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‘BLM%’</a:t>
            </a:r>
          </a:p>
          <a:p>
            <a:r>
              <a:rPr lang="tr-TR" sz="2400" b="1" dirty="0" smtClean="0"/>
              <a:t>GROUP BY	</a:t>
            </a:r>
            <a:r>
              <a:rPr lang="tr-TR" sz="2400" dirty="0" err="1" smtClean="0"/>
              <a:t>code</a:t>
            </a:r>
            <a:endParaRPr lang="tr-TR" sz="2400" dirty="0" smtClean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72872"/>
              </p:ext>
            </p:extLst>
          </p:nvPr>
        </p:nvGraphicFramePr>
        <p:xfrm>
          <a:off x="3563888" y="4365104"/>
          <a:ext cx="3861540" cy="1280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281029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21751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12501105, 15011607, 12011031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12011031, 12011067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19938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ORDER BY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0688"/>
          </a:xfrm>
        </p:spPr>
        <p:txBody>
          <a:bodyPr>
            <a:normAutofit/>
          </a:bodyPr>
          <a:lstStyle/>
          <a:p>
            <a:r>
              <a:rPr lang="tr-TR" dirty="0" smtClean="0"/>
              <a:t>Sorguları belli bir sıraya göre yazdırmayı sağlar.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76449"/>
              </p:ext>
            </p:extLst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code</a:t>
            </a:r>
            <a:r>
              <a:rPr lang="tr-TR" sz="2400" dirty="0" smtClean="0"/>
              <a:t>,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WHERE	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‘12%’</a:t>
            </a:r>
          </a:p>
          <a:p>
            <a:r>
              <a:rPr lang="tr-TR" sz="2400" b="1" dirty="0" smtClean="0"/>
              <a:t>ORDER BY	</a:t>
            </a:r>
            <a:r>
              <a:rPr lang="tr-TR" sz="2400" dirty="0" err="1" smtClean="0"/>
              <a:t>id</a:t>
            </a:r>
            <a:endParaRPr lang="tr-TR" sz="2400" dirty="0" smtClean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73172"/>
              </p:ext>
            </p:extLst>
          </p:nvPr>
        </p:nvGraphicFramePr>
        <p:xfrm>
          <a:off x="4203159" y="3717032"/>
          <a:ext cx="3120026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54016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3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ORDER BY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611560" y="2394411"/>
          <a:ext cx="2088232" cy="367240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993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8123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403903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code</a:t>
                      </a:r>
                      <a:endParaRPr lang="tr-T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/>
                        <a:t>id</a:t>
                      </a:r>
                      <a:endParaRPr lang="tr-T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BLM1551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BLM1541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EEM2501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BLM3561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EEM4581</a:t>
                      </a:r>
                      <a:endParaRPr lang="tr-T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707904" y="2011379"/>
            <a:ext cx="4216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	</a:t>
            </a:r>
            <a:r>
              <a:rPr lang="tr-TR" sz="2400" dirty="0" err="1" smtClean="0"/>
              <a:t>code</a:t>
            </a:r>
            <a:r>
              <a:rPr lang="tr-TR" sz="2400" dirty="0" smtClean="0"/>
              <a:t>,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	</a:t>
            </a:r>
            <a:r>
              <a:rPr lang="tr-TR" sz="2400" dirty="0" err="1" smtClean="0"/>
              <a:t>take</a:t>
            </a:r>
            <a:endParaRPr lang="tr-TR" sz="2400" dirty="0" smtClean="0"/>
          </a:p>
          <a:p>
            <a:r>
              <a:rPr lang="tr-TR" sz="2400" b="1" dirty="0" smtClean="0"/>
              <a:t>WHERE	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‘12%’</a:t>
            </a:r>
          </a:p>
          <a:p>
            <a:r>
              <a:rPr lang="tr-TR" sz="2400" b="1" dirty="0" smtClean="0"/>
              <a:t>ORDER BY	</a:t>
            </a:r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smtClean="0"/>
              <a:t>DESC</a:t>
            </a:r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00266"/>
              </p:ext>
            </p:extLst>
          </p:nvPr>
        </p:nvGraphicFramePr>
        <p:xfrm>
          <a:off x="4203159" y="3717032"/>
          <a:ext cx="3120026" cy="1992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54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1547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code</a:t>
                      </a:r>
                      <a:endParaRPr lang="tr-T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/>
                        <a:t>id</a:t>
                      </a:r>
                      <a:endParaRPr lang="tr-T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58717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EEM2501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12501105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4330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82151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EEM4581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12011067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14393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BLM1551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6154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BLM1541</a:t>
                      </a:r>
                      <a:endParaRPr lang="tr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12011031</a:t>
                      </a:r>
                      <a:endParaRPr lang="tr-T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885</TotalTime>
  <Words>465</Words>
  <Application>Microsoft Office PowerPoint</Application>
  <PresentationFormat>Ekran Gösterisi (4:3)</PresentationFormat>
  <Paragraphs>323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Cumba</vt:lpstr>
      <vt:lpstr>GROUP BY HAVING ORDER BY</vt:lpstr>
      <vt:lpstr>Örnek 1 – Grup Fonksiyonları</vt:lpstr>
      <vt:lpstr>Örnek 2 – Grup Fonksiyonları</vt:lpstr>
      <vt:lpstr>Örnek 2 – Grup Fonksiyonları</vt:lpstr>
      <vt:lpstr>Örnek 3 – Grup Fonksiyonları</vt:lpstr>
      <vt:lpstr>GROUP BY</vt:lpstr>
      <vt:lpstr>GROUP BY</vt:lpstr>
      <vt:lpstr>ORDER BY</vt:lpstr>
      <vt:lpstr>ORDER BY</vt:lpstr>
      <vt:lpstr>ORDER BY</vt:lpstr>
      <vt:lpstr>Örnek 4</vt:lpstr>
      <vt:lpstr>Örnek 5</vt:lpstr>
      <vt:lpstr>Örnek 5</vt:lpstr>
      <vt:lpstr>HAVING BY</vt:lpstr>
      <vt:lpstr>Örnek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253</cp:revision>
  <dcterms:created xsi:type="dcterms:W3CDTF">2014-11-28T08:48:02Z</dcterms:created>
  <dcterms:modified xsi:type="dcterms:W3CDTF">2015-11-16T12:30:10Z</dcterms:modified>
</cp:coreProperties>
</file>