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9" r:id="rId4"/>
    <p:sldId id="280" r:id="rId5"/>
    <p:sldId id="282" r:id="rId6"/>
    <p:sldId id="281" r:id="rId7"/>
    <p:sldId id="262" r:id="rId8"/>
    <p:sldId id="263" r:id="rId9"/>
    <p:sldId id="264" r:id="rId10"/>
    <p:sldId id="265" r:id="rId11"/>
    <p:sldId id="284" r:id="rId12"/>
    <p:sldId id="283" r:id="rId13"/>
    <p:sldId id="268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09.12.2014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RAISE</a:t>
            </a:r>
            <a:br>
              <a:rPr lang="tr-TR" dirty="0" smtClean="0"/>
            </a:br>
            <a:r>
              <a:rPr lang="tr-TR" dirty="0" smtClean="0"/>
              <a:t>RECORD/CURSOR</a:t>
            </a:r>
            <a:br>
              <a:rPr lang="tr-TR" dirty="0" smtClean="0"/>
            </a:br>
            <a:r>
              <a:rPr lang="tr-TR" dirty="0" smtClean="0"/>
              <a:t>TRIGGER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İbrahim </a:t>
            </a:r>
            <a:r>
              <a:rPr lang="tr-TR" smtClean="0"/>
              <a:t>Onur Sığırcı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ornek2('123456789');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sz="2000" b="1" dirty="0" smtClean="0"/>
              <a:t>DROP FUNCTION</a:t>
            </a:r>
            <a:r>
              <a:rPr lang="tr-TR" sz="2000" dirty="0" smtClean="0"/>
              <a:t>  ornek2 (</a:t>
            </a:r>
            <a:r>
              <a:rPr lang="tr-TR" sz="2000" dirty="0" err="1" smtClean="0"/>
              <a:t>employee</a:t>
            </a:r>
            <a:r>
              <a:rPr lang="tr-TR" sz="2000" dirty="0" smtClean="0"/>
              <a:t>.</a:t>
            </a:r>
            <a:r>
              <a:rPr lang="tr-TR" sz="2000" dirty="0" err="1" smtClean="0"/>
              <a:t>ssn</a:t>
            </a:r>
            <a:r>
              <a:rPr lang="tr-TR" sz="2000" dirty="0" smtClean="0"/>
              <a:t>%</a:t>
            </a:r>
            <a:r>
              <a:rPr lang="tr-TR" sz="2000" dirty="0" err="1" smtClean="0"/>
              <a:t>type</a:t>
            </a:r>
            <a:r>
              <a:rPr lang="tr-TR" sz="2000" dirty="0" smtClean="0"/>
              <a:t>); 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Cursor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Sonuçlar tablo olarak saklanır.</a:t>
            </a:r>
          </a:p>
          <a:p>
            <a:pPr>
              <a:buNone/>
            </a:pPr>
            <a:r>
              <a:rPr lang="tr-TR" dirty="0" err="1" smtClean="0"/>
              <a:t>cursor</a:t>
            </a:r>
            <a:r>
              <a:rPr lang="tr-TR" dirty="0" smtClean="0"/>
              <a:t>_ismi </a:t>
            </a:r>
            <a:r>
              <a:rPr lang="tr-TR" b="1" dirty="0" smtClean="0"/>
              <a:t>CURSOR FOR</a:t>
            </a:r>
            <a:r>
              <a:rPr lang="tr-TR" dirty="0" smtClean="0"/>
              <a:t> </a:t>
            </a:r>
            <a:r>
              <a:rPr lang="tr-TR" dirty="0" err="1" smtClean="0"/>
              <a:t>sql</a:t>
            </a:r>
            <a:r>
              <a:rPr lang="tr-TR" dirty="0" smtClean="0"/>
              <a:t>_</a:t>
            </a:r>
            <a:r>
              <a:rPr lang="tr-TR" dirty="0" err="1" smtClean="0"/>
              <a:t>query</a:t>
            </a:r>
            <a:r>
              <a:rPr lang="tr-TR" dirty="0" smtClean="0"/>
              <a:t>;</a:t>
            </a:r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Örnek:</a:t>
            </a:r>
          </a:p>
          <a:p>
            <a:pPr>
              <a:buNone/>
            </a:pPr>
            <a:r>
              <a:rPr lang="tr-TR" dirty="0" err="1" smtClean="0"/>
              <a:t>curs</a:t>
            </a:r>
            <a:r>
              <a:rPr lang="tr-TR" dirty="0" smtClean="0"/>
              <a:t>	</a:t>
            </a:r>
            <a:r>
              <a:rPr lang="tr-TR" b="1" dirty="0" smtClean="0"/>
              <a:t>CURSOR FOR</a:t>
            </a:r>
            <a:r>
              <a:rPr lang="tr-TR" dirty="0" smtClean="0"/>
              <a:t> 	</a:t>
            </a:r>
            <a:r>
              <a:rPr lang="tr-TR" b="1" dirty="0" smtClean="0"/>
              <a:t>SELECT</a:t>
            </a:r>
            <a:r>
              <a:rPr lang="tr-TR" dirty="0" smtClean="0"/>
              <a:t> 	* </a:t>
            </a:r>
          </a:p>
          <a:p>
            <a:pPr>
              <a:buNone/>
            </a:pPr>
            <a:r>
              <a:rPr lang="tr-TR" dirty="0" smtClean="0"/>
              <a:t>					</a:t>
            </a:r>
            <a:r>
              <a:rPr lang="tr-TR" b="1" dirty="0" smtClean="0"/>
              <a:t>FROM</a:t>
            </a:r>
            <a:r>
              <a:rPr lang="tr-TR" dirty="0" smtClean="0"/>
              <a:t> 	</a:t>
            </a:r>
            <a:r>
              <a:rPr lang="tr-TR" dirty="0" err="1" smtClean="0"/>
              <a:t>emp</a:t>
            </a:r>
            <a:r>
              <a:rPr lang="tr-T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467600" cy="487375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tr-TR" dirty="0" smtClean="0"/>
              <a:t>Numarası verilen bir departmandaki çalışanların isimlerini bulan bir fonksiyon yazınız. Bir departman numarası vererek fonksiyonu çağırınız.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dirty="0" smtClean="0"/>
              <a:t>ornek3 (</a:t>
            </a:r>
            <a:r>
              <a:rPr lang="tr-TR" dirty="0" err="1" smtClean="0"/>
              <a:t>dnum</a:t>
            </a:r>
            <a:r>
              <a:rPr lang="tr-TR" dirty="0" smtClean="0"/>
              <a:t> NUMERIC) </a:t>
            </a:r>
          </a:p>
          <a:p>
            <a:pPr>
              <a:buNone/>
            </a:pPr>
            <a:r>
              <a:rPr lang="tr-TR" b="1" dirty="0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b="1" dirty="0" smtClean="0"/>
              <a:t>AS $$</a:t>
            </a:r>
          </a:p>
          <a:p>
            <a:pPr algn="just">
              <a:buNone/>
            </a:pPr>
            <a:r>
              <a:rPr lang="tr-TR" b="1" dirty="0" smtClean="0"/>
              <a:t>DECLARE </a:t>
            </a:r>
          </a:p>
          <a:p>
            <a:pPr>
              <a:buNone/>
            </a:pPr>
            <a:r>
              <a:rPr lang="tr-TR" dirty="0" smtClean="0"/>
              <a:t>	yeni_</a:t>
            </a:r>
            <a:r>
              <a:rPr lang="tr-TR" dirty="0" err="1" smtClean="0"/>
              <a:t>cur</a:t>
            </a:r>
            <a:r>
              <a:rPr lang="tr-TR" dirty="0" smtClean="0"/>
              <a:t> </a:t>
            </a:r>
            <a:r>
              <a:rPr lang="tr-TR" b="1" dirty="0" smtClean="0"/>
              <a:t>CURSOR FOR 	SELECT</a:t>
            </a:r>
            <a:r>
              <a:rPr lang="tr-TR" dirty="0" smtClean="0"/>
              <a:t> 	</a:t>
            </a:r>
            <a:r>
              <a:rPr lang="tr-TR" dirty="0" err="1" smtClean="0"/>
              <a:t>fname</a:t>
            </a:r>
            <a:r>
              <a:rPr lang="tr-TR" dirty="0" smtClean="0"/>
              <a:t>, </a:t>
            </a:r>
            <a:r>
              <a:rPr lang="tr-TR" dirty="0" err="1" smtClean="0"/>
              <a:t>lname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				</a:t>
            </a:r>
            <a:r>
              <a:rPr lang="tr-TR" b="1" dirty="0" smtClean="0"/>
              <a:t>FROM</a:t>
            </a:r>
            <a:r>
              <a:rPr lang="tr-TR" dirty="0" smtClean="0"/>
              <a:t> 	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				</a:t>
            </a:r>
            <a:r>
              <a:rPr lang="tr-TR" b="1" dirty="0" smtClean="0"/>
              <a:t>WHERE</a:t>
            </a:r>
            <a:r>
              <a:rPr lang="tr-TR" dirty="0" smtClean="0"/>
              <a:t>	</a:t>
            </a:r>
            <a:r>
              <a:rPr lang="tr-TR" dirty="0" err="1" smtClean="0"/>
              <a:t>dno</a:t>
            </a:r>
            <a:r>
              <a:rPr lang="tr-TR" dirty="0" smtClean="0"/>
              <a:t> = </a:t>
            </a:r>
            <a:r>
              <a:rPr lang="tr-TR" dirty="0" err="1" smtClean="0"/>
              <a:t>dnum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b="1" dirty="0" smtClean="0"/>
              <a:t>BEGIN 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FOR</a:t>
            </a:r>
            <a:r>
              <a:rPr lang="tr-TR" dirty="0" smtClean="0"/>
              <a:t> satir </a:t>
            </a:r>
            <a:r>
              <a:rPr lang="tr-TR" b="1" dirty="0" smtClean="0"/>
              <a:t>IN</a:t>
            </a:r>
            <a:r>
              <a:rPr lang="tr-TR" dirty="0" smtClean="0"/>
              <a:t> yeni_</a:t>
            </a:r>
            <a:r>
              <a:rPr lang="tr-TR" dirty="0" err="1" smtClean="0"/>
              <a:t>cur</a:t>
            </a:r>
            <a:r>
              <a:rPr lang="tr-TR" dirty="0" smtClean="0"/>
              <a:t> </a:t>
            </a:r>
            <a:r>
              <a:rPr lang="tr-TR" b="1" dirty="0" smtClean="0"/>
              <a:t>LOOP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RAISE INFO</a:t>
            </a:r>
            <a:r>
              <a:rPr lang="tr-TR" dirty="0" smtClean="0"/>
              <a:t>  </a:t>
            </a:r>
            <a:r>
              <a:rPr lang="tr-TR" dirty="0" smtClean="0"/>
              <a:t>'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  <a:r>
              <a:rPr lang="tr-TR" dirty="0" smtClean="0"/>
              <a:t>name is % </a:t>
            </a:r>
            <a:r>
              <a:rPr lang="tr-TR" dirty="0" smtClean="0"/>
              <a:t>%', </a:t>
            </a:r>
            <a:r>
              <a:rPr lang="tr-TR" dirty="0" smtClean="0"/>
              <a:t>satir .</a:t>
            </a:r>
            <a:r>
              <a:rPr lang="tr-TR" dirty="0" err="1" smtClean="0"/>
              <a:t>fname</a:t>
            </a:r>
            <a:r>
              <a:rPr lang="tr-TR" dirty="0" smtClean="0"/>
              <a:t>, satir .</a:t>
            </a:r>
            <a:r>
              <a:rPr lang="tr-TR" dirty="0" err="1" smtClean="0"/>
              <a:t>lname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 </a:t>
            </a:r>
            <a:r>
              <a:rPr lang="tr-TR" b="1" dirty="0" smtClean="0"/>
              <a:t>LOOP</a:t>
            </a:r>
            <a:r>
              <a:rPr lang="tr-TR" dirty="0" smtClean="0"/>
              <a:t>;</a:t>
            </a:r>
            <a:endParaRPr lang="tr-TR" b="1" dirty="0" smtClean="0"/>
          </a:p>
          <a:p>
            <a:pPr>
              <a:buNone/>
            </a:pPr>
            <a:r>
              <a:rPr lang="tr-TR" dirty="0" smtClean="0"/>
              <a:t>		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$$</a:t>
            </a:r>
            <a:r>
              <a:rPr lang="tr-TR" dirty="0" smtClean="0"/>
              <a:t> </a:t>
            </a:r>
            <a:r>
              <a:rPr lang="tr-TR" b="1" dirty="0" smtClean="0"/>
              <a:t>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3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ornek3(6);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sz="2000" b="1" dirty="0" smtClean="0"/>
              <a:t>DROP FUNCTION</a:t>
            </a:r>
            <a:r>
              <a:rPr lang="tr-TR" sz="2000" dirty="0" smtClean="0"/>
              <a:t> ornek3(</a:t>
            </a:r>
            <a:r>
              <a:rPr lang="tr-TR" sz="2000" dirty="0" err="1" smtClean="0"/>
              <a:t>numeric</a:t>
            </a:r>
            <a:r>
              <a:rPr lang="tr-TR" sz="2000" dirty="0" smtClean="0"/>
              <a:t>);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uvarlatılmış Dikdörtgen"/>
          <p:cNvSpPr/>
          <p:nvPr/>
        </p:nvSpPr>
        <p:spPr>
          <a:xfrm>
            <a:off x="2771800" y="3356992"/>
            <a:ext cx="5112568" cy="2160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467600" cy="487375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tr-TR" dirty="0" smtClean="0"/>
              <a:t>Departman numarası verilen bir departmandaki çalışanların toplam maaşını (SUM() fonksiyonundan yararlanmadan) bulan bir fonksiyon yazınız.</a:t>
            </a:r>
          </a:p>
          <a:p>
            <a:pPr lvl="0"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dirty="0" smtClean="0"/>
              <a:t>ornek4 (</a:t>
            </a:r>
            <a:r>
              <a:rPr lang="tr-TR" dirty="0" err="1" smtClean="0"/>
              <a:t>dnum</a:t>
            </a:r>
            <a:r>
              <a:rPr lang="tr-TR" dirty="0" smtClean="0"/>
              <a:t> </a:t>
            </a:r>
            <a:r>
              <a:rPr lang="tr-TR" b="1" dirty="0" smtClean="0"/>
              <a:t>NUMERIC</a:t>
            </a:r>
            <a:r>
              <a:rPr lang="tr-TR" dirty="0" smtClean="0"/>
              <a:t>) </a:t>
            </a:r>
          </a:p>
          <a:p>
            <a:pPr algn="just">
              <a:buNone/>
            </a:pPr>
            <a:r>
              <a:rPr lang="tr-TR" b="1" dirty="0" smtClean="0"/>
              <a:t>RETURNS</a:t>
            </a:r>
            <a:r>
              <a:rPr lang="tr-TR" dirty="0" smtClean="0"/>
              <a:t> </a:t>
            </a:r>
            <a:r>
              <a:rPr lang="tr-TR" b="1" dirty="0" smtClean="0"/>
              <a:t>NUMERIC</a:t>
            </a:r>
            <a:r>
              <a:rPr lang="tr-TR" dirty="0" smtClean="0"/>
              <a:t> </a:t>
            </a:r>
            <a:r>
              <a:rPr lang="tr-TR" b="1" dirty="0" smtClean="0"/>
              <a:t>AS $$</a:t>
            </a:r>
          </a:p>
          <a:p>
            <a:pPr algn="just">
              <a:buNone/>
            </a:pPr>
            <a:r>
              <a:rPr lang="tr-TR" b="1" dirty="0" smtClean="0"/>
              <a:t>DECLARE </a:t>
            </a:r>
          </a:p>
          <a:p>
            <a:pPr>
              <a:buNone/>
            </a:pPr>
            <a:r>
              <a:rPr lang="tr-TR" dirty="0" smtClean="0"/>
              <a:t>	toplam_</a:t>
            </a:r>
            <a:r>
              <a:rPr lang="tr-TR" dirty="0" err="1" smtClean="0"/>
              <a:t>maas</a:t>
            </a:r>
            <a:r>
              <a:rPr lang="tr-TR" dirty="0" smtClean="0"/>
              <a:t> </a:t>
            </a:r>
            <a:r>
              <a:rPr lang="tr-TR" b="1" dirty="0" smtClean="0"/>
              <a:t>NUMERIC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curs</a:t>
            </a:r>
            <a:r>
              <a:rPr lang="tr-TR" dirty="0" smtClean="0"/>
              <a:t> </a:t>
            </a:r>
            <a:r>
              <a:rPr lang="tr-TR" b="1" dirty="0" smtClean="0"/>
              <a:t>CURSOR FOR SELECT</a:t>
            </a:r>
            <a:r>
              <a:rPr lang="tr-TR" dirty="0" smtClean="0"/>
              <a:t> </a:t>
            </a:r>
            <a:r>
              <a:rPr lang="tr-TR" dirty="0" err="1" smtClean="0"/>
              <a:t>salary</a:t>
            </a:r>
            <a:r>
              <a:rPr lang="tr-TR" dirty="0" smtClean="0"/>
              <a:t> </a:t>
            </a: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dno</a:t>
            </a:r>
            <a:r>
              <a:rPr lang="tr-TR" dirty="0" smtClean="0"/>
              <a:t> = </a:t>
            </a:r>
            <a:r>
              <a:rPr lang="tr-TR" dirty="0" err="1" smtClean="0"/>
              <a:t>dnum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b="1" dirty="0" smtClean="0"/>
              <a:t>BEGIN 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dirty="0" smtClean="0"/>
              <a:t>	toplam_</a:t>
            </a:r>
            <a:r>
              <a:rPr lang="tr-TR" dirty="0" err="1" smtClean="0"/>
              <a:t>maas</a:t>
            </a:r>
            <a:r>
              <a:rPr lang="tr-TR" dirty="0" smtClean="0"/>
              <a:t> := 0;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FOR</a:t>
            </a:r>
            <a:r>
              <a:rPr lang="tr-TR" dirty="0" smtClean="0"/>
              <a:t> satir </a:t>
            </a:r>
            <a:r>
              <a:rPr lang="tr-TR" b="1" dirty="0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curs</a:t>
            </a:r>
            <a:r>
              <a:rPr lang="tr-TR" dirty="0" smtClean="0"/>
              <a:t> </a:t>
            </a:r>
            <a:r>
              <a:rPr lang="tr-TR" b="1" dirty="0" smtClean="0"/>
              <a:t>LOOP</a:t>
            </a:r>
          </a:p>
          <a:p>
            <a:pPr>
              <a:buNone/>
            </a:pPr>
            <a:r>
              <a:rPr lang="tr-TR" dirty="0" smtClean="0"/>
              <a:t>		toplam_</a:t>
            </a:r>
            <a:r>
              <a:rPr lang="tr-TR" dirty="0" err="1" smtClean="0"/>
              <a:t>maas</a:t>
            </a:r>
            <a:r>
              <a:rPr lang="tr-TR" dirty="0" smtClean="0"/>
              <a:t> := toplam_</a:t>
            </a:r>
            <a:r>
              <a:rPr lang="tr-TR" dirty="0" err="1" smtClean="0"/>
              <a:t>maas</a:t>
            </a:r>
            <a:r>
              <a:rPr lang="tr-TR" dirty="0" smtClean="0"/>
              <a:t>  +  satir.</a:t>
            </a:r>
            <a:r>
              <a:rPr lang="tr-TR" dirty="0" err="1" smtClean="0"/>
              <a:t>salary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END LOOP;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RETURN</a:t>
            </a:r>
            <a:r>
              <a:rPr lang="tr-TR" dirty="0" smtClean="0"/>
              <a:t> toplam_</a:t>
            </a:r>
            <a:r>
              <a:rPr lang="tr-TR" dirty="0" err="1" smtClean="0"/>
              <a:t>maas</a:t>
            </a:r>
            <a:r>
              <a:rPr lang="tr-TR" dirty="0" smtClean="0"/>
              <a:t>; 	</a:t>
            </a:r>
          </a:p>
          <a:p>
            <a:pPr>
              <a:buNone/>
            </a:pPr>
            <a:r>
              <a:rPr lang="tr-TR" dirty="0" smtClean="0"/>
              <a:t>	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$$</a:t>
            </a:r>
            <a:r>
              <a:rPr lang="tr-TR" dirty="0" smtClean="0"/>
              <a:t> </a:t>
            </a:r>
            <a:r>
              <a:rPr lang="tr-TR" b="1" dirty="0" smtClean="0"/>
              <a:t>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4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ornek4(6);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sz="2000" b="1" dirty="0" smtClean="0"/>
              <a:t>DROP FUNCTION</a:t>
            </a:r>
            <a:r>
              <a:rPr lang="tr-TR" sz="2000" dirty="0" smtClean="0"/>
              <a:t> ornek4(</a:t>
            </a:r>
            <a:r>
              <a:rPr lang="tr-TR" sz="2000" dirty="0" err="1" smtClean="0"/>
              <a:t>numeric</a:t>
            </a:r>
            <a:r>
              <a:rPr lang="tr-TR" sz="2000" dirty="0" smtClean="0"/>
              <a:t>);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TriggerS</a:t>
            </a:r>
            <a:r>
              <a:rPr lang="tr-TR" dirty="0" smtClean="0"/>
              <a:t> (tetikleyiciler)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Tablolar üzerinde değişiklik yapılmak istendiğinde çalışırlar.</a:t>
            </a:r>
          </a:p>
          <a:p>
            <a:r>
              <a:rPr lang="tr-TR" dirty="0" smtClean="0"/>
              <a:t>INSERT, UPDATE, DELETE</a:t>
            </a:r>
          </a:p>
          <a:p>
            <a:endParaRPr lang="tr-TR" dirty="0" smtClean="0"/>
          </a:p>
          <a:p>
            <a:pPr>
              <a:buNone/>
            </a:pPr>
            <a:r>
              <a:rPr lang="tr-TR" b="1" dirty="0" smtClean="0"/>
              <a:t>CREATE  TRIGGER </a:t>
            </a:r>
            <a:r>
              <a:rPr lang="tr-TR" i="1" dirty="0" err="1" smtClean="0"/>
              <a:t>trigger</a:t>
            </a:r>
            <a:r>
              <a:rPr lang="tr-TR" i="1" dirty="0" smtClean="0"/>
              <a:t>_isim</a:t>
            </a:r>
            <a:r>
              <a:rPr lang="tr-TR" b="1" dirty="0" smtClean="0"/>
              <a:t> </a:t>
            </a:r>
          </a:p>
          <a:p>
            <a:pPr>
              <a:buNone/>
            </a:pPr>
            <a:r>
              <a:rPr lang="tr-TR" dirty="0" smtClean="0"/>
              <a:t>{ </a:t>
            </a:r>
            <a:r>
              <a:rPr lang="tr-TR" b="1" dirty="0" smtClean="0"/>
              <a:t>BEFORE</a:t>
            </a:r>
            <a:r>
              <a:rPr lang="tr-TR" dirty="0" smtClean="0"/>
              <a:t> | </a:t>
            </a:r>
            <a:r>
              <a:rPr lang="tr-TR" b="1" dirty="0" smtClean="0"/>
              <a:t>AFTER</a:t>
            </a:r>
            <a:r>
              <a:rPr lang="tr-TR" dirty="0" smtClean="0"/>
              <a:t> } { </a:t>
            </a:r>
            <a:r>
              <a:rPr lang="tr-TR" b="1" i="1" dirty="0" err="1" smtClean="0"/>
              <a:t>events</a:t>
            </a:r>
            <a:r>
              <a:rPr lang="tr-TR" b="1" i="1" dirty="0" smtClean="0"/>
              <a:t> </a:t>
            </a:r>
            <a:r>
              <a:rPr lang="tr-TR" dirty="0" smtClean="0"/>
              <a:t>} </a:t>
            </a:r>
          </a:p>
          <a:p>
            <a:pPr>
              <a:buNone/>
            </a:pPr>
            <a:r>
              <a:rPr lang="tr-TR" b="1" dirty="0" smtClean="0"/>
              <a:t>ON </a:t>
            </a:r>
            <a:r>
              <a:rPr lang="tr-TR" i="1" dirty="0" smtClean="0"/>
              <a:t>tablo_adı</a:t>
            </a:r>
          </a:p>
          <a:p>
            <a:pPr>
              <a:buNone/>
            </a:pPr>
            <a:r>
              <a:rPr lang="tr-TR" b="1" dirty="0" smtClean="0"/>
              <a:t>FOR EACH ROW EXECUTE PROCEDURE </a:t>
            </a:r>
            <a:r>
              <a:rPr lang="tr-TR" i="1" dirty="0" err="1" smtClean="0"/>
              <a:t>trigger</a:t>
            </a:r>
            <a:r>
              <a:rPr lang="tr-TR" i="1" dirty="0" smtClean="0"/>
              <a:t>_</a:t>
            </a:r>
            <a:r>
              <a:rPr lang="tr-TR" i="1" dirty="0" err="1" smtClean="0"/>
              <a:t>fonk</a:t>
            </a:r>
            <a:r>
              <a:rPr lang="tr-TR" i="1" dirty="0" smtClean="0"/>
              <a:t>_adi(</a:t>
            </a:r>
            <a:r>
              <a:rPr lang="tr-TR" i="1" dirty="0" err="1" smtClean="0"/>
              <a:t>arguments</a:t>
            </a:r>
            <a:r>
              <a:rPr lang="tr-TR" dirty="0" smtClean="0"/>
              <a:t>);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dirty="0" err="1" smtClean="0"/>
              <a:t>trig</a:t>
            </a:r>
            <a:r>
              <a:rPr lang="tr-TR" dirty="0" smtClean="0"/>
              <a:t>_</a:t>
            </a:r>
            <a:r>
              <a:rPr lang="tr-TR" dirty="0" err="1" smtClean="0"/>
              <a:t>fonk</a:t>
            </a:r>
            <a:r>
              <a:rPr lang="tr-TR" dirty="0" smtClean="0"/>
              <a:t>() </a:t>
            </a:r>
          </a:p>
          <a:p>
            <a:pPr>
              <a:buNone/>
            </a:pPr>
            <a:r>
              <a:rPr lang="tr-TR" b="1" dirty="0" smtClean="0"/>
              <a:t>RETURNS TRIGGER AS '</a:t>
            </a:r>
          </a:p>
          <a:p>
            <a:pPr>
              <a:buNone/>
            </a:pPr>
            <a:r>
              <a:rPr lang="tr-TR" b="1" dirty="0" smtClean="0"/>
              <a:t>BEGIN</a:t>
            </a:r>
          </a:p>
          <a:p>
            <a:pPr>
              <a:buNone/>
            </a:pPr>
            <a:r>
              <a:rPr lang="tr-TR" dirty="0" smtClean="0"/>
              <a:t>         …………</a:t>
            </a:r>
          </a:p>
          <a:p>
            <a:pPr>
              <a:buNone/>
            </a:pPr>
            <a:r>
              <a:rPr lang="tr-TR" dirty="0" smtClean="0"/>
              <a:t>         </a:t>
            </a:r>
            <a:r>
              <a:rPr lang="tr-TR" b="1" dirty="0" smtClean="0"/>
              <a:t>RETURN</a:t>
            </a:r>
            <a:r>
              <a:rPr lang="tr-TR" dirty="0" smtClean="0"/>
              <a:t> [</a:t>
            </a:r>
            <a:r>
              <a:rPr lang="tr-TR" dirty="0" err="1" smtClean="0"/>
              <a:t>null</a:t>
            </a:r>
            <a:r>
              <a:rPr lang="tr-TR" dirty="0" smtClean="0"/>
              <a:t> | </a:t>
            </a:r>
            <a:r>
              <a:rPr lang="tr-TR" dirty="0" err="1" smtClean="0"/>
              <a:t>old</a:t>
            </a:r>
            <a:r>
              <a:rPr lang="tr-TR" dirty="0" smtClean="0"/>
              <a:t>| </a:t>
            </a:r>
            <a:r>
              <a:rPr lang="tr-TR" dirty="0" err="1" smtClean="0"/>
              <a:t>new</a:t>
            </a:r>
            <a:r>
              <a:rPr lang="tr-TR" dirty="0" smtClean="0"/>
              <a:t>];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b="1" dirty="0" smtClean="0"/>
              <a:t>' 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467600" cy="4873752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Sadece tatil günleri dışında ve mesai saatleri içinde </a:t>
            </a:r>
            <a:r>
              <a:rPr lang="tr-TR" dirty="0" err="1" smtClean="0"/>
              <a:t>employee</a:t>
            </a:r>
            <a:r>
              <a:rPr lang="tr-TR" dirty="0" smtClean="0"/>
              <a:t> tablosuna insert yapılmasına izin veren </a:t>
            </a:r>
            <a:r>
              <a:rPr lang="tr-TR" dirty="0" err="1" smtClean="0"/>
              <a:t>trigger’ı</a:t>
            </a:r>
            <a:r>
              <a:rPr lang="tr-TR" dirty="0" smtClean="0"/>
              <a:t> yazınız. </a:t>
            </a:r>
          </a:p>
          <a:p>
            <a:pPr lvl="0"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CREATE  TRIGGER </a:t>
            </a:r>
            <a:r>
              <a:rPr lang="tr-TR" dirty="0" smtClean="0"/>
              <a:t>ornek5 </a:t>
            </a:r>
          </a:p>
          <a:p>
            <a:pPr>
              <a:buNone/>
            </a:pPr>
            <a:r>
              <a:rPr lang="tr-TR" b="1" dirty="0" smtClean="0"/>
              <a:t>BEFORE INSERT</a:t>
            </a:r>
          </a:p>
          <a:p>
            <a:pPr>
              <a:buNone/>
            </a:pPr>
            <a:r>
              <a:rPr lang="tr-TR" b="1" dirty="0" smtClean="0"/>
              <a:t>ON 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b="1" dirty="0" smtClean="0"/>
              <a:t>FOR EACH ROW EXECUTE PROCEDURE</a:t>
            </a:r>
            <a:r>
              <a:rPr lang="tr-TR" dirty="0" smtClean="0"/>
              <a:t> </a:t>
            </a:r>
            <a:r>
              <a:rPr lang="tr-TR" dirty="0" err="1" smtClean="0"/>
              <a:t>trig</a:t>
            </a:r>
            <a:r>
              <a:rPr lang="tr-TR" dirty="0" smtClean="0"/>
              <a:t>_</a:t>
            </a:r>
            <a:r>
              <a:rPr lang="tr-TR" dirty="0" err="1" smtClean="0"/>
              <a:t>fonk</a:t>
            </a:r>
            <a:r>
              <a:rPr lang="tr-TR" dirty="0" smtClean="0"/>
              <a:t>_ornek5();</a:t>
            </a:r>
          </a:p>
          <a:p>
            <a:pPr lvl="0">
              <a:buNone/>
            </a:pPr>
            <a:endParaRPr lang="tr-TR" b="1" dirty="0" smtClean="0"/>
          </a:p>
          <a:p>
            <a:pPr>
              <a:buNone/>
            </a:pP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5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136904" cy="48737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dirty="0" err="1" smtClean="0"/>
              <a:t>trig</a:t>
            </a:r>
            <a:r>
              <a:rPr lang="tr-TR" dirty="0" smtClean="0"/>
              <a:t>_</a:t>
            </a:r>
            <a:r>
              <a:rPr lang="tr-TR" dirty="0" err="1" smtClean="0"/>
              <a:t>fonk</a:t>
            </a:r>
            <a:r>
              <a:rPr lang="tr-TR" dirty="0" smtClean="0"/>
              <a:t>_ornek5() </a:t>
            </a:r>
          </a:p>
          <a:p>
            <a:pPr algn="just">
              <a:buNone/>
            </a:pPr>
            <a:r>
              <a:rPr lang="tr-TR" b="1" dirty="0" smtClean="0"/>
              <a:t>RETURNS</a:t>
            </a:r>
            <a:r>
              <a:rPr lang="tr-TR" dirty="0" smtClean="0"/>
              <a:t> </a:t>
            </a:r>
            <a:r>
              <a:rPr lang="tr-TR" b="1" dirty="0" smtClean="0"/>
              <a:t>TRIGGER AS $$</a:t>
            </a:r>
          </a:p>
          <a:p>
            <a:pPr algn="just">
              <a:buNone/>
            </a:pPr>
            <a:r>
              <a:rPr lang="tr-TR" b="1" dirty="0" smtClean="0"/>
              <a:t>BEGIN</a:t>
            </a:r>
          </a:p>
          <a:p>
            <a:pPr algn="just">
              <a:buNone/>
            </a:pPr>
            <a:endParaRPr lang="tr-TR" b="1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IF </a:t>
            </a:r>
            <a:r>
              <a:rPr lang="tr-TR" dirty="0" smtClean="0"/>
              <a:t>(	</a:t>
            </a:r>
            <a:r>
              <a:rPr lang="tr-TR" dirty="0" err="1" smtClean="0"/>
              <a:t>to_char</a:t>
            </a:r>
            <a:r>
              <a:rPr lang="tr-TR" dirty="0" smtClean="0"/>
              <a:t>(</a:t>
            </a:r>
            <a:r>
              <a:rPr lang="tr-TR" dirty="0" err="1" smtClean="0"/>
              <a:t>now</a:t>
            </a:r>
            <a:r>
              <a:rPr lang="tr-TR" dirty="0" smtClean="0"/>
              <a:t>(), </a:t>
            </a:r>
            <a:r>
              <a:rPr lang="tr-TR" dirty="0" smtClean="0"/>
              <a:t>'DY') </a:t>
            </a:r>
            <a:r>
              <a:rPr lang="tr-TR" dirty="0" smtClean="0"/>
              <a:t>in </a:t>
            </a:r>
            <a:r>
              <a:rPr lang="tr-TR" dirty="0" smtClean="0"/>
              <a:t>('SAT', 'SUN') </a:t>
            </a:r>
            <a:r>
              <a:rPr lang="tr-TR" b="1" dirty="0" smtClean="0"/>
              <a:t>OR</a:t>
            </a:r>
            <a:r>
              <a:rPr lang="tr-TR" dirty="0" smtClean="0"/>
              <a:t> 	</a:t>
            </a:r>
            <a:r>
              <a:rPr lang="tr-TR" dirty="0" err="1" smtClean="0"/>
              <a:t>to_char</a:t>
            </a:r>
            <a:r>
              <a:rPr lang="tr-TR" dirty="0" smtClean="0"/>
              <a:t>(</a:t>
            </a:r>
            <a:r>
              <a:rPr lang="tr-TR" dirty="0" err="1" smtClean="0"/>
              <a:t>now</a:t>
            </a:r>
            <a:r>
              <a:rPr lang="tr-TR" dirty="0" smtClean="0"/>
              <a:t>(), </a:t>
            </a:r>
            <a:r>
              <a:rPr lang="tr-TR" dirty="0" smtClean="0"/>
              <a:t>'HH24') </a:t>
            </a:r>
            <a:r>
              <a:rPr lang="tr-TR" dirty="0" smtClean="0"/>
              <a:t>not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smtClean="0"/>
              <a:t>'08'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smtClean="0"/>
              <a:t>'18') </a:t>
            </a:r>
            <a:r>
              <a:rPr lang="tr-TR" b="1" dirty="0" smtClean="0"/>
              <a:t>THEN</a:t>
            </a:r>
          </a:p>
          <a:p>
            <a:pPr>
              <a:buNone/>
            </a:pPr>
            <a:r>
              <a:rPr lang="tr-TR" dirty="0" smtClean="0"/>
              <a:t>		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b="1" dirty="0" smtClean="0"/>
              <a:t>RAISE EXCEPTION</a:t>
            </a:r>
            <a:r>
              <a:rPr lang="tr-TR" dirty="0" smtClean="0"/>
              <a:t> </a:t>
            </a:r>
            <a:r>
              <a:rPr lang="tr-TR" dirty="0" smtClean="0"/>
              <a:t>'Sadece </a:t>
            </a:r>
            <a:r>
              <a:rPr lang="tr-TR" dirty="0" smtClean="0"/>
              <a:t>mesai </a:t>
            </a:r>
            <a:r>
              <a:rPr lang="tr-TR" dirty="0" err="1" smtClean="0"/>
              <a:t>gunlerinde</a:t>
            </a:r>
            <a:r>
              <a:rPr lang="tr-TR" dirty="0" smtClean="0"/>
              <a:t> ve mesai 				saatlerinde insert yapabilirsiniz</a:t>
            </a:r>
            <a:r>
              <a:rPr lang="tr-TR" dirty="0" smtClean="0"/>
              <a:t>.';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tr-TR" b="1" dirty="0" smtClean="0"/>
              <a:t>RETURN </a:t>
            </a:r>
            <a:r>
              <a:rPr lang="tr-TR" dirty="0" err="1" smtClean="0"/>
              <a:t>null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ELSE</a:t>
            </a:r>
            <a:r>
              <a:rPr lang="tr-TR" dirty="0" smtClean="0"/>
              <a:t>	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b="1" dirty="0" smtClean="0"/>
              <a:t>RETURN </a:t>
            </a:r>
            <a:r>
              <a:rPr lang="tr-TR" dirty="0" err="1" smtClean="0"/>
              <a:t>new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END IF; </a:t>
            </a:r>
            <a:r>
              <a:rPr lang="tr-TR" dirty="0" smtClean="0"/>
              <a:t>	</a:t>
            </a:r>
          </a:p>
          <a:p>
            <a:pPr>
              <a:buNone/>
            </a:pPr>
            <a:r>
              <a:rPr lang="tr-TR" dirty="0" smtClean="0"/>
              <a:t>	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$$</a:t>
            </a:r>
            <a:r>
              <a:rPr lang="tr-TR" dirty="0" smtClean="0"/>
              <a:t> </a:t>
            </a:r>
            <a:r>
              <a:rPr lang="tr-TR" b="1" dirty="0" smtClean="0"/>
              <a:t>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Geçen haftadan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b="1" dirty="0" smtClean="0"/>
              <a:t>CREATE FUNCTION </a:t>
            </a:r>
            <a:r>
              <a:rPr lang="tr-TR" sz="2000" dirty="0" smtClean="0"/>
              <a:t>ornek1 (num1 </a:t>
            </a:r>
            <a:r>
              <a:rPr lang="tr-TR" sz="2000" b="1" dirty="0" smtClean="0"/>
              <a:t>NUMERIC</a:t>
            </a:r>
            <a:r>
              <a:rPr lang="tr-TR" sz="2000" dirty="0" smtClean="0"/>
              <a:t>, num2 </a:t>
            </a:r>
            <a:r>
              <a:rPr lang="tr-TR" sz="2000" b="1" dirty="0" smtClean="0"/>
              <a:t>NUMERIC</a:t>
            </a:r>
            <a:r>
              <a:rPr lang="tr-TR" sz="2000" dirty="0" smtClean="0"/>
              <a:t>) </a:t>
            </a:r>
          </a:p>
          <a:p>
            <a:pPr>
              <a:buNone/>
            </a:pPr>
            <a:r>
              <a:rPr lang="tr-TR" sz="2000" b="1" dirty="0" smtClean="0"/>
              <a:t>RETURNS</a:t>
            </a:r>
            <a:r>
              <a:rPr lang="tr-TR" sz="2000" dirty="0" smtClean="0"/>
              <a:t> </a:t>
            </a:r>
            <a:r>
              <a:rPr lang="tr-TR" sz="2000" dirty="0" err="1" smtClean="0"/>
              <a:t>numeric</a:t>
            </a:r>
            <a:r>
              <a:rPr lang="tr-TR" sz="2000" dirty="0" smtClean="0"/>
              <a:t> </a:t>
            </a:r>
            <a:r>
              <a:rPr lang="tr-TR" sz="2000" b="1" dirty="0" smtClean="0"/>
              <a:t>AS </a:t>
            </a:r>
            <a:r>
              <a:rPr lang="tr-TR" sz="2000" b="1" dirty="0" smtClean="0">
                <a:solidFill>
                  <a:srgbClr val="FF0000"/>
                </a:solidFill>
              </a:rPr>
              <a:t>'</a:t>
            </a:r>
          </a:p>
          <a:p>
            <a:pPr>
              <a:buNone/>
            </a:pPr>
            <a:r>
              <a:rPr lang="tr-TR" sz="2000" b="1" dirty="0" smtClean="0"/>
              <a:t>DECLARE</a:t>
            </a:r>
          </a:p>
          <a:p>
            <a:pPr>
              <a:buNone/>
            </a:pPr>
            <a:r>
              <a:rPr lang="tr-TR" sz="2000" dirty="0" smtClean="0"/>
              <a:t>toplam </a:t>
            </a:r>
            <a:r>
              <a:rPr lang="tr-TR" sz="2000" b="1" dirty="0" smtClean="0"/>
              <a:t>NUMERIC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b="1" dirty="0" smtClean="0"/>
              <a:t>BEGIN</a:t>
            </a:r>
          </a:p>
          <a:p>
            <a:pPr>
              <a:buNone/>
            </a:pPr>
            <a:r>
              <a:rPr lang="tr-TR" sz="2000" dirty="0" smtClean="0"/>
              <a:t>	toplam :=num1+num2;</a:t>
            </a:r>
          </a:p>
          <a:p>
            <a:pPr>
              <a:buNone/>
            </a:pPr>
            <a:r>
              <a:rPr lang="tr-TR" sz="2000" dirty="0" smtClean="0"/>
              <a:t>   </a:t>
            </a:r>
            <a:r>
              <a:rPr lang="tr-TR" sz="2000" dirty="0" err="1" smtClean="0"/>
              <a:t>return</a:t>
            </a:r>
            <a:r>
              <a:rPr lang="tr-TR" sz="2000" dirty="0" smtClean="0"/>
              <a:t> toplam;</a:t>
            </a:r>
          </a:p>
          <a:p>
            <a:pPr>
              <a:buNone/>
            </a:pPr>
            <a:r>
              <a:rPr lang="tr-TR" sz="2000" b="1" dirty="0" smtClean="0"/>
              <a:t>END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'</a:t>
            </a:r>
            <a:r>
              <a:rPr lang="tr-TR" sz="2000" dirty="0" smtClean="0"/>
              <a:t> </a:t>
            </a:r>
            <a:r>
              <a:rPr lang="tr-TR" sz="2000" b="1" dirty="0" smtClean="0"/>
              <a:t>LANGUAGE</a:t>
            </a:r>
            <a:r>
              <a:rPr lang="tr-TR" sz="2000" dirty="0" smtClean="0"/>
              <a:t>  '</a:t>
            </a:r>
            <a:r>
              <a:rPr lang="tr-TR" sz="2000" dirty="0" err="1" smtClean="0"/>
              <a:t>plpgsql</a:t>
            </a:r>
            <a:r>
              <a:rPr lang="tr-TR" sz="2000" dirty="0" smtClean="0"/>
              <a:t>';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467600" cy="4873752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Departman tablosunda </a:t>
            </a:r>
            <a:r>
              <a:rPr lang="tr-TR" dirty="0" err="1" smtClean="0"/>
              <a:t>dnumber</a:t>
            </a:r>
            <a:r>
              <a:rPr lang="tr-TR" dirty="0" smtClean="0"/>
              <a:t> kolonu değişince </a:t>
            </a:r>
            <a:r>
              <a:rPr lang="tr-TR" dirty="0" err="1" smtClean="0"/>
              <a:t>employee</a:t>
            </a:r>
            <a:r>
              <a:rPr lang="tr-TR" dirty="0" smtClean="0"/>
              <a:t> tablosunda da </a:t>
            </a:r>
            <a:r>
              <a:rPr lang="tr-TR" dirty="0" err="1" smtClean="0"/>
              <a:t>dno’nun</a:t>
            </a:r>
            <a:r>
              <a:rPr lang="tr-TR" dirty="0" smtClean="0"/>
              <a:t> aynı şekilde değişmesini sağlayan </a:t>
            </a:r>
            <a:r>
              <a:rPr lang="tr-TR" dirty="0" err="1" smtClean="0"/>
              <a:t>trigger’ı</a:t>
            </a:r>
            <a:r>
              <a:rPr lang="tr-TR" dirty="0" smtClean="0"/>
              <a:t> yazınız.</a:t>
            </a:r>
          </a:p>
          <a:p>
            <a:pPr lvl="0"/>
            <a:endParaRPr lang="tr-TR" b="1" dirty="0" smtClean="0"/>
          </a:p>
          <a:p>
            <a:pPr>
              <a:buNone/>
            </a:pPr>
            <a:r>
              <a:rPr lang="tr-TR" b="1" dirty="0" smtClean="0"/>
              <a:t>CREATE  TRIGGER </a:t>
            </a:r>
            <a:r>
              <a:rPr lang="tr-TR" dirty="0" smtClean="0"/>
              <a:t>ornek6 </a:t>
            </a:r>
          </a:p>
          <a:p>
            <a:pPr>
              <a:buNone/>
            </a:pPr>
            <a:r>
              <a:rPr lang="tr-TR" b="1" dirty="0" smtClean="0"/>
              <a:t>AFTER UPDATE</a:t>
            </a:r>
          </a:p>
          <a:p>
            <a:pPr>
              <a:buNone/>
            </a:pPr>
            <a:r>
              <a:rPr lang="tr-TR" b="1" dirty="0" smtClean="0"/>
              <a:t>ON </a:t>
            </a:r>
            <a:r>
              <a:rPr lang="tr-TR" dirty="0" err="1" smtClean="0"/>
              <a:t>department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FOR EACH ROW EXECUTE PROCEDURE</a:t>
            </a:r>
            <a:r>
              <a:rPr lang="tr-TR" dirty="0" smtClean="0"/>
              <a:t> </a:t>
            </a:r>
            <a:r>
              <a:rPr lang="tr-TR" dirty="0" err="1" smtClean="0"/>
              <a:t>trig</a:t>
            </a:r>
            <a:r>
              <a:rPr lang="tr-TR" dirty="0" smtClean="0"/>
              <a:t>_</a:t>
            </a:r>
            <a:r>
              <a:rPr lang="tr-TR" dirty="0" err="1" smtClean="0"/>
              <a:t>fonk</a:t>
            </a:r>
            <a:r>
              <a:rPr lang="tr-TR" dirty="0" smtClean="0"/>
              <a:t>_ornek6();</a:t>
            </a:r>
          </a:p>
          <a:p>
            <a:pPr lvl="0">
              <a:buNone/>
            </a:pPr>
            <a:endParaRPr lang="tr-TR" b="1" dirty="0" smtClean="0"/>
          </a:p>
          <a:p>
            <a:pPr>
              <a:buNone/>
            </a:pP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6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136904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dirty="0" err="1" smtClean="0"/>
              <a:t>trig</a:t>
            </a:r>
            <a:r>
              <a:rPr lang="tr-TR" dirty="0" smtClean="0"/>
              <a:t>_</a:t>
            </a:r>
            <a:r>
              <a:rPr lang="tr-TR" dirty="0" err="1" smtClean="0"/>
              <a:t>fonk</a:t>
            </a:r>
            <a:r>
              <a:rPr lang="tr-TR" dirty="0" smtClean="0"/>
              <a:t>_ornek6() </a:t>
            </a:r>
          </a:p>
          <a:p>
            <a:pPr algn="just">
              <a:buNone/>
            </a:pPr>
            <a:r>
              <a:rPr lang="tr-TR" b="1" dirty="0" smtClean="0"/>
              <a:t>RETURNS</a:t>
            </a:r>
            <a:r>
              <a:rPr lang="tr-TR" dirty="0" smtClean="0"/>
              <a:t> </a:t>
            </a:r>
            <a:r>
              <a:rPr lang="tr-TR" b="1" dirty="0" smtClean="0"/>
              <a:t>TRIGGER AS $$</a:t>
            </a:r>
          </a:p>
          <a:p>
            <a:pPr algn="just">
              <a:buNone/>
            </a:pPr>
            <a:r>
              <a:rPr lang="tr-TR" b="1" dirty="0" smtClean="0"/>
              <a:t>BEGIN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UPDATE</a:t>
            </a:r>
            <a:r>
              <a:rPr lang="tr-TR" dirty="0" smtClean="0"/>
              <a:t> 	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SET</a:t>
            </a:r>
            <a:r>
              <a:rPr lang="tr-TR" dirty="0" smtClean="0"/>
              <a:t>	</a:t>
            </a:r>
            <a:r>
              <a:rPr lang="tr-TR" dirty="0" err="1" smtClean="0"/>
              <a:t>dno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.</a:t>
            </a:r>
            <a:r>
              <a:rPr lang="tr-TR" dirty="0" err="1" smtClean="0"/>
              <a:t>dnumber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WHERE</a:t>
            </a:r>
            <a:r>
              <a:rPr lang="tr-TR" dirty="0" smtClean="0"/>
              <a:t>	</a:t>
            </a:r>
            <a:r>
              <a:rPr lang="tr-TR" dirty="0" err="1" smtClean="0"/>
              <a:t>dno</a:t>
            </a:r>
            <a:r>
              <a:rPr lang="tr-TR" dirty="0" smtClean="0"/>
              <a:t> = </a:t>
            </a:r>
            <a:r>
              <a:rPr lang="tr-TR" dirty="0" err="1" smtClean="0"/>
              <a:t>old</a:t>
            </a:r>
            <a:r>
              <a:rPr lang="tr-TR" dirty="0" smtClean="0"/>
              <a:t>.</a:t>
            </a:r>
            <a:r>
              <a:rPr lang="tr-TR" dirty="0" err="1" smtClean="0"/>
              <a:t>dnumber</a:t>
            </a:r>
            <a:r>
              <a:rPr lang="tr-TR" dirty="0" smtClean="0"/>
              <a:t>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RETURN </a:t>
            </a:r>
            <a:r>
              <a:rPr lang="tr-TR" b="1" dirty="0" err="1" smtClean="0"/>
              <a:t>new</a:t>
            </a:r>
            <a:r>
              <a:rPr lang="tr-TR" b="1" dirty="0" smtClean="0"/>
              <a:t>;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$$</a:t>
            </a:r>
            <a:r>
              <a:rPr lang="tr-TR" dirty="0" smtClean="0"/>
              <a:t> </a:t>
            </a:r>
            <a:r>
              <a:rPr lang="tr-TR" b="1" dirty="0" smtClean="0"/>
              <a:t>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467600" cy="4873752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Maaş inişine ve %10’dan fazla maaş artışına izin vermeyen </a:t>
            </a:r>
            <a:r>
              <a:rPr lang="tr-TR" dirty="0" err="1" smtClean="0"/>
              <a:t>trigger’ı</a:t>
            </a:r>
            <a:r>
              <a:rPr lang="tr-TR" dirty="0" smtClean="0"/>
              <a:t> yazınız.</a:t>
            </a:r>
          </a:p>
          <a:p>
            <a:pPr lvl="0"/>
            <a:endParaRPr lang="tr-TR" b="1" dirty="0" smtClean="0"/>
          </a:p>
          <a:p>
            <a:pPr>
              <a:buNone/>
            </a:pPr>
            <a:r>
              <a:rPr lang="tr-TR" b="1" dirty="0" smtClean="0"/>
              <a:t>CREATE  TRIGGER </a:t>
            </a:r>
            <a:r>
              <a:rPr lang="tr-TR" dirty="0" smtClean="0"/>
              <a:t>ornek7 </a:t>
            </a:r>
          </a:p>
          <a:p>
            <a:pPr>
              <a:buNone/>
            </a:pPr>
            <a:r>
              <a:rPr lang="tr-TR" b="1" dirty="0" smtClean="0"/>
              <a:t>BEFORE UPDATE</a:t>
            </a:r>
          </a:p>
          <a:p>
            <a:pPr>
              <a:buNone/>
            </a:pPr>
            <a:r>
              <a:rPr lang="tr-TR" b="1" dirty="0" smtClean="0"/>
              <a:t>ON </a:t>
            </a:r>
            <a:r>
              <a:rPr lang="tr-TR" dirty="0" err="1" smtClean="0"/>
              <a:t>employee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FOR EACH ROW EXECUTE PROCEDURE</a:t>
            </a:r>
            <a:r>
              <a:rPr lang="tr-TR" dirty="0" smtClean="0"/>
              <a:t> </a:t>
            </a:r>
            <a:r>
              <a:rPr lang="tr-TR" dirty="0" err="1" smtClean="0"/>
              <a:t>trig</a:t>
            </a:r>
            <a:r>
              <a:rPr lang="tr-TR" dirty="0" smtClean="0"/>
              <a:t>_</a:t>
            </a:r>
            <a:r>
              <a:rPr lang="tr-TR" dirty="0" err="1" smtClean="0"/>
              <a:t>fonk</a:t>
            </a:r>
            <a:r>
              <a:rPr lang="tr-TR" dirty="0" smtClean="0"/>
              <a:t>_ornek7();</a:t>
            </a:r>
          </a:p>
          <a:p>
            <a:pPr lvl="0">
              <a:buNone/>
            </a:pPr>
            <a:endParaRPr lang="tr-TR" b="1" dirty="0" smtClean="0"/>
          </a:p>
          <a:p>
            <a:pPr>
              <a:buNone/>
            </a:pP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7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136904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dirty="0" err="1" smtClean="0"/>
              <a:t>trig</a:t>
            </a:r>
            <a:r>
              <a:rPr lang="tr-TR" dirty="0" smtClean="0"/>
              <a:t>_</a:t>
            </a:r>
            <a:r>
              <a:rPr lang="tr-TR" dirty="0" err="1" smtClean="0"/>
              <a:t>fonk</a:t>
            </a:r>
            <a:r>
              <a:rPr lang="tr-TR" dirty="0" smtClean="0"/>
              <a:t>_ornek7() </a:t>
            </a:r>
          </a:p>
          <a:p>
            <a:pPr algn="just">
              <a:buNone/>
            </a:pPr>
            <a:r>
              <a:rPr lang="tr-TR" b="1" dirty="0" smtClean="0"/>
              <a:t>RETURNS</a:t>
            </a:r>
            <a:r>
              <a:rPr lang="tr-TR" dirty="0" smtClean="0"/>
              <a:t> </a:t>
            </a:r>
            <a:r>
              <a:rPr lang="tr-TR" b="1" dirty="0" smtClean="0"/>
              <a:t>TRIGGER AS $$</a:t>
            </a:r>
          </a:p>
          <a:p>
            <a:pPr algn="just">
              <a:buNone/>
            </a:pPr>
            <a:r>
              <a:rPr lang="tr-TR" b="1" dirty="0" smtClean="0"/>
              <a:t>BEGIN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IF</a:t>
            </a:r>
            <a:r>
              <a:rPr lang="tr-TR" dirty="0" smtClean="0"/>
              <a:t>(	</a:t>
            </a:r>
            <a:r>
              <a:rPr lang="tr-TR" dirty="0" err="1" smtClean="0"/>
              <a:t>old</a:t>
            </a:r>
            <a:r>
              <a:rPr lang="tr-TR" dirty="0" smtClean="0"/>
              <a:t>.</a:t>
            </a:r>
            <a:r>
              <a:rPr lang="tr-TR" dirty="0" err="1" smtClean="0"/>
              <a:t>salary</a:t>
            </a:r>
            <a:r>
              <a:rPr lang="tr-TR" dirty="0" smtClean="0"/>
              <a:t> &gt; </a:t>
            </a:r>
            <a:r>
              <a:rPr lang="tr-TR" dirty="0" err="1" smtClean="0"/>
              <a:t>new</a:t>
            </a:r>
            <a:r>
              <a:rPr lang="tr-TR" dirty="0" smtClean="0"/>
              <a:t>.</a:t>
            </a:r>
            <a:r>
              <a:rPr lang="tr-TR" dirty="0" err="1" smtClean="0"/>
              <a:t>salary</a:t>
            </a:r>
            <a:r>
              <a:rPr lang="tr-TR" dirty="0" smtClean="0"/>
              <a:t> </a:t>
            </a:r>
            <a:r>
              <a:rPr lang="tr-TR" b="1" dirty="0" smtClean="0"/>
              <a:t>OR</a:t>
            </a:r>
            <a:r>
              <a:rPr lang="tr-TR" dirty="0" smtClean="0"/>
              <a:t>	</a:t>
            </a:r>
            <a:r>
              <a:rPr lang="tr-TR" dirty="0" err="1" smtClean="0"/>
              <a:t>new</a:t>
            </a:r>
            <a:r>
              <a:rPr lang="tr-TR" dirty="0" smtClean="0"/>
              <a:t>.</a:t>
            </a:r>
            <a:r>
              <a:rPr lang="tr-TR" dirty="0" err="1" smtClean="0"/>
              <a:t>salary</a:t>
            </a:r>
            <a:r>
              <a:rPr lang="tr-TR" dirty="0" smtClean="0"/>
              <a:t>&gt;1.1*</a:t>
            </a:r>
            <a:r>
              <a:rPr lang="tr-TR" dirty="0" err="1" smtClean="0"/>
              <a:t>old</a:t>
            </a:r>
            <a:r>
              <a:rPr lang="tr-TR" dirty="0" smtClean="0"/>
              <a:t>.</a:t>
            </a:r>
            <a:r>
              <a:rPr lang="tr-TR" dirty="0" err="1" smtClean="0"/>
              <a:t>salary</a:t>
            </a:r>
            <a:r>
              <a:rPr lang="tr-TR" dirty="0" smtClean="0"/>
              <a:t>) </a:t>
            </a:r>
            <a:r>
              <a:rPr lang="tr-TR" b="1" dirty="0" smtClean="0"/>
              <a:t>THEN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b="1" dirty="0" smtClean="0"/>
              <a:t>RAISE EXCEPTION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3"/>
                </a:solidFill>
              </a:rPr>
              <a:t>'</a:t>
            </a:r>
            <a:r>
              <a:rPr lang="tr-TR" dirty="0" err="1" smtClean="0">
                <a:solidFill>
                  <a:schemeClr val="accent3"/>
                </a:solidFill>
              </a:rPr>
              <a:t>Maasi</a:t>
            </a:r>
            <a:r>
              <a:rPr lang="tr-TR" dirty="0" smtClean="0">
                <a:solidFill>
                  <a:schemeClr val="accent3"/>
                </a:solidFill>
              </a:rPr>
              <a:t> </a:t>
            </a:r>
            <a:r>
              <a:rPr lang="tr-TR" dirty="0" err="1" smtClean="0">
                <a:solidFill>
                  <a:schemeClr val="accent3"/>
                </a:solidFill>
              </a:rPr>
              <a:t>dusuremezsiniz</a:t>
            </a:r>
            <a:r>
              <a:rPr lang="tr-TR" dirty="0" smtClean="0">
                <a:solidFill>
                  <a:schemeClr val="accent3"/>
                </a:solidFill>
              </a:rPr>
              <a:t> ve 			</a:t>
            </a:r>
            <a:r>
              <a:rPr lang="tr-TR" smtClean="0">
                <a:solidFill>
                  <a:schemeClr val="accent3"/>
                </a:solidFill>
              </a:rPr>
              <a:t>%%</a:t>
            </a:r>
            <a:r>
              <a:rPr lang="tr-TR" smtClean="0">
                <a:solidFill>
                  <a:schemeClr val="accent3"/>
                </a:solidFill>
              </a:rPr>
              <a:t>10dan </a:t>
            </a:r>
            <a:r>
              <a:rPr lang="tr-TR" dirty="0" smtClean="0">
                <a:solidFill>
                  <a:schemeClr val="accent3"/>
                </a:solidFill>
              </a:rPr>
              <a:t>fazla </a:t>
            </a:r>
            <a:r>
              <a:rPr lang="tr-TR" smtClean="0">
                <a:solidFill>
                  <a:schemeClr val="accent3"/>
                </a:solidFill>
              </a:rPr>
              <a:t>zam </a:t>
            </a:r>
            <a:r>
              <a:rPr lang="tr-TR" smtClean="0">
                <a:solidFill>
                  <a:schemeClr val="accent3"/>
                </a:solidFill>
              </a:rPr>
              <a:t>yapamazsınız.';</a:t>
            </a:r>
            <a:endParaRPr lang="tr-TR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tr-TR" dirty="0" smtClean="0"/>
              <a:t>		</a:t>
            </a:r>
            <a:r>
              <a:rPr lang="tr-TR" b="1" dirty="0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old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ELSE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b="1" dirty="0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END IF</a:t>
            </a:r>
            <a:r>
              <a:rPr lang="tr-TR" dirty="0" smtClean="0"/>
              <a:t>;	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$$</a:t>
            </a:r>
            <a:r>
              <a:rPr lang="tr-TR" dirty="0" smtClean="0"/>
              <a:t> </a:t>
            </a:r>
            <a:r>
              <a:rPr lang="tr-TR" b="1" dirty="0" smtClean="0"/>
              <a:t>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927008" cy="487375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tr-TR" dirty="0" smtClean="0"/>
              <a:t>Departman tablonuza </a:t>
            </a:r>
            <a:r>
              <a:rPr lang="tr-TR" dirty="0" err="1" smtClean="0"/>
              <a:t>salary</a:t>
            </a:r>
            <a:r>
              <a:rPr lang="tr-TR" dirty="0" smtClean="0"/>
              <a:t> ile aynı tipte 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total_</a:t>
            </a:r>
            <a:r>
              <a:rPr lang="tr-TR" dirty="0" err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tr-TR" dirty="0" smtClean="0"/>
              <a:t> kolonu ekleyin. </a:t>
            </a:r>
            <a:r>
              <a:rPr lang="tr-TR" dirty="0" err="1" smtClean="0"/>
              <a:t>Employee</a:t>
            </a:r>
            <a:r>
              <a:rPr lang="tr-TR" dirty="0" smtClean="0"/>
              <a:t> tablosunda bir işçinin maaşında maaş değişikliği olduğunda departman tablonuzdaki 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total_</a:t>
            </a:r>
            <a:r>
              <a:rPr lang="tr-TR" dirty="0" err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tr-TR" dirty="0" smtClean="0"/>
              <a:t> kolonunda da gerekli güncellemeyi yapacak </a:t>
            </a:r>
            <a:r>
              <a:rPr lang="tr-TR" dirty="0" err="1" smtClean="0"/>
              <a:t>trigger’ı</a:t>
            </a:r>
            <a:r>
              <a:rPr lang="tr-TR" dirty="0" smtClean="0"/>
              <a:t> yazınız.</a:t>
            </a:r>
          </a:p>
          <a:p>
            <a:pPr lvl="0">
              <a:buNone/>
            </a:pPr>
            <a:endParaRPr lang="tr-TR" dirty="0" smtClean="0"/>
          </a:p>
          <a:p>
            <a:pPr lvl="0">
              <a:buNone/>
            </a:pPr>
            <a:r>
              <a:rPr lang="tr-TR" b="1" dirty="0" smtClean="0"/>
              <a:t>ALTER TABLE</a:t>
            </a:r>
            <a:r>
              <a:rPr lang="tr-TR" dirty="0" smtClean="0"/>
              <a:t> </a:t>
            </a:r>
            <a:r>
              <a:rPr lang="tr-TR" dirty="0" err="1" smtClean="0"/>
              <a:t>department</a:t>
            </a:r>
            <a:r>
              <a:rPr lang="tr-TR" dirty="0" smtClean="0"/>
              <a:t> </a:t>
            </a:r>
          </a:p>
          <a:p>
            <a:pPr lvl="0">
              <a:buNone/>
            </a:pPr>
            <a:r>
              <a:rPr lang="tr-TR" b="1" dirty="0" smtClean="0"/>
              <a:t>ADD COLUMN</a:t>
            </a:r>
            <a:r>
              <a:rPr lang="tr-TR" dirty="0" smtClean="0"/>
              <a:t> total_</a:t>
            </a:r>
            <a:r>
              <a:rPr lang="tr-TR" dirty="0" err="1" smtClean="0"/>
              <a:t>salary</a:t>
            </a:r>
            <a:r>
              <a:rPr lang="tr-TR" dirty="0" smtClean="0"/>
              <a:t> </a:t>
            </a:r>
            <a:r>
              <a:rPr lang="tr-TR" b="1" dirty="0" smtClean="0"/>
              <a:t>INTEGER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 0;</a:t>
            </a:r>
          </a:p>
          <a:p>
            <a:pPr lvl="0"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CREATE  TRIGGER </a:t>
            </a:r>
            <a:r>
              <a:rPr lang="tr-TR" dirty="0" smtClean="0"/>
              <a:t>ornek8 </a:t>
            </a:r>
          </a:p>
          <a:p>
            <a:pPr>
              <a:buNone/>
            </a:pPr>
            <a:r>
              <a:rPr lang="tr-TR" b="1" dirty="0" smtClean="0"/>
              <a:t>AFTER INSERT </a:t>
            </a:r>
            <a:r>
              <a:rPr lang="tr-TR" b="1" dirty="0" err="1" smtClean="0"/>
              <a:t>or</a:t>
            </a:r>
            <a:r>
              <a:rPr lang="tr-TR" b="1" dirty="0" smtClean="0"/>
              <a:t> UPDATE </a:t>
            </a:r>
            <a:r>
              <a:rPr lang="tr-TR" b="1" dirty="0" err="1" smtClean="0"/>
              <a:t>or</a:t>
            </a:r>
            <a:r>
              <a:rPr lang="tr-TR" b="1" dirty="0" smtClean="0"/>
              <a:t> DELETE</a:t>
            </a:r>
          </a:p>
          <a:p>
            <a:pPr>
              <a:buNone/>
            </a:pPr>
            <a:r>
              <a:rPr lang="tr-TR" b="1" dirty="0" smtClean="0"/>
              <a:t>ON </a:t>
            </a:r>
            <a:r>
              <a:rPr lang="tr-TR" dirty="0" err="1" smtClean="0"/>
              <a:t>employee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FOR EACH ROW EXECUTE PROCEDURE</a:t>
            </a:r>
            <a:r>
              <a:rPr lang="tr-TR" dirty="0" smtClean="0"/>
              <a:t> </a:t>
            </a:r>
            <a:r>
              <a:rPr lang="tr-TR" dirty="0" err="1" smtClean="0"/>
              <a:t>trig</a:t>
            </a:r>
            <a:r>
              <a:rPr lang="tr-TR" dirty="0" smtClean="0"/>
              <a:t>_</a:t>
            </a:r>
            <a:r>
              <a:rPr lang="tr-TR" dirty="0" err="1" smtClean="0"/>
              <a:t>fonk</a:t>
            </a:r>
            <a:r>
              <a:rPr lang="tr-TR" dirty="0" smtClean="0"/>
              <a:t>_ornek8();</a:t>
            </a:r>
          </a:p>
          <a:p>
            <a:pPr lvl="0">
              <a:buNone/>
            </a:pPr>
            <a:endParaRPr lang="tr-TR" b="1" dirty="0" smtClean="0"/>
          </a:p>
          <a:p>
            <a:pPr>
              <a:buNone/>
            </a:pP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8 </a:t>
            </a:r>
            <a:endParaRPr lang="tr-TR" dirty="0"/>
          </a:p>
        </p:txBody>
      </p:sp>
      <p:sp>
        <p:nvSpPr>
          <p:cNvPr id="5" name="4 Yuvarlatılmış Dikdörtgen"/>
          <p:cNvSpPr/>
          <p:nvPr/>
        </p:nvSpPr>
        <p:spPr>
          <a:xfrm>
            <a:off x="467544" y="3212976"/>
            <a:ext cx="6840760" cy="864096"/>
          </a:xfrm>
          <a:prstGeom prst="roundRect">
            <a:avLst/>
          </a:prstGeom>
          <a:solidFill>
            <a:srgbClr val="00B0F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136904" cy="59766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tr-TR" sz="3400" b="1" dirty="0" smtClean="0"/>
              <a:t>CREATE FUNCTION </a:t>
            </a:r>
            <a:r>
              <a:rPr lang="tr-TR" sz="3400" dirty="0" err="1" smtClean="0"/>
              <a:t>trig</a:t>
            </a:r>
            <a:r>
              <a:rPr lang="tr-TR" sz="3400" dirty="0" smtClean="0"/>
              <a:t>_</a:t>
            </a:r>
            <a:r>
              <a:rPr lang="tr-TR" sz="3400" dirty="0" err="1" smtClean="0"/>
              <a:t>fonk</a:t>
            </a:r>
            <a:r>
              <a:rPr lang="tr-TR" sz="3400" dirty="0" smtClean="0"/>
              <a:t>_ornek8() </a:t>
            </a:r>
          </a:p>
          <a:p>
            <a:pPr algn="just">
              <a:buNone/>
            </a:pPr>
            <a:r>
              <a:rPr lang="tr-TR" sz="3400" b="1" dirty="0" smtClean="0"/>
              <a:t>RETURNS</a:t>
            </a:r>
            <a:r>
              <a:rPr lang="tr-TR" sz="3400" dirty="0" smtClean="0"/>
              <a:t> </a:t>
            </a:r>
            <a:r>
              <a:rPr lang="tr-TR" sz="3400" b="1" dirty="0" smtClean="0"/>
              <a:t>TRIGGER AS $$</a:t>
            </a:r>
          </a:p>
          <a:p>
            <a:pPr algn="just">
              <a:buNone/>
            </a:pPr>
            <a:r>
              <a:rPr lang="tr-TR" sz="3400" b="1" dirty="0" smtClean="0"/>
              <a:t>BEGIN</a:t>
            </a:r>
          </a:p>
          <a:p>
            <a:pPr>
              <a:buNone/>
            </a:pPr>
            <a:r>
              <a:rPr lang="tr-TR" sz="3400" dirty="0" smtClean="0"/>
              <a:t>	</a:t>
            </a:r>
            <a:r>
              <a:rPr lang="tr-TR" sz="3400" b="1" dirty="0" smtClean="0"/>
              <a:t>IF</a:t>
            </a:r>
            <a:r>
              <a:rPr lang="tr-TR" sz="3400" dirty="0" smtClean="0"/>
              <a:t>  (TG_OP = 'DELETE') </a:t>
            </a:r>
            <a:r>
              <a:rPr lang="tr-TR" sz="3400" b="1" dirty="0" smtClean="0"/>
              <a:t>THEN</a:t>
            </a:r>
          </a:p>
          <a:p>
            <a:pPr>
              <a:buNone/>
            </a:pPr>
            <a:r>
              <a:rPr lang="tr-TR" sz="3400" dirty="0" smtClean="0"/>
              <a:t>	  	</a:t>
            </a:r>
            <a:r>
              <a:rPr lang="tr-TR" sz="3400" b="1" dirty="0" err="1" smtClean="0"/>
              <a:t>update</a:t>
            </a:r>
            <a:r>
              <a:rPr lang="tr-TR" sz="3400" dirty="0" smtClean="0"/>
              <a:t> 	</a:t>
            </a:r>
            <a:r>
              <a:rPr lang="tr-TR" sz="3400" dirty="0" err="1" smtClean="0"/>
              <a:t>department</a:t>
            </a:r>
            <a:r>
              <a:rPr lang="tr-TR" sz="3400" dirty="0" smtClean="0"/>
              <a:t> </a:t>
            </a:r>
          </a:p>
          <a:p>
            <a:pPr>
              <a:buNone/>
            </a:pPr>
            <a:r>
              <a:rPr lang="tr-TR" sz="3400" b="1" dirty="0" smtClean="0"/>
              <a:t>		set</a:t>
            </a:r>
            <a:r>
              <a:rPr lang="tr-TR" sz="3400" dirty="0" smtClean="0"/>
              <a:t> 	total_</a:t>
            </a:r>
            <a:r>
              <a:rPr lang="tr-TR" sz="3400" dirty="0" err="1" smtClean="0"/>
              <a:t>salary</a:t>
            </a:r>
            <a:r>
              <a:rPr lang="tr-TR" sz="3400" dirty="0" smtClean="0"/>
              <a:t>=total_</a:t>
            </a:r>
            <a:r>
              <a:rPr lang="tr-TR" sz="3400" dirty="0" err="1" smtClean="0"/>
              <a:t>salary</a:t>
            </a:r>
            <a:r>
              <a:rPr lang="tr-TR" sz="3400" dirty="0" smtClean="0"/>
              <a:t>-</a:t>
            </a:r>
            <a:r>
              <a:rPr lang="tr-TR" sz="3400" dirty="0" err="1" smtClean="0"/>
              <a:t>old</a:t>
            </a:r>
            <a:r>
              <a:rPr lang="tr-TR" sz="3400" dirty="0" smtClean="0"/>
              <a:t>.</a:t>
            </a:r>
            <a:r>
              <a:rPr lang="tr-TR" sz="3400" dirty="0" err="1" smtClean="0"/>
              <a:t>salary</a:t>
            </a:r>
            <a:r>
              <a:rPr lang="tr-TR" sz="3400" dirty="0" smtClean="0"/>
              <a:t> </a:t>
            </a:r>
          </a:p>
          <a:p>
            <a:pPr>
              <a:buNone/>
            </a:pPr>
            <a:r>
              <a:rPr lang="tr-TR" sz="3400" b="1" dirty="0" smtClean="0"/>
              <a:t>		</a:t>
            </a:r>
            <a:r>
              <a:rPr lang="tr-TR" sz="3400" b="1" dirty="0" err="1" smtClean="0"/>
              <a:t>where</a:t>
            </a:r>
            <a:r>
              <a:rPr lang="tr-TR" sz="3400" dirty="0" smtClean="0"/>
              <a:t> 	</a:t>
            </a:r>
            <a:r>
              <a:rPr lang="tr-TR" sz="3400" dirty="0" err="1" smtClean="0"/>
              <a:t>dnumber</a:t>
            </a:r>
            <a:r>
              <a:rPr lang="tr-TR" sz="3400" dirty="0" smtClean="0"/>
              <a:t>=</a:t>
            </a:r>
            <a:r>
              <a:rPr lang="tr-TR" sz="3400" dirty="0" err="1" smtClean="0"/>
              <a:t>old</a:t>
            </a:r>
            <a:r>
              <a:rPr lang="tr-TR" sz="3400" dirty="0" smtClean="0"/>
              <a:t>.</a:t>
            </a:r>
            <a:r>
              <a:rPr lang="tr-TR" sz="3400" dirty="0" err="1" smtClean="0"/>
              <a:t>dno</a:t>
            </a:r>
            <a:r>
              <a:rPr lang="tr-TR" sz="3400" dirty="0" smtClean="0"/>
              <a:t>;</a:t>
            </a:r>
          </a:p>
          <a:p>
            <a:pPr>
              <a:buNone/>
            </a:pPr>
            <a:r>
              <a:rPr lang="tr-TR" sz="3400" dirty="0" smtClean="0"/>
              <a:t>    	</a:t>
            </a:r>
            <a:r>
              <a:rPr lang="tr-TR" sz="3400" b="1" dirty="0" smtClean="0"/>
              <a:t>ELSIF</a:t>
            </a:r>
            <a:r>
              <a:rPr lang="tr-TR" sz="3400" dirty="0" smtClean="0"/>
              <a:t> (TG_OP = 'UPDATE') </a:t>
            </a:r>
            <a:r>
              <a:rPr lang="tr-TR" sz="3400" b="1" dirty="0" smtClean="0"/>
              <a:t>THEN</a:t>
            </a:r>
          </a:p>
          <a:p>
            <a:pPr>
              <a:buNone/>
            </a:pPr>
            <a:r>
              <a:rPr lang="tr-TR" sz="3400" dirty="0" smtClean="0"/>
              <a:t>	   	</a:t>
            </a:r>
            <a:r>
              <a:rPr lang="tr-TR" sz="3400" b="1" dirty="0" err="1" smtClean="0"/>
              <a:t>update</a:t>
            </a:r>
            <a:r>
              <a:rPr lang="tr-TR" sz="3400" dirty="0" smtClean="0"/>
              <a:t> 	</a:t>
            </a:r>
            <a:r>
              <a:rPr lang="tr-TR" sz="3400" dirty="0" err="1" smtClean="0"/>
              <a:t>department</a:t>
            </a:r>
            <a:r>
              <a:rPr lang="tr-TR" sz="3400" dirty="0" smtClean="0"/>
              <a:t> </a:t>
            </a:r>
          </a:p>
          <a:p>
            <a:pPr>
              <a:buNone/>
            </a:pPr>
            <a:r>
              <a:rPr lang="tr-TR" sz="3400" dirty="0" smtClean="0"/>
              <a:t>		</a:t>
            </a:r>
            <a:r>
              <a:rPr lang="tr-TR" sz="3400" b="1" dirty="0" smtClean="0"/>
              <a:t>set</a:t>
            </a:r>
            <a:r>
              <a:rPr lang="tr-TR" sz="3400" dirty="0" smtClean="0"/>
              <a:t> 	total_</a:t>
            </a:r>
            <a:r>
              <a:rPr lang="tr-TR" sz="3400" dirty="0" err="1" smtClean="0"/>
              <a:t>salary</a:t>
            </a:r>
            <a:r>
              <a:rPr lang="tr-TR" sz="3400" dirty="0" smtClean="0"/>
              <a:t>=total_</a:t>
            </a:r>
            <a:r>
              <a:rPr lang="tr-TR" sz="3400" dirty="0" err="1" smtClean="0"/>
              <a:t>salary</a:t>
            </a:r>
            <a:r>
              <a:rPr lang="tr-TR" sz="3400" dirty="0" smtClean="0"/>
              <a:t>-</a:t>
            </a:r>
            <a:r>
              <a:rPr lang="tr-TR" sz="3400" dirty="0" err="1" smtClean="0"/>
              <a:t>old</a:t>
            </a:r>
            <a:r>
              <a:rPr lang="tr-TR" sz="3400" dirty="0" smtClean="0"/>
              <a:t>.</a:t>
            </a:r>
            <a:r>
              <a:rPr lang="tr-TR" sz="3400" dirty="0" err="1" smtClean="0"/>
              <a:t>salary</a:t>
            </a:r>
            <a:r>
              <a:rPr lang="tr-TR" sz="3400" dirty="0" smtClean="0"/>
              <a:t>+</a:t>
            </a:r>
            <a:r>
              <a:rPr lang="tr-TR" sz="3400" dirty="0" err="1" smtClean="0"/>
              <a:t>new</a:t>
            </a:r>
            <a:r>
              <a:rPr lang="tr-TR" sz="3400" dirty="0" smtClean="0"/>
              <a:t>.</a:t>
            </a:r>
            <a:r>
              <a:rPr lang="tr-TR" sz="3400" dirty="0" err="1" smtClean="0"/>
              <a:t>salary</a:t>
            </a:r>
            <a:r>
              <a:rPr lang="tr-TR" sz="3400" dirty="0" smtClean="0"/>
              <a:t> </a:t>
            </a:r>
          </a:p>
          <a:p>
            <a:pPr>
              <a:buNone/>
            </a:pPr>
            <a:r>
              <a:rPr lang="tr-TR" sz="3400" dirty="0" smtClean="0"/>
              <a:t>		</a:t>
            </a:r>
            <a:r>
              <a:rPr lang="tr-TR" sz="3400" b="1" dirty="0" err="1" smtClean="0"/>
              <a:t>where</a:t>
            </a:r>
            <a:r>
              <a:rPr lang="tr-TR" sz="3400" dirty="0" smtClean="0"/>
              <a:t> 	</a:t>
            </a:r>
            <a:r>
              <a:rPr lang="tr-TR" sz="3400" dirty="0" err="1" smtClean="0"/>
              <a:t>dnumber</a:t>
            </a:r>
            <a:r>
              <a:rPr lang="tr-TR" sz="3400" dirty="0" smtClean="0"/>
              <a:t>=</a:t>
            </a:r>
            <a:r>
              <a:rPr lang="tr-TR" sz="3400" dirty="0" err="1" smtClean="0"/>
              <a:t>old</a:t>
            </a:r>
            <a:r>
              <a:rPr lang="tr-TR" sz="3400" dirty="0" smtClean="0"/>
              <a:t>.</a:t>
            </a:r>
            <a:r>
              <a:rPr lang="tr-TR" sz="3400" dirty="0" err="1" smtClean="0"/>
              <a:t>dno</a:t>
            </a:r>
            <a:r>
              <a:rPr lang="tr-TR" sz="3400" dirty="0" smtClean="0"/>
              <a:t>;</a:t>
            </a:r>
          </a:p>
          <a:p>
            <a:pPr>
              <a:buNone/>
            </a:pPr>
            <a:r>
              <a:rPr lang="tr-TR" sz="3400" dirty="0" smtClean="0"/>
              <a:t>    	</a:t>
            </a:r>
            <a:r>
              <a:rPr lang="tr-TR" sz="3400" b="1" dirty="0" smtClean="0"/>
              <a:t>ELSE</a:t>
            </a:r>
          </a:p>
          <a:p>
            <a:pPr>
              <a:buNone/>
            </a:pPr>
            <a:r>
              <a:rPr lang="tr-TR" sz="3400" dirty="0" smtClean="0"/>
              <a:t>	  	</a:t>
            </a:r>
            <a:r>
              <a:rPr lang="tr-TR" sz="3400" b="1" dirty="0" err="1" smtClean="0"/>
              <a:t>update</a:t>
            </a:r>
            <a:r>
              <a:rPr lang="tr-TR" sz="3400" dirty="0" smtClean="0"/>
              <a:t> 	</a:t>
            </a:r>
            <a:r>
              <a:rPr lang="tr-TR" sz="3400" dirty="0" err="1" smtClean="0"/>
              <a:t>department</a:t>
            </a:r>
            <a:r>
              <a:rPr lang="tr-TR" sz="3400" dirty="0" smtClean="0"/>
              <a:t> </a:t>
            </a:r>
          </a:p>
          <a:p>
            <a:pPr>
              <a:buNone/>
            </a:pPr>
            <a:r>
              <a:rPr lang="tr-TR" sz="3400" dirty="0" smtClean="0"/>
              <a:t>		</a:t>
            </a:r>
            <a:r>
              <a:rPr lang="tr-TR" sz="3400" b="1" dirty="0" smtClean="0"/>
              <a:t>set</a:t>
            </a:r>
            <a:r>
              <a:rPr lang="tr-TR" sz="3400" dirty="0" smtClean="0"/>
              <a:t> 	total_</a:t>
            </a:r>
            <a:r>
              <a:rPr lang="tr-TR" sz="3400" dirty="0" err="1" smtClean="0"/>
              <a:t>salary</a:t>
            </a:r>
            <a:r>
              <a:rPr lang="tr-TR" sz="3400" dirty="0" smtClean="0"/>
              <a:t>=total_</a:t>
            </a:r>
            <a:r>
              <a:rPr lang="tr-TR" sz="3400" dirty="0" err="1" smtClean="0"/>
              <a:t>salary</a:t>
            </a:r>
            <a:r>
              <a:rPr lang="tr-TR" sz="3400" dirty="0" smtClean="0"/>
              <a:t>+</a:t>
            </a:r>
            <a:r>
              <a:rPr lang="tr-TR" sz="3400" dirty="0" err="1" smtClean="0"/>
              <a:t>new</a:t>
            </a:r>
            <a:r>
              <a:rPr lang="tr-TR" sz="3400" dirty="0" smtClean="0"/>
              <a:t>.</a:t>
            </a:r>
            <a:r>
              <a:rPr lang="tr-TR" sz="3400" dirty="0" err="1" smtClean="0"/>
              <a:t>salary</a:t>
            </a:r>
            <a:r>
              <a:rPr lang="tr-TR" sz="3400" dirty="0" smtClean="0"/>
              <a:t> </a:t>
            </a:r>
          </a:p>
          <a:p>
            <a:pPr>
              <a:buNone/>
            </a:pPr>
            <a:r>
              <a:rPr lang="tr-TR" sz="3400" dirty="0" smtClean="0"/>
              <a:t>		</a:t>
            </a:r>
            <a:r>
              <a:rPr lang="tr-TR" sz="3400" b="1" dirty="0" err="1" smtClean="0"/>
              <a:t>where</a:t>
            </a:r>
            <a:r>
              <a:rPr lang="tr-TR" sz="3400" dirty="0" smtClean="0"/>
              <a:t> 	</a:t>
            </a:r>
            <a:r>
              <a:rPr lang="tr-TR" sz="3400" dirty="0" err="1" smtClean="0"/>
              <a:t>dnumber</a:t>
            </a:r>
            <a:r>
              <a:rPr lang="tr-TR" sz="3400" dirty="0" smtClean="0"/>
              <a:t>=</a:t>
            </a:r>
            <a:r>
              <a:rPr lang="tr-TR" sz="3400" dirty="0" err="1" smtClean="0"/>
              <a:t>new</a:t>
            </a:r>
            <a:r>
              <a:rPr lang="tr-TR" sz="3400" dirty="0" smtClean="0"/>
              <a:t>.</a:t>
            </a:r>
            <a:r>
              <a:rPr lang="tr-TR" sz="3400" dirty="0" err="1" smtClean="0"/>
              <a:t>dno</a:t>
            </a:r>
            <a:r>
              <a:rPr lang="tr-TR" sz="3400" dirty="0" smtClean="0"/>
              <a:t>;</a:t>
            </a:r>
          </a:p>
          <a:p>
            <a:pPr>
              <a:buNone/>
            </a:pPr>
            <a:r>
              <a:rPr lang="tr-TR" sz="3400" dirty="0" smtClean="0"/>
              <a:t>     	</a:t>
            </a:r>
            <a:r>
              <a:rPr lang="tr-TR" sz="3400" b="1" dirty="0" smtClean="0"/>
              <a:t>END IF;</a:t>
            </a:r>
          </a:p>
          <a:p>
            <a:pPr>
              <a:buNone/>
            </a:pPr>
            <a:r>
              <a:rPr lang="tr-TR" sz="3400" dirty="0" smtClean="0"/>
              <a:t>	</a:t>
            </a:r>
            <a:r>
              <a:rPr lang="tr-TR" sz="3400" b="1" dirty="0" smtClean="0"/>
              <a:t>RETURN</a:t>
            </a:r>
            <a:r>
              <a:rPr lang="tr-TR" sz="3400" dirty="0" smtClean="0"/>
              <a:t> </a:t>
            </a:r>
            <a:r>
              <a:rPr lang="tr-TR" sz="3400" dirty="0" err="1" smtClean="0"/>
              <a:t>new</a:t>
            </a:r>
            <a:r>
              <a:rPr lang="tr-TR" sz="3400" dirty="0" smtClean="0"/>
              <a:t>;</a:t>
            </a:r>
          </a:p>
          <a:p>
            <a:pPr>
              <a:buNone/>
            </a:pPr>
            <a:r>
              <a:rPr lang="tr-TR" sz="3400" b="1" dirty="0" smtClean="0"/>
              <a:t>END</a:t>
            </a:r>
            <a:r>
              <a:rPr lang="tr-TR" sz="3400" dirty="0" smtClean="0"/>
              <a:t>; </a:t>
            </a:r>
          </a:p>
          <a:p>
            <a:pPr>
              <a:buNone/>
            </a:pPr>
            <a:r>
              <a:rPr lang="tr-TR" sz="3400" b="1" dirty="0" smtClean="0"/>
              <a:t>$$</a:t>
            </a:r>
            <a:r>
              <a:rPr lang="tr-TR" sz="3400" dirty="0" smtClean="0"/>
              <a:t> </a:t>
            </a:r>
            <a:r>
              <a:rPr lang="tr-TR" sz="3400" b="1" dirty="0" smtClean="0"/>
              <a:t>LANGUAGE</a:t>
            </a:r>
            <a:r>
              <a:rPr lang="tr-TR" sz="3400" dirty="0" smtClean="0"/>
              <a:t>  '</a:t>
            </a:r>
            <a:r>
              <a:rPr lang="tr-TR" sz="3400" dirty="0" err="1" smtClean="0"/>
              <a:t>plpgsql</a:t>
            </a:r>
            <a:r>
              <a:rPr lang="tr-TR" sz="3400" dirty="0" smtClean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sz="2000" b="1" dirty="0" smtClean="0"/>
              <a:t>DROP TRIGGER </a:t>
            </a:r>
            <a:r>
              <a:rPr lang="tr-TR" sz="2000" dirty="0" smtClean="0"/>
              <a:t>ornek8 </a:t>
            </a:r>
            <a:r>
              <a:rPr lang="tr-TR" sz="2000" b="1" dirty="0" smtClean="0"/>
              <a:t>ON</a:t>
            </a:r>
            <a:r>
              <a:rPr lang="tr-TR" sz="2000" dirty="0" smtClean="0"/>
              <a:t> </a:t>
            </a:r>
            <a:r>
              <a:rPr lang="tr-TR" sz="2000" dirty="0" err="1" smtClean="0"/>
              <a:t>employee</a:t>
            </a:r>
            <a:r>
              <a:rPr lang="tr-TR" sz="2000" dirty="0" smtClean="0"/>
              <a:t> ;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b="1" dirty="0" smtClean="0"/>
              <a:t>DROP FUNCTION</a:t>
            </a:r>
            <a:r>
              <a:rPr lang="tr-TR" sz="2000" dirty="0" smtClean="0"/>
              <a:t> </a:t>
            </a:r>
            <a:r>
              <a:rPr lang="tr-TR" sz="2000" dirty="0" err="1" smtClean="0"/>
              <a:t>trig</a:t>
            </a:r>
            <a:r>
              <a:rPr lang="tr-TR" sz="2000" dirty="0" smtClean="0"/>
              <a:t>_</a:t>
            </a:r>
            <a:r>
              <a:rPr lang="tr-TR" sz="2000" dirty="0" err="1" smtClean="0"/>
              <a:t>fonk</a:t>
            </a:r>
            <a:r>
              <a:rPr lang="tr-TR" sz="2000" dirty="0" smtClean="0"/>
              <a:t>_ornek8();</a:t>
            </a:r>
          </a:p>
          <a:p>
            <a:pPr>
              <a:buNone/>
            </a:pP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Geçen haftadan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b="1" dirty="0" smtClean="0"/>
              <a:t>CREATE FUNCTION </a:t>
            </a:r>
            <a:r>
              <a:rPr lang="tr-TR" sz="2000" dirty="0" smtClean="0"/>
              <a:t>ornek1 (num1 </a:t>
            </a:r>
            <a:r>
              <a:rPr lang="tr-TR" sz="2000" b="1" dirty="0" smtClean="0"/>
              <a:t>NUMERIC</a:t>
            </a:r>
            <a:r>
              <a:rPr lang="tr-TR" sz="2000" dirty="0" smtClean="0"/>
              <a:t>, num2 </a:t>
            </a:r>
            <a:r>
              <a:rPr lang="tr-TR" sz="2000" b="1" dirty="0" smtClean="0"/>
              <a:t>NUMERIC</a:t>
            </a:r>
            <a:r>
              <a:rPr lang="tr-TR" sz="2000" dirty="0" smtClean="0"/>
              <a:t>) </a:t>
            </a:r>
          </a:p>
          <a:p>
            <a:pPr>
              <a:buNone/>
            </a:pPr>
            <a:r>
              <a:rPr lang="tr-TR" sz="2000" b="1" dirty="0" smtClean="0"/>
              <a:t>RETURNS</a:t>
            </a:r>
            <a:r>
              <a:rPr lang="tr-TR" sz="2000" dirty="0" smtClean="0"/>
              <a:t> </a:t>
            </a:r>
            <a:r>
              <a:rPr lang="tr-TR" sz="2000" dirty="0" err="1" smtClean="0"/>
              <a:t>numeric</a:t>
            </a:r>
            <a:r>
              <a:rPr lang="tr-TR" sz="2000" dirty="0" smtClean="0"/>
              <a:t> </a:t>
            </a:r>
            <a:r>
              <a:rPr lang="tr-TR" sz="2000" b="1" dirty="0" smtClean="0"/>
              <a:t>AS </a:t>
            </a:r>
            <a:r>
              <a:rPr lang="tr-TR" sz="2000" b="1" dirty="0" smtClean="0">
                <a:solidFill>
                  <a:srgbClr val="FF0000"/>
                </a:solidFill>
              </a:rPr>
              <a:t>$$</a:t>
            </a:r>
          </a:p>
          <a:p>
            <a:pPr>
              <a:buNone/>
            </a:pPr>
            <a:r>
              <a:rPr lang="tr-TR" sz="2000" b="1" dirty="0" smtClean="0"/>
              <a:t>DECLARE</a:t>
            </a:r>
          </a:p>
          <a:p>
            <a:pPr>
              <a:buNone/>
            </a:pPr>
            <a:r>
              <a:rPr lang="tr-TR" sz="2000" dirty="0" smtClean="0"/>
              <a:t>toplam </a:t>
            </a:r>
            <a:r>
              <a:rPr lang="tr-TR" sz="2000" b="1" dirty="0" smtClean="0"/>
              <a:t>NUMERIC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b="1" dirty="0" smtClean="0"/>
              <a:t>BEGIN</a:t>
            </a:r>
          </a:p>
          <a:p>
            <a:pPr>
              <a:buNone/>
            </a:pPr>
            <a:r>
              <a:rPr lang="tr-TR" sz="2000" dirty="0" smtClean="0"/>
              <a:t>	toplam :=num1+num2;</a:t>
            </a:r>
          </a:p>
          <a:p>
            <a:pPr>
              <a:buNone/>
            </a:pPr>
            <a:r>
              <a:rPr lang="tr-TR" sz="2000" dirty="0" smtClean="0"/>
              <a:t>   </a:t>
            </a:r>
            <a:r>
              <a:rPr lang="tr-TR" sz="2000" dirty="0" err="1" smtClean="0"/>
              <a:t>return</a:t>
            </a:r>
            <a:r>
              <a:rPr lang="tr-TR" sz="2000" dirty="0" smtClean="0"/>
              <a:t> toplam;</a:t>
            </a:r>
          </a:p>
          <a:p>
            <a:pPr>
              <a:buNone/>
            </a:pPr>
            <a:r>
              <a:rPr lang="tr-TR" sz="2000" b="1" dirty="0" smtClean="0"/>
              <a:t>END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$$</a:t>
            </a:r>
            <a:r>
              <a:rPr lang="tr-TR" sz="2000" dirty="0" smtClean="0"/>
              <a:t> </a:t>
            </a:r>
            <a:r>
              <a:rPr lang="tr-TR" sz="2000" b="1" dirty="0" smtClean="0"/>
              <a:t>LANGUAGE</a:t>
            </a:r>
            <a:r>
              <a:rPr lang="tr-TR" sz="2000" dirty="0" smtClean="0"/>
              <a:t>  '</a:t>
            </a:r>
            <a:r>
              <a:rPr lang="tr-TR" sz="2000" dirty="0" err="1" smtClean="0"/>
              <a:t>plpgsql</a:t>
            </a:r>
            <a:r>
              <a:rPr lang="tr-TR" sz="2000" dirty="0" smtClean="0"/>
              <a:t>';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Geçen haftadan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r>
              <a:rPr lang="tr-TR" sz="2000" b="1" dirty="0" smtClean="0"/>
              <a:t>' </a:t>
            </a:r>
          </a:p>
          <a:p>
            <a:r>
              <a:rPr lang="tr-TR" sz="2000" b="1" dirty="0" smtClean="0"/>
              <a:t>' ' </a:t>
            </a:r>
          </a:p>
          <a:p>
            <a:r>
              <a:rPr lang="tr-TR" sz="2000" b="1" dirty="0" smtClean="0"/>
              <a:t>$$</a:t>
            </a:r>
          </a:p>
          <a:p>
            <a:r>
              <a:rPr lang="tr-TR" sz="2000" b="1" dirty="0" smtClean="0"/>
              <a:t>$kelime$</a:t>
            </a:r>
          </a:p>
          <a:p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REPLACE Komutu:</a:t>
            </a:r>
          </a:p>
          <a:p>
            <a:pPr marL="0" indent="0">
              <a:buNone/>
            </a:pPr>
            <a:r>
              <a:rPr lang="tr-TR" sz="2000" dirty="0" smtClean="0"/>
              <a:t>Mevcut fonksiyonu silmek için kullanılır. </a:t>
            </a:r>
          </a:p>
          <a:p>
            <a:pPr marL="0" indent="0">
              <a:buNone/>
            </a:pPr>
            <a:r>
              <a:rPr lang="tr-TR" sz="2000" dirty="0" smtClean="0"/>
              <a:t>Değişikliklerin rahat kullanılması için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CREATE OR REPLACE FUNCTION …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yazılır.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Raise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Bilgilendirme ve hata mesajı yazdırmak için kullanılır.</a:t>
            </a:r>
          </a:p>
          <a:p>
            <a:pPr>
              <a:buNone/>
            </a:pPr>
            <a:r>
              <a:rPr lang="tr-TR" dirty="0" smtClean="0"/>
              <a:t>			</a:t>
            </a:r>
            <a:r>
              <a:rPr lang="tr-TR" b="1" dirty="0" smtClean="0"/>
              <a:t>RAISE</a:t>
            </a:r>
            <a:r>
              <a:rPr lang="tr-TR" dirty="0" smtClean="0"/>
              <a:t> mesaj_türü </a:t>
            </a:r>
            <a:r>
              <a:rPr lang="tr-TR" b="1" dirty="0" smtClean="0"/>
              <a:t>MESAJ</a:t>
            </a:r>
            <a:r>
              <a:rPr lang="tr-TR" dirty="0" smtClean="0"/>
              <a:t>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Örnek:</a:t>
            </a:r>
          </a:p>
          <a:p>
            <a:pPr>
              <a:buNone/>
            </a:pPr>
            <a:r>
              <a:rPr lang="tr-TR" b="1" dirty="0" smtClean="0"/>
              <a:t>RAISE</a:t>
            </a:r>
            <a:r>
              <a:rPr lang="tr-TR" dirty="0" smtClean="0"/>
              <a:t> </a:t>
            </a:r>
            <a:r>
              <a:rPr lang="tr-TR" b="1" dirty="0" smtClean="0"/>
              <a:t>NOTICE</a:t>
            </a:r>
            <a:r>
              <a:rPr lang="tr-TR" dirty="0" smtClean="0"/>
              <a:t> 'Bilgilendirme';</a:t>
            </a:r>
          </a:p>
          <a:p>
            <a:pPr>
              <a:buNone/>
            </a:pPr>
            <a:r>
              <a:rPr lang="tr-TR" b="1" dirty="0" smtClean="0"/>
              <a:t>RAISE</a:t>
            </a:r>
            <a:r>
              <a:rPr lang="tr-TR" dirty="0" smtClean="0"/>
              <a:t> </a:t>
            </a:r>
            <a:r>
              <a:rPr lang="tr-TR" b="1" dirty="0" smtClean="0"/>
              <a:t>EXCEPTION</a:t>
            </a:r>
            <a:r>
              <a:rPr lang="tr-TR" dirty="0" smtClean="0"/>
              <a:t> 'Hata Mesajı';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Mesaj Türleri:</a:t>
            </a:r>
          </a:p>
          <a:p>
            <a:pPr>
              <a:buNone/>
            </a:pPr>
            <a:r>
              <a:rPr lang="tr-TR" dirty="0" smtClean="0"/>
              <a:t>	DEBUG, LOG, INFO, NOTICE, WARNING,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1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b="1" dirty="0" smtClean="0"/>
              <a:t>CREATE FUNCTION </a:t>
            </a:r>
            <a:r>
              <a:rPr lang="tr-TR" sz="2000" dirty="0" smtClean="0"/>
              <a:t>ornek1 (num1 </a:t>
            </a:r>
            <a:r>
              <a:rPr lang="tr-TR" sz="2000" b="1" dirty="0" smtClean="0"/>
              <a:t>NUMERIC</a:t>
            </a:r>
            <a:r>
              <a:rPr lang="tr-TR" sz="2000" dirty="0" smtClean="0"/>
              <a:t>, num2 </a:t>
            </a:r>
            <a:r>
              <a:rPr lang="tr-TR" sz="2000" b="1" dirty="0" smtClean="0"/>
              <a:t>NUMERIC</a:t>
            </a:r>
            <a:r>
              <a:rPr lang="tr-TR" sz="2000" dirty="0" smtClean="0"/>
              <a:t>) </a:t>
            </a:r>
          </a:p>
          <a:p>
            <a:pPr>
              <a:buNone/>
            </a:pPr>
            <a:r>
              <a:rPr lang="tr-TR" sz="2000" b="1" dirty="0" smtClean="0"/>
              <a:t>RETURNS</a:t>
            </a:r>
            <a:r>
              <a:rPr lang="tr-TR" sz="2000" dirty="0" smtClean="0"/>
              <a:t> </a:t>
            </a:r>
            <a:r>
              <a:rPr lang="tr-TR" sz="2000" dirty="0" err="1" smtClean="0"/>
              <a:t>numeric</a:t>
            </a:r>
            <a:r>
              <a:rPr lang="tr-TR" sz="2000" dirty="0" smtClean="0"/>
              <a:t> </a:t>
            </a:r>
            <a:r>
              <a:rPr lang="tr-TR" sz="2000" b="1" dirty="0" smtClean="0"/>
              <a:t>AS </a:t>
            </a:r>
            <a:r>
              <a:rPr lang="tr-TR" sz="2000" b="1" dirty="0" smtClean="0">
                <a:solidFill>
                  <a:srgbClr val="FF0000"/>
                </a:solidFill>
              </a:rPr>
              <a:t>$$</a:t>
            </a:r>
          </a:p>
          <a:p>
            <a:pPr>
              <a:buNone/>
            </a:pPr>
            <a:r>
              <a:rPr lang="tr-TR" sz="2000" b="1" dirty="0" smtClean="0"/>
              <a:t>DECLARE</a:t>
            </a:r>
          </a:p>
          <a:p>
            <a:pPr>
              <a:buNone/>
            </a:pPr>
            <a:r>
              <a:rPr lang="tr-TR" sz="2000" dirty="0" smtClean="0"/>
              <a:t>toplam </a:t>
            </a:r>
            <a:r>
              <a:rPr lang="tr-TR" sz="2000" b="1" dirty="0" smtClean="0"/>
              <a:t>NUMERIC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b="1" dirty="0" smtClean="0"/>
              <a:t>BEGIN</a:t>
            </a:r>
          </a:p>
          <a:p>
            <a:pPr>
              <a:buNone/>
            </a:pPr>
            <a:r>
              <a:rPr lang="tr-TR" sz="2000" dirty="0" smtClean="0"/>
              <a:t>	toplam :=num1+num2;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tr-TR" sz="2000" b="1" dirty="0" smtClean="0">
                <a:solidFill>
                  <a:srgbClr val="00B050"/>
                </a:solidFill>
              </a:rPr>
              <a:t>RAISE NOTICE</a:t>
            </a:r>
            <a:r>
              <a:rPr lang="tr-TR" sz="2000" dirty="0" smtClean="0">
                <a:solidFill>
                  <a:srgbClr val="00B050"/>
                </a:solidFill>
              </a:rPr>
              <a:t> 'sayi1:% , sayi2:%', num1, num2;</a:t>
            </a:r>
          </a:p>
          <a:p>
            <a:pPr>
              <a:buNone/>
            </a:pPr>
            <a:r>
              <a:rPr lang="tr-TR" sz="2000" dirty="0" smtClean="0"/>
              <a:t>  	</a:t>
            </a:r>
            <a:r>
              <a:rPr lang="tr-TR" sz="2000" dirty="0" err="1" smtClean="0"/>
              <a:t>return</a:t>
            </a:r>
            <a:r>
              <a:rPr lang="tr-TR" sz="2000" dirty="0" smtClean="0"/>
              <a:t> toplam;</a:t>
            </a:r>
          </a:p>
          <a:p>
            <a:pPr>
              <a:buNone/>
            </a:pPr>
            <a:r>
              <a:rPr lang="tr-TR" sz="2000" b="1" dirty="0" smtClean="0"/>
              <a:t>END</a:t>
            </a:r>
            <a:r>
              <a:rPr lang="tr-TR" sz="2000" dirty="0" smtClean="0"/>
              <a:t>;</a:t>
            </a:r>
          </a:p>
          <a:p>
            <a:pPr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$$</a:t>
            </a:r>
            <a:r>
              <a:rPr lang="tr-TR" sz="2000" dirty="0" smtClean="0"/>
              <a:t> </a:t>
            </a:r>
            <a:r>
              <a:rPr lang="tr-TR" sz="2000" b="1" dirty="0" smtClean="0"/>
              <a:t>LANGUAGE</a:t>
            </a:r>
            <a:r>
              <a:rPr lang="tr-TR" sz="2000" dirty="0" smtClean="0"/>
              <a:t>  '</a:t>
            </a:r>
            <a:r>
              <a:rPr lang="tr-TR" sz="2000" dirty="0" err="1" smtClean="0"/>
              <a:t>plpgsql</a:t>
            </a:r>
            <a:r>
              <a:rPr lang="tr-TR" sz="2000" dirty="0" smtClean="0"/>
              <a:t>';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/>
          <a:lstStyle/>
          <a:p>
            <a:r>
              <a:rPr lang="tr-TR" dirty="0" smtClean="0"/>
              <a:t>Tür </a:t>
            </a:r>
            <a:r>
              <a:rPr lang="tr-TR" dirty="0" err="1" smtClean="0"/>
              <a:t>tanimlama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/>
          <a:lstStyle/>
          <a:p>
            <a:pPr>
              <a:buNone/>
            </a:pPr>
            <a:r>
              <a:rPr lang="tr-TR" sz="1800" b="1" dirty="0" smtClean="0"/>
              <a:t>CREATE TYPE </a:t>
            </a:r>
            <a:r>
              <a:rPr lang="tr-TR" sz="1800" dirty="0" smtClean="0"/>
              <a:t>tür_ismi</a:t>
            </a:r>
          </a:p>
          <a:p>
            <a:pPr>
              <a:buNone/>
            </a:pPr>
            <a:r>
              <a:rPr lang="tr-TR" sz="1800" b="1" dirty="0" smtClean="0"/>
              <a:t>AS</a:t>
            </a:r>
            <a:r>
              <a:rPr lang="tr-TR" sz="1800" dirty="0" smtClean="0"/>
              <a:t> (isim1 tür1, isim2 tür2, …);</a:t>
            </a:r>
          </a:p>
          <a:p>
            <a:pPr>
              <a:buNone/>
            </a:pP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Örnek:</a:t>
            </a:r>
          </a:p>
          <a:p>
            <a:pPr>
              <a:buNone/>
            </a:pPr>
            <a:r>
              <a:rPr lang="tr-TR" sz="1800" b="1" dirty="0" smtClean="0"/>
              <a:t>CREATE TYPE </a:t>
            </a:r>
            <a:r>
              <a:rPr lang="tr-TR" sz="1800" dirty="0" err="1" smtClean="0"/>
              <a:t>urunler</a:t>
            </a:r>
            <a:endParaRPr lang="tr-TR" sz="1800" dirty="0" smtClean="0"/>
          </a:p>
          <a:p>
            <a:pPr>
              <a:buNone/>
            </a:pPr>
            <a:r>
              <a:rPr lang="tr-TR" sz="1800" b="1" dirty="0" smtClean="0"/>
              <a:t>AS</a:t>
            </a:r>
            <a:r>
              <a:rPr lang="tr-TR" sz="1800" dirty="0" smtClean="0"/>
              <a:t> (miktar1 </a:t>
            </a:r>
            <a:r>
              <a:rPr lang="tr-TR" sz="1800" b="1" dirty="0" smtClean="0"/>
              <a:t>INTEGER</a:t>
            </a:r>
            <a:r>
              <a:rPr lang="tr-TR" sz="1800" dirty="0" smtClean="0"/>
              <a:t>, miktar2 </a:t>
            </a:r>
            <a:r>
              <a:rPr lang="tr-TR" sz="1800" b="1" dirty="0" smtClean="0"/>
              <a:t>INTEGER</a:t>
            </a:r>
            <a:r>
              <a:rPr lang="tr-TR" sz="1800" dirty="0" smtClean="0"/>
              <a:t>);</a:t>
            </a:r>
          </a:p>
          <a:p>
            <a:pPr>
              <a:buNone/>
            </a:pPr>
            <a:endParaRPr lang="tr-TR" sz="1800" dirty="0" smtClean="0"/>
          </a:p>
          <a:p>
            <a:r>
              <a:rPr lang="tr-TR" sz="1800" dirty="0" smtClean="0"/>
              <a:t>Bu türde değişken tanımlaması şu şekildedir:</a:t>
            </a:r>
          </a:p>
          <a:p>
            <a:pPr>
              <a:buNone/>
            </a:pPr>
            <a:r>
              <a:rPr lang="tr-TR" sz="1800" dirty="0" smtClean="0"/>
              <a:t>	</a:t>
            </a:r>
            <a:r>
              <a:rPr lang="tr-TR" sz="1800" dirty="0" err="1" smtClean="0"/>
              <a:t>sayi</a:t>
            </a:r>
            <a:r>
              <a:rPr lang="tr-TR" sz="1800" dirty="0" smtClean="0"/>
              <a:t> </a:t>
            </a:r>
            <a:r>
              <a:rPr lang="tr-TR" sz="1800" b="1" dirty="0" smtClean="0"/>
              <a:t>INTEGER</a:t>
            </a:r>
            <a:r>
              <a:rPr lang="tr-TR" sz="1800" dirty="0" smtClean="0"/>
              <a:t>;</a:t>
            </a:r>
          </a:p>
          <a:p>
            <a:pPr>
              <a:buNone/>
            </a:pPr>
            <a:r>
              <a:rPr lang="tr-TR" sz="1800" dirty="0" smtClean="0"/>
              <a:t>	depo </a:t>
            </a:r>
            <a:r>
              <a:rPr lang="tr-TR" sz="1800" b="1" dirty="0" smtClean="0"/>
              <a:t>URUNLER</a:t>
            </a:r>
            <a:r>
              <a:rPr lang="tr-TR" sz="1800" dirty="0" smtClean="0"/>
              <a:t>;</a:t>
            </a:r>
            <a:endParaRPr lang="tr-T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Yardimci</a:t>
            </a:r>
            <a:r>
              <a:rPr lang="tr-TR" dirty="0" smtClean="0"/>
              <a:t> 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‘123456789’ </a:t>
            </a:r>
            <a:r>
              <a:rPr lang="tr-TR" dirty="0" err="1" smtClean="0"/>
              <a:t>ssn’i</a:t>
            </a:r>
            <a:r>
              <a:rPr lang="tr-TR" dirty="0" smtClean="0"/>
              <a:t> olan çalışanın ismini, çalıştığı departmanın ismini ve maaşını bulunuz.</a:t>
            </a:r>
          </a:p>
          <a:p>
            <a:endParaRPr lang="tr-TR" dirty="0" smtClean="0"/>
          </a:p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	</a:t>
            </a:r>
            <a:r>
              <a:rPr lang="tr-TR" dirty="0" err="1" smtClean="0"/>
              <a:t>fname</a:t>
            </a:r>
            <a:r>
              <a:rPr lang="tr-TR" dirty="0" smtClean="0"/>
              <a:t>, </a:t>
            </a:r>
            <a:r>
              <a:rPr lang="tr-TR" dirty="0" err="1" smtClean="0"/>
              <a:t>dname</a:t>
            </a:r>
            <a:r>
              <a:rPr lang="tr-TR" dirty="0" smtClean="0"/>
              <a:t>, </a:t>
            </a:r>
            <a:r>
              <a:rPr lang="tr-TR" dirty="0" err="1" smtClean="0"/>
              <a:t>salary</a:t>
            </a:r>
            <a:endParaRPr lang="tr-TR" dirty="0" smtClean="0"/>
          </a:p>
          <a:p>
            <a:pPr>
              <a:buNone/>
            </a:pPr>
            <a:r>
              <a:rPr lang="tr-TR" b="1" dirty="0" smtClean="0"/>
              <a:t>FROM</a:t>
            </a:r>
            <a:r>
              <a:rPr lang="tr-TR" dirty="0" smtClean="0"/>
              <a:t> 	</a:t>
            </a:r>
            <a:r>
              <a:rPr lang="tr-TR" dirty="0" err="1" smtClean="0"/>
              <a:t>employee</a:t>
            </a:r>
            <a:r>
              <a:rPr lang="tr-TR" dirty="0" smtClean="0"/>
              <a:t> e, </a:t>
            </a:r>
            <a:r>
              <a:rPr lang="tr-TR" dirty="0" err="1" smtClean="0"/>
              <a:t>department</a:t>
            </a:r>
            <a:r>
              <a:rPr lang="tr-TR" dirty="0" smtClean="0"/>
              <a:t> d</a:t>
            </a:r>
          </a:p>
          <a:p>
            <a:pPr>
              <a:buNone/>
            </a:pPr>
            <a:r>
              <a:rPr lang="tr-TR" b="1" dirty="0" smtClean="0"/>
              <a:t>WHERE</a:t>
            </a:r>
            <a:r>
              <a:rPr lang="tr-TR" dirty="0" smtClean="0"/>
              <a:t> 	e.</a:t>
            </a:r>
            <a:r>
              <a:rPr lang="tr-TR" dirty="0" err="1" smtClean="0"/>
              <a:t>dno</a:t>
            </a:r>
            <a:r>
              <a:rPr lang="tr-TR" dirty="0" smtClean="0"/>
              <a:t> = d.</a:t>
            </a:r>
            <a:r>
              <a:rPr lang="tr-TR" dirty="0" err="1" smtClean="0"/>
              <a:t>dnumber</a:t>
            </a:r>
            <a:r>
              <a:rPr lang="tr-TR" dirty="0" smtClean="0"/>
              <a:t> </a:t>
            </a:r>
            <a:r>
              <a:rPr lang="tr-TR" b="1" dirty="0" smtClean="0"/>
              <a:t>AND </a:t>
            </a:r>
          </a:p>
          <a:p>
            <a:pPr>
              <a:buNone/>
            </a:pPr>
            <a:r>
              <a:rPr lang="tr-TR" dirty="0" smtClean="0"/>
              <a:t>			e.</a:t>
            </a:r>
            <a:r>
              <a:rPr lang="tr-TR" dirty="0" err="1" smtClean="0"/>
              <a:t>ssn</a:t>
            </a:r>
            <a:r>
              <a:rPr lang="tr-TR" dirty="0" smtClean="0"/>
              <a:t> = ‘123456789’;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Yuvarlatılmış Dikdörtgen"/>
          <p:cNvSpPr/>
          <p:nvPr/>
        </p:nvSpPr>
        <p:spPr>
          <a:xfrm>
            <a:off x="827584" y="5301208"/>
            <a:ext cx="6480720" cy="360040"/>
          </a:xfrm>
          <a:prstGeom prst="roundRect">
            <a:avLst/>
          </a:prstGeom>
          <a:solidFill>
            <a:srgbClr val="00B0F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3 Dikdörtgen"/>
          <p:cNvSpPr/>
          <p:nvPr/>
        </p:nvSpPr>
        <p:spPr>
          <a:xfrm>
            <a:off x="571472" y="4071942"/>
            <a:ext cx="4500594" cy="114300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– 2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467600" cy="487375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tr-TR" dirty="0" err="1" smtClean="0"/>
              <a:t>SSN'i</a:t>
            </a:r>
            <a:r>
              <a:rPr lang="tr-TR" dirty="0" smtClean="0"/>
              <a:t> parametre olarak verilen çalışanın ismini, çalıştığı departmanın ismini ve maaşını ekrana yazdıran PL/</a:t>
            </a:r>
            <a:r>
              <a:rPr lang="tr-TR" dirty="0" err="1" smtClean="0"/>
              <a:t>pgSQL</a:t>
            </a:r>
            <a:r>
              <a:rPr lang="tr-TR" dirty="0" smtClean="0"/>
              <a:t> bloğunu yazın. Bir </a:t>
            </a:r>
            <a:r>
              <a:rPr lang="tr-TR" dirty="0" err="1" smtClean="0"/>
              <a:t>ssn</a:t>
            </a:r>
            <a:r>
              <a:rPr lang="tr-TR" dirty="0" smtClean="0"/>
              <a:t> vererek fonksiyonu çağırınız.</a:t>
            </a:r>
          </a:p>
          <a:p>
            <a:pPr>
              <a:buNone/>
            </a:pPr>
            <a:r>
              <a:rPr lang="tr-TR" b="1" dirty="0" smtClean="0"/>
              <a:t>CREATE TYPE</a:t>
            </a:r>
            <a:r>
              <a:rPr lang="tr-TR" dirty="0" smtClean="0"/>
              <a:t> yeni_tur</a:t>
            </a:r>
          </a:p>
          <a:p>
            <a:pPr>
              <a:buNone/>
            </a:pPr>
            <a:r>
              <a:rPr lang="tr-TR" b="1" dirty="0" smtClean="0"/>
              <a:t>AS</a:t>
            </a:r>
            <a:r>
              <a:rPr lang="tr-TR" dirty="0" smtClean="0"/>
              <a:t> (isim VARCHAR(20), </a:t>
            </a:r>
            <a:r>
              <a:rPr lang="tr-TR" dirty="0" err="1" smtClean="0"/>
              <a:t>dep</a:t>
            </a:r>
            <a:r>
              <a:rPr lang="tr-TR" dirty="0" smtClean="0"/>
              <a:t>_isim VARCHAR(20), </a:t>
            </a:r>
            <a:r>
              <a:rPr lang="tr-TR" dirty="0" err="1" smtClean="0"/>
              <a:t>maas</a:t>
            </a:r>
            <a:r>
              <a:rPr lang="tr-TR" dirty="0" smtClean="0"/>
              <a:t> INTEGER);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b="1" dirty="0" smtClean="0"/>
              <a:t>CREATE FUNCTION </a:t>
            </a:r>
            <a:r>
              <a:rPr lang="tr-TR" dirty="0" smtClean="0"/>
              <a:t>ornek2 (</a:t>
            </a:r>
            <a:r>
              <a:rPr lang="tr-TR" b="1" dirty="0" err="1" smtClean="0">
                <a:solidFill>
                  <a:srgbClr val="0070C0"/>
                </a:solidFill>
              </a:rPr>
              <a:t>eno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/>
              <a:t>employee</a:t>
            </a:r>
            <a:r>
              <a:rPr lang="tr-TR" dirty="0" smtClean="0"/>
              <a:t>.</a:t>
            </a:r>
            <a:r>
              <a:rPr lang="tr-TR" dirty="0" err="1" smtClean="0"/>
              <a:t>ssn</a:t>
            </a:r>
            <a:r>
              <a:rPr lang="tr-TR" dirty="0" smtClean="0"/>
              <a:t>%</a:t>
            </a:r>
            <a:r>
              <a:rPr lang="tr-TR" dirty="0" err="1" smtClean="0"/>
              <a:t>type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b="1" dirty="0" smtClean="0"/>
              <a:t>RETURNS</a:t>
            </a:r>
            <a:r>
              <a:rPr lang="tr-TR" dirty="0" smtClean="0"/>
              <a:t> yeni_tur </a:t>
            </a:r>
            <a:r>
              <a:rPr lang="tr-TR" b="1" dirty="0" smtClean="0"/>
              <a:t>AS $$</a:t>
            </a:r>
          </a:p>
          <a:p>
            <a:pPr algn="just">
              <a:buNone/>
            </a:pPr>
            <a:r>
              <a:rPr lang="tr-TR" b="1" dirty="0" smtClean="0"/>
              <a:t>DECLARE </a:t>
            </a:r>
          </a:p>
          <a:p>
            <a:pPr>
              <a:buNone/>
            </a:pPr>
            <a:r>
              <a:rPr lang="tr-TR" dirty="0" smtClean="0"/>
              <a:t>	bilgi </a:t>
            </a:r>
            <a:r>
              <a:rPr lang="tr-TR" b="1" dirty="0" smtClean="0"/>
              <a:t>YENI_TUR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BEGIN 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	</a:t>
            </a:r>
            <a:r>
              <a:rPr lang="tr-TR" dirty="0" err="1" smtClean="0"/>
              <a:t>fname</a:t>
            </a:r>
            <a:r>
              <a:rPr lang="tr-TR" dirty="0" smtClean="0"/>
              <a:t>, </a:t>
            </a:r>
            <a:r>
              <a:rPr lang="tr-TR" dirty="0" err="1" smtClean="0"/>
              <a:t>dname</a:t>
            </a:r>
            <a:r>
              <a:rPr lang="tr-TR" dirty="0" smtClean="0"/>
              <a:t>, </a:t>
            </a:r>
            <a:r>
              <a:rPr lang="tr-TR" dirty="0" err="1" smtClean="0"/>
              <a:t>salary</a:t>
            </a:r>
            <a:r>
              <a:rPr lang="tr-TR" dirty="0" smtClean="0"/>
              <a:t> </a:t>
            </a:r>
            <a:r>
              <a:rPr lang="tr-TR" b="1" dirty="0" smtClean="0"/>
              <a:t>INTO</a:t>
            </a:r>
            <a:r>
              <a:rPr lang="tr-TR" dirty="0" smtClean="0"/>
              <a:t> bilgi</a:t>
            </a:r>
          </a:p>
          <a:p>
            <a:pPr>
              <a:buNone/>
            </a:pPr>
            <a:r>
              <a:rPr lang="tr-TR" b="1" dirty="0" smtClean="0"/>
              <a:t>FROM</a:t>
            </a:r>
            <a:r>
              <a:rPr lang="tr-TR" dirty="0" smtClean="0"/>
              <a:t> 	</a:t>
            </a:r>
            <a:r>
              <a:rPr lang="tr-TR" dirty="0" err="1" smtClean="0"/>
              <a:t>employee</a:t>
            </a:r>
            <a:r>
              <a:rPr lang="tr-TR" dirty="0" smtClean="0"/>
              <a:t> e, </a:t>
            </a:r>
            <a:r>
              <a:rPr lang="tr-TR" dirty="0" err="1" smtClean="0"/>
              <a:t>department</a:t>
            </a:r>
            <a:r>
              <a:rPr lang="tr-TR" dirty="0" smtClean="0"/>
              <a:t> d</a:t>
            </a:r>
          </a:p>
          <a:p>
            <a:pPr>
              <a:buNone/>
            </a:pPr>
            <a:r>
              <a:rPr lang="tr-TR" b="1" dirty="0" smtClean="0"/>
              <a:t>WHERE</a:t>
            </a:r>
            <a:r>
              <a:rPr lang="tr-TR" dirty="0" smtClean="0"/>
              <a:t> 	e.</a:t>
            </a:r>
            <a:r>
              <a:rPr lang="tr-TR" dirty="0" err="1" smtClean="0"/>
              <a:t>dno</a:t>
            </a:r>
            <a:r>
              <a:rPr lang="tr-TR" dirty="0" smtClean="0"/>
              <a:t> = d.</a:t>
            </a:r>
            <a:r>
              <a:rPr lang="tr-TR" dirty="0" err="1" smtClean="0"/>
              <a:t>dnumber</a:t>
            </a:r>
            <a:r>
              <a:rPr lang="tr-TR" dirty="0" smtClean="0"/>
              <a:t> </a:t>
            </a:r>
            <a:r>
              <a:rPr lang="tr-TR" b="1" dirty="0" smtClean="0"/>
              <a:t>AND </a:t>
            </a:r>
          </a:p>
          <a:p>
            <a:pPr>
              <a:buNone/>
            </a:pPr>
            <a:r>
              <a:rPr lang="tr-TR" dirty="0" smtClean="0"/>
              <a:t>		e.</a:t>
            </a:r>
            <a:r>
              <a:rPr lang="tr-TR" dirty="0" err="1" smtClean="0"/>
              <a:t>ssn</a:t>
            </a:r>
            <a:r>
              <a:rPr lang="tr-TR" dirty="0" smtClean="0"/>
              <a:t> = </a:t>
            </a:r>
            <a:r>
              <a:rPr lang="tr-TR" b="1" dirty="0" err="1" smtClean="0">
                <a:solidFill>
                  <a:srgbClr val="0070C0"/>
                </a:solidFill>
              </a:rPr>
              <a:t>eno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	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b="1" dirty="0" smtClean="0"/>
              <a:t>RAISE NOTICE 	</a:t>
            </a:r>
            <a:r>
              <a:rPr lang="tr-TR" b="1" dirty="0" smtClean="0">
                <a:solidFill>
                  <a:schemeClr val="accent3"/>
                </a:solidFill>
              </a:rPr>
              <a:t>'</a:t>
            </a:r>
            <a:r>
              <a:rPr lang="tr-TR" b="1" dirty="0" err="1" smtClean="0">
                <a:solidFill>
                  <a:schemeClr val="accent3"/>
                </a:solidFill>
              </a:rPr>
              <a:t>Calisan</a:t>
            </a:r>
            <a:r>
              <a:rPr lang="tr-TR" b="1" dirty="0" smtClean="0">
                <a:solidFill>
                  <a:schemeClr val="accent3"/>
                </a:solidFill>
              </a:rPr>
              <a:t> </a:t>
            </a:r>
            <a:r>
              <a:rPr lang="tr-TR" b="1" dirty="0" smtClean="0">
                <a:solidFill>
                  <a:schemeClr val="accent3"/>
                </a:solidFill>
              </a:rPr>
              <a:t>ismi: %, </a:t>
            </a:r>
            <a:r>
              <a:rPr lang="tr-TR" b="1" dirty="0" err="1" smtClean="0">
                <a:solidFill>
                  <a:schemeClr val="accent3"/>
                </a:solidFill>
              </a:rPr>
              <a:t>departmanin</a:t>
            </a:r>
            <a:r>
              <a:rPr lang="tr-TR" b="1" dirty="0" smtClean="0">
                <a:solidFill>
                  <a:schemeClr val="accent3"/>
                </a:solidFill>
              </a:rPr>
              <a:t> ismi: %, </a:t>
            </a:r>
            <a:r>
              <a:rPr lang="tr-TR" b="1" dirty="0" err="1" smtClean="0">
                <a:solidFill>
                  <a:schemeClr val="accent3"/>
                </a:solidFill>
              </a:rPr>
              <a:t>maasi</a:t>
            </a:r>
            <a:r>
              <a:rPr lang="tr-TR" b="1" dirty="0" smtClean="0">
                <a:solidFill>
                  <a:schemeClr val="accent3"/>
                </a:solidFill>
              </a:rPr>
              <a:t>: % </a:t>
            </a:r>
            <a:r>
              <a:rPr lang="tr-TR" b="1" dirty="0" err="1" smtClean="0">
                <a:solidFill>
                  <a:schemeClr val="accent3"/>
                </a:solidFill>
              </a:rPr>
              <a:t>TLdir</a:t>
            </a:r>
            <a:r>
              <a:rPr lang="tr-TR" b="1" dirty="0" smtClean="0">
                <a:solidFill>
                  <a:schemeClr val="accent3"/>
                </a:solidFill>
              </a:rPr>
              <a:t>. </a:t>
            </a:r>
            <a:r>
              <a:rPr lang="tr-TR" b="1" dirty="0" smtClean="0">
                <a:solidFill>
                  <a:schemeClr val="accent3"/>
                </a:solidFill>
              </a:rPr>
              <a:t>'</a:t>
            </a:r>
            <a:r>
              <a:rPr lang="tr-TR" dirty="0" smtClean="0"/>
              <a:t>, </a:t>
            </a:r>
            <a:r>
              <a:rPr lang="tr-TR" dirty="0" smtClean="0"/>
              <a:t>		bilgi.isim, </a:t>
            </a:r>
            <a:r>
              <a:rPr lang="tr-TR" dirty="0" err="1" smtClean="0"/>
              <a:t>bilgi.dep_isim</a:t>
            </a:r>
            <a:r>
              <a:rPr lang="tr-TR" dirty="0" smtClean="0"/>
              <a:t>, </a:t>
            </a:r>
            <a:r>
              <a:rPr lang="tr-TR" dirty="0" err="1" smtClean="0"/>
              <a:t>bilgi.maas</a:t>
            </a:r>
            <a:r>
              <a:rPr lang="tr-TR" dirty="0" smtClean="0"/>
              <a:t> ; 	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return</a:t>
            </a:r>
            <a:r>
              <a:rPr lang="tr-TR" dirty="0" smtClean="0"/>
              <a:t> bilgi; </a:t>
            </a:r>
          </a:p>
          <a:p>
            <a:pPr>
              <a:buNone/>
            </a:pPr>
            <a:r>
              <a:rPr lang="tr-TR" b="1" dirty="0" smtClean="0"/>
              <a:t>END</a:t>
            </a:r>
            <a:r>
              <a:rPr lang="tr-TR" dirty="0" smtClean="0"/>
              <a:t>; </a:t>
            </a:r>
          </a:p>
          <a:p>
            <a:pPr>
              <a:buNone/>
            </a:pPr>
            <a:r>
              <a:rPr lang="tr-TR" b="1" dirty="0" smtClean="0"/>
              <a:t>$$</a:t>
            </a:r>
            <a:r>
              <a:rPr lang="tr-TR" dirty="0" smtClean="0"/>
              <a:t> </a:t>
            </a:r>
            <a:r>
              <a:rPr lang="tr-TR" b="1" dirty="0" smtClean="0"/>
              <a:t>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307</TotalTime>
  <Words>582</Words>
  <Application>Microsoft Office PowerPoint</Application>
  <PresentationFormat>Ekran Gösterisi (4:3)</PresentationFormat>
  <Paragraphs>253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Cumba</vt:lpstr>
      <vt:lpstr>RAISE RECORD/CURSOR TRIGGER</vt:lpstr>
      <vt:lpstr>Geçen haftadan</vt:lpstr>
      <vt:lpstr>Geçen haftadan</vt:lpstr>
      <vt:lpstr>Geçen haftadan</vt:lpstr>
      <vt:lpstr>Raise</vt:lpstr>
      <vt:lpstr>Örnek – 1 </vt:lpstr>
      <vt:lpstr>Tür tanimlama</vt:lpstr>
      <vt:lpstr>Yardimci örnek</vt:lpstr>
      <vt:lpstr>Örnek – 2 </vt:lpstr>
      <vt:lpstr>PowerPoint Sunusu</vt:lpstr>
      <vt:lpstr>Cursor</vt:lpstr>
      <vt:lpstr>Örnek – 3 </vt:lpstr>
      <vt:lpstr>PowerPoint Sunusu</vt:lpstr>
      <vt:lpstr>Örnek – 4 </vt:lpstr>
      <vt:lpstr>PowerPoint Sunusu</vt:lpstr>
      <vt:lpstr>TriggerS (tetikleyiciler)</vt:lpstr>
      <vt:lpstr>PowerPoint Sunusu</vt:lpstr>
      <vt:lpstr>Örnek – 5 </vt:lpstr>
      <vt:lpstr>PowerPoint Sunusu</vt:lpstr>
      <vt:lpstr>Örnek – 6 </vt:lpstr>
      <vt:lpstr>PowerPoint Sunusu</vt:lpstr>
      <vt:lpstr>Örnek – 7 </vt:lpstr>
      <vt:lpstr>PowerPoint Sunusu</vt:lpstr>
      <vt:lpstr>Örnek – 8 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YTUCE</cp:lastModifiedBy>
  <cp:revision>189</cp:revision>
  <dcterms:created xsi:type="dcterms:W3CDTF">2014-11-28T08:48:02Z</dcterms:created>
  <dcterms:modified xsi:type="dcterms:W3CDTF">2014-12-09T19:47:37Z</dcterms:modified>
</cp:coreProperties>
</file>