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1" r:id="rId9"/>
    <p:sldId id="290" r:id="rId10"/>
    <p:sldId id="265" r:id="rId11"/>
    <p:sldId id="272" r:id="rId12"/>
    <p:sldId id="291" r:id="rId13"/>
    <p:sldId id="267" r:id="rId14"/>
    <p:sldId id="260" r:id="rId15"/>
    <p:sldId id="268" r:id="rId16"/>
    <p:sldId id="273" r:id="rId17"/>
    <p:sldId id="274" r:id="rId18"/>
    <p:sldId id="270" r:id="rId19"/>
    <p:sldId id="275" r:id="rId20"/>
    <p:sldId id="269" r:id="rId21"/>
    <p:sldId id="276" r:id="rId22"/>
    <p:sldId id="277" r:id="rId23"/>
    <p:sldId id="278" r:id="rId24"/>
    <p:sldId id="279" r:id="rId25"/>
    <p:sldId id="284" r:id="rId26"/>
    <p:sldId id="285" r:id="rId27"/>
    <p:sldId id="281" r:id="rId28"/>
    <p:sldId id="286" r:id="rId29"/>
    <p:sldId id="280" r:id="rId30"/>
    <p:sldId id="287" r:id="rId31"/>
    <p:sldId id="282" r:id="rId32"/>
    <p:sldId id="288" r:id="rId33"/>
    <p:sldId id="283" r:id="rId34"/>
    <p:sldId id="289" r:id="rId35"/>
    <p:sldId id="292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Veri Tabanı Yönetimi Dersi 1. Laboratuvarı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Alter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 smtClean="0"/>
              <a:t> </a:t>
            </a:r>
            <a:r>
              <a:rPr lang="tr-TR" b="1" dirty="0" err="1" smtClean="0"/>
              <a:t>add</a:t>
            </a:r>
            <a:r>
              <a:rPr lang="tr-TR" b="1" dirty="0" smtClean="0"/>
              <a:t> </a:t>
            </a:r>
            <a:r>
              <a:rPr lang="tr-TR" dirty="0"/>
              <a:t>Telefon </a:t>
            </a:r>
            <a:r>
              <a:rPr lang="tr-TR" dirty="0" err="1"/>
              <a:t>char</a:t>
            </a:r>
            <a:r>
              <a:rPr lang="tr-TR" dirty="0"/>
              <a:t>(11);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01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 Silme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Yaratılan tabloyu ortadan kaldırmak için </a:t>
            </a:r>
            <a:r>
              <a:rPr lang="tr-TR" b="1" dirty="0"/>
              <a:t>DROP TABLE </a:t>
            </a:r>
            <a:r>
              <a:rPr lang="tr-TR" dirty="0"/>
              <a:t>komutu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9349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DDL </a:t>
            </a:r>
            <a:r>
              <a:rPr lang="tr-TR" b="1" dirty="0" smtClean="0"/>
              <a:t>3. </a:t>
            </a:r>
            <a:r>
              <a:rPr lang="tr-TR" b="1" dirty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Yarattığımız </a:t>
            </a:r>
            <a:r>
              <a:rPr lang="tr-TR" dirty="0"/>
              <a:t>öğrenci tablosunu ortadan kaldırınız.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04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Drop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67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</a:t>
            </a:r>
            <a:r>
              <a:rPr lang="tr-TR" b="1" dirty="0"/>
              <a:t>(Data </a:t>
            </a:r>
            <a:r>
              <a:rPr lang="tr-TR" b="1" dirty="0" err="1"/>
              <a:t>Manipulation</a:t>
            </a:r>
            <a:r>
              <a:rPr lang="tr-TR" b="1" dirty="0" err="1" smtClean="0"/>
              <a:t>Language</a:t>
            </a:r>
            <a:r>
              <a:rPr lang="tr-TR" b="1" dirty="0" smtClean="0"/>
              <a:t> - </a:t>
            </a:r>
            <a:r>
              <a:rPr lang="tr-TR" b="1" dirty="0"/>
              <a:t>Veri işleme dili</a:t>
            </a:r>
            <a:r>
              <a:rPr lang="tr-TR" b="1" dirty="0" smtClean="0"/>
              <a:t>) </a:t>
            </a:r>
            <a:r>
              <a:rPr lang="tr-TR" b="1" dirty="0"/>
              <a:t>Komutları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 üzerinde işlemler yapmak için kullanılır</a:t>
            </a:r>
            <a:r>
              <a:rPr lang="tr-TR" dirty="0" smtClean="0"/>
              <a:t>.</a:t>
            </a:r>
          </a:p>
          <a:p>
            <a:r>
              <a:rPr lang="tr-TR" dirty="0" err="1"/>
              <a:t>Veritabanında</a:t>
            </a:r>
            <a:r>
              <a:rPr lang="tr-TR" dirty="0"/>
              <a:t> oluşturduğumuz tablolara veri girişi yapmak; mevcut verileri değiştirmek </a:t>
            </a:r>
            <a:r>
              <a:rPr lang="tr-TR" dirty="0" smtClean="0"/>
              <a:t>veya verileri </a:t>
            </a:r>
            <a:r>
              <a:rPr lang="tr-TR" dirty="0"/>
              <a:t>silmek istediğimizde DML komutlarını kullanırız.</a:t>
            </a:r>
            <a:endParaRPr lang="tr-TR" dirty="0" smtClean="0"/>
          </a:p>
          <a:p>
            <a:endParaRPr lang="tr-TR" dirty="0"/>
          </a:p>
          <a:p>
            <a:r>
              <a:rPr lang="tr-TR" b="1" u="sng" dirty="0"/>
              <a:t>DML Temel Komutları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INSERT</a:t>
            </a:r>
            <a:r>
              <a:rPr lang="tr-TR" dirty="0"/>
              <a:t> </a:t>
            </a:r>
            <a:r>
              <a:rPr lang="tr-TR" dirty="0" err="1"/>
              <a:t>veritabanına</a:t>
            </a:r>
            <a:r>
              <a:rPr lang="tr-TR" dirty="0"/>
              <a:t> yeni veriler eklemek için kullanılır.</a:t>
            </a:r>
            <a:br>
              <a:rPr lang="tr-TR" dirty="0"/>
            </a:br>
            <a:r>
              <a:rPr lang="tr-TR" b="1" dirty="0"/>
              <a:t>UPDATE</a:t>
            </a:r>
            <a:r>
              <a:rPr lang="tr-TR" dirty="0"/>
              <a:t> veriler üzerinde değişiklik /güncelleme yapmak için kullanılır.</a:t>
            </a:r>
            <a:br>
              <a:rPr lang="tr-TR" dirty="0"/>
            </a:br>
            <a:r>
              <a:rPr lang="tr-TR" b="1" dirty="0"/>
              <a:t>DELETE</a:t>
            </a:r>
            <a:r>
              <a:rPr lang="tr-TR" dirty="0"/>
              <a:t> </a:t>
            </a:r>
            <a:r>
              <a:rPr lang="tr-TR" dirty="0" err="1"/>
              <a:t>veritabanından</a:t>
            </a:r>
            <a:r>
              <a:rPr lang="tr-TR" dirty="0"/>
              <a:t> veri silmek için kullanılır.</a:t>
            </a:r>
            <a:br>
              <a:rPr lang="tr-TR" dirty="0"/>
            </a:br>
            <a:r>
              <a:rPr lang="tr-TR" b="1" dirty="0"/>
              <a:t>SELECT</a:t>
            </a:r>
            <a:r>
              <a:rPr lang="tr-TR" dirty="0"/>
              <a:t> </a:t>
            </a:r>
            <a:r>
              <a:rPr lang="tr-TR" dirty="0" err="1"/>
              <a:t>veritabanındaki</a:t>
            </a:r>
            <a:r>
              <a:rPr lang="tr-TR" dirty="0"/>
              <a:t> verileri seçmeyi sağlar</a:t>
            </a:r>
          </a:p>
        </p:txBody>
      </p:sp>
    </p:spTree>
    <p:extLst>
      <p:ext uri="{BB962C8B-B14F-4D97-AF65-F5344CB8AC3E}">
        <p14:creationId xmlns:p14="http://schemas.microsoft.com/office/powerpoint/2010/main" val="6799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Tabloya Satır Ekleme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Tabloya yeni satır eklemek için </a:t>
            </a:r>
            <a:r>
              <a:rPr lang="tr-TR" b="1" dirty="0"/>
              <a:t>INSERT </a:t>
            </a:r>
            <a:r>
              <a:rPr lang="tr-TR" dirty="0"/>
              <a:t>kullanılır</a:t>
            </a:r>
            <a:r>
              <a:rPr lang="tr-TR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Insert</a:t>
            </a:r>
            <a:r>
              <a:rPr lang="tr-TR" b="1" dirty="0"/>
              <a:t> </a:t>
            </a:r>
            <a:r>
              <a:rPr lang="tr-TR" b="1" dirty="0" err="1"/>
              <a:t>Into</a:t>
            </a:r>
            <a:r>
              <a:rPr lang="tr-TR" b="1" dirty="0"/>
              <a:t> </a:t>
            </a:r>
            <a:r>
              <a:rPr lang="tr-TR" dirty="0"/>
              <a:t>Tablo1 (Alan1,Alan2) </a:t>
            </a:r>
            <a:r>
              <a:rPr lang="tr-TR" b="1" dirty="0" err="1"/>
              <a:t>Values</a:t>
            </a:r>
            <a:r>
              <a:rPr lang="tr-TR" b="1" dirty="0"/>
              <a:t> </a:t>
            </a:r>
            <a:r>
              <a:rPr lang="tr-TR" dirty="0"/>
              <a:t>('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İfade',Sayısal</a:t>
            </a:r>
            <a:r>
              <a:rPr lang="tr-TR" dirty="0"/>
              <a:t> İfade ...)</a:t>
            </a:r>
          </a:p>
        </p:txBody>
      </p:sp>
    </p:spTree>
    <p:extLst>
      <p:ext uri="{BB962C8B-B14F-4D97-AF65-F5344CB8AC3E}">
        <p14:creationId xmlns:p14="http://schemas.microsoft.com/office/powerpoint/2010/main" val="35783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1.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/>
              <a:t>Ögrenci</a:t>
            </a:r>
            <a:r>
              <a:rPr lang="tr-TR" dirty="0"/>
              <a:t> tablosu ADI, SOYADI, NO </a:t>
            </a:r>
            <a:r>
              <a:rPr lang="tr-TR" dirty="0" smtClean="0"/>
              <a:t>olmak </a:t>
            </a:r>
            <a:r>
              <a:rPr lang="tr-TR" dirty="0"/>
              <a:t>üzere 3 hücreden oluşan bir tablo olsun. Bu tabloya AD = "Serkan" SOYAD = "Türkel" NO = 4683 bilgilerini ekleten SQL cümlesini </a:t>
            </a:r>
            <a:r>
              <a:rPr lang="tr-TR" dirty="0" smtClean="0"/>
              <a:t>yazın.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851686"/>
              </p:ext>
            </p:extLst>
          </p:nvPr>
        </p:nvGraphicFramePr>
        <p:xfrm>
          <a:off x="4363422" y="2133600"/>
          <a:ext cx="495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71"/>
                <a:gridCol w="1719617"/>
                <a:gridCol w="1460311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SOYADI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NO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metin[20]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metin[20]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sayı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Insert</a:t>
            </a:r>
            <a:r>
              <a:rPr lang="tr-TR" b="1" dirty="0"/>
              <a:t> </a:t>
            </a:r>
            <a:r>
              <a:rPr lang="tr-TR" b="1" dirty="0" err="1" smtClean="0"/>
              <a:t>Into</a:t>
            </a:r>
            <a:r>
              <a:rPr lang="tr-TR" b="1" dirty="0"/>
              <a:t> </a:t>
            </a:r>
            <a:r>
              <a:rPr lang="tr-TR" dirty="0" err="1" smtClean="0"/>
              <a:t>ogrenci</a:t>
            </a:r>
            <a:r>
              <a:rPr lang="tr-TR" dirty="0" smtClean="0"/>
              <a:t> </a:t>
            </a:r>
            <a:r>
              <a:rPr lang="tr-TR" dirty="0"/>
              <a:t>(AD,SOYAD,NO) </a:t>
            </a:r>
            <a:r>
              <a:rPr lang="tr-TR" b="1" dirty="0" err="1"/>
              <a:t>Values</a:t>
            </a:r>
            <a:r>
              <a:rPr lang="tr-TR" dirty="0"/>
              <a:t>('Serkan','Türkel',4683)</a:t>
            </a:r>
          </a:p>
        </p:txBody>
      </p:sp>
    </p:spTree>
    <p:extLst>
      <p:ext uri="{BB962C8B-B14F-4D97-AF65-F5344CB8AC3E}">
        <p14:creationId xmlns:p14="http://schemas.microsoft.com/office/powerpoint/2010/main" val="15083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Tablodan Satır Silme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Tablodan belli satırları silmek için </a:t>
            </a:r>
            <a:r>
              <a:rPr lang="tr-TR" b="1" dirty="0"/>
              <a:t>DELETE FROM </a:t>
            </a:r>
            <a:r>
              <a:rPr lang="tr-TR" dirty="0"/>
              <a:t>kullanılır: (Tablodaki bilgilerin </a:t>
            </a:r>
            <a:r>
              <a:rPr lang="tr-TR" dirty="0" smtClean="0"/>
              <a:t>tamamı silinecekse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kullanılmaz!)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en-US" b="1" dirty="0" smtClean="0"/>
              <a:t>Delete </a:t>
            </a:r>
            <a:r>
              <a:rPr lang="en-US" b="1" dirty="0"/>
              <a:t>From </a:t>
            </a:r>
            <a:r>
              <a:rPr lang="en-US" dirty="0"/>
              <a:t>Tablo1 </a:t>
            </a:r>
            <a:r>
              <a:rPr lang="en-US" b="1" dirty="0"/>
              <a:t>Where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şartı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13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2.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Yarattığınız öğrenci </a:t>
            </a:r>
            <a:r>
              <a:rPr lang="tr-TR" dirty="0"/>
              <a:t>tablosundan numarası </a:t>
            </a:r>
            <a:r>
              <a:rPr lang="tr-TR" dirty="0" smtClean="0"/>
              <a:t>4683 </a:t>
            </a:r>
            <a:r>
              <a:rPr lang="tr-TR" dirty="0"/>
              <a:t>olan öğrencinin kaydını silen </a:t>
            </a:r>
            <a:r>
              <a:rPr lang="tr-TR" dirty="0" smtClean="0"/>
              <a:t>SQL cümlesiniz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Laboratuvar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Laboratuvarın dersin tamamına etkisi %30 oranındadır (%20 proje değerlendirmesi, %10 vizelerde </a:t>
            </a:r>
            <a:r>
              <a:rPr lang="tr-TR" dirty="0" err="1"/>
              <a:t>lab</a:t>
            </a:r>
            <a:r>
              <a:rPr lang="tr-TR" dirty="0"/>
              <a:t> soruları).						</a:t>
            </a:r>
            <a:endParaRPr lang="tr-TR" dirty="0" smtClean="0"/>
          </a:p>
          <a:p>
            <a:r>
              <a:rPr lang="tr-TR" dirty="0" smtClean="0"/>
              <a:t>Laboratuvar </a:t>
            </a:r>
            <a:r>
              <a:rPr lang="tr-TR" dirty="0"/>
              <a:t>devam zorunluluğu %80’dir. </a:t>
            </a:r>
            <a:endParaRPr lang="tr-TR" dirty="0" smtClean="0"/>
          </a:p>
          <a:p>
            <a:r>
              <a:rPr lang="tr-TR" dirty="0" smtClean="0"/>
              <a:t>Laboratuvar </a:t>
            </a:r>
            <a:r>
              <a:rPr lang="tr-TR" dirty="0"/>
              <a:t>başladıktan sonra 10 </a:t>
            </a:r>
            <a:r>
              <a:rPr lang="tr-TR" dirty="0" err="1"/>
              <a:t>dk</a:t>
            </a:r>
            <a:r>
              <a:rPr lang="tr-TR" dirty="0"/>
              <a:t>.’dan fazla geç kalan öğrenciler </a:t>
            </a:r>
            <a:r>
              <a:rPr lang="tr-TR" dirty="0" err="1"/>
              <a:t>lab’a</a:t>
            </a:r>
            <a:r>
              <a:rPr lang="tr-TR" dirty="0"/>
              <a:t> alınmayacaklardır. </a:t>
            </a:r>
            <a:endParaRPr lang="tr-TR" dirty="0" smtClean="0"/>
          </a:p>
          <a:p>
            <a:r>
              <a:rPr lang="tr-TR" dirty="0"/>
              <a:t>Proje raporlarının kendi içerisindeki not dağılımı: 1. rapor: %25, 2. rapor: %25, Final raporu ve sunumu: %</a:t>
            </a:r>
            <a:r>
              <a:rPr lang="tr-TR" dirty="0" smtClean="0"/>
              <a:t>50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8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Delete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 smtClean="0"/>
              <a:t>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o</a:t>
            </a:r>
            <a:r>
              <a:rPr lang="tr-TR" dirty="0" smtClean="0"/>
              <a:t>grenci.NO=4683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84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Tablodan Kayıt Değiştirme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Belirtilen kriterlere göre tablodan ilgili kayıt/kayıtları alarak değerlerini değiştirmeye </a:t>
            </a:r>
            <a:r>
              <a:rPr lang="tr-TR" dirty="0" smtClean="0"/>
              <a:t>yarayan SQL </a:t>
            </a:r>
            <a:r>
              <a:rPr lang="tr-TR" dirty="0"/>
              <a:t>komutu </a:t>
            </a:r>
            <a:r>
              <a:rPr lang="tr-TR" b="1" dirty="0"/>
              <a:t>UPDATE ... SET </a:t>
            </a:r>
            <a:r>
              <a:rPr lang="tr-TR" dirty="0"/>
              <a:t>kalıbıdır: (Tablodaki satırların tümü aynı </a:t>
            </a:r>
            <a:r>
              <a:rPr lang="tr-TR" dirty="0" smtClean="0"/>
              <a:t>değişime uğrayacaksa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kullanılmaz</a:t>
            </a:r>
            <a:r>
              <a:rPr lang="tr-TR" dirty="0" smtClean="0"/>
              <a:t>!)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Update </a:t>
            </a:r>
            <a:r>
              <a:rPr lang="tr-TR" dirty="0"/>
              <a:t>Tablo1 </a:t>
            </a:r>
            <a:r>
              <a:rPr lang="tr-TR" b="1" dirty="0"/>
              <a:t>set </a:t>
            </a:r>
            <a:r>
              <a:rPr lang="tr-TR" dirty="0"/>
              <a:t>Alan1='</a:t>
            </a:r>
            <a:r>
              <a:rPr lang="tr-TR" dirty="0" err="1"/>
              <a:t>String</a:t>
            </a:r>
            <a:r>
              <a:rPr lang="tr-TR" dirty="0"/>
              <a:t> İfade', Alan2=Sayısal İfade, ...</a:t>
            </a:r>
          </a:p>
          <a:p>
            <a:pPr marL="0" indent="0">
              <a:buNone/>
            </a:pP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Güncelleme </a:t>
            </a:r>
            <a:r>
              <a:rPr lang="tr-TR" dirty="0" smtClean="0"/>
              <a:t>Şartı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7979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DML 3.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 </a:t>
            </a:r>
            <a:r>
              <a:rPr lang="tr-TR" dirty="0"/>
              <a:t>tablosuna eklediğimiz </a:t>
            </a:r>
            <a:r>
              <a:rPr lang="tr-TR" dirty="0" smtClean="0"/>
              <a:t>4683 </a:t>
            </a:r>
            <a:r>
              <a:rPr lang="tr-TR" dirty="0"/>
              <a:t>numaralı Serkan Türkel 'in adını </a:t>
            </a:r>
            <a:r>
              <a:rPr lang="tr-TR" dirty="0" smtClean="0"/>
              <a:t>ve soyadını</a:t>
            </a:r>
            <a:r>
              <a:rPr lang="tr-TR" dirty="0"/>
              <a:t>, Adı = "Ali", Soyadı = "Sert" şeklinde değiştiren SQL cümlesini </a:t>
            </a:r>
            <a:r>
              <a:rPr lang="tr-TR" dirty="0" smtClean="0"/>
              <a:t>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6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UPDATE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 smtClean="0"/>
              <a:t> </a:t>
            </a:r>
            <a:r>
              <a:rPr lang="tr-TR" b="1" dirty="0"/>
              <a:t>SET </a:t>
            </a:r>
            <a:r>
              <a:rPr lang="tr-TR" dirty="0"/>
              <a:t>AD = 'Ali', SOYAD = 'Sert'</a:t>
            </a:r>
          </a:p>
          <a:p>
            <a:pPr marL="0" indent="0">
              <a:buNone/>
            </a:pP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o</a:t>
            </a:r>
            <a:r>
              <a:rPr lang="tr-TR" dirty="0" smtClean="0"/>
              <a:t>grenci.NO </a:t>
            </a:r>
            <a:r>
              <a:rPr lang="tr-TR" dirty="0"/>
              <a:t>= 4683</a:t>
            </a:r>
          </a:p>
        </p:txBody>
      </p:sp>
    </p:spTree>
    <p:extLst>
      <p:ext uri="{BB962C8B-B14F-4D97-AF65-F5344CB8AC3E}">
        <p14:creationId xmlns:p14="http://schemas.microsoft.com/office/powerpoint/2010/main" val="1031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Veritabanında</a:t>
            </a:r>
            <a:r>
              <a:rPr lang="tr-TR" dirty="0"/>
              <a:t> bulunan tablolardaki bilgileri sorgulamak için de yine SQL dilini kullanırız.</a:t>
            </a:r>
          </a:p>
          <a:p>
            <a:r>
              <a:rPr lang="tr-TR" dirty="0"/>
              <a:t>Tablolardaki belli bilgileri listelemek için </a:t>
            </a:r>
            <a:r>
              <a:rPr lang="tr-TR" b="1" dirty="0"/>
              <a:t>SELECT </a:t>
            </a:r>
            <a:r>
              <a:rPr lang="tr-TR" dirty="0"/>
              <a:t>komutu kullanılır. </a:t>
            </a:r>
            <a:endParaRPr lang="tr-TR" dirty="0" smtClean="0"/>
          </a:p>
          <a:p>
            <a:r>
              <a:rPr lang="tr-TR" dirty="0" smtClean="0"/>
              <a:t>Kullanımı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/>
              <a:t>TabloAdı.Alan1, TabloAdı.Alan2, ... [ * ]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/>
              <a:t>TabloAdı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/>
              <a:t>Sorgulama şartı</a:t>
            </a:r>
          </a:p>
        </p:txBody>
      </p:sp>
    </p:spTree>
    <p:extLst>
      <p:ext uri="{BB962C8B-B14F-4D97-AF65-F5344CB8AC3E}">
        <p14:creationId xmlns:p14="http://schemas.microsoft.com/office/powerpoint/2010/main" val="18545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 1.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dirty="0" err="1"/>
              <a:t>Ogrenci</a:t>
            </a:r>
            <a:r>
              <a:rPr lang="tr-TR" dirty="0"/>
              <a:t>" tablosundan ADI ve SOYADI hücrelerini seçen bir sorgu oluşturun.</a:t>
            </a:r>
          </a:p>
        </p:txBody>
      </p:sp>
    </p:spTree>
    <p:extLst>
      <p:ext uri="{BB962C8B-B14F-4D97-AF65-F5344CB8AC3E}">
        <p14:creationId xmlns:p14="http://schemas.microsoft.com/office/powerpoint/2010/main" val="21672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 err="1"/>
              <a:t>o</a:t>
            </a:r>
            <a:r>
              <a:rPr lang="tr-TR" dirty="0" err="1" smtClean="0"/>
              <a:t>grenci.ADI</a:t>
            </a:r>
            <a:r>
              <a:rPr lang="tr-TR" dirty="0"/>
              <a:t>, </a:t>
            </a:r>
            <a:r>
              <a:rPr lang="tr-TR" dirty="0" err="1"/>
              <a:t>o</a:t>
            </a:r>
            <a:r>
              <a:rPr lang="tr-TR" dirty="0" err="1" smtClean="0"/>
              <a:t>grenci.SOYADI</a:t>
            </a:r>
            <a:r>
              <a:rPr lang="tr-TR" dirty="0" smtClean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 smtClean="0"/>
              <a:t>ogrenci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49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 2.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dirty="0" err="1"/>
              <a:t>Ogrenci</a:t>
            </a:r>
            <a:r>
              <a:rPr lang="tr-TR" dirty="0"/>
              <a:t>" tablosundan </a:t>
            </a:r>
            <a:r>
              <a:rPr lang="tr-TR" strike="sngStrike" dirty="0"/>
              <a:t>ADI ve SOYADI hücrelerini seçen bir sorgu </a:t>
            </a:r>
            <a:r>
              <a:rPr lang="tr-TR" b="1" dirty="0" smtClean="0"/>
              <a:t>tüm hücreleri</a:t>
            </a:r>
            <a:r>
              <a:rPr lang="tr-TR" dirty="0" smtClean="0"/>
              <a:t> seçin.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1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 err="1"/>
              <a:t>o</a:t>
            </a:r>
            <a:r>
              <a:rPr lang="tr-TR" dirty="0" err="1" smtClean="0"/>
              <a:t>grenci.ADI</a:t>
            </a:r>
            <a:r>
              <a:rPr lang="tr-TR" dirty="0"/>
              <a:t>, </a:t>
            </a:r>
            <a:r>
              <a:rPr lang="tr-TR" dirty="0" err="1" smtClean="0"/>
              <a:t>ogrenci.SOYADI</a:t>
            </a:r>
            <a:r>
              <a:rPr lang="tr-TR" dirty="0"/>
              <a:t>, </a:t>
            </a:r>
            <a:r>
              <a:rPr lang="tr-TR" dirty="0" smtClean="0"/>
              <a:t>ogrenci.NO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yada</a:t>
            </a:r>
          </a:p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/>
              <a:t>*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 smtClean="0"/>
              <a:t>o</a:t>
            </a:r>
            <a:r>
              <a:rPr lang="tr-TR" dirty="0" err="1" smtClean="0"/>
              <a:t>grenci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8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 3.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dirty="0" err="1"/>
              <a:t>Ogrenci</a:t>
            </a:r>
            <a:r>
              <a:rPr lang="tr-TR" dirty="0"/>
              <a:t>" </a:t>
            </a:r>
            <a:r>
              <a:rPr lang="tr-TR" dirty="0" smtClean="0"/>
              <a:t>tablosunda </a:t>
            </a:r>
            <a:r>
              <a:rPr lang="tr-TR" dirty="0"/>
              <a:t>bulunan kayıtlardan Adı Serkan olan </a:t>
            </a:r>
            <a:r>
              <a:rPr lang="tr-TR" dirty="0" smtClean="0"/>
              <a:t>öğrencileri seçiniz.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86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İçerik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DDL Komutları</a:t>
            </a:r>
          </a:p>
          <a:p>
            <a:pPr lvl="1"/>
            <a:r>
              <a:rPr lang="tr-TR" dirty="0" smtClean="0"/>
              <a:t>Tablo yaratma</a:t>
            </a:r>
          </a:p>
          <a:p>
            <a:pPr lvl="1"/>
            <a:r>
              <a:rPr lang="tr-TR" dirty="0" smtClean="0"/>
              <a:t>Sütun tanımı</a:t>
            </a:r>
          </a:p>
          <a:p>
            <a:pPr lvl="1"/>
            <a:r>
              <a:rPr lang="tr-TR" dirty="0" smtClean="0"/>
              <a:t>Tablo silme</a:t>
            </a:r>
          </a:p>
          <a:p>
            <a:pPr lvl="1"/>
            <a:r>
              <a:rPr lang="tr-TR" dirty="0" smtClean="0"/>
              <a:t>Tablo adı değiştirme</a:t>
            </a:r>
          </a:p>
          <a:p>
            <a:pPr lvl="1"/>
            <a:r>
              <a:rPr lang="tr-TR" dirty="0" smtClean="0"/>
              <a:t>Sütun ekleme</a:t>
            </a:r>
          </a:p>
          <a:p>
            <a:r>
              <a:rPr lang="tr-TR" dirty="0" smtClean="0"/>
              <a:t>DML Komutları</a:t>
            </a:r>
          </a:p>
          <a:p>
            <a:pPr lvl="1"/>
            <a:r>
              <a:rPr lang="tr-TR" dirty="0" smtClean="0"/>
              <a:t>Satır ekleme</a:t>
            </a:r>
          </a:p>
          <a:p>
            <a:pPr lvl="1"/>
            <a:r>
              <a:rPr lang="tr-TR" dirty="0" smtClean="0"/>
              <a:t>Satır silme</a:t>
            </a:r>
          </a:p>
          <a:p>
            <a:pPr lvl="1"/>
            <a:r>
              <a:rPr lang="tr-TR" dirty="0" smtClean="0"/>
              <a:t>Satır güncelleme</a:t>
            </a:r>
          </a:p>
          <a:p>
            <a:r>
              <a:rPr lang="tr-TR" dirty="0" smtClean="0"/>
              <a:t>Sorgulamalar</a:t>
            </a:r>
          </a:p>
        </p:txBody>
      </p:sp>
    </p:spTree>
    <p:extLst>
      <p:ext uri="{BB962C8B-B14F-4D97-AF65-F5344CB8AC3E}">
        <p14:creationId xmlns:p14="http://schemas.microsoft.com/office/powerpoint/2010/main" val="37753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/>
              <a:t>*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 smtClean="0"/>
              <a:t>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grenci.ADI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smtClean="0"/>
              <a:t>‘Serkan’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1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 4.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"</a:t>
            </a:r>
            <a:r>
              <a:rPr lang="tr-TR" dirty="0" err="1" smtClean="0"/>
              <a:t>Ogrenci</a:t>
            </a:r>
            <a:r>
              <a:rPr lang="tr-TR" dirty="0" smtClean="0"/>
              <a:t>" tablosunda soyadında " r " harfi geçen öğrencileri seçiniz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9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Select </a:t>
            </a:r>
            <a:r>
              <a:rPr lang="tr-TR" dirty="0"/>
              <a:t>*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r>
              <a:rPr lang="tr-TR" dirty="0" smtClean="0"/>
              <a:t> </a:t>
            </a:r>
            <a:r>
              <a:rPr lang="tr-TR" b="1" dirty="0" err="1"/>
              <a:t>Where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grenci.SOYADI</a:t>
            </a:r>
            <a:r>
              <a:rPr lang="tr-TR" dirty="0" smtClean="0"/>
              <a:t> </a:t>
            </a:r>
            <a:r>
              <a:rPr lang="tr-TR" b="1" dirty="0" err="1"/>
              <a:t>like</a:t>
            </a:r>
            <a:r>
              <a:rPr lang="tr-TR" b="1" dirty="0"/>
              <a:t> </a:t>
            </a:r>
            <a:r>
              <a:rPr lang="tr-TR" dirty="0" smtClean="0"/>
              <a:t>‘% r %’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Sorgulamalar 5. 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dirty="0" err="1"/>
              <a:t>Ogrenci</a:t>
            </a:r>
            <a:r>
              <a:rPr lang="tr-TR" dirty="0"/>
              <a:t>" tablosunda </a:t>
            </a:r>
            <a:r>
              <a:rPr lang="tr-TR" dirty="0" smtClean="0"/>
              <a:t>bulunan </a:t>
            </a:r>
            <a:r>
              <a:rPr lang="tr-TR" dirty="0"/>
              <a:t>kayıtlardan </a:t>
            </a:r>
            <a:r>
              <a:rPr lang="tr-TR" dirty="0" smtClean="0"/>
              <a:t>numarası </a:t>
            </a:r>
            <a:r>
              <a:rPr lang="tr-TR" b="1" dirty="0"/>
              <a:t>1044 ile 2866 </a:t>
            </a:r>
            <a:r>
              <a:rPr lang="tr-TR" dirty="0" smtClean="0"/>
              <a:t>arasında olan </a:t>
            </a:r>
            <a:r>
              <a:rPr lang="tr-TR" dirty="0"/>
              <a:t>öğrencileri </a:t>
            </a:r>
            <a:r>
              <a:rPr lang="tr-TR" dirty="0" smtClean="0"/>
              <a:t>seçiniz.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7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 smtClean="0"/>
              <a:t>* </a:t>
            </a:r>
            <a:r>
              <a:rPr lang="en-US" b="1" dirty="0" smtClean="0"/>
              <a:t>From </a:t>
            </a:r>
            <a:r>
              <a:rPr lang="tr-TR" dirty="0" err="1" smtClean="0"/>
              <a:t>og</a:t>
            </a:r>
            <a:r>
              <a:rPr lang="en-US" dirty="0" err="1" smtClean="0"/>
              <a:t>renci</a:t>
            </a:r>
            <a:r>
              <a:rPr lang="en-US" dirty="0" smtClean="0"/>
              <a:t> </a:t>
            </a:r>
            <a:r>
              <a:rPr lang="en-US" b="1" dirty="0" smtClean="0"/>
              <a:t>Where</a:t>
            </a:r>
            <a:r>
              <a:rPr lang="tr-TR" b="1" dirty="0" smtClean="0"/>
              <a:t> </a:t>
            </a:r>
            <a:r>
              <a:rPr lang="tr-TR" dirty="0" err="1" smtClean="0"/>
              <a:t>no</a:t>
            </a:r>
            <a:r>
              <a:rPr lang="en-US" b="1" dirty="0" smtClean="0"/>
              <a:t> </a:t>
            </a:r>
            <a:r>
              <a:rPr lang="tr-TR" dirty="0"/>
              <a:t>BETWEEN 1044 AND 2866</a:t>
            </a:r>
          </a:p>
        </p:txBody>
      </p:sp>
    </p:spTree>
    <p:extLst>
      <p:ext uri="{BB962C8B-B14F-4D97-AF65-F5344CB8AC3E}">
        <p14:creationId xmlns:p14="http://schemas.microsoft.com/office/powerpoint/2010/main" val="27955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Hastane 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tr-TR" dirty="0" smtClean="0"/>
              <a:t>Hastane </a:t>
            </a:r>
            <a:r>
              <a:rPr lang="tr-TR" dirty="0" err="1" smtClean="0"/>
              <a:t>veritabanı</a:t>
            </a:r>
            <a:r>
              <a:rPr lang="tr-TR" dirty="0" smtClean="0"/>
              <a:t> oluşturun.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Hastalar adında bir tablo oluşturun. Tablo hastanın ad, </a:t>
            </a:r>
            <a:r>
              <a:rPr lang="tr-TR" dirty="0" err="1" smtClean="0"/>
              <a:t>soyad</a:t>
            </a:r>
            <a:r>
              <a:rPr lang="tr-TR" dirty="0" smtClean="0"/>
              <a:t>, yas, telefon, TC bilgilerini içersin.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Telefon sütununu </a:t>
            </a:r>
            <a:r>
              <a:rPr lang="tr-TR" dirty="0" err="1" smtClean="0"/>
              <a:t>tlfn</a:t>
            </a:r>
            <a:r>
              <a:rPr lang="tr-TR" dirty="0" smtClean="0"/>
              <a:t> diye değiştirin.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[Ali, can, 20, 507, 14], [Veli</a:t>
            </a:r>
            <a:r>
              <a:rPr lang="tr-TR" dirty="0"/>
              <a:t>, </a:t>
            </a:r>
            <a:r>
              <a:rPr lang="tr-TR" dirty="0" smtClean="0"/>
              <a:t>canan, </a:t>
            </a:r>
            <a:r>
              <a:rPr lang="tr-TR" strike="sngStrike" dirty="0" smtClean="0"/>
              <a:t>45</a:t>
            </a:r>
            <a:r>
              <a:rPr lang="tr-TR" dirty="0" smtClean="0"/>
              <a:t>, 533, 15] ve [Zeliha, cansın, 35, 535, 16] hastalarını ekleyin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Tüm hastaları görüntüleyin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TC’si 15 olan hastanın adını görüntülerin.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Adı ‘A’ ile başlayan hastaları listeleyin.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Adında ‘e’ geçen hastaları listeleyin.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Adında ‘e’ harfi olmayan hastaları listeleyin.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Yaşı 20-45 arasında olan hastaları listeleyin.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9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DDL (Data Definition Language – Veri tanımlama dili</a:t>
            </a:r>
            <a:r>
              <a:rPr lang="tr-TR" b="1" dirty="0" smtClean="0"/>
              <a:t>) </a:t>
            </a:r>
            <a:r>
              <a:rPr lang="tr-TR" b="1" dirty="0"/>
              <a:t>Komutları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Yeni nesneler oluşturmak ve bu nesneler üzerinde değişiklik yapmak için kullanılır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u="sng" dirty="0"/>
              <a:t>DDL Temel Komutları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CREATE</a:t>
            </a:r>
            <a:r>
              <a:rPr lang="tr-TR" dirty="0"/>
              <a:t> Nesne oluşturmak için kullanılır.</a:t>
            </a:r>
            <a:br>
              <a:rPr lang="tr-TR" dirty="0"/>
            </a:br>
            <a:r>
              <a:rPr lang="tr-TR" b="1" dirty="0"/>
              <a:t>ALTER</a:t>
            </a:r>
            <a:r>
              <a:rPr lang="tr-TR" dirty="0"/>
              <a:t> Nesneler üzerinde değişiklik yapmak için kullanılır.</a:t>
            </a:r>
            <a:br>
              <a:rPr lang="tr-TR" dirty="0"/>
            </a:br>
            <a:r>
              <a:rPr lang="tr-TR" b="1" dirty="0"/>
              <a:t>DROP</a:t>
            </a:r>
            <a:r>
              <a:rPr lang="tr-TR" dirty="0"/>
              <a:t> Nesneleri silmek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03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614149" y="5372669"/>
            <a:ext cx="1351129" cy="313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817659" y="3784978"/>
            <a:ext cx="1637732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3016156" y="4136141"/>
            <a:ext cx="846162" cy="326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917360" y="3794077"/>
            <a:ext cx="1085147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586853" y="3384645"/>
            <a:ext cx="1351129" cy="313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2142698" y="2961563"/>
            <a:ext cx="1351129" cy="313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 Yaratma</a:t>
            </a:r>
            <a:endParaRPr lang="tr-TR" b="1" dirty="0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3493829" y="3138982"/>
            <a:ext cx="518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1940258" y="3633297"/>
            <a:ext cx="3532494" cy="2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6455391" y="3915498"/>
            <a:ext cx="518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7048768" y="3590599"/>
            <a:ext cx="4933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Default</a:t>
            </a:r>
            <a:r>
              <a:rPr lang="tr-TR" sz="1400" dirty="0"/>
              <a:t> ifadesi ile beraber kullanılır. Eğer kayıt girilirken bu alana </a:t>
            </a:r>
            <a:r>
              <a:rPr lang="tr-TR" sz="1400" dirty="0" smtClean="0"/>
              <a:t>veri girilmemişse </a:t>
            </a:r>
            <a:r>
              <a:rPr lang="tr-TR" sz="1400" dirty="0" err="1"/>
              <a:t>default</a:t>
            </a:r>
            <a:r>
              <a:rPr lang="tr-TR" sz="1400" dirty="0"/>
              <a:t> </a:t>
            </a:r>
            <a:r>
              <a:rPr lang="tr-TR" sz="1400" dirty="0" err="1"/>
              <a:t>value</a:t>
            </a:r>
            <a:r>
              <a:rPr lang="tr-TR" sz="1400" dirty="0"/>
              <a:t> ne ise o değer kullanılır.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7048768" y="4557863"/>
            <a:ext cx="360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Sütun tipi: </a:t>
            </a:r>
            <a:r>
              <a:rPr lang="tr-TR" sz="1400" dirty="0" err="1"/>
              <a:t>Char</a:t>
            </a:r>
            <a:r>
              <a:rPr lang="tr-TR" sz="1400" dirty="0"/>
              <a:t>(n), </a:t>
            </a:r>
            <a:r>
              <a:rPr lang="tr-TR" sz="1400" dirty="0" err="1"/>
              <a:t>Varchar</a:t>
            </a:r>
            <a:r>
              <a:rPr lang="tr-TR" sz="1400" dirty="0"/>
              <a:t>(n), </a:t>
            </a:r>
            <a:r>
              <a:rPr lang="tr-TR" sz="1400" dirty="0" err="1"/>
              <a:t>Numeric</a:t>
            </a:r>
            <a:r>
              <a:rPr lang="tr-TR" sz="1400" dirty="0"/>
              <a:t>(</a:t>
            </a:r>
            <a:r>
              <a:rPr lang="tr-TR" sz="1400" dirty="0" err="1"/>
              <a:t>p,s</a:t>
            </a:r>
            <a:r>
              <a:rPr lang="tr-TR" sz="1400" dirty="0"/>
              <a:t>), </a:t>
            </a:r>
            <a:r>
              <a:rPr lang="tr-TR" sz="1400" dirty="0" err="1"/>
              <a:t>double</a:t>
            </a:r>
            <a:r>
              <a:rPr lang="tr-TR" sz="1400" dirty="0"/>
              <a:t>(</a:t>
            </a:r>
            <a:r>
              <a:rPr lang="tr-TR" sz="1400" dirty="0" err="1"/>
              <a:t>p,s</a:t>
            </a:r>
            <a:r>
              <a:rPr lang="tr-TR" sz="1400" dirty="0"/>
              <a:t>) , Int4, </a:t>
            </a:r>
            <a:r>
              <a:rPr lang="tr-TR" sz="1400" dirty="0" err="1"/>
              <a:t>Integer</a:t>
            </a:r>
            <a:endParaRPr lang="tr-TR" sz="1400" dirty="0"/>
          </a:p>
        </p:txBody>
      </p:sp>
      <p:cxnSp>
        <p:nvCxnSpPr>
          <p:cNvPr id="28" name="Düz Ok Bağlayıcısı 27"/>
          <p:cNvCxnSpPr>
            <a:endCxn id="26" idx="1"/>
          </p:cNvCxnSpPr>
          <p:nvPr/>
        </p:nvCxnSpPr>
        <p:spPr>
          <a:xfrm>
            <a:off x="3002507" y="3959931"/>
            <a:ext cx="4046261" cy="859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>
            <a:off x="3753136" y="4389702"/>
            <a:ext cx="696034" cy="248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0501" y="2133600"/>
            <a:ext cx="10904111" cy="44036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Yeni tablo yaratmak için </a:t>
            </a:r>
            <a:r>
              <a:rPr lang="tr-TR" b="1" dirty="0" smtClean="0"/>
              <a:t>CREATE TABLE </a:t>
            </a:r>
            <a:r>
              <a:rPr lang="tr-TR" dirty="0" smtClean="0"/>
              <a:t>komutu kullanılır.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 </a:t>
            </a:r>
            <a:r>
              <a:rPr lang="tr-TR" dirty="0" err="1" smtClean="0"/>
              <a:t>TableName</a:t>
            </a:r>
            <a:r>
              <a:rPr lang="tr-TR" dirty="0" smtClean="0"/>
              <a:t>(         </a:t>
            </a:r>
            <a:r>
              <a:rPr lang="tr-TR" sz="1400" dirty="0"/>
              <a:t>Y</a:t>
            </a:r>
            <a:r>
              <a:rPr lang="tr-TR" sz="1400" dirty="0" smtClean="0"/>
              <a:t>aratılmak istenen </a:t>
            </a:r>
            <a:r>
              <a:rPr lang="tr-TR" sz="1400" dirty="0"/>
              <a:t>tablo </a:t>
            </a:r>
            <a:r>
              <a:rPr lang="tr-TR" sz="1400" dirty="0" smtClean="0"/>
              <a:t>adı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FieldName</a:t>
            </a:r>
            <a:r>
              <a:rPr lang="tr-TR" dirty="0" smtClean="0"/>
              <a:t> </a:t>
            </a:r>
            <a:r>
              <a:rPr lang="tr-TR" dirty="0" err="1" smtClean="0"/>
              <a:t>FieldType</a:t>
            </a:r>
            <a:r>
              <a:rPr lang="tr-TR" dirty="0" smtClean="0"/>
              <a:t> (</a:t>
            </a:r>
            <a:r>
              <a:rPr lang="tr-TR" dirty="0" err="1" smtClean="0"/>
              <a:t>Width</a:t>
            </a:r>
            <a:r>
              <a:rPr lang="tr-TR" dirty="0" smtClean="0"/>
              <a:t>) </a:t>
            </a:r>
            <a:r>
              <a:rPr lang="tr-TR" dirty="0" err="1" smtClean="0"/>
              <a:t>PrimaryKey</a:t>
            </a:r>
            <a:r>
              <a:rPr lang="tr-TR" dirty="0" smtClean="0"/>
              <a:t>,     </a:t>
            </a:r>
            <a:r>
              <a:rPr lang="tr-TR" sz="1400" dirty="0" smtClean="0"/>
              <a:t>Sütun adı</a:t>
            </a:r>
          </a:p>
          <a:p>
            <a:pPr marL="0" indent="0">
              <a:buNone/>
            </a:pPr>
            <a:r>
              <a:rPr lang="en-US" dirty="0" err="1" smtClean="0"/>
              <a:t>FieldName</a:t>
            </a:r>
            <a:r>
              <a:rPr lang="en-US" dirty="0" smtClean="0"/>
              <a:t> </a:t>
            </a:r>
            <a:r>
              <a:rPr lang="en-US" dirty="0" err="1" smtClean="0"/>
              <a:t>FieldType</a:t>
            </a:r>
            <a:r>
              <a:rPr lang="en-US" dirty="0" smtClean="0"/>
              <a:t> (Width) Default (Default value),</a:t>
            </a:r>
            <a:r>
              <a:rPr lang="tr-TR" dirty="0" smtClean="0"/>
              <a:t>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FieldName</a:t>
            </a:r>
            <a:r>
              <a:rPr lang="en-US" dirty="0" smtClean="0"/>
              <a:t> </a:t>
            </a:r>
            <a:r>
              <a:rPr lang="en-US" dirty="0" err="1" smtClean="0"/>
              <a:t>FieldType</a:t>
            </a:r>
            <a:r>
              <a:rPr lang="en-US" dirty="0" smtClean="0"/>
              <a:t> (Width) not null,</a:t>
            </a:r>
          </a:p>
          <a:p>
            <a:pPr marL="0" indent="0">
              <a:buNone/>
            </a:pPr>
            <a:r>
              <a:rPr lang="tr-TR" dirty="0" err="1" smtClean="0"/>
              <a:t>FieldName</a:t>
            </a:r>
            <a:r>
              <a:rPr lang="tr-TR" dirty="0" smtClean="0"/>
              <a:t> </a:t>
            </a:r>
            <a:r>
              <a:rPr lang="tr-TR" dirty="0" err="1" smtClean="0"/>
              <a:t>FieldType</a:t>
            </a:r>
            <a:r>
              <a:rPr lang="tr-TR" dirty="0" smtClean="0"/>
              <a:t> (</a:t>
            </a:r>
            <a:r>
              <a:rPr lang="tr-TR" dirty="0" err="1" smtClean="0"/>
              <a:t>Width</a:t>
            </a:r>
            <a:r>
              <a:rPr lang="tr-TR" dirty="0" smtClean="0"/>
              <a:t>),     </a:t>
            </a:r>
            <a:r>
              <a:rPr lang="tr-TR" sz="1400" dirty="0" smtClean="0"/>
              <a:t>Alan genişliği</a:t>
            </a:r>
          </a:p>
          <a:p>
            <a:pPr marL="0" indent="0">
              <a:buNone/>
            </a:pPr>
            <a:r>
              <a:rPr lang="tr-TR" dirty="0" err="1" smtClean="0"/>
              <a:t>FieldName</a:t>
            </a:r>
            <a:r>
              <a:rPr lang="tr-TR" dirty="0" smtClean="0"/>
              <a:t> </a:t>
            </a:r>
            <a:r>
              <a:rPr lang="tr-TR" dirty="0" err="1" smtClean="0"/>
              <a:t>FieldType</a:t>
            </a:r>
            <a:r>
              <a:rPr lang="tr-TR" dirty="0" smtClean="0"/>
              <a:t>,</a:t>
            </a:r>
          </a:p>
          <a:p>
            <a:pPr marL="0" indent="0">
              <a:buNone/>
            </a:pP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(PkeyField1,PkeyField2)) ;</a:t>
            </a:r>
            <a:endParaRPr lang="tr-TR" dirty="0"/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1951630" y="5686568"/>
            <a:ext cx="30740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/>
          <p:cNvSpPr txBox="1"/>
          <p:nvPr/>
        </p:nvSpPr>
        <p:spPr>
          <a:xfrm>
            <a:off x="5039284" y="5333292"/>
            <a:ext cx="69434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PrimaryKey</a:t>
            </a:r>
            <a:r>
              <a:rPr lang="tr-TR" sz="1400" dirty="0"/>
              <a:t> : eğer bir kolon </a:t>
            </a:r>
            <a:r>
              <a:rPr lang="tr-TR" sz="1400" dirty="0" err="1"/>
              <a:t>primary</a:t>
            </a:r>
            <a:r>
              <a:rPr lang="tr-TR" sz="1400" dirty="0"/>
              <a:t> </a:t>
            </a:r>
            <a:r>
              <a:rPr lang="tr-TR" sz="1400" dirty="0" err="1"/>
              <a:t>key</a:t>
            </a:r>
            <a:r>
              <a:rPr lang="tr-TR" sz="1400" dirty="0"/>
              <a:t> olarak tanımlanacaksa sonuna </a:t>
            </a:r>
            <a:r>
              <a:rPr lang="tr-TR" sz="1400" dirty="0" err="1"/>
              <a:t>primarykey</a:t>
            </a:r>
            <a:r>
              <a:rPr lang="tr-TR" sz="1400" dirty="0"/>
              <a:t> yazılır.</a:t>
            </a:r>
          </a:p>
          <a:p>
            <a:r>
              <a:rPr lang="tr-TR" sz="1400" dirty="0" err="1"/>
              <a:t>Primary</a:t>
            </a:r>
            <a:r>
              <a:rPr lang="tr-TR" sz="1400" dirty="0"/>
              <a:t> </a:t>
            </a:r>
            <a:r>
              <a:rPr lang="tr-TR" sz="1400" dirty="0" err="1"/>
              <a:t>Key</a:t>
            </a:r>
            <a:r>
              <a:rPr lang="tr-TR" sz="1400" dirty="0"/>
              <a:t> ( ) : Bu ifade eğer bir veya birden fazla kolon seçilecekse kolon adı yanına </a:t>
            </a:r>
            <a:r>
              <a:rPr lang="tr-TR" sz="1400" dirty="0" smtClean="0"/>
              <a:t>değil ayrı </a:t>
            </a:r>
            <a:r>
              <a:rPr lang="tr-TR" sz="1400" dirty="0"/>
              <a:t>bir satır olarak yazılır. </a:t>
            </a:r>
            <a:r>
              <a:rPr lang="tr-TR" sz="1400" dirty="0" err="1" smtClean="0"/>
              <a:t>Primary</a:t>
            </a:r>
            <a:r>
              <a:rPr lang="tr-TR" sz="1400" dirty="0" smtClean="0"/>
              <a:t> </a:t>
            </a:r>
            <a:r>
              <a:rPr lang="tr-TR" sz="1400" dirty="0" err="1"/>
              <a:t>key</a:t>
            </a:r>
            <a:r>
              <a:rPr lang="tr-TR" sz="1400" dirty="0"/>
              <a:t> komutunun yanında parantez içine alan adları yazılır.</a:t>
            </a:r>
          </a:p>
        </p:txBody>
      </p:sp>
    </p:spTree>
    <p:extLst>
      <p:ext uri="{BB962C8B-B14F-4D97-AF65-F5344CB8AC3E}">
        <p14:creationId xmlns:p14="http://schemas.microsoft.com/office/powerpoint/2010/main" val="23877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DDL 1. Örnek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62666"/>
              </p:ext>
            </p:extLst>
          </p:nvPr>
        </p:nvGraphicFramePr>
        <p:xfrm>
          <a:off x="3326192" y="1696872"/>
          <a:ext cx="495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71"/>
                <a:gridCol w="1719617"/>
                <a:gridCol w="1460311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SOYADI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NO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char</a:t>
                      </a:r>
                      <a:r>
                        <a:rPr lang="tr-TR" dirty="0" smtClean="0"/>
                        <a:t>[20]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char</a:t>
                      </a:r>
                      <a:r>
                        <a:rPr lang="tr-TR" dirty="0" smtClean="0"/>
                        <a:t>[20]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numeric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470245" y="3043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2470245" y="3412783"/>
            <a:ext cx="775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Öğrenci tablosu ADI, SOYADI, NO olmak üzere 3 hücreden oluşan bir tablo olsun. SQL ile bu tabloyu yaratınız.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1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Cevap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Create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(</a:t>
            </a:r>
          </a:p>
          <a:p>
            <a:pPr marL="0" indent="0">
              <a:buNone/>
            </a:pPr>
            <a:r>
              <a:rPr lang="tr-TR" b="1" dirty="0"/>
              <a:t>Adi </a:t>
            </a:r>
            <a:r>
              <a:rPr lang="tr-TR" dirty="0" err="1"/>
              <a:t>Char</a:t>
            </a:r>
            <a:r>
              <a:rPr lang="tr-TR" dirty="0"/>
              <a:t>(20) not </a:t>
            </a:r>
            <a:r>
              <a:rPr lang="tr-TR" dirty="0" err="1"/>
              <a:t>null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b="1" dirty="0" err="1"/>
              <a:t>Soyadi</a:t>
            </a:r>
            <a:r>
              <a:rPr lang="tr-TR" b="1" dirty="0"/>
              <a:t> </a:t>
            </a:r>
            <a:r>
              <a:rPr lang="tr-TR" dirty="0" err="1"/>
              <a:t>Char</a:t>
            </a:r>
            <a:r>
              <a:rPr lang="tr-TR" dirty="0"/>
              <a:t>(20) not </a:t>
            </a:r>
            <a:r>
              <a:rPr lang="tr-TR" dirty="0" err="1"/>
              <a:t>null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b="1" dirty="0"/>
              <a:t>No </a:t>
            </a:r>
            <a:r>
              <a:rPr lang="tr-TR" dirty="0" err="1"/>
              <a:t>Numeric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(</a:t>
            </a:r>
            <a:r>
              <a:rPr lang="tr-TR" b="1" dirty="0"/>
              <a:t>No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0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Tabloya Kolon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Var olan bir tabloya yeni kolon eklemek için </a:t>
            </a:r>
            <a:r>
              <a:rPr lang="tr-TR" b="1" dirty="0"/>
              <a:t>ALTER TABLE … ADD </a:t>
            </a:r>
            <a:r>
              <a:rPr lang="tr-TR" dirty="0"/>
              <a:t>kalıbı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5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DDL 2. 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 </a:t>
            </a:r>
            <a:r>
              <a:rPr lang="tr-TR" dirty="0"/>
              <a:t>tablosuna </a:t>
            </a:r>
            <a:r>
              <a:rPr lang="tr-TR" dirty="0" err="1"/>
              <a:t>char</a:t>
            </a:r>
            <a:r>
              <a:rPr lang="tr-TR" dirty="0"/>
              <a:t>(11) tipinde “Telefon” isimli bir kolon/sütun ekleyiniz.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39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4465</TotalTime>
  <Words>912</Words>
  <Application>Microsoft Office PowerPoint</Application>
  <PresentationFormat>Geniş ekran</PresentationFormat>
  <Paragraphs>143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Duman</vt:lpstr>
      <vt:lpstr>Veri Tabanı Yönetimi Dersi 1. Laboratuvarı </vt:lpstr>
      <vt:lpstr>Laboratuvar Kuralları</vt:lpstr>
      <vt:lpstr>İçerik</vt:lpstr>
      <vt:lpstr>DDL (Data Definition Language – Veri tanımlama dili) Komutları</vt:lpstr>
      <vt:lpstr>Tablo Yaratma</vt:lpstr>
      <vt:lpstr>DDL 1. Örnek</vt:lpstr>
      <vt:lpstr>Cevap</vt:lpstr>
      <vt:lpstr>Tabloya Kolon Ekleme</vt:lpstr>
      <vt:lpstr>DDL 2. Örnek</vt:lpstr>
      <vt:lpstr>Cevap</vt:lpstr>
      <vt:lpstr>Tablo Silme</vt:lpstr>
      <vt:lpstr>DDL 3. Örnek</vt:lpstr>
      <vt:lpstr>Cevap</vt:lpstr>
      <vt:lpstr>DML (Data ManipulationLanguage - Veri işleme dili) Komutları</vt:lpstr>
      <vt:lpstr>Tabloya Satır Ekleme</vt:lpstr>
      <vt:lpstr>DML 1. Örnek</vt:lpstr>
      <vt:lpstr>Cevap</vt:lpstr>
      <vt:lpstr>Tablodan Satır Silme</vt:lpstr>
      <vt:lpstr>DML 2. Örnek</vt:lpstr>
      <vt:lpstr>Cevap</vt:lpstr>
      <vt:lpstr>Tablodan Kayıt Değiştirme</vt:lpstr>
      <vt:lpstr>DML 3. Örnek</vt:lpstr>
      <vt:lpstr>Cevap</vt:lpstr>
      <vt:lpstr>Sorgulamalar</vt:lpstr>
      <vt:lpstr>Sorgulamalar 1. Örnek</vt:lpstr>
      <vt:lpstr>Cevap</vt:lpstr>
      <vt:lpstr>Sorgulamalar 2. Örnek</vt:lpstr>
      <vt:lpstr>Cevap</vt:lpstr>
      <vt:lpstr>Sorgulamalar 3. Örnek</vt:lpstr>
      <vt:lpstr>Cevap</vt:lpstr>
      <vt:lpstr>Sorgulamalar 4. Örnek</vt:lpstr>
      <vt:lpstr>Cevap</vt:lpstr>
      <vt:lpstr>Sorgulamalar 5. Örnek</vt:lpstr>
      <vt:lpstr>Cevap</vt:lpstr>
      <vt:lpstr>Hastane Örneği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48</cp:revision>
  <dcterms:created xsi:type="dcterms:W3CDTF">2015-10-04T20:07:07Z</dcterms:created>
  <dcterms:modified xsi:type="dcterms:W3CDTF">2016-10-06T10:12:29Z</dcterms:modified>
</cp:coreProperties>
</file>