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19"/>
  </p:notesMasterIdLst>
  <p:sldIdLst>
    <p:sldId id="256" r:id="rId2"/>
    <p:sldId id="307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303" autoAdjust="0"/>
  </p:normalViewPr>
  <p:slideViewPr>
    <p:cSldViewPr snapToGrid="0">
      <p:cViewPr varScale="1">
        <p:scale>
          <a:sx n="58" d="100"/>
          <a:sy n="58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E5C63-7876-4ADC-9471-39A6A2E89FE2}" type="datetimeFigureOut">
              <a:rPr lang="tr-TR" smtClean="0"/>
              <a:t>12.10.2016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D036A-D458-4F06-9377-6302E08B40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3701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D036A-D458-4F06-9377-6302E08B4003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4944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D036A-D458-4F06-9377-6302E08B4003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8078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12.10.2016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685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12.10.2016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142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12.10.2016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2007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12.10.2016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3921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12.10.2016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2490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12.10.2016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195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12.10.2016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4306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12.10.2016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590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12.10.2016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56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12.10.2016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802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12.10.2016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312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12.10.2016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367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12.10.2016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157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12.10.2016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964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12.10.2016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715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12.10.2016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424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E8DA1-115B-448E-AEB1-579FA31D2035}" type="datetimeFigureOut">
              <a:rPr lang="tr-TR" smtClean="0"/>
              <a:t>12.10.2016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639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/>
              <a:t>Veri Tabanı Yönetimi Dersi </a:t>
            </a:r>
            <a:r>
              <a:rPr lang="tr-TR" b="1" dirty="0" smtClean="0"/>
              <a:t>2</a:t>
            </a:r>
            <a:r>
              <a:rPr lang="it-IT" b="1" dirty="0" smtClean="0"/>
              <a:t>. </a:t>
            </a:r>
            <a:r>
              <a:rPr lang="it-IT" b="1" dirty="0"/>
              <a:t>Laboratuvarı </a:t>
            </a:r>
            <a:endParaRPr lang="tr-TR" b="1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b="1" dirty="0" smtClean="0"/>
              <a:t>Arş. Gör. Pınar CİHAN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09783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Cevap 1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</a:rPr>
              <a:t>SELECT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fname</a:t>
            </a:r>
            <a:r>
              <a:rPr lang="tr-TR" dirty="0">
                <a:solidFill>
                  <a:schemeClr val="tx1"/>
                </a:solidFill>
              </a:rPr>
              <a:t>, </a:t>
            </a:r>
            <a:r>
              <a:rPr lang="tr-TR" dirty="0" err="1">
                <a:solidFill>
                  <a:schemeClr val="tx1"/>
                </a:solidFill>
              </a:rPr>
              <a:t>lname</a:t>
            </a:r>
            <a:r>
              <a:rPr lang="tr-TR" dirty="0">
                <a:solidFill>
                  <a:schemeClr val="tx1"/>
                </a:solidFill>
              </a:rPr>
              <a:t> </a:t>
            </a:r>
            <a:endParaRPr lang="tr-T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</a:rPr>
              <a:t>FROM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employee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</a:rPr>
              <a:t>WHERE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dno</a:t>
            </a:r>
            <a:r>
              <a:rPr lang="tr-TR" dirty="0" smtClean="0">
                <a:solidFill>
                  <a:schemeClr val="tx1"/>
                </a:solidFill>
              </a:rPr>
              <a:t>=5</a:t>
            </a:r>
            <a:r>
              <a:rPr lang="tr-TR" dirty="0">
                <a:solidFill>
                  <a:schemeClr val="tx1"/>
                </a:solidFill>
              </a:rPr>
              <a:t>;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4395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Soru</a:t>
            </a:r>
            <a:r>
              <a:rPr lang="tr-TR" dirty="0" smtClean="0"/>
              <a:t> </a:t>
            </a:r>
            <a:r>
              <a:rPr lang="tr-TR" b="1" dirty="0" smtClean="0"/>
              <a:t>2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“</a:t>
            </a:r>
            <a:r>
              <a:rPr lang="tr-TR" dirty="0" err="1"/>
              <a:t>Jared</a:t>
            </a:r>
            <a:r>
              <a:rPr lang="tr-TR" dirty="0"/>
              <a:t> James” isimli işçinin çalıştığı departmanın ismini </a:t>
            </a:r>
            <a:r>
              <a:rPr lang="tr-TR" dirty="0" smtClean="0"/>
              <a:t>bulan </a:t>
            </a:r>
            <a:r>
              <a:rPr lang="tr-TR" dirty="0"/>
              <a:t>sorguyu </a:t>
            </a:r>
            <a:r>
              <a:rPr lang="tr-TR" dirty="0" smtClean="0"/>
              <a:t>yazınız.</a:t>
            </a:r>
          </a:p>
          <a:p>
            <a:r>
              <a:rPr lang="tr-TR" dirty="0">
                <a:solidFill>
                  <a:srgbClr val="FF0000"/>
                </a:solidFill>
              </a:rPr>
              <a:t>Kullanılacak Tablo : </a:t>
            </a:r>
            <a:r>
              <a:rPr lang="tr-TR" dirty="0" err="1" smtClean="0">
                <a:solidFill>
                  <a:srgbClr val="FF0000"/>
                </a:solidFill>
              </a:rPr>
              <a:t>Department</a:t>
            </a:r>
            <a:r>
              <a:rPr lang="tr-TR" dirty="0" smtClean="0">
                <a:solidFill>
                  <a:srgbClr val="FF0000"/>
                </a:solidFill>
              </a:rPr>
              <a:t> ve </a:t>
            </a:r>
            <a:r>
              <a:rPr lang="tr-TR" dirty="0" err="1">
                <a:solidFill>
                  <a:srgbClr val="FF0000"/>
                </a:solidFill>
              </a:rPr>
              <a:t>Employee</a:t>
            </a:r>
            <a:endParaRPr lang="tr-TR" dirty="0">
              <a:solidFill>
                <a:srgbClr val="FF0000"/>
              </a:solidFill>
            </a:endParaRPr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pPr marL="64008" indent="0">
              <a:buNone/>
            </a:pPr>
            <a:endParaRPr lang="tr-TR" dirty="0" smtClean="0"/>
          </a:p>
        </p:txBody>
      </p:sp>
      <p:graphicFrame>
        <p:nvGraphicFramePr>
          <p:cNvPr id="6" name="İçerik Yer Tutucus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7945018"/>
              </p:ext>
            </p:extLst>
          </p:nvPr>
        </p:nvGraphicFramePr>
        <p:xfrm>
          <a:off x="4871864" y="3582307"/>
          <a:ext cx="1574064" cy="33123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4064"/>
              </a:tblGrid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FNAME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MINIT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LNAME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SSN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BDATE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ADDRESS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SEX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SALARY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SUPERSSN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DNO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402229"/>
              </p:ext>
            </p:extLst>
          </p:nvPr>
        </p:nvGraphicFramePr>
        <p:xfrm>
          <a:off x="2096783" y="4520604"/>
          <a:ext cx="1966778" cy="18332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6778"/>
              </a:tblGrid>
              <a:tr h="4583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DNAME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83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DNUMBER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83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MGRSSN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83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MGRSTARTDATE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Dikdörtgen 7"/>
          <p:cNvSpPr/>
          <p:nvPr/>
        </p:nvSpPr>
        <p:spPr>
          <a:xfrm>
            <a:off x="2308901" y="4077072"/>
            <a:ext cx="180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</a:rPr>
              <a:t>Department</a:t>
            </a:r>
            <a:endParaRPr lang="en-US" dirty="0"/>
          </a:p>
        </p:txBody>
      </p:sp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002124"/>
              </p:ext>
            </p:extLst>
          </p:nvPr>
        </p:nvGraphicFramePr>
        <p:xfrm>
          <a:off x="7931154" y="5238493"/>
          <a:ext cx="2088232" cy="8308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8232"/>
              </a:tblGrid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 b="1" dirty="0">
                          <a:solidFill>
                            <a:schemeClr val="tx1"/>
                          </a:solidFill>
                          <a:effectLst/>
                        </a:rPr>
                        <a:t>DNAME </a:t>
                      </a:r>
                      <a:endParaRPr lang="tr-TR" sz="14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988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solidFill>
                            <a:schemeClr val="tx1"/>
                          </a:solidFill>
                          <a:effectLst/>
                        </a:rPr>
                        <a:t>Software </a:t>
                      </a:r>
                      <a:endParaRPr lang="tr-TR" sz="14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Dikdörtgen 9"/>
          <p:cNvSpPr/>
          <p:nvPr/>
        </p:nvSpPr>
        <p:spPr>
          <a:xfrm>
            <a:off x="8256240" y="4869160"/>
            <a:ext cx="1296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dirty="0" smtClean="0"/>
              <a:t>Sonuç:</a:t>
            </a:r>
            <a:endParaRPr lang="tr-TR" b="1" dirty="0"/>
          </a:p>
        </p:txBody>
      </p:sp>
      <p:sp>
        <p:nvSpPr>
          <p:cNvPr id="11" name="Dikdörtgen 10"/>
          <p:cNvSpPr/>
          <p:nvPr/>
        </p:nvSpPr>
        <p:spPr>
          <a:xfrm>
            <a:off x="4961158" y="3274126"/>
            <a:ext cx="180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Employee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32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Cevap 2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981200" y="1882808"/>
            <a:ext cx="8579296" cy="4572000"/>
          </a:xfrm>
        </p:spPr>
        <p:txBody>
          <a:bodyPr/>
          <a:lstStyle/>
          <a:p>
            <a:pPr marL="64008" indent="0">
              <a:buNone/>
            </a:pPr>
            <a:r>
              <a:rPr lang="tr-TR" b="1" dirty="0" smtClean="0">
                <a:solidFill>
                  <a:schemeClr val="tx1"/>
                </a:solidFill>
              </a:rPr>
              <a:t>SELECT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dname</a:t>
            </a:r>
            <a:r>
              <a:rPr lang="tr-TR" dirty="0">
                <a:solidFill>
                  <a:schemeClr val="tx1"/>
                </a:solidFill>
              </a:rPr>
              <a:t> </a:t>
            </a:r>
            <a:endParaRPr lang="tr-TR" dirty="0" smtClean="0">
              <a:solidFill>
                <a:schemeClr val="tx1"/>
              </a:solidFill>
            </a:endParaRPr>
          </a:p>
          <a:p>
            <a:pPr marL="64008" indent="0">
              <a:buNone/>
            </a:pPr>
            <a:r>
              <a:rPr lang="tr-TR" b="1" dirty="0" smtClean="0">
                <a:solidFill>
                  <a:schemeClr val="tx1"/>
                </a:solidFill>
              </a:rPr>
              <a:t>FROM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employee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>
                <a:solidFill>
                  <a:schemeClr val="tx1"/>
                </a:solidFill>
              </a:rPr>
              <a:t>e, </a:t>
            </a:r>
            <a:r>
              <a:rPr lang="tr-TR" dirty="0" err="1">
                <a:solidFill>
                  <a:schemeClr val="tx1"/>
                </a:solidFill>
              </a:rPr>
              <a:t>department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smtClean="0">
                <a:solidFill>
                  <a:schemeClr val="tx1"/>
                </a:solidFill>
              </a:rPr>
              <a:t>d</a:t>
            </a:r>
          </a:p>
          <a:p>
            <a:pPr marL="64008" indent="0">
              <a:buNone/>
            </a:pPr>
            <a:r>
              <a:rPr lang="tr-TR" b="1" dirty="0" smtClean="0">
                <a:solidFill>
                  <a:schemeClr val="tx1"/>
                </a:solidFill>
              </a:rPr>
              <a:t>WHERE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fname</a:t>
            </a:r>
            <a:r>
              <a:rPr lang="tr-TR" dirty="0">
                <a:solidFill>
                  <a:schemeClr val="tx1"/>
                </a:solidFill>
              </a:rPr>
              <a:t> = '</a:t>
            </a:r>
            <a:r>
              <a:rPr lang="tr-TR" dirty="0" err="1">
                <a:solidFill>
                  <a:schemeClr val="tx1"/>
                </a:solidFill>
              </a:rPr>
              <a:t>Jared</a:t>
            </a:r>
            <a:r>
              <a:rPr lang="tr-TR" dirty="0">
                <a:solidFill>
                  <a:schemeClr val="tx1"/>
                </a:solidFill>
              </a:rPr>
              <a:t>' </a:t>
            </a:r>
            <a:r>
              <a:rPr lang="tr-TR" b="1" dirty="0" smtClean="0">
                <a:solidFill>
                  <a:schemeClr val="tx1"/>
                </a:solidFill>
              </a:rPr>
              <a:t>AND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lname</a:t>
            </a:r>
            <a:r>
              <a:rPr lang="tr-TR" dirty="0" smtClean="0">
                <a:solidFill>
                  <a:schemeClr val="tx1"/>
                </a:solidFill>
              </a:rPr>
              <a:t>=‘James’</a:t>
            </a:r>
          </a:p>
          <a:p>
            <a:pPr marL="64008" indent="0">
              <a:buNone/>
            </a:pPr>
            <a:r>
              <a:rPr lang="tr-TR" b="1" dirty="0">
                <a:solidFill>
                  <a:schemeClr val="tx1"/>
                </a:solidFill>
              </a:rPr>
              <a:t>AND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e.dno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>
                <a:solidFill>
                  <a:schemeClr val="tx1"/>
                </a:solidFill>
              </a:rPr>
              <a:t>= </a:t>
            </a:r>
            <a:r>
              <a:rPr lang="tr-TR" dirty="0" err="1">
                <a:solidFill>
                  <a:schemeClr val="tx1"/>
                </a:solidFill>
              </a:rPr>
              <a:t>d.dnumber</a:t>
            </a:r>
            <a:r>
              <a:rPr lang="tr-TR" dirty="0">
                <a:solidFill>
                  <a:schemeClr val="tx1"/>
                </a:solidFill>
              </a:rPr>
              <a:t>;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541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Soru</a:t>
            </a:r>
            <a:r>
              <a:rPr lang="tr-TR" dirty="0" smtClean="0"/>
              <a:t> </a:t>
            </a:r>
            <a:r>
              <a:rPr lang="tr-TR" b="1" dirty="0" smtClean="0"/>
              <a:t>3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919536" y="1556792"/>
            <a:ext cx="8229600" cy="4572000"/>
          </a:xfrm>
        </p:spPr>
        <p:txBody>
          <a:bodyPr/>
          <a:lstStyle/>
          <a:p>
            <a:r>
              <a:rPr lang="tr-TR" dirty="0"/>
              <a:t>Şirketin satış departmanının (“</a:t>
            </a:r>
            <a:r>
              <a:rPr lang="tr-TR" dirty="0" err="1"/>
              <a:t>Sales</a:t>
            </a:r>
            <a:r>
              <a:rPr lang="tr-TR" dirty="0"/>
              <a:t>”) hangi şehir(</a:t>
            </a:r>
            <a:r>
              <a:rPr lang="tr-TR" dirty="0" err="1"/>
              <a:t>ler</a:t>
            </a:r>
            <a:r>
              <a:rPr lang="tr-TR" dirty="0"/>
              <a:t>)de ofisi olduğunu bulan sorguyu yazınız</a:t>
            </a:r>
            <a:r>
              <a:rPr lang="tr-TR" dirty="0" smtClean="0"/>
              <a:t>.</a:t>
            </a:r>
          </a:p>
          <a:p>
            <a:r>
              <a:rPr lang="tr-TR" dirty="0">
                <a:solidFill>
                  <a:srgbClr val="FF0000"/>
                </a:solidFill>
              </a:rPr>
              <a:t>Kullanılacak Tablo : </a:t>
            </a:r>
            <a:r>
              <a:rPr lang="tr-TR" dirty="0" err="1" smtClean="0">
                <a:solidFill>
                  <a:srgbClr val="FF0000"/>
                </a:solidFill>
              </a:rPr>
              <a:t>department</a:t>
            </a:r>
            <a:r>
              <a:rPr lang="tr-TR" dirty="0" smtClean="0">
                <a:solidFill>
                  <a:srgbClr val="FF0000"/>
                </a:solidFill>
              </a:rPr>
              <a:t> ve </a:t>
            </a:r>
            <a:r>
              <a:rPr lang="tr-TR" dirty="0" err="1" smtClean="0">
                <a:solidFill>
                  <a:srgbClr val="FF0000"/>
                </a:solidFill>
              </a:rPr>
              <a:t>dept_locations</a:t>
            </a:r>
            <a:endParaRPr lang="tr-TR" dirty="0">
              <a:solidFill>
                <a:srgbClr val="FF0000"/>
              </a:solidFill>
            </a:endParaRPr>
          </a:p>
          <a:p>
            <a:endParaRPr lang="tr-TR" dirty="0"/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182785"/>
              </p:ext>
            </p:extLst>
          </p:nvPr>
        </p:nvGraphicFramePr>
        <p:xfrm>
          <a:off x="7876892" y="3651200"/>
          <a:ext cx="1440160" cy="1577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16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600" b="1" dirty="0">
                          <a:effectLst/>
                        </a:rPr>
                        <a:t>DLOCATION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 b="1" dirty="0">
                          <a:effectLst/>
                        </a:rPr>
                        <a:t>Chicago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 b="1">
                          <a:effectLst/>
                        </a:rPr>
                        <a:t>Dallas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 b="1" dirty="0">
                          <a:effectLst/>
                        </a:rPr>
                        <a:t>Miami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 b="1">
                          <a:effectLst/>
                        </a:rPr>
                        <a:t>Philadephia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 b="1" dirty="0">
                          <a:effectLst/>
                        </a:rPr>
                        <a:t>Seattle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Dikdörtgen 6"/>
          <p:cNvSpPr/>
          <p:nvPr/>
        </p:nvSpPr>
        <p:spPr>
          <a:xfrm>
            <a:off x="8052857" y="3210038"/>
            <a:ext cx="1475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/>
              <a:t>Sonuç:</a:t>
            </a:r>
            <a:endParaRPr lang="en-US" b="1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690277"/>
              </p:ext>
            </p:extLst>
          </p:nvPr>
        </p:nvGraphicFramePr>
        <p:xfrm>
          <a:off x="1924419" y="3523252"/>
          <a:ext cx="1976185" cy="18332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6185"/>
              </a:tblGrid>
              <a:tr h="4583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DNAME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83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DNUMBER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83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MGRSSN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83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MGRSTARTDATE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Dikdörtgen 7"/>
          <p:cNvSpPr/>
          <p:nvPr/>
        </p:nvSpPr>
        <p:spPr>
          <a:xfrm>
            <a:off x="2100404" y="3101686"/>
            <a:ext cx="180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Department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640648"/>
              </p:ext>
            </p:extLst>
          </p:nvPr>
        </p:nvGraphicFramePr>
        <p:xfrm>
          <a:off x="4943872" y="3538147"/>
          <a:ext cx="1839065" cy="936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9065"/>
              </a:tblGrid>
              <a:tr h="4680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DNUMBER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DLOCATION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Dikdörtgen 8"/>
          <p:cNvSpPr/>
          <p:nvPr/>
        </p:nvSpPr>
        <p:spPr>
          <a:xfrm>
            <a:off x="4871864" y="3131670"/>
            <a:ext cx="21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Dept_locations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22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Cevap 3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tr-TR" b="1" dirty="0" smtClean="0">
                <a:solidFill>
                  <a:schemeClr val="tx1"/>
                </a:solidFill>
              </a:rPr>
              <a:t>SELECT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dlocation</a:t>
            </a:r>
            <a:r>
              <a:rPr lang="tr-TR" dirty="0">
                <a:solidFill>
                  <a:schemeClr val="tx1"/>
                </a:solidFill>
              </a:rPr>
              <a:t> </a:t>
            </a:r>
            <a:endParaRPr lang="tr-TR" dirty="0" smtClean="0">
              <a:solidFill>
                <a:schemeClr val="tx1"/>
              </a:solidFill>
            </a:endParaRPr>
          </a:p>
          <a:p>
            <a:pPr marL="64008" indent="0">
              <a:buNone/>
            </a:pPr>
            <a:r>
              <a:rPr lang="tr-TR" b="1" dirty="0" smtClean="0">
                <a:solidFill>
                  <a:schemeClr val="tx1"/>
                </a:solidFill>
              </a:rPr>
              <a:t>FROM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department</a:t>
            </a:r>
            <a:r>
              <a:rPr lang="tr-TR" dirty="0">
                <a:solidFill>
                  <a:schemeClr val="tx1"/>
                </a:solidFill>
              </a:rPr>
              <a:t> d, </a:t>
            </a:r>
            <a:r>
              <a:rPr lang="tr-TR" dirty="0" err="1">
                <a:solidFill>
                  <a:schemeClr val="tx1"/>
                </a:solidFill>
              </a:rPr>
              <a:t>dept_locations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smtClean="0">
                <a:solidFill>
                  <a:schemeClr val="tx1"/>
                </a:solidFill>
              </a:rPr>
              <a:t>dl </a:t>
            </a:r>
            <a:r>
              <a:rPr lang="tr-TR" b="1" dirty="0" smtClean="0">
                <a:solidFill>
                  <a:schemeClr val="tx1"/>
                </a:solidFill>
              </a:rPr>
              <a:t>WHERE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d.dname</a:t>
            </a:r>
            <a:r>
              <a:rPr lang="tr-TR" dirty="0">
                <a:solidFill>
                  <a:schemeClr val="tx1"/>
                </a:solidFill>
              </a:rPr>
              <a:t> = '</a:t>
            </a:r>
            <a:r>
              <a:rPr lang="tr-TR" dirty="0" err="1">
                <a:solidFill>
                  <a:schemeClr val="tx1"/>
                </a:solidFill>
              </a:rPr>
              <a:t>Sales</a:t>
            </a:r>
            <a:r>
              <a:rPr lang="tr-TR" dirty="0">
                <a:solidFill>
                  <a:schemeClr val="tx1"/>
                </a:solidFill>
              </a:rPr>
              <a:t>'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</a:p>
          <a:p>
            <a:pPr marL="64008" indent="0">
              <a:buNone/>
            </a:pPr>
            <a:r>
              <a:rPr lang="tr-TR" b="1" dirty="0" smtClean="0">
                <a:solidFill>
                  <a:schemeClr val="tx1"/>
                </a:solidFill>
              </a:rPr>
              <a:t>AND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d.dnumber</a:t>
            </a:r>
            <a:r>
              <a:rPr lang="tr-TR" dirty="0" smtClean="0">
                <a:solidFill>
                  <a:schemeClr val="tx1"/>
                </a:solidFill>
              </a:rPr>
              <a:t>=</a:t>
            </a:r>
            <a:r>
              <a:rPr lang="tr-TR" dirty="0" err="1" smtClean="0">
                <a:solidFill>
                  <a:schemeClr val="tx1"/>
                </a:solidFill>
              </a:rPr>
              <a:t>dl.dnumber</a:t>
            </a:r>
            <a:r>
              <a:rPr lang="tr-TR" dirty="0" smtClean="0">
                <a:solidFill>
                  <a:schemeClr val="tx1"/>
                </a:solidFill>
              </a:rPr>
              <a:t>;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1544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Soru 4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981200" y="1268760"/>
            <a:ext cx="8229600" cy="4572000"/>
          </a:xfrm>
        </p:spPr>
        <p:txBody>
          <a:bodyPr/>
          <a:lstStyle/>
          <a:p>
            <a:r>
              <a:rPr lang="tr-TR" dirty="0"/>
              <a:t>Houston şehrinde yaşayan işçi/işçilerin ad, </a:t>
            </a:r>
            <a:r>
              <a:rPr lang="tr-TR" dirty="0" err="1"/>
              <a:t>soyad</a:t>
            </a:r>
            <a:r>
              <a:rPr lang="tr-TR" dirty="0"/>
              <a:t> bilgileri ve çalıştığı departman/departmanların ismini bulan sorguyu yazınız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  <p:graphicFrame>
        <p:nvGraphicFramePr>
          <p:cNvPr id="6" name="İçerik Yer Tutucus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5118104"/>
              </p:ext>
            </p:extLst>
          </p:nvPr>
        </p:nvGraphicFramePr>
        <p:xfrm>
          <a:off x="5710364" y="3284984"/>
          <a:ext cx="1379722" cy="33123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9722"/>
              </a:tblGrid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FNAME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MINIT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LNAME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SSN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BDATE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ADDRESS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SEX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SALARY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SUPERSSN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DNO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o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063282"/>
              </p:ext>
            </p:extLst>
          </p:nvPr>
        </p:nvGraphicFramePr>
        <p:xfrm>
          <a:off x="2259256" y="3252667"/>
          <a:ext cx="1938008" cy="18332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8008"/>
              </a:tblGrid>
              <a:tr h="4583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DNAME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83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DNUMBER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83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MGRSSN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83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MGRSTARTDATE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Dikdörtgen 8"/>
          <p:cNvSpPr/>
          <p:nvPr/>
        </p:nvSpPr>
        <p:spPr>
          <a:xfrm>
            <a:off x="2231164" y="2883335"/>
            <a:ext cx="180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Department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5663952" y="2915652"/>
            <a:ext cx="180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Employee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4980384" y="227687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b="1" dirty="0"/>
              <a:t>SONUÇ</a:t>
            </a:r>
            <a:endParaRPr lang="en-US" b="1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748446"/>
              </p:ext>
            </p:extLst>
          </p:nvPr>
        </p:nvGraphicFramePr>
        <p:xfrm>
          <a:off x="3439235" y="2661424"/>
          <a:ext cx="6149063" cy="1712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3767"/>
                <a:gridCol w="1947724"/>
                <a:gridCol w="2077572"/>
              </a:tblGrid>
              <a:tr h="316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600" b="1" dirty="0">
                          <a:solidFill>
                            <a:schemeClr val="tx1"/>
                          </a:solidFill>
                          <a:effectLst/>
                        </a:rPr>
                        <a:t>FNAME</a:t>
                      </a:r>
                      <a:endParaRPr lang="tr-TR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600" b="1" dirty="0">
                          <a:solidFill>
                            <a:schemeClr val="tx1"/>
                          </a:solidFill>
                          <a:effectLst/>
                        </a:rPr>
                        <a:t>LNAME</a:t>
                      </a:r>
                      <a:endParaRPr lang="tr-TR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600" b="1">
                          <a:solidFill>
                            <a:schemeClr val="tx1"/>
                          </a:solidFill>
                          <a:effectLst/>
                        </a:rPr>
                        <a:t>DNAME</a:t>
                      </a:r>
                      <a:endParaRPr lang="tr-TR" sz="1600" b="1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93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0">
                          <a:solidFill>
                            <a:schemeClr val="tx1"/>
                          </a:solidFill>
                          <a:effectLst/>
                        </a:rPr>
                        <a:t>Franklin</a:t>
                      </a:r>
                      <a:endParaRPr lang="tr-TR" sz="16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0">
                          <a:solidFill>
                            <a:schemeClr val="tx1"/>
                          </a:solidFill>
                          <a:effectLst/>
                        </a:rPr>
                        <a:t>Wong</a:t>
                      </a:r>
                      <a:endParaRPr lang="tr-TR" sz="16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0">
                          <a:solidFill>
                            <a:schemeClr val="tx1"/>
                          </a:solidFill>
                          <a:effectLst/>
                        </a:rPr>
                        <a:t>Research</a:t>
                      </a:r>
                      <a:endParaRPr lang="tr-TR" sz="16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93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0">
                          <a:solidFill>
                            <a:schemeClr val="tx1"/>
                          </a:solidFill>
                          <a:effectLst/>
                        </a:rPr>
                        <a:t>James</a:t>
                      </a:r>
                      <a:endParaRPr lang="tr-TR" sz="16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0">
                          <a:solidFill>
                            <a:schemeClr val="tx1"/>
                          </a:solidFill>
                          <a:effectLst/>
                        </a:rPr>
                        <a:t>Borg</a:t>
                      </a:r>
                      <a:endParaRPr lang="tr-TR" sz="16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0">
                          <a:solidFill>
                            <a:schemeClr val="tx1"/>
                          </a:solidFill>
                          <a:effectLst/>
                        </a:rPr>
                        <a:t>Headquarters</a:t>
                      </a:r>
                      <a:endParaRPr lang="tr-TR" sz="16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93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0">
                          <a:solidFill>
                            <a:schemeClr val="tx1"/>
                          </a:solidFill>
                          <a:effectLst/>
                        </a:rPr>
                        <a:t>John</a:t>
                      </a:r>
                      <a:endParaRPr lang="tr-TR" sz="16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0">
                          <a:solidFill>
                            <a:schemeClr val="tx1"/>
                          </a:solidFill>
                          <a:effectLst/>
                        </a:rPr>
                        <a:t>Smith</a:t>
                      </a:r>
                      <a:endParaRPr lang="tr-TR" sz="16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0">
                          <a:solidFill>
                            <a:schemeClr val="tx1"/>
                          </a:solidFill>
                          <a:effectLst/>
                        </a:rPr>
                        <a:t>Research</a:t>
                      </a:r>
                      <a:endParaRPr lang="tr-TR" sz="16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93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0">
                          <a:solidFill>
                            <a:schemeClr val="tx1"/>
                          </a:solidFill>
                          <a:effectLst/>
                        </a:rPr>
                        <a:t>Joyce</a:t>
                      </a:r>
                      <a:endParaRPr lang="tr-TR" sz="16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0" dirty="0">
                          <a:solidFill>
                            <a:schemeClr val="tx1"/>
                          </a:solidFill>
                          <a:effectLst/>
                        </a:rPr>
                        <a:t>English</a:t>
                      </a:r>
                      <a:endParaRPr lang="tr-TR" sz="16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0">
                          <a:solidFill>
                            <a:schemeClr val="tx1"/>
                          </a:solidFill>
                          <a:effectLst/>
                        </a:rPr>
                        <a:t>Research</a:t>
                      </a:r>
                      <a:endParaRPr lang="tr-TR" sz="16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93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0">
                          <a:solidFill>
                            <a:schemeClr val="tx1"/>
                          </a:solidFill>
                          <a:effectLst/>
                        </a:rPr>
                        <a:t>Ahmad</a:t>
                      </a:r>
                      <a:endParaRPr lang="tr-TR" sz="16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0" dirty="0" err="1">
                          <a:solidFill>
                            <a:schemeClr val="tx1"/>
                          </a:solidFill>
                          <a:effectLst/>
                        </a:rPr>
                        <a:t>Jabbar</a:t>
                      </a:r>
                      <a:endParaRPr lang="tr-TR" sz="16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0" dirty="0">
                          <a:solidFill>
                            <a:schemeClr val="tx1"/>
                          </a:solidFill>
                          <a:effectLst/>
                        </a:rPr>
                        <a:t>Administration</a:t>
                      </a:r>
                      <a:endParaRPr lang="tr-TR" sz="16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932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Cevap 4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tr-TR" b="1" dirty="0" smtClean="0">
                <a:solidFill>
                  <a:schemeClr val="tx1"/>
                </a:solidFill>
              </a:rPr>
              <a:t>SELECT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fname</a:t>
            </a:r>
            <a:r>
              <a:rPr lang="tr-TR" dirty="0" smtClean="0">
                <a:solidFill>
                  <a:schemeClr val="tx1"/>
                </a:solidFill>
              </a:rPr>
              <a:t>, </a:t>
            </a:r>
            <a:r>
              <a:rPr lang="tr-TR" dirty="0" err="1" smtClean="0">
                <a:solidFill>
                  <a:schemeClr val="tx1"/>
                </a:solidFill>
              </a:rPr>
              <a:t>lname</a:t>
            </a:r>
            <a:r>
              <a:rPr lang="tr-TR" dirty="0">
                <a:solidFill>
                  <a:schemeClr val="tx1"/>
                </a:solidFill>
              </a:rPr>
              <a:t>, </a:t>
            </a:r>
            <a:r>
              <a:rPr lang="tr-TR" dirty="0" err="1">
                <a:solidFill>
                  <a:schemeClr val="tx1"/>
                </a:solidFill>
              </a:rPr>
              <a:t>dname</a:t>
            </a:r>
            <a:r>
              <a:rPr lang="tr-TR" dirty="0">
                <a:solidFill>
                  <a:schemeClr val="tx1"/>
                </a:solidFill>
              </a:rPr>
              <a:t> </a:t>
            </a:r>
            <a:endParaRPr lang="tr-TR" dirty="0" smtClean="0">
              <a:solidFill>
                <a:schemeClr val="tx1"/>
              </a:solidFill>
            </a:endParaRPr>
          </a:p>
          <a:p>
            <a:pPr marL="64008" indent="0">
              <a:buNone/>
            </a:pPr>
            <a:r>
              <a:rPr lang="tr-TR" b="1" dirty="0" smtClean="0">
                <a:solidFill>
                  <a:schemeClr val="tx1"/>
                </a:solidFill>
              </a:rPr>
              <a:t>FROM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department</a:t>
            </a:r>
            <a:r>
              <a:rPr lang="tr-TR" dirty="0">
                <a:solidFill>
                  <a:schemeClr val="tx1"/>
                </a:solidFill>
              </a:rPr>
              <a:t> d, </a:t>
            </a:r>
            <a:r>
              <a:rPr lang="tr-TR" dirty="0" err="1">
                <a:solidFill>
                  <a:schemeClr val="tx1"/>
                </a:solidFill>
              </a:rPr>
              <a:t>employee</a:t>
            </a:r>
            <a:r>
              <a:rPr lang="tr-TR" dirty="0">
                <a:solidFill>
                  <a:schemeClr val="tx1"/>
                </a:solidFill>
              </a:rPr>
              <a:t> e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</a:p>
          <a:p>
            <a:pPr marL="64008" indent="0">
              <a:buNone/>
            </a:pPr>
            <a:r>
              <a:rPr lang="tr-TR" b="1" dirty="0" smtClean="0">
                <a:solidFill>
                  <a:schemeClr val="tx1"/>
                </a:solidFill>
              </a:rPr>
              <a:t>WHERE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e.address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like</a:t>
            </a:r>
            <a:r>
              <a:rPr lang="tr-TR" dirty="0">
                <a:solidFill>
                  <a:schemeClr val="tx1"/>
                </a:solidFill>
              </a:rPr>
              <a:t> '%Houston%' </a:t>
            </a:r>
            <a:endParaRPr lang="tr-TR" dirty="0" smtClean="0">
              <a:solidFill>
                <a:schemeClr val="tx1"/>
              </a:solidFill>
            </a:endParaRPr>
          </a:p>
          <a:p>
            <a:pPr marL="64008" indent="0">
              <a:buNone/>
            </a:pPr>
            <a:r>
              <a:rPr lang="tr-TR" b="1" dirty="0" smtClean="0">
                <a:solidFill>
                  <a:schemeClr val="tx1"/>
                </a:solidFill>
              </a:rPr>
              <a:t>AND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d.dnumber</a:t>
            </a:r>
            <a:r>
              <a:rPr lang="tr-TR" dirty="0">
                <a:solidFill>
                  <a:schemeClr val="tx1"/>
                </a:solidFill>
              </a:rPr>
              <a:t>=</a:t>
            </a:r>
            <a:r>
              <a:rPr lang="tr-TR" dirty="0" err="1">
                <a:solidFill>
                  <a:schemeClr val="tx1"/>
                </a:solidFill>
              </a:rPr>
              <a:t>e.dno</a:t>
            </a:r>
            <a:r>
              <a:rPr lang="tr-TR" dirty="0" smtClean="0">
                <a:solidFill>
                  <a:schemeClr val="tx1"/>
                </a:solidFill>
              </a:rPr>
              <a:t>;</a:t>
            </a:r>
            <a:endParaRPr lang="tr-TR" dirty="0">
              <a:solidFill>
                <a:schemeClr val="tx1"/>
              </a:solidFill>
            </a:endParaRP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0159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Kullanılacak </a:t>
            </a:r>
            <a:r>
              <a:rPr lang="tr-TR" b="1" dirty="0" err="1" smtClean="0"/>
              <a:t>Veritabanı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Lab</a:t>
            </a:r>
            <a:r>
              <a:rPr lang="tr-TR" dirty="0" smtClean="0"/>
              <a:t> kapsamında bir </a:t>
            </a:r>
            <a:r>
              <a:rPr lang="tr-TR" dirty="0"/>
              <a:t>şirket için geliştirilen </a:t>
            </a:r>
            <a:r>
              <a:rPr lang="tr-TR" dirty="0" err="1"/>
              <a:t>veritabanı</a:t>
            </a:r>
            <a:r>
              <a:rPr lang="tr-TR" dirty="0"/>
              <a:t> </a:t>
            </a:r>
            <a:r>
              <a:rPr lang="tr-TR" dirty="0" smtClean="0"/>
              <a:t>sistemi kullanılacaktır.</a:t>
            </a:r>
            <a:endParaRPr lang="tr-TR" dirty="0"/>
          </a:p>
          <a:p>
            <a:r>
              <a:rPr lang="tr-TR" dirty="0"/>
              <a:t>Bu sistem için gereken </a:t>
            </a:r>
            <a:r>
              <a:rPr lang="tr-TR" b="1" dirty="0"/>
              <a:t>DDL </a:t>
            </a:r>
            <a:r>
              <a:rPr lang="tr-TR" dirty="0"/>
              <a:t>(tablo yaratmalar ve yapısal işlemler) komutları: “</a:t>
            </a:r>
            <a:r>
              <a:rPr lang="tr-TR" b="1" dirty="0" err="1" smtClean="0"/>
              <a:t>company-schema</a:t>
            </a:r>
            <a:r>
              <a:rPr lang="tr-TR" dirty="0" smtClean="0"/>
              <a:t>” dosyasında</a:t>
            </a:r>
            <a:r>
              <a:rPr lang="tr-TR" dirty="0"/>
              <a:t>; </a:t>
            </a:r>
            <a:r>
              <a:rPr lang="tr-TR" b="1" dirty="0"/>
              <a:t>DML </a:t>
            </a:r>
            <a:r>
              <a:rPr lang="tr-TR" dirty="0"/>
              <a:t>(veri girme işlemleri) komutları ise “</a:t>
            </a:r>
            <a:r>
              <a:rPr lang="tr-TR" b="1" dirty="0" err="1"/>
              <a:t>company</a:t>
            </a:r>
            <a:r>
              <a:rPr lang="tr-TR" b="1" dirty="0"/>
              <a:t>-data</a:t>
            </a:r>
            <a:r>
              <a:rPr lang="tr-TR" dirty="0"/>
              <a:t>” dosyasında mevcuttur.</a:t>
            </a:r>
          </a:p>
        </p:txBody>
      </p:sp>
    </p:spTree>
    <p:extLst>
      <p:ext uri="{BB962C8B-B14F-4D97-AF65-F5344CB8AC3E}">
        <p14:creationId xmlns:p14="http://schemas.microsoft.com/office/powerpoint/2010/main" val="250211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effectLst/>
              </a:rPr>
              <a:t>DEPARTMENT</a:t>
            </a:r>
            <a:r>
              <a:rPr lang="tr-TR" dirty="0">
                <a:effectLst/>
              </a:rPr>
              <a:t/>
            </a:r>
            <a:br>
              <a:rPr lang="tr-TR" dirty="0">
                <a:effectLst/>
              </a:rPr>
            </a:b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034014"/>
              </p:ext>
            </p:extLst>
          </p:nvPr>
        </p:nvGraphicFramePr>
        <p:xfrm>
          <a:off x="2207568" y="2508884"/>
          <a:ext cx="8023800" cy="18332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74600"/>
                <a:gridCol w="2674600"/>
                <a:gridCol w="2674600"/>
              </a:tblGrid>
              <a:tr h="4583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DNAME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NOT NULL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VARCHAR(25)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83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DNUMBER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NOT NULL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NUMERIC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83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MGRSSN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NOT NULL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CHAR(9)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83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MGRSTARTDATE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 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DATE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2207568" y="1674167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/>
              <a:t>Şirkette bulunan departmanların bilgisini tutar.</a:t>
            </a:r>
          </a:p>
        </p:txBody>
      </p:sp>
      <p:sp>
        <p:nvSpPr>
          <p:cNvPr id="3" name="Metin kutusu 2"/>
          <p:cNvSpPr txBox="1"/>
          <p:nvPr/>
        </p:nvSpPr>
        <p:spPr>
          <a:xfrm>
            <a:off x="2207568" y="4602997"/>
            <a:ext cx="8023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 smtClean="0"/>
              <a:t>DNAME</a:t>
            </a:r>
            <a:r>
              <a:rPr lang="tr-TR" sz="1600" dirty="0" smtClean="0"/>
              <a:t>: Departman ismi</a:t>
            </a:r>
          </a:p>
          <a:p>
            <a:r>
              <a:rPr lang="tr-TR" sz="1600" b="1" dirty="0" smtClean="0"/>
              <a:t>DNUMBER</a:t>
            </a:r>
            <a:r>
              <a:rPr lang="tr-TR" sz="1600" dirty="0" smtClean="0"/>
              <a:t>: Departman numarası</a:t>
            </a:r>
          </a:p>
          <a:p>
            <a:r>
              <a:rPr lang="tr-TR" sz="1600" b="1" dirty="0" smtClean="0"/>
              <a:t>MGRSSN</a:t>
            </a:r>
            <a:r>
              <a:rPr lang="tr-TR" sz="1600" dirty="0" smtClean="0"/>
              <a:t>: Yöneticisinin </a:t>
            </a:r>
            <a:r>
              <a:rPr lang="tr-TR" sz="1600" dirty="0"/>
              <a:t>sosyal güvenlik </a:t>
            </a:r>
            <a:r>
              <a:rPr lang="tr-TR" sz="1600" dirty="0" smtClean="0"/>
              <a:t>numarası</a:t>
            </a:r>
          </a:p>
          <a:p>
            <a:r>
              <a:rPr lang="tr-TR" sz="1600" b="1" dirty="0" smtClean="0"/>
              <a:t>MGRSTARTDATE</a:t>
            </a:r>
            <a:r>
              <a:rPr lang="tr-TR" sz="1600" dirty="0" smtClean="0"/>
              <a:t>: Yöneticinin </a:t>
            </a:r>
            <a:r>
              <a:rPr lang="tr-TR" sz="1600" dirty="0"/>
              <a:t>yöneticiliğe başlama tarihi </a:t>
            </a:r>
          </a:p>
        </p:txBody>
      </p:sp>
    </p:spTree>
    <p:extLst>
      <p:ext uri="{BB962C8B-B14F-4D97-AF65-F5344CB8AC3E}">
        <p14:creationId xmlns:p14="http://schemas.microsoft.com/office/powerpoint/2010/main" val="149973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PROJECT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041902"/>
              </p:ext>
            </p:extLst>
          </p:nvPr>
        </p:nvGraphicFramePr>
        <p:xfrm>
          <a:off x="2347971" y="2593110"/>
          <a:ext cx="7406640" cy="17281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4320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PNAME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NOT NULL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VARCHAR(25)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PNUMBER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NOT NULL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NUMERIC 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PLOCATION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 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VARCHAR(15)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DNUM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NOT NULL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NUMERIC 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2265779" y="1752092"/>
            <a:ext cx="7488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/>
              <a:t>Şirkette geliştirilen projelerin bilgisini tutar.</a:t>
            </a:r>
          </a:p>
        </p:txBody>
      </p:sp>
      <p:sp>
        <p:nvSpPr>
          <p:cNvPr id="3" name="Metin kutusu 2"/>
          <p:cNvSpPr txBox="1"/>
          <p:nvPr/>
        </p:nvSpPr>
        <p:spPr>
          <a:xfrm>
            <a:off x="2347971" y="4571998"/>
            <a:ext cx="7406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 smtClean="0"/>
              <a:t>PNAME</a:t>
            </a:r>
            <a:r>
              <a:rPr lang="tr-TR" sz="1600" dirty="0" smtClean="0"/>
              <a:t>: Proje </a:t>
            </a:r>
            <a:r>
              <a:rPr lang="tr-TR" sz="1600" dirty="0"/>
              <a:t>ismi</a:t>
            </a:r>
            <a:endParaRPr lang="tr-TR" sz="1600" dirty="0" smtClean="0"/>
          </a:p>
          <a:p>
            <a:r>
              <a:rPr lang="tr-TR" sz="1600" b="1" dirty="0" smtClean="0"/>
              <a:t>PNUMBER</a:t>
            </a:r>
            <a:r>
              <a:rPr lang="tr-TR" sz="1600" dirty="0" smtClean="0"/>
              <a:t>: Proje numarası</a:t>
            </a:r>
            <a:endParaRPr lang="tr-TR" sz="1600" dirty="0"/>
          </a:p>
          <a:p>
            <a:r>
              <a:rPr lang="tr-TR" sz="1600" b="1" dirty="0" smtClean="0"/>
              <a:t>PLOCATION</a:t>
            </a:r>
            <a:r>
              <a:rPr lang="tr-TR" sz="1600" dirty="0" smtClean="0"/>
              <a:t>: Projenin nerde yapıldığı</a:t>
            </a:r>
            <a:endParaRPr lang="tr-TR" sz="1600" dirty="0"/>
          </a:p>
          <a:p>
            <a:r>
              <a:rPr lang="tr-TR" sz="1600" b="1" dirty="0" smtClean="0"/>
              <a:t>DNUM:</a:t>
            </a:r>
            <a:r>
              <a:rPr lang="tr-TR" sz="1600" dirty="0" smtClean="0"/>
              <a:t> </a:t>
            </a:r>
            <a:r>
              <a:rPr lang="tr-TR" sz="1600" dirty="0"/>
              <a:t>Projenin</a:t>
            </a:r>
            <a:r>
              <a:rPr lang="tr-TR" sz="1600" dirty="0" smtClean="0"/>
              <a:t> </a:t>
            </a:r>
            <a:r>
              <a:rPr lang="tr-TR" sz="1600" dirty="0"/>
              <a:t>hangi departmanın projesi </a:t>
            </a:r>
            <a:r>
              <a:rPr lang="tr-TR" sz="1600" dirty="0" smtClean="0"/>
              <a:t>olduğu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39062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effectLst/>
              </a:rPr>
              <a:t>DEPT_LOCATIONS</a:t>
            </a:r>
            <a:r>
              <a:rPr lang="tr-TR" dirty="0">
                <a:effectLst/>
              </a:rPr>
              <a:t/>
            </a:r>
            <a:br>
              <a:rPr lang="tr-TR" dirty="0">
                <a:effectLst/>
              </a:rPr>
            </a:b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468934"/>
              </p:ext>
            </p:extLst>
          </p:nvPr>
        </p:nvGraphicFramePr>
        <p:xfrm>
          <a:off x="2495600" y="2732138"/>
          <a:ext cx="7406640" cy="936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4680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DNUMBER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NOT NULL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NUMERIC 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DLOCATION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NOT NULL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VARCHAR(15)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2495600" y="1809299"/>
            <a:ext cx="72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/>
              <a:t>Şirketteki departmanların </a:t>
            </a:r>
            <a:r>
              <a:rPr lang="tr-TR" sz="2400" dirty="0" err="1"/>
              <a:t>lokasyon</a:t>
            </a:r>
            <a:r>
              <a:rPr lang="tr-TR" sz="2400" dirty="0"/>
              <a:t> bilgisini tutar</a:t>
            </a:r>
          </a:p>
        </p:txBody>
      </p:sp>
      <p:sp>
        <p:nvSpPr>
          <p:cNvPr id="3" name="Metin kutusu 2"/>
          <p:cNvSpPr txBox="1"/>
          <p:nvPr/>
        </p:nvSpPr>
        <p:spPr>
          <a:xfrm>
            <a:off x="2495600" y="4076054"/>
            <a:ext cx="740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 smtClean="0"/>
              <a:t>DNUMBER</a:t>
            </a:r>
            <a:r>
              <a:rPr lang="tr-TR" sz="1600" dirty="0" smtClean="0"/>
              <a:t>: </a:t>
            </a:r>
            <a:r>
              <a:rPr lang="tr-TR" sz="1600" dirty="0"/>
              <a:t>Departman </a:t>
            </a:r>
            <a:r>
              <a:rPr lang="tr-TR" sz="1600" dirty="0" smtClean="0"/>
              <a:t>numarası</a:t>
            </a:r>
          </a:p>
          <a:p>
            <a:r>
              <a:rPr lang="tr-TR" sz="1600" b="1" dirty="0" smtClean="0"/>
              <a:t>DLOCATION</a:t>
            </a:r>
            <a:r>
              <a:rPr lang="tr-TR" sz="1600" dirty="0" smtClean="0"/>
              <a:t>: </a:t>
            </a:r>
            <a:r>
              <a:rPr lang="tr-TR" sz="1600" dirty="0"/>
              <a:t>Departman</a:t>
            </a:r>
            <a:r>
              <a:rPr lang="tr-TR" sz="1600" dirty="0" smtClean="0"/>
              <a:t> </a:t>
            </a:r>
            <a:r>
              <a:rPr lang="tr-TR" sz="1600" dirty="0" err="1"/>
              <a:t>lokasyon</a:t>
            </a:r>
            <a:r>
              <a:rPr lang="tr-TR" sz="1600" dirty="0"/>
              <a:t> bilgileri</a:t>
            </a:r>
          </a:p>
        </p:txBody>
      </p:sp>
    </p:spTree>
    <p:extLst>
      <p:ext uri="{BB962C8B-B14F-4D97-AF65-F5344CB8AC3E}">
        <p14:creationId xmlns:p14="http://schemas.microsoft.com/office/powerpoint/2010/main" val="57479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effectLst/>
              </a:rPr>
              <a:t>EMPLOYEE</a:t>
            </a:r>
            <a:r>
              <a:rPr lang="tr-TR" dirty="0">
                <a:effectLst/>
              </a:rPr>
              <a:t/>
            </a:r>
            <a:br>
              <a:rPr lang="tr-TR" dirty="0">
                <a:effectLst/>
              </a:rPr>
            </a:b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52284"/>
              </p:ext>
            </p:extLst>
          </p:nvPr>
        </p:nvGraphicFramePr>
        <p:xfrm>
          <a:off x="2127354" y="2288849"/>
          <a:ext cx="7406640" cy="33123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FNAME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NOT NULL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VARCHAR(15)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MINIT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 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VARCHAR(1)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LNAME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NOT NULL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VARCHAR(15)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SSN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NOT NULL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CHAR(9)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BDATE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 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DATE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ADDRESS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 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VARCHAR(50)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SEX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 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CHAR(1)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SALARY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 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NUMERIC 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SUPERSSN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 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CHAR(9)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DNO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 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NUMERIC 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2031820" y="1635259"/>
            <a:ext cx="5795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/>
              <a:t>Şirkette çalışan işçilerin bilgilerini </a:t>
            </a:r>
            <a:r>
              <a:rPr lang="tr-TR" sz="2400" dirty="0" smtClean="0"/>
              <a:t>tutar. </a:t>
            </a:r>
            <a:endParaRPr lang="tr-TR" sz="2400" dirty="0"/>
          </a:p>
        </p:txBody>
      </p:sp>
      <p:sp>
        <p:nvSpPr>
          <p:cNvPr id="3" name="Metin kutusu 2"/>
          <p:cNvSpPr txBox="1"/>
          <p:nvPr/>
        </p:nvSpPr>
        <p:spPr>
          <a:xfrm>
            <a:off x="2031820" y="5793144"/>
            <a:ext cx="7502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 smtClean="0"/>
              <a:t>SUPERSSN</a:t>
            </a:r>
            <a:r>
              <a:rPr lang="tr-TR" sz="1600" dirty="0" smtClean="0"/>
              <a:t>: yöneticisinin sosyal güvenlik numarası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23088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effectLst/>
              </a:rPr>
              <a:t>WORKS_ON </a:t>
            </a:r>
            <a:r>
              <a:rPr lang="tr-TR" dirty="0">
                <a:effectLst/>
              </a:rPr>
              <a:t/>
            </a:r>
            <a:br>
              <a:rPr lang="tr-TR" dirty="0">
                <a:effectLst/>
              </a:rPr>
            </a:b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026944"/>
              </p:ext>
            </p:extLst>
          </p:nvPr>
        </p:nvGraphicFramePr>
        <p:xfrm>
          <a:off x="2104648" y="2798739"/>
          <a:ext cx="7406640" cy="10081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360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ESSN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NOT NULL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CHAR(9)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PNO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NOT NULL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NUMERIC 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HOURS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 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NUMERIC 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2022456" y="1677064"/>
            <a:ext cx="74888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/>
              <a:t>Hangi çalışanın, hangi projede kaç saat çalıştığını </a:t>
            </a:r>
            <a:r>
              <a:rPr lang="tr-TR" sz="2400" dirty="0" smtClean="0"/>
              <a:t>tutar.</a:t>
            </a:r>
            <a:endParaRPr lang="tr-TR" sz="2400" dirty="0"/>
          </a:p>
        </p:txBody>
      </p:sp>
      <p:sp>
        <p:nvSpPr>
          <p:cNvPr id="3" name="Metin kutusu 2"/>
          <p:cNvSpPr txBox="1"/>
          <p:nvPr/>
        </p:nvSpPr>
        <p:spPr>
          <a:xfrm>
            <a:off x="2104648" y="4231037"/>
            <a:ext cx="7406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 smtClean="0"/>
              <a:t>ESSN</a:t>
            </a:r>
            <a:r>
              <a:rPr lang="tr-TR" sz="1600" dirty="0" smtClean="0"/>
              <a:t>: </a:t>
            </a:r>
            <a:r>
              <a:rPr lang="tr-TR" sz="1600" dirty="0" smtClean="0"/>
              <a:t>İşçinin sosyal </a:t>
            </a:r>
            <a:r>
              <a:rPr lang="tr-TR" sz="1600" dirty="0"/>
              <a:t>güvenlik </a:t>
            </a:r>
            <a:r>
              <a:rPr lang="tr-TR" sz="1600" dirty="0" smtClean="0"/>
              <a:t>numarası</a:t>
            </a:r>
          </a:p>
          <a:p>
            <a:r>
              <a:rPr lang="tr-TR" sz="1600" b="1" dirty="0" smtClean="0"/>
              <a:t>PNO</a:t>
            </a:r>
            <a:r>
              <a:rPr lang="tr-TR" sz="1600" dirty="0" smtClean="0"/>
              <a:t>: Proje numarası</a:t>
            </a:r>
          </a:p>
          <a:p>
            <a:r>
              <a:rPr lang="tr-TR" sz="1600" b="1" dirty="0" smtClean="0"/>
              <a:t>HOURS</a:t>
            </a:r>
            <a:r>
              <a:rPr lang="tr-TR" sz="1600" dirty="0" smtClean="0"/>
              <a:t>: İşçinin projede </a:t>
            </a:r>
            <a:r>
              <a:rPr lang="tr-TR" sz="1600" dirty="0"/>
              <a:t>kaç saat çalıştığı</a:t>
            </a:r>
          </a:p>
        </p:txBody>
      </p:sp>
    </p:spTree>
    <p:extLst>
      <p:ext uri="{BB962C8B-B14F-4D97-AF65-F5344CB8AC3E}">
        <p14:creationId xmlns:p14="http://schemas.microsoft.com/office/powerpoint/2010/main" val="335634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effectLst/>
              </a:rPr>
              <a:t>DEPENDENT 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727641"/>
              </p:ext>
            </p:extLst>
          </p:nvPr>
        </p:nvGraphicFramePr>
        <p:xfrm>
          <a:off x="2279576" y="2454515"/>
          <a:ext cx="7406640" cy="2214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4429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ESSN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NOT NULL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CHAR(9)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429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DEPENDENT_NAME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NOT NULL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VARCHAR(15)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429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SEX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 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CHAR(1)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429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BDATE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 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DATE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429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RELATIONSHIP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 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VARCHAR(8)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2279576" y="1602086"/>
            <a:ext cx="7344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/>
              <a:t>Çalışanların aile üyelerine dair bilgileri </a:t>
            </a:r>
            <a:r>
              <a:rPr lang="tr-TR" sz="2400" dirty="0" smtClean="0"/>
              <a:t>tutar. </a:t>
            </a:r>
            <a:endParaRPr lang="tr-TR" sz="2400" dirty="0"/>
          </a:p>
        </p:txBody>
      </p:sp>
      <p:sp>
        <p:nvSpPr>
          <p:cNvPr id="3" name="Metin kutusu 2"/>
          <p:cNvSpPr txBox="1"/>
          <p:nvPr/>
        </p:nvSpPr>
        <p:spPr>
          <a:xfrm>
            <a:off x="2279576" y="5005953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 smtClean="0"/>
              <a:t>DEPENDENT_NAME: </a:t>
            </a:r>
            <a:r>
              <a:rPr lang="tr-TR" sz="1600" dirty="0" smtClean="0"/>
              <a:t>Aile </a:t>
            </a:r>
            <a:r>
              <a:rPr lang="tr-TR" sz="1600" dirty="0"/>
              <a:t>üyesinin </a:t>
            </a:r>
            <a:r>
              <a:rPr lang="tr-TR" sz="1600" dirty="0" smtClean="0"/>
              <a:t>ismi </a:t>
            </a:r>
          </a:p>
          <a:p>
            <a:r>
              <a:rPr lang="tr-TR" sz="1600" b="1" dirty="0" smtClean="0"/>
              <a:t>RELATIONSHIP: İ</a:t>
            </a:r>
            <a:r>
              <a:rPr lang="tr-TR" sz="1600" dirty="0" smtClean="0"/>
              <a:t>lişkinin </a:t>
            </a:r>
            <a:r>
              <a:rPr lang="tr-TR" sz="1600" dirty="0"/>
              <a:t>tipi (kızı, annesi, </a:t>
            </a:r>
            <a:r>
              <a:rPr lang="tr-TR" sz="1600" dirty="0" smtClean="0"/>
              <a:t>vs.)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495938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Soru 1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5 </a:t>
            </a:r>
            <a:r>
              <a:rPr lang="tr-TR" dirty="0" err="1"/>
              <a:t>no’lu</a:t>
            </a:r>
            <a:r>
              <a:rPr lang="tr-TR" dirty="0"/>
              <a:t> departmanda çalışan işçilerin ad, </a:t>
            </a:r>
            <a:r>
              <a:rPr lang="tr-TR" dirty="0" err="1"/>
              <a:t>soyad</a:t>
            </a:r>
            <a:r>
              <a:rPr lang="tr-TR" dirty="0"/>
              <a:t> bilgilerini listeleyen </a:t>
            </a:r>
            <a:r>
              <a:rPr lang="tr-TR" dirty="0" err="1"/>
              <a:t>sql</a:t>
            </a:r>
            <a:r>
              <a:rPr lang="tr-TR" dirty="0"/>
              <a:t> sorgusunu </a:t>
            </a:r>
            <a:r>
              <a:rPr lang="tr-TR" dirty="0" smtClean="0"/>
              <a:t>yazınız.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Kullanılacak Tablo : 							</a:t>
            </a:r>
            <a:r>
              <a:rPr lang="tr-TR" dirty="0" err="1" smtClean="0">
                <a:solidFill>
                  <a:srgbClr val="FF0000"/>
                </a:solidFill>
              </a:rPr>
              <a:t>Employee</a:t>
            </a:r>
            <a:endParaRPr lang="tr-T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 smtClean="0"/>
              <a:t>Sonuç:</a:t>
            </a:r>
            <a:endParaRPr lang="tr-TR" b="1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967584"/>
              </p:ext>
            </p:extLst>
          </p:nvPr>
        </p:nvGraphicFramePr>
        <p:xfrm>
          <a:off x="2589212" y="4022411"/>
          <a:ext cx="3240360" cy="1931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80"/>
                <a:gridCol w="1620180"/>
              </a:tblGrid>
              <a:tr h="447824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fname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lname</a:t>
                      </a:r>
                      <a:endParaRPr lang="tr-T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Franklin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John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Smith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Ramesh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Narayan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Joyce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English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İçerik Yer Tutucus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8940047"/>
              </p:ext>
            </p:extLst>
          </p:nvPr>
        </p:nvGraphicFramePr>
        <p:xfrm>
          <a:off x="8199120" y="3284984"/>
          <a:ext cx="1818337" cy="33123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8337"/>
              </a:tblGrid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FNAME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MINIT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LNAME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SSN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BDATE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ADDRESS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SEX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SALARY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SUPERSSN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DNO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31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380</TotalTime>
  <Words>545</Words>
  <Application>Microsoft Office PowerPoint</Application>
  <PresentationFormat>Geniş ekran</PresentationFormat>
  <Paragraphs>244</Paragraphs>
  <Slides>17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Times New Roman</vt:lpstr>
      <vt:lpstr>Wingdings 3</vt:lpstr>
      <vt:lpstr>Duman</vt:lpstr>
      <vt:lpstr>Veri Tabanı Yönetimi Dersi 2. Laboratuvarı </vt:lpstr>
      <vt:lpstr>Kullanılacak Veritabanı</vt:lpstr>
      <vt:lpstr>DEPARTMENT </vt:lpstr>
      <vt:lpstr>PROJECT</vt:lpstr>
      <vt:lpstr>DEPT_LOCATIONS </vt:lpstr>
      <vt:lpstr>EMPLOYEE </vt:lpstr>
      <vt:lpstr>WORKS_ON  </vt:lpstr>
      <vt:lpstr>DEPENDENT </vt:lpstr>
      <vt:lpstr>Soru 1</vt:lpstr>
      <vt:lpstr>Cevap 1</vt:lpstr>
      <vt:lpstr>Soru 2</vt:lpstr>
      <vt:lpstr>Cevap 2</vt:lpstr>
      <vt:lpstr>Soru 3</vt:lpstr>
      <vt:lpstr>Cevap 3</vt:lpstr>
      <vt:lpstr>Soru 4</vt:lpstr>
      <vt:lpstr>PowerPoint Sunusu</vt:lpstr>
      <vt:lpstr>Cevap 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Tabanı Yönetimi Dersi 1. Laboratuvarı</dc:title>
  <dc:creator>pınar cihan</dc:creator>
  <cp:keywords>Pınar Cihan</cp:keywords>
  <cp:lastModifiedBy>pınar cihan</cp:lastModifiedBy>
  <cp:revision>51</cp:revision>
  <dcterms:created xsi:type="dcterms:W3CDTF">2015-10-04T20:07:07Z</dcterms:created>
  <dcterms:modified xsi:type="dcterms:W3CDTF">2016-10-12T16:03:19Z</dcterms:modified>
</cp:coreProperties>
</file>