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19"/>
  </p:notesMasterIdLst>
  <p:sldIdLst>
    <p:sldId id="256" r:id="rId2"/>
    <p:sldId id="316" r:id="rId3"/>
    <p:sldId id="315" r:id="rId4"/>
    <p:sldId id="317" r:id="rId5"/>
    <p:sldId id="294" r:id="rId6"/>
    <p:sldId id="307" r:id="rId7"/>
    <p:sldId id="309" r:id="rId8"/>
    <p:sldId id="296" r:id="rId9"/>
    <p:sldId id="297" r:id="rId10"/>
    <p:sldId id="310" r:id="rId11"/>
    <p:sldId id="299" r:id="rId12"/>
    <p:sldId id="301" r:id="rId13"/>
    <p:sldId id="303" r:id="rId14"/>
    <p:sldId id="311" r:id="rId15"/>
    <p:sldId id="312" r:id="rId16"/>
    <p:sldId id="313" r:id="rId17"/>
    <p:sldId id="314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3303" autoAdjust="0"/>
  </p:normalViewPr>
  <p:slideViewPr>
    <p:cSldViewPr snapToGrid="0">
      <p:cViewPr varScale="1">
        <p:scale>
          <a:sx n="62" d="100"/>
          <a:sy n="62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5C63-7876-4ADC-9471-39A6A2E89FE2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D036A-D458-4F06-9377-6302E08B40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370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D036A-D458-4F06-9377-6302E08B4003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118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8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142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007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92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249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95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306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90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5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802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312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6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57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6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15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8DA1-115B-448E-AEB1-579FA31D2035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424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8DA1-115B-448E-AEB1-579FA31D2035}" type="datetimeFigureOut">
              <a:rPr lang="tr-TR" smtClean="0"/>
              <a:t>2.11.2016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8A6712-5C17-4874-9DD3-4D50BD8026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39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Veri Tabanı Yönetimi Dersi </a:t>
            </a:r>
            <a:r>
              <a:rPr lang="tr-TR" b="1" dirty="0"/>
              <a:t>4</a:t>
            </a:r>
            <a:r>
              <a:rPr lang="it-IT" b="1" dirty="0" smtClean="0"/>
              <a:t>. </a:t>
            </a:r>
            <a:r>
              <a:rPr lang="it-IT" b="1" dirty="0"/>
              <a:t>Laboratuvarı </a:t>
            </a:r>
            <a:r>
              <a:rPr lang="tr-TR" b="1" smtClean="0"/>
              <a:t/>
            </a:r>
            <a:br>
              <a:rPr lang="tr-TR" b="1" smtClean="0"/>
            </a:br>
            <a:r>
              <a:rPr lang="tr-TR" smtClean="0"/>
              <a:t>Constraint-View-Sequence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 smtClean="0"/>
              <a:t>Union-Intersection-Except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/>
              <a:t>Exısts-In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 smtClean="0"/>
              <a:t>Arş. Gör. Pınar CİHAN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0978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effectLst/>
              </a:rPr>
              <a:t>Örnek 2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‘</a:t>
            </a:r>
            <a:r>
              <a:rPr lang="tr-TR" dirty="0" err="1" smtClean="0"/>
              <a:t>Sales</a:t>
            </a:r>
            <a:r>
              <a:rPr lang="tr-TR" dirty="0" smtClean="0"/>
              <a:t>’ </a:t>
            </a:r>
            <a:r>
              <a:rPr lang="tr-TR" dirty="0"/>
              <a:t>departmanında çalışanların ad, </a:t>
            </a:r>
            <a:r>
              <a:rPr lang="tr-TR" dirty="0" err="1"/>
              <a:t>soyad</a:t>
            </a:r>
            <a:r>
              <a:rPr lang="tr-TR" dirty="0"/>
              <a:t> ve cinsiyetlerini gösteren bir </a:t>
            </a:r>
            <a:r>
              <a:rPr lang="tr-TR" dirty="0" err="1"/>
              <a:t>view</a:t>
            </a:r>
            <a:r>
              <a:rPr lang="tr-TR" dirty="0"/>
              <a:t> yazınız.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2639756" y="3850082"/>
            <a:ext cx="6984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err="1" smtClean="0"/>
              <a:t>fname</a:t>
            </a:r>
            <a:r>
              <a:rPr lang="tr-TR" sz="2400" dirty="0" smtClean="0"/>
              <a:t>, </a:t>
            </a:r>
            <a:r>
              <a:rPr lang="tr-TR" sz="2400" dirty="0" err="1" smtClean="0"/>
              <a:t>lname</a:t>
            </a:r>
            <a:r>
              <a:rPr lang="tr-TR" sz="2400" dirty="0" smtClean="0"/>
              <a:t>, </a:t>
            </a:r>
            <a:r>
              <a:rPr lang="tr-TR" sz="2400" dirty="0" err="1" smtClean="0"/>
              <a:t>sex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employee</a:t>
            </a:r>
            <a:r>
              <a:rPr lang="tr-TR" sz="2400" dirty="0" smtClean="0"/>
              <a:t> e, </a:t>
            </a:r>
            <a:r>
              <a:rPr lang="tr-TR" sz="2400" dirty="0" err="1" smtClean="0"/>
              <a:t>department</a:t>
            </a:r>
            <a:r>
              <a:rPr lang="tr-TR" sz="2400" dirty="0" smtClean="0"/>
              <a:t> d</a:t>
            </a:r>
          </a:p>
          <a:p>
            <a:r>
              <a:rPr lang="tr-TR" sz="2400" b="1" dirty="0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e.dno</a:t>
            </a:r>
            <a:r>
              <a:rPr lang="tr-TR" sz="2400" dirty="0" smtClean="0"/>
              <a:t> = </a:t>
            </a:r>
            <a:r>
              <a:rPr lang="tr-TR" sz="2400" dirty="0" err="1" smtClean="0"/>
              <a:t>d.dnumber</a:t>
            </a:r>
            <a:r>
              <a:rPr lang="tr-TR" sz="2400" dirty="0" smtClean="0"/>
              <a:t> </a:t>
            </a:r>
          </a:p>
          <a:p>
            <a:r>
              <a:rPr lang="tr-TR" sz="2400" b="1" dirty="0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d.dname</a:t>
            </a:r>
            <a:r>
              <a:rPr lang="tr-TR" sz="2400" dirty="0" smtClean="0"/>
              <a:t>=‘</a:t>
            </a:r>
            <a:r>
              <a:rPr lang="tr-TR" sz="2400" dirty="0" err="1" smtClean="0"/>
              <a:t>Sales</a:t>
            </a:r>
            <a:r>
              <a:rPr lang="tr-TR" sz="2400" dirty="0" smtClean="0"/>
              <a:t>’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2639756" y="3130002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CREATE VIEW </a:t>
            </a:r>
            <a:r>
              <a:rPr lang="tr-TR" sz="2400" dirty="0" err="1" smtClean="0"/>
              <a:t>sales_calisanlari</a:t>
            </a:r>
            <a:endParaRPr lang="tr-TR" sz="2400" dirty="0" smtClean="0"/>
          </a:p>
          <a:p>
            <a:r>
              <a:rPr lang="tr-TR" sz="2400" b="1" dirty="0" smtClean="0"/>
              <a:t>AS</a:t>
            </a:r>
            <a:endParaRPr lang="tr-TR" b="1" dirty="0"/>
          </a:p>
        </p:txBody>
      </p:sp>
      <p:sp>
        <p:nvSpPr>
          <p:cNvPr id="11" name="Dikdörtgen 10"/>
          <p:cNvSpPr/>
          <p:nvPr/>
        </p:nvSpPr>
        <p:spPr>
          <a:xfrm>
            <a:off x="2257177" y="5724323"/>
            <a:ext cx="8075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NOT: </a:t>
            </a:r>
            <a:r>
              <a:rPr lang="tr-TR" sz="2400" dirty="0" err="1" smtClean="0"/>
              <a:t>View</a:t>
            </a:r>
            <a:r>
              <a:rPr lang="tr-TR" sz="2400" dirty="0" smtClean="0"/>
              <a:t> aşağıdaki gibi gösterilir.</a:t>
            </a:r>
          </a:p>
          <a:p>
            <a:r>
              <a:rPr lang="tr-TR" sz="2400" b="1" dirty="0" smtClean="0"/>
              <a:t>	SELECT </a:t>
            </a:r>
            <a:r>
              <a:rPr lang="tr-TR" sz="2400" dirty="0" smtClean="0"/>
              <a:t>*</a:t>
            </a:r>
            <a:r>
              <a:rPr lang="tr-TR" sz="2400" b="1" dirty="0" smtClean="0"/>
              <a:t> FROM </a:t>
            </a:r>
            <a:r>
              <a:rPr lang="tr-TR" sz="2400" dirty="0" err="1" smtClean="0"/>
              <a:t>sales_calisanlari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897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Sequence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69041" y="1529542"/>
            <a:ext cx="8915400" cy="4114197"/>
          </a:xfrm>
        </p:spPr>
        <p:txBody>
          <a:bodyPr/>
          <a:lstStyle/>
          <a:p>
            <a:r>
              <a:rPr lang="tr-TR" dirty="0" err="1"/>
              <a:t>Sequence</a:t>
            </a:r>
            <a:r>
              <a:rPr lang="tr-TR" dirty="0"/>
              <a:t>, belli bir sırada </a:t>
            </a:r>
            <a:r>
              <a:rPr lang="tr-TR" dirty="0" err="1"/>
              <a:t>numeric</a:t>
            </a:r>
            <a:r>
              <a:rPr lang="tr-TR" dirty="0"/>
              <a:t> değer üretilmesini sağlatan VT nesnesidir.</a:t>
            </a:r>
          </a:p>
          <a:p>
            <a:r>
              <a:rPr lang="tr-TR" dirty="0"/>
              <a:t>Genelde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key’ler</a:t>
            </a:r>
            <a:r>
              <a:rPr lang="tr-TR" dirty="0"/>
              <a:t> gibi eşsiz (</a:t>
            </a:r>
            <a:r>
              <a:rPr lang="tr-TR" dirty="0" err="1"/>
              <a:t>unique</a:t>
            </a:r>
            <a:r>
              <a:rPr lang="tr-TR" dirty="0"/>
              <a:t>) olan alanların değerlerinin otomatik arttırılması için kullanılır.</a:t>
            </a:r>
          </a:p>
          <a:p>
            <a:r>
              <a:rPr lang="tr-TR" dirty="0" err="1"/>
              <a:t>Syntax’ı</a:t>
            </a:r>
            <a:r>
              <a:rPr lang="tr-TR" dirty="0"/>
              <a:t> aşağıdaki gibidir: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2731005" y="3169677"/>
            <a:ext cx="4248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CREATE SEQUENCE </a:t>
            </a:r>
            <a:r>
              <a:rPr lang="tr-TR" dirty="0" smtClean="0"/>
              <a:t>isim</a:t>
            </a:r>
          </a:p>
          <a:p>
            <a:r>
              <a:rPr lang="tr-TR" dirty="0" smtClean="0"/>
              <a:t>[</a:t>
            </a:r>
            <a:r>
              <a:rPr lang="tr-TR" b="1" dirty="0" smtClean="0"/>
              <a:t>INCREMENT BY </a:t>
            </a:r>
            <a:r>
              <a:rPr lang="tr-TR" dirty="0" smtClean="0"/>
              <a:t>#]</a:t>
            </a:r>
          </a:p>
          <a:p>
            <a:r>
              <a:rPr lang="tr-TR" dirty="0" smtClean="0"/>
              <a:t>[</a:t>
            </a:r>
            <a:r>
              <a:rPr lang="tr-TR" b="1" dirty="0" smtClean="0"/>
              <a:t>START WITH </a:t>
            </a:r>
            <a:r>
              <a:rPr lang="tr-TR" dirty="0" smtClean="0"/>
              <a:t>#]</a:t>
            </a:r>
          </a:p>
          <a:p>
            <a:r>
              <a:rPr lang="tr-TR" dirty="0" smtClean="0"/>
              <a:t>[</a:t>
            </a:r>
            <a:r>
              <a:rPr lang="tr-TR" b="1" dirty="0" smtClean="0"/>
              <a:t>MAXVALUE </a:t>
            </a:r>
            <a:r>
              <a:rPr lang="tr-TR" dirty="0" smtClean="0"/>
              <a:t># |</a:t>
            </a:r>
            <a:r>
              <a:rPr lang="tr-TR" b="1" dirty="0" smtClean="0"/>
              <a:t>NOMAXVALUE</a:t>
            </a:r>
            <a:r>
              <a:rPr lang="tr-TR" dirty="0" smtClean="0"/>
              <a:t>]</a:t>
            </a:r>
          </a:p>
          <a:p>
            <a:r>
              <a:rPr lang="tr-TR" dirty="0" smtClean="0"/>
              <a:t>[</a:t>
            </a:r>
            <a:r>
              <a:rPr lang="tr-TR" b="1" dirty="0" smtClean="0"/>
              <a:t>MINVALUE</a:t>
            </a:r>
            <a:r>
              <a:rPr lang="tr-TR" dirty="0" smtClean="0"/>
              <a:t> # | </a:t>
            </a:r>
            <a:r>
              <a:rPr lang="tr-TR" b="1" dirty="0" smtClean="0"/>
              <a:t>NOMINVALUE</a:t>
            </a:r>
            <a:r>
              <a:rPr lang="tr-TR" dirty="0" smtClean="0"/>
              <a:t>]</a:t>
            </a:r>
          </a:p>
          <a:p>
            <a:r>
              <a:rPr lang="tr-TR" dirty="0" smtClean="0"/>
              <a:t>[</a:t>
            </a:r>
            <a:r>
              <a:rPr lang="tr-TR" b="1" dirty="0" smtClean="0"/>
              <a:t>CYCLE </a:t>
            </a:r>
            <a:r>
              <a:rPr lang="tr-TR" dirty="0" smtClean="0"/>
              <a:t>|</a:t>
            </a:r>
            <a:r>
              <a:rPr lang="tr-TR" b="1" dirty="0" smtClean="0"/>
              <a:t> NO CYCLE</a:t>
            </a:r>
            <a:r>
              <a:rPr lang="tr-TR" dirty="0" smtClean="0"/>
              <a:t>]</a:t>
            </a:r>
          </a:p>
          <a:p>
            <a:r>
              <a:rPr lang="tr-TR" dirty="0" smtClean="0"/>
              <a:t>[</a:t>
            </a:r>
            <a:r>
              <a:rPr lang="tr-TR" b="1" dirty="0" smtClean="0"/>
              <a:t>CACHE </a:t>
            </a:r>
            <a:r>
              <a:rPr lang="tr-TR" dirty="0" smtClean="0"/>
              <a:t>#]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7117309" y="3270958"/>
            <a:ext cx="42484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CREATE SEQUENCE </a:t>
            </a:r>
            <a:r>
              <a:rPr lang="tr-TR" dirty="0" err="1" smtClean="0"/>
              <a:t>seq</a:t>
            </a:r>
            <a:endParaRPr lang="tr-TR" dirty="0" smtClean="0"/>
          </a:p>
          <a:p>
            <a:r>
              <a:rPr lang="tr-TR" b="1" dirty="0" smtClean="0"/>
              <a:t>INCREMENT BY </a:t>
            </a:r>
            <a:r>
              <a:rPr lang="tr-TR" dirty="0"/>
              <a:t>3</a:t>
            </a:r>
            <a:endParaRPr lang="tr-TR" dirty="0" smtClean="0"/>
          </a:p>
          <a:p>
            <a:r>
              <a:rPr lang="tr-TR" b="1" dirty="0" smtClean="0"/>
              <a:t>START WITH </a:t>
            </a:r>
            <a:r>
              <a:rPr lang="tr-TR" dirty="0"/>
              <a:t>2</a:t>
            </a:r>
            <a:endParaRPr lang="tr-TR" dirty="0" smtClean="0"/>
          </a:p>
          <a:p>
            <a:r>
              <a:rPr lang="tr-TR" b="1" dirty="0" smtClean="0"/>
              <a:t>MAXVALUE </a:t>
            </a:r>
            <a:r>
              <a:rPr lang="tr-TR" dirty="0" smtClean="0"/>
              <a:t>33</a:t>
            </a:r>
          </a:p>
          <a:p>
            <a:r>
              <a:rPr lang="tr-TR" b="1" dirty="0" smtClean="0"/>
              <a:t>NO CYCLE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7107723" y="4831670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5, 7, 9, 11, 13, 15, 17, 19, 21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2592925" y="5727123"/>
            <a:ext cx="6668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yaratılmış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sequence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smtClean="0"/>
              <a:t>al</a:t>
            </a:r>
            <a:r>
              <a:rPr lang="tr-TR" dirty="0" err="1" smtClean="0"/>
              <a:t>mak</a:t>
            </a:r>
            <a:r>
              <a:rPr lang="tr-TR" dirty="0" smtClean="0"/>
              <a:t> için:</a:t>
            </a:r>
            <a:endParaRPr lang="en-US" dirty="0"/>
          </a:p>
          <a:p>
            <a:endParaRPr lang="tr-TR" dirty="0" smtClean="0"/>
          </a:p>
          <a:p>
            <a:r>
              <a:rPr lang="tr-TR" b="1" dirty="0" smtClean="0"/>
              <a:t>Select </a:t>
            </a:r>
            <a:r>
              <a:rPr lang="tr-TR" b="1" dirty="0"/>
              <a:t>* </a:t>
            </a:r>
            <a:r>
              <a:rPr lang="tr-TR" b="1" dirty="0" err="1"/>
              <a:t>from</a:t>
            </a:r>
            <a:r>
              <a:rPr lang="tr-TR" b="1" i="1" dirty="0"/>
              <a:t> </a:t>
            </a:r>
            <a:r>
              <a:rPr lang="en-US" i="1" dirty="0" err="1" smtClean="0"/>
              <a:t>sequence_nam</a:t>
            </a:r>
            <a:r>
              <a:rPr lang="en-US" dirty="0" err="1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5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Örnek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81200" y="1882808"/>
            <a:ext cx="8579296" cy="4572000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9’dan </a:t>
            </a:r>
            <a:r>
              <a:rPr lang="tr-TR" dirty="0"/>
              <a:t>başlayıp 99’a kadar birer birer artan bir </a:t>
            </a:r>
            <a:r>
              <a:rPr lang="tr-TR" dirty="0" smtClean="0"/>
              <a:t>«</a:t>
            </a:r>
            <a:r>
              <a:rPr lang="tr-TR" dirty="0" err="1" smtClean="0">
                <a:solidFill>
                  <a:schemeClr val="tx1"/>
                </a:solidFill>
              </a:rPr>
              <a:t>sequence</a:t>
            </a:r>
            <a:r>
              <a:rPr lang="tr-TR" dirty="0"/>
              <a:t>» oluşturun. Bu </a:t>
            </a:r>
            <a:r>
              <a:rPr lang="tr-TR" dirty="0" err="1"/>
              <a:t>sequence’i</a:t>
            </a:r>
            <a:r>
              <a:rPr lang="tr-TR" dirty="0"/>
              <a:t> «TEAM» tablosunun ‘</a:t>
            </a:r>
            <a:r>
              <a:rPr lang="tr-TR" dirty="0" err="1"/>
              <a:t>tnumber</a:t>
            </a:r>
            <a:r>
              <a:rPr lang="tr-TR" dirty="0"/>
              <a:t>’ </a:t>
            </a:r>
            <a:r>
              <a:rPr lang="tr-TR" dirty="0" err="1"/>
              <a:t>larının</a:t>
            </a:r>
            <a:r>
              <a:rPr lang="tr-TR" dirty="0"/>
              <a:t> numaralandırılması için kullanın.</a:t>
            </a:r>
          </a:p>
          <a:p>
            <a:pPr>
              <a:buFont typeface="+mj-lt"/>
              <a:buAutoNum type="arabicPeriod"/>
            </a:pPr>
            <a:endParaRPr lang="tr-TR" dirty="0"/>
          </a:p>
          <a:p>
            <a:pPr>
              <a:buFont typeface="+mj-lt"/>
              <a:buAutoNum type="alphaUcPeriod"/>
            </a:pPr>
            <a:r>
              <a:rPr lang="tr-TR" dirty="0"/>
              <a:t>CREATE SEQUENCE </a:t>
            </a:r>
            <a:r>
              <a:rPr lang="tr-TR" dirty="0" err="1"/>
              <a:t>seq_tnumber</a:t>
            </a:r>
            <a:r>
              <a:rPr lang="tr-TR" dirty="0"/>
              <a:t> MINVALUE 9 MAXVALUE 99 INCREMENT BY 1;</a:t>
            </a:r>
          </a:p>
          <a:p>
            <a:pPr>
              <a:buFont typeface="+mj-lt"/>
              <a:buAutoNum type="alphaUcPeriod"/>
            </a:pPr>
            <a:r>
              <a:rPr lang="tr-TR" dirty="0"/>
              <a:t>INSERT INTO </a:t>
            </a:r>
            <a:r>
              <a:rPr lang="tr-TR" dirty="0" err="1"/>
              <a:t>team</a:t>
            </a:r>
            <a:r>
              <a:rPr lang="tr-TR" dirty="0"/>
              <a:t> VALUES(</a:t>
            </a:r>
            <a:r>
              <a:rPr lang="tr-TR" dirty="0" err="1"/>
              <a:t>nextval</a:t>
            </a:r>
            <a:r>
              <a:rPr lang="tr-TR" dirty="0"/>
              <a:t>('</a:t>
            </a:r>
            <a:r>
              <a:rPr lang="tr-TR" dirty="0" err="1"/>
              <a:t>seq_tnumber</a:t>
            </a:r>
            <a:r>
              <a:rPr lang="tr-TR" dirty="0"/>
              <a:t>'), 'Yiğitler');</a:t>
            </a:r>
          </a:p>
          <a:p>
            <a:pPr marL="0" indent="0">
              <a:buNone/>
            </a:pPr>
            <a:r>
              <a:rPr lang="tr-TR" dirty="0"/>
              <a:t>     INSERT INTO </a:t>
            </a:r>
            <a:r>
              <a:rPr lang="tr-TR" dirty="0" err="1"/>
              <a:t>team</a:t>
            </a:r>
            <a:r>
              <a:rPr lang="tr-TR" dirty="0"/>
              <a:t> VALUES(</a:t>
            </a:r>
            <a:r>
              <a:rPr lang="tr-TR" dirty="0" err="1"/>
              <a:t>nextval</a:t>
            </a:r>
            <a:r>
              <a:rPr lang="tr-TR" dirty="0"/>
              <a:t>('</a:t>
            </a:r>
            <a:r>
              <a:rPr lang="tr-TR" dirty="0" err="1"/>
              <a:t>seq_tnumber</a:t>
            </a:r>
            <a:r>
              <a:rPr lang="tr-TR" dirty="0"/>
              <a:t>'), ‘Kediler');</a:t>
            </a:r>
          </a:p>
          <a:p>
            <a:pPr>
              <a:buFont typeface="+mj-lt"/>
              <a:buAutoNum type="alphaU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41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108831" y="481408"/>
            <a:ext cx="8911687" cy="1280890"/>
          </a:xfrm>
        </p:spPr>
        <p:txBody>
          <a:bodyPr/>
          <a:lstStyle/>
          <a:p>
            <a:r>
              <a:rPr lang="tr-TR" b="1" dirty="0" err="1" smtClean="0"/>
              <a:t>Intersect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96538" y="1762298"/>
            <a:ext cx="10108074" cy="4588626"/>
          </a:xfrm>
        </p:spPr>
        <p:txBody>
          <a:bodyPr>
            <a:normAutofit/>
          </a:bodyPr>
          <a:lstStyle/>
          <a:p>
            <a:r>
              <a:rPr lang="tr-TR" dirty="0" smtClean="0"/>
              <a:t>‘</a:t>
            </a:r>
            <a:r>
              <a:rPr lang="tr-TR" dirty="0" err="1" smtClean="0"/>
              <a:t>OperatingSystems</a:t>
            </a:r>
            <a:r>
              <a:rPr lang="tr-TR" dirty="0" smtClean="0"/>
              <a:t>’ </a:t>
            </a:r>
            <a:r>
              <a:rPr lang="tr-TR" dirty="0"/>
              <a:t>isimli projede çalışanların </a:t>
            </a:r>
            <a:r>
              <a:rPr lang="tr-TR" b="1" dirty="0">
                <a:solidFill>
                  <a:srgbClr val="FF0000"/>
                </a:solidFill>
              </a:rPr>
              <a:t>ve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smtClean="0"/>
              <a:t>‘Software’ </a:t>
            </a:r>
            <a:r>
              <a:rPr lang="tr-TR" dirty="0"/>
              <a:t>departmanında çalışanların ad, </a:t>
            </a:r>
            <a:r>
              <a:rPr lang="tr-TR" dirty="0" err="1"/>
              <a:t>soyad</a:t>
            </a:r>
            <a:r>
              <a:rPr lang="tr-TR" dirty="0"/>
              <a:t> bilgilerini bulunuz. (UNION / INTERSECT / </a:t>
            </a:r>
            <a:r>
              <a:rPr lang="tr-TR" dirty="0" smtClean="0"/>
              <a:t>EXCEPT)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1612669" y="2701108"/>
            <a:ext cx="9557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SELECT</a:t>
            </a:r>
            <a:r>
              <a:rPr lang="tr-TR" dirty="0" smtClean="0"/>
              <a:t> </a:t>
            </a:r>
            <a:r>
              <a:rPr lang="tr-TR" dirty="0" err="1" smtClean="0"/>
              <a:t>fname</a:t>
            </a:r>
            <a:r>
              <a:rPr lang="tr-TR" dirty="0"/>
              <a:t>, </a:t>
            </a:r>
            <a:r>
              <a:rPr lang="tr-TR" dirty="0" err="1"/>
              <a:t>lname</a:t>
            </a:r>
            <a:r>
              <a:rPr lang="tr-TR" dirty="0"/>
              <a:t> </a:t>
            </a:r>
          </a:p>
          <a:p>
            <a:r>
              <a:rPr lang="tr-TR" b="1" dirty="0" smtClean="0"/>
              <a:t>FROM</a:t>
            </a:r>
            <a:r>
              <a:rPr lang="tr-TR" dirty="0" smtClean="0"/>
              <a:t> </a:t>
            </a:r>
            <a:r>
              <a:rPr lang="tr-TR" dirty="0" err="1"/>
              <a:t>employee</a:t>
            </a:r>
            <a:r>
              <a:rPr lang="tr-TR" dirty="0"/>
              <a:t> e, </a:t>
            </a:r>
            <a:r>
              <a:rPr lang="tr-TR" dirty="0" err="1"/>
              <a:t>project</a:t>
            </a:r>
            <a:r>
              <a:rPr lang="tr-TR" dirty="0"/>
              <a:t> p, </a:t>
            </a:r>
            <a:r>
              <a:rPr lang="tr-TR" dirty="0" err="1"/>
              <a:t>works_on</a:t>
            </a:r>
            <a:r>
              <a:rPr lang="tr-TR" dirty="0"/>
              <a:t> </a:t>
            </a:r>
            <a:r>
              <a:rPr lang="tr-TR" dirty="0" err="1"/>
              <a:t>wo</a:t>
            </a:r>
            <a:r>
              <a:rPr lang="tr-TR" dirty="0"/>
              <a:t> </a:t>
            </a:r>
          </a:p>
          <a:p>
            <a:r>
              <a:rPr lang="tr-TR" b="1" dirty="0"/>
              <a:t>WHERE</a:t>
            </a:r>
            <a:r>
              <a:rPr lang="tr-TR" dirty="0"/>
              <a:t> </a:t>
            </a:r>
            <a:r>
              <a:rPr lang="tr-TR" dirty="0" err="1"/>
              <a:t>pname</a:t>
            </a:r>
            <a:r>
              <a:rPr lang="tr-TR" dirty="0"/>
              <a:t> = '</a:t>
            </a:r>
            <a:r>
              <a:rPr lang="tr-TR" dirty="0" err="1"/>
              <a:t>OperatingSystems</a:t>
            </a:r>
            <a:r>
              <a:rPr lang="tr-TR" dirty="0"/>
              <a:t>' </a:t>
            </a:r>
            <a:r>
              <a:rPr lang="tr-TR" b="1" dirty="0"/>
              <a:t>AND</a:t>
            </a:r>
            <a:r>
              <a:rPr lang="tr-TR" dirty="0"/>
              <a:t> </a:t>
            </a:r>
            <a:r>
              <a:rPr lang="tr-TR" dirty="0" err="1"/>
              <a:t>p.pnumber</a:t>
            </a:r>
            <a:r>
              <a:rPr lang="tr-TR" dirty="0"/>
              <a:t> = </a:t>
            </a:r>
            <a:r>
              <a:rPr lang="tr-TR" dirty="0" err="1"/>
              <a:t>wo.pno</a:t>
            </a:r>
            <a:r>
              <a:rPr lang="tr-TR" dirty="0"/>
              <a:t> </a:t>
            </a:r>
            <a:r>
              <a:rPr lang="tr-TR" b="1" dirty="0"/>
              <a:t>AND</a:t>
            </a:r>
            <a:r>
              <a:rPr lang="tr-TR" dirty="0"/>
              <a:t> </a:t>
            </a:r>
            <a:r>
              <a:rPr lang="tr-TR" dirty="0" err="1"/>
              <a:t>wo.essn</a:t>
            </a:r>
            <a:r>
              <a:rPr lang="tr-TR" dirty="0"/>
              <a:t> = </a:t>
            </a:r>
            <a:r>
              <a:rPr lang="tr-TR" dirty="0" err="1"/>
              <a:t>e.ssn</a:t>
            </a:r>
            <a:endParaRPr lang="tr-TR" dirty="0"/>
          </a:p>
          <a:p>
            <a:endParaRPr lang="en-US" dirty="0"/>
          </a:p>
        </p:txBody>
      </p:sp>
      <p:sp>
        <p:nvSpPr>
          <p:cNvPr id="6" name="Metin kutusu 5"/>
          <p:cNvSpPr txBox="1"/>
          <p:nvPr/>
        </p:nvSpPr>
        <p:spPr>
          <a:xfrm>
            <a:off x="1612669" y="4112671"/>
            <a:ext cx="60773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b="1" dirty="0" smtClean="0"/>
              <a:t>SELECT</a:t>
            </a:r>
            <a:r>
              <a:rPr lang="tr-TR" dirty="0" smtClean="0"/>
              <a:t> </a:t>
            </a:r>
            <a:r>
              <a:rPr lang="tr-TR" dirty="0" err="1" smtClean="0"/>
              <a:t>fname</a:t>
            </a:r>
            <a:r>
              <a:rPr lang="tr-TR" dirty="0"/>
              <a:t>, </a:t>
            </a:r>
            <a:r>
              <a:rPr lang="tr-TR" dirty="0" err="1"/>
              <a:t>lname</a:t>
            </a:r>
            <a:r>
              <a:rPr lang="tr-TR" dirty="0"/>
              <a:t> </a:t>
            </a:r>
          </a:p>
          <a:p>
            <a:r>
              <a:rPr lang="tr-TR" b="1" dirty="0" smtClean="0"/>
              <a:t>FROM</a:t>
            </a:r>
            <a:r>
              <a:rPr lang="tr-TR" dirty="0" smtClean="0"/>
              <a:t> </a:t>
            </a:r>
            <a:r>
              <a:rPr lang="tr-TR" dirty="0" err="1"/>
              <a:t>employee</a:t>
            </a:r>
            <a:r>
              <a:rPr lang="tr-TR" dirty="0"/>
              <a:t> e, </a:t>
            </a:r>
            <a:r>
              <a:rPr lang="tr-TR" dirty="0" err="1"/>
              <a:t>department</a:t>
            </a:r>
            <a:r>
              <a:rPr lang="tr-TR" dirty="0"/>
              <a:t> d </a:t>
            </a:r>
          </a:p>
          <a:p>
            <a:r>
              <a:rPr lang="tr-TR" b="1" dirty="0"/>
              <a:t>WHERE</a:t>
            </a:r>
            <a:r>
              <a:rPr lang="tr-TR" dirty="0"/>
              <a:t> </a:t>
            </a:r>
            <a:r>
              <a:rPr lang="tr-TR" dirty="0" err="1"/>
              <a:t>dname</a:t>
            </a:r>
            <a:r>
              <a:rPr lang="tr-TR" dirty="0"/>
              <a:t> = 'Software' </a:t>
            </a:r>
            <a:r>
              <a:rPr lang="tr-TR" b="1" dirty="0"/>
              <a:t>AND</a:t>
            </a:r>
            <a:r>
              <a:rPr lang="tr-TR" dirty="0"/>
              <a:t> </a:t>
            </a:r>
            <a:r>
              <a:rPr lang="tr-TR" dirty="0" err="1"/>
              <a:t>e.dno</a:t>
            </a:r>
            <a:r>
              <a:rPr lang="tr-TR" dirty="0"/>
              <a:t> = </a:t>
            </a:r>
            <a:r>
              <a:rPr lang="tr-TR" dirty="0" err="1"/>
              <a:t>d.dnumber</a:t>
            </a:r>
            <a:r>
              <a:rPr lang="tr-TR" dirty="0"/>
              <a:t>;</a:t>
            </a:r>
          </a:p>
          <a:p>
            <a:endParaRPr lang="en-US" dirty="0"/>
          </a:p>
        </p:txBody>
      </p:sp>
      <p:sp>
        <p:nvSpPr>
          <p:cNvPr id="7" name="Metin kutusu 6"/>
          <p:cNvSpPr txBox="1"/>
          <p:nvPr/>
        </p:nvSpPr>
        <p:spPr>
          <a:xfrm>
            <a:off x="1612669" y="3804796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INTERSECT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4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Union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96538" y="1762298"/>
            <a:ext cx="10108074" cy="4588626"/>
          </a:xfrm>
        </p:spPr>
        <p:txBody>
          <a:bodyPr>
            <a:normAutofit/>
          </a:bodyPr>
          <a:lstStyle/>
          <a:p>
            <a:pPr lvl="0"/>
            <a:r>
              <a:rPr lang="tr-TR" dirty="0" smtClean="0"/>
              <a:t>‘</a:t>
            </a:r>
            <a:r>
              <a:rPr lang="tr-TR" dirty="0" err="1" smtClean="0"/>
              <a:t>OperatingSystems</a:t>
            </a:r>
            <a:r>
              <a:rPr lang="tr-TR" dirty="0" smtClean="0"/>
              <a:t>’ </a:t>
            </a:r>
            <a:r>
              <a:rPr lang="tr-TR" dirty="0"/>
              <a:t>isimli projede çalışanların </a:t>
            </a:r>
            <a:r>
              <a:rPr lang="tr-TR" b="1" dirty="0">
                <a:solidFill>
                  <a:srgbClr val="FF0000"/>
                </a:solidFill>
              </a:rPr>
              <a:t>veya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smtClean="0"/>
              <a:t>‘Software’ </a:t>
            </a:r>
            <a:r>
              <a:rPr lang="tr-TR" dirty="0"/>
              <a:t>departmanında çalışanların ad, </a:t>
            </a:r>
            <a:r>
              <a:rPr lang="tr-TR" dirty="0" err="1"/>
              <a:t>soyad</a:t>
            </a:r>
            <a:r>
              <a:rPr lang="tr-TR" dirty="0"/>
              <a:t> bilgilerini bulunuz. (UNION ? / INTERSECT ? / EXCEPT ?)</a:t>
            </a:r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1612669" y="2701108"/>
            <a:ext cx="10124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SELECT </a:t>
            </a:r>
            <a:r>
              <a:rPr lang="tr-TR" dirty="0" err="1"/>
              <a:t>fname</a:t>
            </a:r>
            <a:r>
              <a:rPr lang="tr-TR" dirty="0"/>
              <a:t>, </a:t>
            </a:r>
            <a:r>
              <a:rPr lang="tr-TR" dirty="0" err="1"/>
              <a:t>lname</a:t>
            </a:r>
            <a:endParaRPr lang="tr-TR" dirty="0"/>
          </a:p>
          <a:p>
            <a:r>
              <a:rPr lang="tr-TR" b="1" dirty="0"/>
              <a:t>FROM </a:t>
            </a:r>
            <a:r>
              <a:rPr lang="tr-TR" dirty="0" err="1"/>
              <a:t>employee</a:t>
            </a:r>
            <a:r>
              <a:rPr lang="tr-TR" dirty="0"/>
              <a:t> e, </a:t>
            </a:r>
            <a:r>
              <a:rPr lang="tr-TR" dirty="0" err="1"/>
              <a:t>project</a:t>
            </a:r>
            <a:r>
              <a:rPr lang="tr-TR" dirty="0"/>
              <a:t> p, </a:t>
            </a:r>
            <a:r>
              <a:rPr lang="tr-TR" dirty="0" err="1"/>
              <a:t>works_on</a:t>
            </a:r>
            <a:r>
              <a:rPr lang="tr-TR" dirty="0"/>
              <a:t> w</a:t>
            </a:r>
          </a:p>
          <a:p>
            <a:r>
              <a:rPr lang="tr-TR" b="1" dirty="0"/>
              <a:t>WHERE</a:t>
            </a:r>
            <a:r>
              <a:rPr lang="tr-TR" dirty="0"/>
              <a:t> </a:t>
            </a:r>
            <a:r>
              <a:rPr lang="tr-TR" dirty="0" err="1"/>
              <a:t>e.ssn</a:t>
            </a:r>
            <a:r>
              <a:rPr lang="tr-TR" dirty="0"/>
              <a:t> = </a:t>
            </a:r>
            <a:r>
              <a:rPr lang="tr-TR" dirty="0" err="1"/>
              <a:t>w.essn</a:t>
            </a:r>
            <a:r>
              <a:rPr lang="tr-TR" dirty="0"/>
              <a:t> </a:t>
            </a:r>
            <a:r>
              <a:rPr lang="tr-TR" b="1" dirty="0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p.pnumber</a:t>
            </a:r>
            <a:r>
              <a:rPr lang="tr-TR" dirty="0" smtClean="0"/>
              <a:t>=</a:t>
            </a:r>
            <a:r>
              <a:rPr lang="tr-TR" dirty="0" err="1" smtClean="0"/>
              <a:t>w.pno</a:t>
            </a:r>
            <a:r>
              <a:rPr lang="tr-TR" dirty="0" smtClean="0"/>
              <a:t> </a:t>
            </a:r>
            <a:r>
              <a:rPr lang="tr-TR" b="1" dirty="0" smtClean="0"/>
              <a:t>AND</a:t>
            </a:r>
            <a:r>
              <a:rPr lang="tr-TR" dirty="0" smtClean="0"/>
              <a:t> </a:t>
            </a:r>
            <a:r>
              <a:rPr lang="tr-TR" dirty="0" err="1"/>
              <a:t>p.pname</a:t>
            </a:r>
            <a:r>
              <a:rPr lang="tr-TR" dirty="0"/>
              <a:t> = ‘</a:t>
            </a:r>
            <a:r>
              <a:rPr lang="tr-TR" dirty="0" err="1"/>
              <a:t>OperatingSystems</a:t>
            </a:r>
            <a:r>
              <a:rPr lang="tr-TR" dirty="0"/>
              <a:t>’</a:t>
            </a:r>
            <a:endParaRPr lang="tr-TR" sz="14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1612669" y="4112671"/>
            <a:ext cx="6700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b="1" dirty="0" smtClean="0"/>
          </a:p>
          <a:p>
            <a:r>
              <a:rPr lang="tr-TR" b="1" dirty="0" smtClean="0"/>
              <a:t>SELECT </a:t>
            </a:r>
            <a:r>
              <a:rPr lang="tr-TR" dirty="0" err="1"/>
              <a:t>fname</a:t>
            </a:r>
            <a:r>
              <a:rPr lang="tr-TR" dirty="0"/>
              <a:t>, </a:t>
            </a:r>
            <a:r>
              <a:rPr lang="tr-TR" dirty="0" err="1"/>
              <a:t>lname</a:t>
            </a:r>
            <a:endParaRPr lang="tr-TR" dirty="0"/>
          </a:p>
          <a:p>
            <a:r>
              <a:rPr lang="tr-TR" b="1" dirty="0"/>
              <a:t>FROM </a:t>
            </a:r>
            <a:r>
              <a:rPr lang="tr-TR" dirty="0" err="1"/>
              <a:t>employee</a:t>
            </a:r>
            <a:r>
              <a:rPr lang="tr-TR" dirty="0"/>
              <a:t> e, </a:t>
            </a:r>
            <a:r>
              <a:rPr lang="tr-TR" dirty="0" err="1"/>
              <a:t>department</a:t>
            </a:r>
            <a:r>
              <a:rPr lang="tr-TR" dirty="0"/>
              <a:t> d</a:t>
            </a:r>
          </a:p>
          <a:p>
            <a:r>
              <a:rPr lang="tr-TR" b="1" dirty="0"/>
              <a:t>WHERE</a:t>
            </a:r>
            <a:r>
              <a:rPr lang="tr-TR" dirty="0"/>
              <a:t> </a:t>
            </a:r>
            <a:r>
              <a:rPr lang="tr-TR" dirty="0" err="1"/>
              <a:t>e.dno</a:t>
            </a:r>
            <a:r>
              <a:rPr lang="tr-TR" dirty="0"/>
              <a:t> = </a:t>
            </a:r>
            <a:r>
              <a:rPr lang="tr-TR" dirty="0" err="1"/>
              <a:t>d.dnumber</a:t>
            </a:r>
            <a:r>
              <a:rPr lang="tr-TR" dirty="0"/>
              <a:t> </a:t>
            </a:r>
            <a:r>
              <a:rPr lang="tr-TR" b="1" dirty="0" smtClean="0"/>
              <a:t>AND</a:t>
            </a:r>
            <a:r>
              <a:rPr lang="tr-TR" dirty="0" smtClean="0"/>
              <a:t> </a:t>
            </a:r>
            <a:r>
              <a:rPr lang="tr-TR" dirty="0" err="1"/>
              <a:t>d.dname</a:t>
            </a:r>
            <a:r>
              <a:rPr lang="tr-TR" dirty="0"/>
              <a:t> = ‘Software’</a:t>
            </a:r>
            <a:endParaRPr lang="tr-TR" sz="14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1612669" y="3804796"/>
            <a:ext cx="93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UNION</a:t>
            </a:r>
            <a:endParaRPr lang="tr-TR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Except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96538" y="1762298"/>
            <a:ext cx="10108074" cy="4588626"/>
          </a:xfrm>
        </p:spPr>
        <p:txBody>
          <a:bodyPr>
            <a:normAutofit/>
          </a:bodyPr>
          <a:lstStyle/>
          <a:p>
            <a:r>
              <a:rPr lang="tr-TR" dirty="0"/>
              <a:t>“</a:t>
            </a:r>
            <a:r>
              <a:rPr lang="tr-TR" dirty="0" err="1"/>
              <a:t>OperatingSystems</a:t>
            </a:r>
            <a:r>
              <a:rPr lang="tr-TR" dirty="0"/>
              <a:t>” isimli projede çalışanların ve “Software” departmanında </a:t>
            </a:r>
            <a:r>
              <a:rPr lang="tr-TR" b="1" dirty="0">
                <a:solidFill>
                  <a:srgbClr val="FF0000"/>
                </a:solidFill>
              </a:rPr>
              <a:t>çalışmayanların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ad, </a:t>
            </a:r>
            <a:r>
              <a:rPr lang="tr-TR" dirty="0" err="1"/>
              <a:t>soyad</a:t>
            </a:r>
            <a:r>
              <a:rPr lang="tr-TR" dirty="0"/>
              <a:t> bilgilerini bulunuz. (UNION ? / INTERSECT ? / EXCEPT ?)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1612669" y="2701108"/>
            <a:ext cx="10124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SELECT </a:t>
            </a:r>
            <a:r>
              <a:rPr lang="tr-TR" dirty="0" err="1"/>
              <a:t>fname</a:t>
            </a:r>
            <a:r>
              <a:rPr lang="tr-TR" dirty="0"/>
              <a:t>, </a:t>
            </a:r>
            <a:r>
              <a:rPr lang="tr-TR" dirty="0" err="1"/>
              <a:t>lname</a:t>
            </a:r>
            <a:endParaRPr lang="tr-TR" dirty="0"/>
          </a:p>
          <a:p>
            <a:r>
              <a:rPr lang="tr-TR" b="1" dirty="0"/>
              <a:t>FROM </a:t>
            </a:r>
            <a:r>
              <a:rPr lang="tr-TR" dirty="0" err="1"/>
              <a:t>employee</a:t>
            </a:r>
            <a:r>
              <a:rPr lang="tr-TR" dirty="0"/>
              <a:t> e, </a:t>
            </a:r>
            <a:r>
              <a:rPr lang="tr-TR" dirty="0" err="1"/>
              <a:t>project</a:t>
            </a:r>
            <a:r>
              <a:rPr lang="tr-TR" dirty="0"/>
              <a:t> p, </a:t>
            </a:r>
            <a:r>
              <a:rPr lang="tr-TR" dirty="0" err="1"/>
              <a:t>works_on</a:t>
            </a:r>
            <a:r>
              <a:rPr lang="tr-TR" dirty="0"/>
              <a:t> w</a:t>
            </a:r>
          </a:p>
          <a:p>
            <a:r>
              <a:rPr lang="tr-TR" b="1" dirty="0"/>
              <a:t>WHERE</a:t>
            </a:r>
            <a:r>
              <a:rPr lang="tr-TR" dirty="0"/>
              <a:t> </a:t>
            </a:r>
            <a:r>
              <a:rPr lang="tr-TR" dirty="0" err="1"/>
              <a:t>e.ssn</a:t>
            </a:r>
            <a:r>
              <a:rPr lang="tr-TR" dirty="0"/>
              <a:t> = </a:t>
            </a:r>
            <a:r>
              <a:rPr lang="tr-TR" dirty="0" err="1"/>
              <a:t>w.essn</a:t>
            </a:r>
            <a:r>
              <a:rPr lang="tr-TR" dirty="0"/>
              <a:t> </a:t>
            </a:r>
            <a:r>
              <a:rPr lang="tr-TR" b="1" dirty="0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p.pnumber</a:t>
            </a:r>
            <a:r>
              <a:rPr lang="tr-TR" dirty="0" smtClean="0"/>
              <a:t>=</a:t>
            </a:r>
            <a:r>
              <a:rPr lang="tr-TR" dirty="0" err="1" smtClean="0"/>
              <a:t>w.pno</a:t>
            </a:r>
            <a:r>
              <a:rPr lang="tr-TR" dirty="0" smtClean="0"/>
              <a:t> </a:t>
            </a:r>
            <a:r>
              <a:rPr lang="tr-TR" b="1" dirty="0" smtClean="0"/>
              <a:t>AND</a:t>
            </a:r>
            <a:r>
              <a:rPr lang="tr-TR" dirty="0" smtClean="0"/>
              <a:t> </a:t>
            </a:r>
            <a:r>
              <a:rPr lang="tr-TR" dirty="0" err="1"/>
              <a:t>p.pname</a:t>
            </a:r>
            <a:r>
              <a:rPr lang="tr-TR" dirty="0"/>
              <a:t> = ‘</a:t>
            </a:r>
            <a:r>
              <a:rPr lang="tr-TR" dirty="0" err="1"/>
              <a:t>OperatingSystems</a:t>
            </a:r>
            <a:r>
              <a:rPr lang="tr-TR" dirty="0"/>
              <a:t>’</a:t>
            </a:r>
            <a:endParaRPr lang="tr-TR" sz="14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1612669" y="4112671"/>
            <a:ext cx="6700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b="1" dirty="0" smtClean="0"/>
          </a:p>
          <a:p>
            <a:r>
              <a:rPr lang="tr-TR" b="1" dirty="0" smtClean="0"/>
              <a:t>SELECT </a:t>
            </a:r>
            <a:r>
              <a:rPr lang="tr-TR" dirty="0" err="1"/>
              <a:t>fname</a:t>
            </a:r>
            <a:r>
              <a:rPr lang="tr-TR" dirty="0"/>
              <a:t>, </a:t>
            </a:r>
            <a:r>
              <a:rPr lang="tr-TR" dirty="0" err="1"/>
              <a:t>lname</a:t>
            </a:r>
            <a:endParaRPr lang="tr-TR" dirty="0"/>
          </a:p>
          <a:p>
            <a:r>
              <a:rPr lang="tr-TR" b="1" dirty="0"/>
              <a:t>FROM </a:t>
            </a:r>
            <a:r>
              <a:rPr lang="tr-TR" dirty="0" err="1"/>
              <a:t>employee</a:t>
            </a:r>
            <a:r>
              <a:rPr lang="tr-TR" dirty="0"/>
              <a:t> e, </a:t>
            </a:r>
            <a:r>
              <a:rPr lang="tr-TR" dirty="0" err="1"/>
              <a:t>department</a:t>
            </a:r>
            <a:r>
              <a:rPr lang="tr-TR" dirty="0"/>
              <a:t> d</a:t>
            </a:r>
          </a:p>
          <a:p>
            <a:r>
              <a:rPr lang="tr-TR" b="1" dirty="0"/>
              <a:t>WHERE</a:t>
            </a:r>
            <a:r>
              <a:rPr lang="tr-TR" dirty="0"/>
              <a:t> </a:t>
            </a:r>
            <a:r>
              <a:rPr lang="tr-TR" dirty="0" err="1"/>
              <a:t>e.dno</a:t>
            </a:r>
            <a:r>
              <a:rPr lang="tr-TR" dirty="0"/>
              <a:t> = </a:t>
            </a:r>
            <a:r>
              <a:rPr lang="tr-TR" dirty="0" err="1"/>
              <a:t>d.dnumber</a:t>
            </a:r>
            <a:r>
              <a:rPr lang="tr-TR" dirty="0"/>
              <a:t> </a:t>
            </a:r>
            <a:r>
              <a:rPr lang="tr-TR" b="1" dirty="0" smtClean="0"/>
              <a:t>AND</a:t>
            </a:r>
            <a:r>
              <a:rPr lang="tr-TR" dirty="0" smtClean="0"/>
              <a:t> </a:t>
            </a:r>
            <a:r>
              <a:rPr lang="tr-TR" dirty="0" err="1"/>
              <a:t>d.dname</a:t>
            </a:r>
            <a:r>
              <a:rPr lang="tr-TR" dirty="0"/>
              <a:t> = ‘Software’</a:t>
            </a:r>
            <a:endParaRPr lang="tr-TR" sz="14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1612669" y="3804796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EXCEPT</a:t>
            </a:r>
            <a:endParaRPr lang="tr-TR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7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 NOT EXISTS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96538" y="1762298"/>
            <a:ext cx="10108074" cy="4588626"/>
          </a:xfrm>
        </p:spPr>
        <p:txBody>
          <a:bodyPr>
            <a:normAutofit/>
          </a:bodyPr>
          <a:lstStyle/>
          <a:p>
            <a:r>
              <a:rPr lang="tr-TR" dirty="0"/>
              <a:t>Herhangi bir departmanın yöneticisi olmayan ve herhangi bir kişinin amiri olmayan (hiyerarşinin en altındaki) çalışanların ad, soyadlarını bulunuz.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612669" y="2701108"/>
            <a:ext cx="101249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SELECT </a:t>
            </a:r>
            <a:r>
              <a:rPr lang="tr-TR" sz="2000" dirty="0" err="1"/>
              <a:t>fname</a:t>
            </a:r>
            <a:r>
              <a:rPr lang="tr-TR" sz="2000" dirty="0"/>
              <a:t>, </a:t>
            </a:r>
            <a:r>
              <a:rPr lang="tr-TR" sz="2000" dirty="0" err="1"/>
              <a:t>lname</a:t>
            </a:r>
            <a:endParaRPr lang="tr-TR" sz="2000" dirty="0"/>
          </a:p>
          <a:p>
            <a:r>
              <a:rPr lang="tr-TR" sz="2000" b="1" dirty="0"/>
              <a:t>FROM </a:t>
            </a:r>
            <a:r>
              <a:rPr lang="tr-TR" sz="2000" dirty="0" err="1"/>
              <a:t>employee</a:t>
            </a:r>
            <a:r>
              <a:rPr lang="tr-TR" sz="2000" dirty="0"/>
              <a:t> e</a:t>
            </a:r>
          </a:p>
          <a:p>
            <a:r>
              <a:rPr lang="tr-TR" sz="2000" b="1" dirty="0"/>
              <a:t>WHERE NOT EXISTS </a:t>
            </a:r>
            <a:r>
              <a:rPr lang="tr-TR" sz="2000" dirty="0">
                <a:solidFill>
                  <a:schemeClr val="accent1"/>
                </a:solidFill>
              </a:rPr>
              <a:t>(</a:t>
            </a:r>
          </a:p>
          <a:p>
            <a:pPr lvl="2"/>
            <a:r>
              <a:rPr lang="tr-TR" sz="2000" b="1" dirty="0">
                <a:solidFill>
                  <a:schemeClr val="accent1"/>
                </a:solidFill>
              </a:rPr>
              <a:t>	SELECT </a:t>
            </a:r>
            <a:r>
              <a:rPr lang="tr-TR" sz="2000" dirty="0" err="1">
                <a:solidFill>
                  <a:schemeClr val="accent1"/>
                </a:solidFill>
              </a:rPr>
              <a:t>null</a:t>
            </a:r>
            <a:endParaRPr lang="tr-TR" sz="2000" dirty="0">
              <a:solidFill>
                <a:schemeClr val="accent1"/>
              </a:solidFill>
            </a:endParaRPr>
          </a:p>
          <a:p>
            <a:pPr lvl="2"/>
            <a:r>
              <a:rPr lang="tr-TR" sz="2000" b="1" dirty="0">
                <a:solidFill>
                  <a:schemeClr val="accent1"/>
                </a:solidFill>
              </a:rPr>
              <a:t>	FROM </a:t>
            </a:r>
            <a:r>
              <a:rPr lang="tr-TR" sz="2000" dirty="0" err="1">
                <a:solidFill>
                  <a:schemeClr val="accent1"/>
                </a:solidFill>
              </a:rPr>
              <a:t>deparment</a:t>
            </a:r>
            <a:r>
              <a:rPr lang="tr-TR" sz="2000" dirty="0">
                <a:solidFill>
                  <a:schemeClr val="accent1"/>
                </a:solidFill>
              </a:rPr>
              <a:t> d</a:t>
            </a:r>
          </a:p>
          <a:p>
            <a:pPr lvl="2"/>
            <a:r>
              <a:rPr lang="tr-TR" sz="2000" dirty="0">
                <a:solidFill>
                  <a:schemeClr val="accent1"/>
                </a:solidFill>
              </a:rPr>
              <a:t>	</a:t>
            </a:r>
            <a:r>
              <a:rPr lang="tr-TR" sz="2000" b="1" dirty="0">
                <a:solidFill>
                  <a:schemeClr val="accent1"/>
                </a:solidFill>
              </a:rPr>
              <a:t>WHERE</a:t>
            </a:r>
            <a:r>
              <a:rPr lang="tr-TR" sz="2000" dirty="0">
                <a:solidFill>
                  <a:schemeClr val="accent1"/>
                </a:solidFill>
              </a:rPr>
              <a:t> </a:t>
            </a:r>
            <a:r>
              <a:rPr lang="tr-TR" sz="2000" dirty="0" err="1">
                <a:solidFill>
                  <a:schemeClr val="accent1"/>
                </a:solidFill>
              </a:rPr>
              <a:t>d.mgrssn</a:t>
            </a:r>
            <a:r>
              <a:rPr lang="tr-TR" sz="2000" dirty="0">
                <a:solidFill>
                  <a:schemeClr val="accent1"/>
                </a:solidFill>
              </a:rPr>
              <a:t> = </a:t>
            </a:r>
            <a:r>
              <a:rPr lang="tr-TR" sz="2000" dirty="0" err="1">
                <a:solidFill>
                  <a:schemeClr val="accent1"/>
                </a:solidFill>
              </a:rPr>
              <a:t>e.ssn</a:t>
            </a:r>
            <a:r>
              <a:rPr lang="tr-TR" sz="2000" dirty="0">
                <a:solidFill>
                  <a:schemeClr val="accent1"/>
                </a:solidFill>
              </a:rPr>
              <a:t> ) </a:t>
            </a:r>
            <a:r>
              <a:rPr lang="tr-TR" sz="2000" b="1" dirty="0"/>
              <a:t>AND</a:t>
            </a:r>
          </a:p>
          <a:p>
            <a:r>
              <a:rPr lang="tr-TR" sz="2000" b="1" dirty="0">
                <a:solidFill>
                  <a:schemeClr val="accent1"/>
                </a:solidFill>
              </a:rPr>
              <a:t>	</a:t>
            </a:r>
            <a:r>
              <a:rPr lang="tr-TR" sz="2000" b="1" dirty="0"/>
              <a:t>NOT EXISTS </a:t>
            </a:r>
            <a:r>
              <a:rPr lang="tr-TR" sz="2000" b="1" dirty="0">
                <a:solidFill>
                  <a:srgbClr val="0070C0"/>
                </a:solidFill>
              </a:rPr>
              <a:t>(</a:t>
            </a:r>
          </a:p>
          <a:p>
            <a:pPr lvl="2"/>
            <a:r>
              <a:rPr lang="tr-TR" sz="2000" b="1" dirty="0">
                <a:solidFill>
                  <a:srgbClr val="0070C0"/>
                </a:solidFill>
              </a:rPr>
              <a:t>	SELECT </a:t>
            </a:r>
            <a:r>
              <a:rPr lang="tr-TR" sz="2000" b="1" dirty="0" err="1">
                <a:solidFill>
                  <a:srgbClr val="0070C0"/>
                </a:solidFill>
              </a:rPr>
              <a:t>null</a:t>
            </a:r>
            <a:endParaRPr lang="tr-TR" sz="2000" b="1" dirty="0">
              <a:solidFill>
                <a:srgbClr val="0070C0"/>
              </a:solidFill>
            </a:endParaRPr>
          </a:p>
          <a:p>
            <a:pPr lvl="2"/>
            <a:r>
              <a:rPr lang="tr-TR" sz="2000" b="1" dirty="0">
                <a:solidFill>
                  <a:srgbClr val="0070C0"/>
                </a:solidFill>
              </a:rPr>
              <a:t>	FROM </a:t>
            </a:r>
            <a:r>
              <a:rPr lang="tr-TR" sz="2000" dirty="0" err="1">
                <a:solidFill>
                  <a:srgbClr val="0070C0"/>
                </a:solidFill>
              </a:rPr>
              <a:t>employee</a:t>
            </a:r>
            <a:r>
              <a:rPr lang="tr-TR" sz="2000" dirty="0">
                <a:solidFill>
                  <a:srgbClr val="0070C0"/>
                </a:solidFill>
              </a:rPr>
              <a:t> e2</a:t>
            </a:r>
          </a:p>
          <a:p>
            <a:pPr lvl="2"/>
            <a:r>
              <a:rPr lang="tr-TR" sz="2000" dirty="0">
                <a:solidFill>
                  <a:srgbClr val="0070C0"/>
                </a:solidFill>
              </a:rPr>
              <a:t>	</a:t>
            </a:r>
            <a:r>
              <a:rPr lang="tr-TR" sz="2000" b="1" dirty="0">
                <a:solidFill>
                  <a:srgbClr val="0070C0"/>
                </a:solidFill>
              </a:rPr>
              <a:t>WHERE</a:t>
            </a:r>
            <a:r>
              <a:rPr lang="tr-TR" sz="2000" dirty="0">
                <a:solidFill>
                  <a:srgbClr val="0070C0"/>
                </a:solidFill>
              </a:rPr>
              <a:t> e2.superssn = </a:t>
            </a:r>
            <a:r>
              <a:rPr lang="tr-TR" sz="2000" dirty="0" err="1">
                <a:solidFill>
                  <a:srgbClr val="0070C0"/>
                </a:solidFill>
              </a:rPr>
              <a:t>e.ssn</a:t>
            </a:r>
            <a:r>
              <a:rPr lang="tr-TR" sz="2000" dirty="0">
                <a:solidFill>
                  <a:srgbClr val="0070C0"/>
                </a:solidFill>
              </a:rPr>
              <a:t> )  </a:t>
            </a:r>
            <a:endParaRPr lang="tr-T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6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IN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96538" y="1762298"/>
            <a:ext cx="10108074" cy="4588626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İsmi ‘John’ olan işçilerin çalıştıkları departmanların isimlerini ‘IN’ kullanarak bulunuz. </a:t>
            </a:r>
            <a:endParaRPr lang="en-US" dirty="0"/>
          </a:p>
          <a:p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1612669" y="2701108"/>
            <a:ext cx="101249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SELECT </a:t>
            </a:r>
            <a:r>
              <a:rPr lang="tr-TR" sz="2400" dirty="0" err="1"/>
              <a:t>dname</a:t>
            </a:r>
            <a:endParaRPr lang="tr-TR" sz="2400" dirty="0"/>
          </a:p>
          <a:p>
            <a:r>
              <a:rPr lang="tr-TR" sz="2400" b="1" dirty="0"/>
              <a:t>FROM </a:t>
            </a:r>
            <a:r>
              <a:rPr lang="tr-TR" sz="2400" dirty="0" err="1"/>
              <a:t>department</a:t>
            </a:r>
            <a:endParaRPr lang="tr-TR" sz="2400" dirty="0"/>
          </a:p>
          <a:p>
            <a:r>
              <a:rPr lang="tr-TR" sz="2400" b="1" dirty="0"/>
              <a:t>WHERE </a:t>
            </a:r>
            <a:r>
              <a:rPr lang="tr-TR" sz="2400" dirty="0" err="1"/>
              <a:t>dnumber</a:t>
            </a:r>
            <a:r>
              <a:rPr lang="tr-TR" sz="2400" dirty="0"/>
              <a:t>  </a:t>
            </a:r>
          </a:p>
          <a:p>
            <a:r>
              <a:rPr lang="tr-TR" sz="2400" b="1" dirty="0"/>
              <a:t>	IN</a:t>
            </a:r>
            <a:r>
              <a:rPr lang="tr-TR" sz="2400" dirty="0"/>
              <a:t> (</a:t>
            </a:r>
          </a:p>
          <a:p>
            <a:pPr lvl="2"/>
            <a:r>
              <a:rPr lang="tr-TR" sz="2400" dirty="0"/>
              <a:t>	</a:t>
            </a:r>
            <a:r>
              <a:rPr lang="tr-TR" sz="2400" b="1" dirty="0"/>
              <a:t>SELECT</a:t>
            </a:r>
            <a:r>
              <a:rPr lang="tr-TR" sz="2400" dirty="0"/>
              <a:t> </a:t>
            </a:r>
            <a:r>
              <a:rPr lang="tr-TR" sz="2400" dirty="0" err="1"/>
              <a:t>dno</a:t>
            </a:r>
            <a:endParaRPr lang="tr-TR" sz="2400" dirty="0"/>
          </a:p>
          <a:p>
            <a:pPr lvl="2"/>
            <a:r>
              <a:rPr lang="tr-TR" sz="2400" dirty="0"/>
              <a:t>	</a:t>
            </a:r>
            <a:r>
              <a:rPr lang="tr-TR" sz="2400" b="1" dirty="0"/>
              <a:t>FROM</a:t>
            </a:r>
            <a:r>
              <a:rPr lang="tr-TR" sz="2400" dirty="0"/>
              <a:t> </a:t>
            </a:r>
            <a:r>
              <a:rPr lang="tr-TR" sz="2400" dirty="0" err="1"/>
              <a:t>employee</a:t>
            </a:r>
            <a:endParaRPr lang="tr-TR" sz="2400" dirty="0"/>
          </a:p>
          <a:p>
            <a:pPr lvl="2"/>
            <a:r>
              <a:rPr lang="tr-TR" sz="2400" dirty="0"/>
              <a:t>	</a:t>
            </a:r>
            <a:r>
              <a:rPr lang="tr-TR" sz="2400" b="1" dirty="0"/>
              <a:t>WHERE</a:t>
            </a:r>
            <a:r>
              <a:rPr lang="tr-TR" sz="2400" dirty="0"/>
              <a:t> </a:t>
            </a:r>
            <a:r>
              <a:rPr lang="tr-TR" sz="2400" dirty="0" err="1"/>
              <a:t>fname</a:t>
            </a:r>
            <a:r>
              <a:rPr lang="tr-TR" sz="2400" dirty="0"/>
              <a:t> = ‘John’ </a:t>
            </a:r>
          </a:p>
          <a:p>
            <a:pPr lvl="2"/>
            <a:r>
              <a:rPr lang="tr-T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439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1619"/>
          </a:xfrm>
        </p:spPr>
        <p:txBody>
          <a:bodyPr/>
          <a:lstStyle/>
          <a:p>
            <a:r>
              <a:rPr lang="tr-TR" b="1" dirty="0" err="1" smtClean="0"/>
              <a:t>Primary</a:t>
            </a:r>
            <a:r>
              <a:rPr lang="tr-TR" b="1" dirty="0" smtClean="0"/>
              <a:t> </a:t>
            </a:r>
            <a:r>
              <a:rPr lang="tr-TR" b="1" dirty="0" err="1" smtClean="0"/>
              <a:t>Key</a:t>
            </a:r>
            <a:r>
              <a:rPr lang="tr-TR" b="1" dirty="0" smtClean="0"/>
              <a:t> </a:t>
            </a:r>
            <a:r>
              <a:rPr lang="tr-TR" b="1" dirty="0" err="1" smtClean="0"/>
              <a:t>Constraint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34671" y="1586753"/>
            <a:ext cx="9769941" cy="43244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PRIMARY KEY </a:t>
            </a:r>
            <a:r>
              <a:rPr lang="en-US" dirty="0" err="1" smtClean="0"/>
              <a:t>tablomuzdaki</a:t>
            </a:r>
            <a:r>
              <a:rPr lang="en-US" dirty="0" smtClean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alanda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kayıtların</a:t>
            </a:r>
            <a:r>
              <a:rPr lang="en-US" dirty="0"/>
              <a:t> </a:t>
            </a:r>
            <a:r>
              <a:rPr lang="en-US" dirty="0" err="1"/>
              <a:t>tutulmasını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primary key </a:t>
            </a:r>
            <a:r>
              <a:rPr lang="en-US" dirty="0" err="1" smtClean="0"/>
              <a:t>içer</a:t>
            </a:r>
            <a:r>
              <a:rPr lang="tr-TR" dirty="0" err="1" smtClean="0"/>
              <a:t>diğinde</a:t>
            </a:r>
            <a:r>
              <a:rPr lang="tr-TR" dirty="0" smtClean="0"/>
              <a:t> nasıl oluşturulduğunu görmüştük: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id 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b="1" dirty="0" smtClean="0"/>
              <a:t>PRIMARY </a:t>
            </a:r>
            <a:r>
              <a:rPr lang="en-US" b="1" dirty="0"/>
              <a:t>KEY</a:t>
            </a:r>
            <a:r>
              <a:rPr lang="en-US" dirty="0"/>
              <a:t> (id</a:t>
            </a:r>
            <a:r>
              <a:rPr lang="en-US" dirty="0" smtClean="0"/>
              <a:t>)</a:t>
            </a:r>
            <a:endParaRPr lang="tr-TR" dirty="0" smtClean="0"/>
          </a:p>
          <a:p>
            <a:r>
              <a:rPr lang="tr-TR" u="sng" dirty="0" smtClean="0"/>
              <a:t>PK düşürme:</a:t>
            </a:r>
          </a:p>
          <a:p>
            <a:pPr marL="0" indent="0">
              <a:buNone/>
            </a:pPr>
            <a:r>
              <a:rPr lang="en-US" b="1" dirty="0"/>
              <a:t>ALTER TABLE </a:t>
            </a:r>
            <a:r>
              <a:rPr lang="tr-TR" dirty="0" err="1" smtClean="0"/>
              <a:t>tabloadi</a:t>
            </a:r>
            <a:r>
              <a:rPr lang="tr-TR" dirty="0" smtClean="0"/>
              <a:t> </a:t>
            </a:r>
            <a:r>
              <a:rPr lang="en-US" b="1" dirty="0" smtClean="0"/>
              <a:t>DROP</a:t>
            </a:r>
            <a:r>
              <a:rPr lang="en-US" dirty="0" smtClean="0"/>
              <a:t> </a:t>
            </a:r>
            <a:r>
              <a:rPr lang="en-US" b="1" dirty="0"/>
              <a:t>CONSTRAINT</a:t>
            </a:r>
            <a:r>
              <a:rPr lang="en-US" dirty="0"/>
              <a:t> </a:t>
            </a:r>
            <a:r>
              <a:rPr lang="en-US" dirty="0" smtClean="0"/>
              <a:t>t</a:t>
            </a:r>
            <a:r>
              <a:rPr lang="tr-TR" dirty="0" err="1" smtClean="0"/>
              <a:t>abloadi</a:t>
            </a:r>
            <a:r>
              <a:rPr lang="en-US" dirty="0" smtClean="0"/>
              <a:t>_</a:t>
            </a:r>
            <a:r>
              <a:rPr lang="en-US" dirty="0" err="1" smtClean="0"/>
              <a:t>pkey</a:t>
            </a:r>
            <a:r>
              <a:rPr lang="en-US" dirty="0"/>
              <a:t>;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primary key </a:t>
            </a:r>
            <a:r>
              <a:rPr lang="en-US" dirty="0" err="1"/>
              <a:t>bulunur</a:t>
            </a:r>
            <a:r>
              <a:rPr lang="en-US" dirty="0"/>
              <a:t>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bununla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kolon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bileşik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composite key </a:t>
            </a:r>
            <a:r>
              <a:rPr lang="en-US" dirty="0" err="1" smtClean="0"/>
              <a:t>oluşturulabilir</a:t>
            </a:r>
            <a:r>
              <a:rPr lang="tr-TR" dirty="0" smtClean="0"/>
              <a:t>:</a:t>
            </a:r>
          </a:p>
          <a:p>
            <a:pPr marL="0" indent="0">
              <a:buNone/>
            </a:pPr>
            <a:r>
              <a:rPr lang="tr-TR" b="1" dirty="0"/>
              <a:t>CONSTRAINT </a:t>
            </a:r>
            <a:r>
              <a:rPr lang="tr-TR" dirty="0"/>
              <a:t>isim</a:t>
            </a:r>
            <a:r>
              <a:rPr lang="tr-TR" b="1" dirty="0"/>
              <a:t> PRIMARY KEY </a:t>
            </a:r>
            <a:r>
              <a:rPr lang="tr-TR" dirty="0"/>
              <a:t>(sütunlar</a:t>
            </a:r>
            <a:r>
              <a:rPr lang="tr-TR" dirty="0" smtClean="0"/>
              <a:t>)</a:t>
            </a:r>
          </a:p>
          <a:p>
            <a:r>
              <a:rPr lang="tr-TR" u="sng" dirty="0" smtClean="0"/>
              <a:t>PK düşürme:</a:t>
            </a:r>
          </a:p>
          <a:p>
            <a:pPr marL="0" indent="0">
              <a:buNone/>
            </a:pPr>
            <a:r>
              <a:rPr lang="en-US" b="1" dirty="0"/>
              <a:t>ALTER TABLE </a:t>
            </a:r>
            <a:r>
              <a:rPr lang="tr-TR" dirty="0" err="1"/>
              <a:t>tabloadi</a:t>
            </a:r>
            <a:r>
              <a:rPr lang="tr-TR" dirty="0"/>
              <a:t> </a:t>
            </a:r>
            <a:r>
              <a:rPr lang="en-US" b="1" dirty="0"/>
              <a:t>DROP</a:t>
            </a:r>
            <a:r>
              <a:rPr lang="en-US" dirty="0"/>
              <a:t> </a:t>
            </a:r>
            <a:r>
              <a:rPr lang="en-US" b="1" dirty="0"/>
              <a:t>CONSTRAINT</a:t>
            </a:r>
            <a:r>
              <a:rPr lang="en-US" dirty="0"/>
              <a:t> </a:t>
            </a:r>
            <a:r>
              <a:rPr lang="tr-TR" dirty="0" smtClean="0"/>
              <a:t>isim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98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Foreign Key</a:t>
            </a:r>
            <a:r>
              <a:rPr lang="tr-TR" b="1" dirty="0" smtClean="0"/>
              <a:t> </a:t>
            </a:r>
            <a:r>
              <a:rPr lang="tr-TR" b="1" dirty="0" err="1" smtClean="0"/>
              <a:t>Constraint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680882"/>
            <a:ext cx="8915400" cy="4230340"/>
          </a:xfrm>
        </p:spPr>
        <p:txBody>
          <a:bodyPr/>
          <a:lstStyle/>
          <a:p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 smtClean="0"/>
              <a:t>ol</a:t>
            </a:r>
            <a:r>
              <a:rPr lang="tr-TR" dirty="0" smtClean="0"/>
              <a:t>a</a:t>
            </a:r>
            <a:r>
              <a:rPr lang="en-US" dirty="0" err="1" smtClean="0"/>
              <a:t>rak</a:t>
            </a:r>
            <a:r>
              <a:rPr lang="en-US" dirty="0" smtClean="0"/>
              <a:t> </a:t>
            </a:r>
            <a:r>
              <a:rPr lang="en-US" dirty="0"/>
              <a:t>FOREIGN KEY </a:t>
            </a:r>
            <a:r>
              <a:rPr lang="en-US" dirty="0" err="1"/>
              <a:t>yardımcı</a:t>
            </a:r>
            <a:r>
              <a:rPr lang="en-US" dirty="0"/>
              <a:t> index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tabloda</a:t>
            </a:r>
            <a:r>
              <a:rPr lang="en-US" dirty="0"/>
              <a:t> "id" </a:t>
            </a:r>
            <a:r>
              <a:rPr lang="en-US" dirty="0" err="1"/>
              <a:t>alanına</a:t>
            </a:r>
            <a:r>
              <a:rPr lang="en-US" dirty="0"/>
              <a:t> PRIMARY KEY </a:t>
            </a:r>
            <a:r>
              <a:rPr lang="en-US" dirty="0" err="1"/>
              <a:t>uygulayabiliriz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tablodaki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tablodaki</a:t>
            </a:r>
            <a:r>
              <a:rPr lang="en-US" dirty="0"/>
              <a:t> </a:t>
            </a:r>
            <a:r>
              <a:rPr lang="en-US" dirty="0" err="1"/>
              <a:t>kayda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çalışabilir</a:t>
            </a:r>
            <a:r>
              <a:rPr lang="en-US" dirty="0"/>
              <a:t>. </a:t>
            </a:r>
            <a:r>
              <a:rPr lang="tr-TR" dirty="0" smtClean="0"/>
              <a:t>B</a:t>
            </a:r>
            <a:r>
              <a:rPr lang="en-US" dirty="0" smtClean="0"/>
              <a:t>u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bağ</a:t>
            </a:r>
            <a:r>
              <a:rPr lang="en-US" dirty="0"/>
              <a:t> </a:t>
            </a:r>
            <a:r>
              <a:rPr lang="en-US" dirty="0" err="1"/>
              <a:t>kurmak</a:t>
            </a:r>
            <a:r>
              <a:rPr lang="en-US" dirty="0"/>
              <a:t> </a:t>
            </a:r>
            <a:r>
              <a:rPr lang="en-US" dirty="0" err="1"/>
              <a:t>gerektiği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FOREIGN KEY </a:t>
            </a:r>
            <a:r>
              <a:rPr lang="en-US" dirty="0" err="1"/>
              <a:t>devreye</a:t>
            </a:r>
            <a:r>
              <a:rPr lang="en-US" dirty="0"/>
              <a:t> </a:t>
            </a:r>
            <a:r>
              <a:rPr lang="en-US" dirty="0" err="1"/>
              <a:t>giriyor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i="1" dirty="0"/>
              <a:t>FOREIGN KEY </a:t>
            </a:r>
            <a:r>
              <a:rPr lang="en-US" i="1" dirty="0" err="1"/>
              <a:t>tanımlaması</a:t>
            </a:r>
            <a:r>
              <a:rPr lang="en-US" i="1" dirty="0"/>
              <a:t> </a:t>
            </a:r>
            <a:r>
              <a:rPr lang="en-US" i="1" dirty="0" err="1"/>
              <a:t>yapılırken</a:t>
            </a:r>
            <a:r>
              <a:rPr lang="en-US" i="1" dirty="0"/>
              <a:t> </a:t>
            </a:r>
            <a:r>
              <a:rPr lang="en-US" i="1" dirty="0" err="1"/>
              <a:t>hangi</a:t>
            </a:r>
            <a:r>
              <a:rPr lang="en-US" i="1" dirty="0"/>
              <a:t> </a:t>
            </a:r>
            <a:r>
              <a:rPr lang="en-US" i="1" dirty="0" err="1"/>
              <a:t>tablodaki</a:t>
            </a:r>
            <a:r>
              <a:rPr lang="en-US" i="1" dirty="0"/>
              <a:t> </a:t>
            </a:r>
            <a:r>
              <a:rPr lang="en-US" i="1" dirty="0" err="1"/>
              <a:t>hangi</a:t>
            </a:r>
            <a:r>
              <a:rPr lang="en-US" i="1" dirty="0"/>
              <a:t> </a:t>
            </a:r>
            <a:r>
              <a:rPr lang="en-US" i="1" dirty="0" err="1"/>
              <a:t>alanla</a:t>
            </a:r>
            <a:r>
              <a:rPr lang="en-US" i="1" dirty="0"/>
              <a:t> </a:t>
            </a:r>
            <a:r>
              <a:rPr lang="en-US" i="1" dirty="0" err="1"/>
              <a:t>ilişkili</a:t>
            </a:r>
            <a:r>
              <a:rPr lang="en-US" i="1" dirty="0"/>
              <a:t> </a:t>
            </a:r>
            <a:r>
              <a:rPr lang="en-US" i="1" dirty="0" smtClean="0"/>
              <a:t>old</a:t>
            </a:r>
            <a:r>
              <a:rPr lang="tr-TR" i="1" dirty="0" smtClean="0"/>
              <a:t>u</a:t>
            </a:r>
            <a:r>
              <a:rPr lang="en-US" i="1" dirty="0" err="1" smtClean="0"/>
              <a:t>ğunu</a:t>
            </a:r>
            <a:r>
              <a:rPr lang="en-US" i="1" dirty="0"/>
              <a:t> </a:t>
            </a:r>
            <a:r>
              <a:rPr lang="en-US" b="1" i="1" u="sng" dirty="0"/>
              <a:t>REFERENCES</a:t>
            </a:r>
            <a:r>
              <a:rPr lang="en-US" i="1" dirty="0"/>
              <a:t> </a:t>
            </a:r>
            <a:r>
              <a:rPr lang="en-US" i="1" dirty="0" err="1"/>
              <a:t>ifadesinden</a:t>
            </a:r>
            <a:r>
              <a:rPr lang="en-US" i="1" dirty="0"/>
              <a:t> </a:t>
            </a:r>
            <a:r>
              <a:rPr lang="en-US" i="1" dirty="0" err="1"/>
              <a:t>sonra</a:t>
            </a:r>
            <a:r>
              <a:rPr lang="en-US" i="1" dirty="0"/>
              <a:t> </a:t>
            </a:r>
            <a:r>
              <a:rPr lang="en-US" i="1" dirty="0" err="1"/>
              <a:t>yazmak</a:t>
            </a:r>
            <a:r>
              <a:rPr lang="en-US" i="1" dirty="0"/>
              <a:t> </a:t>
            </a:r>
            <a:r>
              <a:rPr lang="en-US" i="1" dirty="0" err="1"/>
              <a:t>gerekir</a:t>
            </a:r>
            <a:r>
              <a:rPr lang="en-US" i="1" dirty="0" smtClean="0"/>
              <a:t>.</a:t>
            </a:r>
            <a:endParaRPr lang="tr-TR" i="1" dirty="0" smtClean="0"/>
          </a:p>
          <a:p>
            <a:endParaRPr lang="tr-TR" i="1" dirty="0"/>
          </a:p>
          <a:p>
            <a:pPr marL="0" indent="0">
              <a:buNone/>
            </a:pPr>
            <a:r>
              <a:rPr lang="tr-TR" b="1" dirty="0"/>
              <a:t>CONSTRAINT </a:t>
            </a:r>
            <a:r>
              <a:rPr lang="tr-TR" dirty="0"/>
              <a:t>isim</a:t>
            </a:r>
            <a:r>
              <a:rPr lang="tr-TR" b="1" dirty="0"/>
              <a:t> FOREIGN KEY </a:t>
            </a:r>
            <a:r>
              <a:rPr lang="tr-TR" dirty="0"/>
              <a:t>(sütun) </a:t>
            </a:r>
            <a:r>
              <a:rPr lang="tr-TR" b="1" dirty="0"/>
              <a:t>REFERENCES</a:t>
            </a:r>
            <a:r>
              <a:rPr lang="tr-TR" dirty="0"/>
              <a:t> tablo (sütunun bu tablodaki adı)</a:t>
            </a:r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6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On </a:t>
            </a:r>
            <a:r>
              <a:rPr lang="tr-TR" b="1" dirty="0" err="1" smtClean="0"/>
              <a:t>Delete</a:t>
            </a:r>
            <a:r>
              <a:rPr lang="tr-TR" b="1" dirty="0" smtClean="0"/>
              <a:t> </a:t>
            </a:r>
            <a:r>
              <a:rPr lang="tr-TR" b="1" dirty="0" err="1" smtClean="0"/>
              <a:t>Cascade</a:t>
            </a:r>
            <a:r>
              <a:rPr lang="tr-TR" b="1" dirty="0" smtClean="0"/>
              <a:t>/On Update </a:t>
            </a:r>
            <a:r>
              <a:rPr lang="tr-TR" b="1" dirty="0" err="1" smtClean="0"/>
              <a:t>Cascade</a:t>
            </a:r>
            <a:r>
              <a:rPr lang="tr-TR" b="1" dirty="0"/>
              <a:t> </a:t>
            </a:r>
            <a:r>
              <a:rPr lang="tr-TR" b="1" dirty="0" err="1" smtClean="0"/>
              <a:t>Constraint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151529" y="2133600"/>
            <a:ext cx="9353083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 DELETE CASCADE :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 smtClean="0"/>
              <a:t>tablodaki</a:t>
            </a:r>
            <a:r>
              <a:rPr lang="tr-TR" dirty="0" smtClean="0"/>
              <a:t>(</a:t>
            </a:r>
            <a:r>
              <a:rPr lang="tr-TR" dirty="0" err="1" smtClean="0"/>
              <a:t>employee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en-US" dirty="0" err="1"/>
              <a:t>kayıt</a:t>
            </a:r>
            <a:r>
              <a:rPr lang="en-US" dirty="0"/>
              <a:t> yada </a:t>
            </a:r>
            <a:r>
              <a:rPr lang="en-US" dirty="0" err="1"/>
              <a:t>kayıtların</a:t>
            </a:r>
            <a:r>
              <a:rPr lang="en-US" dirty="0"/>
              <a:t> </a:t>
            </a:r>
            <a:r>
              <a:rPr lang="en-US" dirty="0" err="1"/>
              <a:t>silinmesi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 smtClean="0"/>
              <a:t>alan</a:t>
            </a:r>
            <a:r>
              <a:rPr lang="tr-TR" dirty="0" smtClean="0"/>
              <a:t>(</a:t>
            </a:r>
            <a:r>
              <a:rPr lang="tr-TR" dirty="0" err="1" smtClean="0"/>
              <a:t>team_employee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dirty="0" err="1"/>
              <a:t>ilişkili</a:t>
            </a:r>
            <a:r>
              <a:rPr lang="en-US" dirty="0"/>
              <a:t> </a:t>
            </a:r>
            <a:r>
              <a:rPr lang="en-US" dirty="0" err="1" smtClean="0"/>
              <a:t>kayıtların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 smtClean="0"/>
              <a:t>silinmes</a:t>
            </a:r>
            <a:r>
              <a:rPr lang="tr-TR" dirty="0" smtClean="0"/>
              <a:t>i.</a:t>
            </a:r>
          </a:p>
          <a:p>
            <a:r>
              <a:rPr lang="tr-TR" dirty="0" smtClean="0"/>
              <a:t>Örneğin </a:t>
            </a:r>
            <a:r>
              <a:rPr lang="en-US" dirty="0" err="1"/>
              <a:t>employee’den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silinince</a:t>
            </a:r>
            <a:r>
              <a:rPr lang="en-US" dirty="0"/>
              <a:t>, </a:t>
            </a:r>
            <a:r>
              <a:rPr lang="en-US" dirty="0" err="1"/>
              <a:t>team_employee</a:t>
            </a:r>
            <a:r>
              <a:rPr lang="en-US" dirty="0"/>
              <a:t> </a:t>
            </a:r>
            <a:r>
              <a:rPr lang="en-US" dirty="0" err="1"/>
              <a:t>tablosunda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satırların</a:t>
            </a:r>
            <a:r>
              <a:rPr lang="en-US" dirty="0"/>
              <a:t> da </a:t>
            </a:r>
            <a:r>
              <a:rPr lang="en-US" dirty="0" err="1" smtClean="0"/>
              <a:t>silinmesi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tr-TR" b="1" dirty="0"/>
              <a:t>CONSTRAINT </a:t>
            </a:r>
            <a:r>
              <a:rPr lang="tr-TR" dirty="0"/>
              <a:t>isim</a:t>
            </a:r>
            <a:r>
              <a:rPr lang="tr-TR" b="1" dirty="0"/>
              <a:t> FOREIGN KEY </a:t>
            </a:r>
            <a:r>
              <a:rPr lang="tr-TR" dirty="0"/>
              <a:t>(sütun) </a:t>
            </a:r>
            <a:r>
              <a:rPr lang="tr-TR" b="1" dirty="0"/>
              <a:t>REFERENCES</a:t>
            </a:r>
            <a:r>
              <a:rPr lang="tr-TR" dirty="0"/>
              <a:t> tablo (sütunun bu tablodaki adı) </a:t>
            </a:r>
            <a:r>
              <a:rPr lang="tr-TR" b="1" dirty="0"/>
              <a:t>ON DELETE CASCADE</a:t>
            </a:r>
          </a:p>
          <a:p>
            <a:endParaRPr lang="tr-TR" dirty="0" smtClean="0"/>
          </a:p>
          <a:p>
            <a:r>
              <a:rPr lang="en-US" dirty="0" smtClean="0"/>
              <a:t>ON </a:t>
            </a:r>
            <a:r>
              <a:rPr lang="en-US" dirty="0"/>
              <a:t>UPDATE CASCADE :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tablodaki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yada </a:t>
            </a:r>
            <a:r>
              <a:rPr lang="en-US" dirty="0" err="1"/>
              <a:t>kayıtların</a:t>
            </a:r>
            <a:r>
              <a:rPr lang="en-US" dirty="0"/>
              <a:t> </a:t>
            </a:r>
            <a:r>
              <a:rPr lang="en-US" dirty="0" err="1"/>
              <a:t>guncellenmesi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dirty="0" err="1"/>
              <a:t>ilişkili</a:t>
            </a:r>
            <a:r>
              <a:rPr lang="en-US" dirty="0"/>
              <a:t> </a:t>
            </a:r>
            <a:r>
              <a:rPr lang="en-US" dirty="0" err="1"/>
              <a:t>kayıtların</a:t>
            </a:r>
            <a:r>
              <a:rPr lang="en-US" dirty="0"/>
              <a:t> da </a:t>
            </a:r>
            <a:r>
              <a:rPr lang="en-US" dirty="0" err="1" smtClean="0"/>
              <a:t>güncellenmesi</a:t>
            </a:r>
            <a:endParaRPr lang="tr-TR" dirty="0" smtClean="0"/>
          </a:p>
          <a:p>
            <a:pPr marL="0" indent="0">
              <a:buNone/>
            </a:pPr>
            <a:r>
              <a:rPr lang="tr-TR" b="1" dirty="0"/>
              <a:t>CONSTRAINT </a:t>
            </a:r>
            <a:r>
              <a:rPr lang="tr-TR" dirty="0"/>
              <a:t>isim</a:t>
            </a:r>
            <a:r>
              <a:rPr lang="tr-TR" b="1" dirty="0"/>
              <a:t> FOREIGN KEY </a:t>
            </a:r>
            <a:r>
              <a:rPr lang="tr-TR" dirty="0"/>
              <a:t>(sütun) </a:t>
            </a:r>
            <a:r>
              <a:rPr lang="tr-TR" b="1" dirty="0"/>
              <a:t>REFERENCES</a:t>
            </a:r>
            <a:r>
              <a:rPr lang="tr-TR" dirty="0"/>
              <a:t> tablo (sütunun bu tablodaki adı) </a:t>
            </a:r>
            <a:r>
              <a:rPr lang="tr-TR" b="1" dirty="0"/>
              <a:t>ON </a:t>
            </a:r>
            <a:r>
              <a:rPr lang="tr-TR" b="1" dirty="0" smtClean="0"/>
              <a:t>UPDATE CASCADE</a:t>
            </a:r>
            <a:endParaRPr lang="tr-TR" b="1" dirty="0"/>
          </a:p>
          <a:p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5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Check Constraint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2394065" y="1905000"/>
            <a:ext cx="9110547" cy="400622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"Check Constraint"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doğruluğunu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bütünlüğünü</a:t>
            </a:r>
            <a:r>
              <a:rPr lang="en-US" dirty="0"/>
              <a:t> </a:t>
            </a:r>
            <a:r>
              <a:rPr lang="en-US" dirty="0" err="1"/>
              <a:t>korumak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kısıttır</a:t>
            </a:r>
            <a:r>
              <a:rPr lang="en-US" dirty="0"/>
              <a:t>. Check constraint </a:t>
            </a:r>
            <a:r>
              <a:rPr lang="en-US" dirty="0" err="1"/>
              <a:t>eklenmiş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eklenirken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güncellenirken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yazılmış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kurallara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kurala</a:t>
            </a:r>
            <a:r>
              <a:rPr lang="en-US" dirty="0"/>
              <a:t> </a:t>
            </a:r>
            <a:r>
              <a:rPr lang="en-US" dirty="0" err="1"/>
              <a:t>uymuyorsa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kaydedilmez</a:t>
            </a:r>
            <a:r>
              <a:rPr lang="en-US" dirty="0"/>
              <a:t>. </a:t>
            </a:r>
            <a:endParaRPr lang="tr-TR" b="1" dirty="0" smtClean="0"/>
          </a:p>
          <a:p>
            <a:pPr marL="0" indent="0">
              <a:buNone/>
            </a:pPr>
            <a:r>
              <a:rPr lang="tr-TR" b="1" dirty="0" smtClean="0"/>
              <a:t>CONSTRAINT </a:t>
            </a:r>
            <a:r>
              <a:rPr lang="tr-TR" dirty="0" smtClean="0"/>
              <a:t>isim</a:t>
            </a:r>
            <a:r>
              <a:rPr lang="tr-TR" b="1" dirty="0" smtClean="0"/>
              <a:t> CHECK </a:t>
            </a:r>
            <a:r>
              <a:rPr lang="tr-TR" dirty="0" smtClean="0"/>
              <a:t>(şart)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9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 İlişki Tablosu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26057"/>
              </p:ext>
            </p:extLst>
          </p:nvPr>
        </p:nvGraphicFramePr>
        <p:xfrm>
          <a:off x="3231621" y="2155767"/>
          <a:ext cx="2372782" cy="2590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  <a:gridCol w="1310427">
                  <a:extLst>
                    <a:ext uri="{9D8B030D-6E8A-4147-A177-3AD203B41FA5}">
                      <a16:colId xmlns:a16="http://schemas.microsoft.com/office/drawing/2014/main" xmlns="" val="387622918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FNAME*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VARCHAR(15)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MINIT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VARCHAR(1)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LNAME*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VARCHAR(15)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SSN*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CHAR(9)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9224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BDATE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DATE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69737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ADDRESS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VARCHAR(50)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927949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SEX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CHAR(1)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47151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SALARY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NUMERIC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274022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SUPERSSN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CHAR(9)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8792639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DNO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NUMERIC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3536388"/>
                  </a:ext>
                </a:extLst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90137"/>
              </p:ext>
            </p:extLst>
          </p:nvPr>
        </p:nvGraphicFramePr>
        <p:xfrm>
          <a:off x="7867649" y="2133600"/>
          <a:ext cx="2372782" cy="51816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  <a:gridCol w="1310427">
                  <a:extLst>
                    <a:ext uri="{9D8B030D-6E8A-4147-A177-3AD203B41FA5}">
                      <a16:colId xmlns:a16="http://schemas.microsoft.com/office/drawing/2014/main" xmlns="" val="387622918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TNUMBER*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NUMERIC(2)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TNAME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VARCHAR(15)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</a:tbl>
          </a:graphicData>
        </a:graphic>
      </p:graphicFrame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23281"/>
              </p:ext>
            </p:extLst>
          </p:nvPr>
        </p:nvGraphicFramePr>
        <p:xfrm>
          <a:off x="7306998" y="4746567"/>
          <a:ext cx="2495019" cy="77724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184592">
                  <a:extLst>
                    <a:ext uri="{9D8B030D-6E8A-4147-A177-3AD203B41FA5}">
                      <a16:colId xmlns:a16="http://schemas.microsoft.com/office/drawing/2014/main" xmlns="" val="2979123736"/>
                    </a:ext>
                  </a:extLst>
                </a:gridCol>
                <a:gridCol w="1310427">
                  <a:extLst>
                    <a:ext uri="{9D8B030D-6E8A-4147-A177-3AD203B41FA5}">
                      <a16:colId xmlns:a16="http://schemas.microsoft.com/office/drawing/2014/main" xmlns="" val="387622918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TNO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NUMERIC(2)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22978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ESSN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CHAR(9)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76783"/>
                  </a:ext>
                </a:extLst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PLAY_TIME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dirty="0" smtClean="0"/>
                        <a:t>NUMERIC(2)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97968"/>
                  </a:ext>
                </a:extLst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3733858" y="4805932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employee</a:t>
            </a:r>
            <a:endParaRPr lang="tr-TR" b="1" dirty="0"/>
          </a:p>
        </p:txBody>
      </p:sp>
      <p:sp>
        <p:nvSpPr>
          <p:cNvPr id="8" name="Dikdörtgen 7"/>
          <p:cNvSpPr/>
          <p:nvPr/>
        </p:nvSpPr>
        <p:spPr>
          <a:xfrm>
            <a:off x="8554507" y="2675404"/>
            <a:ext cx="1368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team</a:t>
            </a:r>
            <a:endParaRPr lang="tr-TR" b="1" dirty="0"/>
          </a:p>
        </p:txBody>
      </p:sp>
      <p:sp>
        <p:nvSpPr>
          <p:cNvPr id="9" name="Dikdörtgen 8"/>
          <p:cNvSpPr/>
          <p:nvPr/>
        </p:nvSpPr>
        <p:spPr>
          <a:xfrm>
            <a:off x="7893694" y="5523807"/>
            <a:ext cx="1484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err="1" smtClean="0"/>
              <a:t>team_employee</a:t>
            </a:r>
            <a:endParaRPr lang="tr-TR" b="1" dirty="0"/>
          </a:p>
        </p:txBody>
      </p:sp>
      <p:cxnSp>
        <p:nvCxnSpPr>
          <p:cNvPr id="11" name="Düz Ok Bağlayıcısı 10"/>
          <p:cNvCxnSpPr/>
          <p:nvPr/>
        </p:nvCxnSpPr>
        <p:spPr>
          <a:xfrm>
            <a:off x="8076574" y="2294266"/>
            <a:ext cx="3397" cy="2563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3903544" y="3129696"/>
            <a:ext cx="3797967" cy="20054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1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47898" y="149629"/>
            <a:ext cx="11344102" cy="65171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Team tablosu ve </a:t>
            </a:r>
            <a:r>
              <a:rPr lang="tr-TR" dirty="0" err="1"/>
              <a:t>Employee</a:t>
            </a:r>
            <a:r>
              <a:rPr lang="tr-TR" dirty="0"/>
              <a:t> tablolarının ilişki tablosu olan </a:t>
            </a:r>
            <a:r>
              <a:rPr lang="tr-TR" dirty="0" err="1"/>
              <a:t>Team_employee</a:t>
            </a:r>
            <a:r>
              <a:rPr lang="tr-TR" dirty="0"/>
              <a:t> tablosunu aşağıdaki özelliklere sahip olacak şekilde yaratınız</a:t>
            </a:r>
            <a:r>
              <a:rPr lang="tr-TR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Team </a:t>
            </a:r>
            <a:r>
              <a:rPr lang="en-US" b="1" dirty="0" err="1"/>
              <a:t>tablosu</a:t>
            </a:r>
            <a:r>
              <a:rPr lang="en-US" b="1" dirty="0"/>
              <a:t>:</a:t>
            </a:r>
            <a:endParaRPr lang="en-US" dirty="0"/>
          </a:p>
          <a:p>
            <a:r>
              <a:rPr lang="tr-TR" b="1" dirty="0"/>
              <a:t>C</a:t>
            </a:r>
            <a:r>
              <a:rPr lang="en-US" b="1" dirty="0" err="1" smtClean="0"/>
              <a:t>reate</a:t>
            </a:r>
            <a:r>
              <a:rPr lang="en-US" b="1" dirty="0" smtClean="0"/>
              <a:t> </a:t>
            </a:r>
            <a:r>
              <a:rPr lang="en-US" b="1" dirty="0"/>
              <a:t>table </a:t>
            </a:r>
            <a:r>
              <a:rPr lang="en-US" dirty="0"/>
              <a:t>team(</a:t>
            </a:r>
            <a:r>
              <a:rPr lang="en-US" dirty="0" err="1"/>
              <a:t>tnumber</a:t>
            </a:r>
            <a:r>
              <a:rPr lang="en-US" dirty="0"/>
              <a:t> numeric(2), </a:t>
            </a:r>
            <a:r>
              <a:rPr lang="en-US" dirty="0" err="1"/>
              <a:t>tname</a:t>
            </a:r>
            <a:r>
              <a:rPr lang="en-US" dirty="0"/>
              <a:t> varchar(15), </a:t>
            </a:r>
            <a:r>
              <a:rPr lang="en-US" b="1" dirty="0"/>
              <a:t>constraint</a:t>
            </a:r>
            <a:r>
              <a:rPr lang="en-US" dirty="0"/>
              <a:t> </a:t>
            </a:r>
            <a:r>
              <a:rPr lang="en-US" dirty="0" err="1"/>
              <a:t>pk_team</a:t>
            </a:r>
            <a:r>
              <a:rPr lang="en-US" dirty="0"/>
              <a:t> </a:t>
            </a:r>
            <a:r>
              <a:rPr lang="en-US" b="1" dirty="0"/>
              <a:t>primary key</a:t>
            </a:r>
            <a:r>
              <a:rPr lang="en-US" dirty="0"/>
              <a:t>(</a:t>
            </a:r>
            <a:r>
              <a:rPr lang="en-US" dirty="0" err="1"/>
              <a:t>tnumber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r>
              <a:rPr lang="tr-TR" b="1" dirty="0" err="1" smtClean="0"/>
              <a:t>Team_employee</a:t>
            </a:r>
            <a:r>
              <a:rPr lang="tr-TR" b="1" dirty="0" smtClean="0"/>
              <a:t> Tablosu:</a:t>
            </a:r>
          </a:p>
          <a:p>
            <a:pPr marL="0" indent="0">
              <a:buNone/>
            </a:pPr>
            <a:r>
              <a:rPr lang="tr-TR" dirty="0" smtClean="0"/>
              <a:t>Nitelikler: </a:t>
            </a:r>
            <a:r>
              <a:rPr lang="en-US" dirty="0" err="1" smtClean="0"/>
              <a:t>Tno</a:t>
            </a:r>
            <a:r>
              <a:rPr lang="en-US" dirty="0" smtClean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numeric</a:t>
            </a:r>
            <a:r>
              <a:rPr lang="tr-TR" dirty="0" smtClean="0"/>
              <a:t>(2)),  </a:t>
            </a:r>
            <a:r>
              <a:rPr lang="tr-TR" dirty="0" err="1" smtClean="0"/>
              <a:t>essn</a:t>
            </a:r>
            <a:r>
              <a:rPr lang="tr-TR" dirty="0" smtClean="0"/>
              <a:t> (</a:t>
            </a:r>
            <a:r>
              <a:rPr lang="tr-TR" dirty="0" err="1" smtClean="0"/>
              <a:t>char</a:t>
            </a:r>
            <a:r>
              <a:rPr lang="tr-TR" dirty="0" smtClean="0"/>
              <a:t>(9)), </a:t>
            </a:r>
            <a:r>
              <a:rPr lang="tr-TR" dirty="0" err="1" smtClean="0"/>
              <a:t>play_time</a:t>
            </a:r>
            <a:r>
              <a:rPr lang="tr-TR" dirty="0" smtClean="0"/>
              <a:t> (</a:t>
            </a:r>
            <a:r>
              <a:rPr lang="tr-TR" dirty="0" err="1" smtClean="0"/>
              <a:t>numeric</a:t>
            </a:r>
            <a:r>
              <a:rPr lang="tr-TR" dirty="0" smtClean="0"/>
              <a:t> (2))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1. </a:t>
            </a:r>
            <a:r>
              <a:rPr lang="tr-TR" dirty="0" err="1" smtClean="0"/>
              <a:t>Tno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dirty="0" err="1"/>
              <a:t>essn</a:t>
            </a:r>
            <a:r>
              <a:rPr lang="tr-TR" dirty="0"/>
              <a:t> birlikte belirleyici nitelik (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) olmalıdır.</a:t>
            </a:r>
            <a:endParaRPr lang="en-US" dirty="0"/>
          </a:p>
          <a:p>
            <a:pPr marL="0" indent="0">
              <a:buNone/>
            </a:pPr>
            <a:r>
              <a:rPr lang="tr-TR" b="1" dirty="0" smtClean="0"/>
              <a:t>CREATE TABLE </a:t>
            </a:r>
            <a:r>
              <a:rPr lang="tr-TR" dirty="0" err="1" smtClean="0"/>
              <a:t>team_employee</a:t>
            </a:r>
            <a:r>
              <a:rPr lang="tr-TR" dirty="0" smtClean="0"/>
              <a:t> (</a:t>
            </a:r>
          </a:p>
          <a:p>
            <a:pPr marL="0" indent="0">
              <a:buNone/>
            </a:pPr>
            <a:r>
              <a:rPr lang="tr-TR" dirty="0" smtClean="0"/>
              <a:t>        </a:t>
            </a:r>
            <a:r>
              <a:rPr lang="tr-TR" dirty="0" err="1" smtClean="0"/>
              <a:t>tno</a:t>
            </a:r>
            <a:r>
              <a:rPr lang="tr-TR" dirty="0" smtClean="0"/>
              <a:t> </a:t>
            </a:r>
            <a:r>
              <a:rPr lang="tr-TR" dirty="0" err="1" smtClean="0"/>
              <a:t>numeric</a:t>
            </a:r>
            <a:r>
              <a:rPr lang="tr-TR" dirty="0" smtClean="0"/>
              <a:t>(2), </a:t>
            </a:r>
            <a:r>
              <a:rPr lang="tr-TR" dirty="0" err="1" smtClean="0"/>
              <a:t>essn</a:t>
            </a:r>
            <a:r>
              <a:rPr lang="tr-TR" dirty="0" smtClean="0"/>
              <a:t> </a:t>
            </a:r>
            <a:r>
              <a:rPr lang="tr-TR" dirty="0" err="1" smtClean="0"/>
              <a:t>char</a:t>
            </a:r>
            <a:r>
              <a:rPr lang="tr-TR" dirty="0" smtClean="0"/>
              <a:t>(9), </a:t>
            </a:r>
            <a:r>
              <a:rPr lang="tr-TR" dirty="0" err="1" smtClean="0"/>
              <a:t>play_time</a:t>
            </a:r>
            <a:r>
              <a:rPr lang="tr-TR" dirty="0" smtClean="0"/>
              <a:t> </a:t>
            </a:r>
            <a:r>
              <a:rPr lang="tr-TR" dirty="0" err="1" smtClean="0"/>
              <a:t>numeric</a:t>
            </a:r>
            <a:r>
              <a:rPr lang="tr-TR" dirty="0" smtClean="0"/>
              <a:t>(2), </a:t>
            </a:r>
          </a:p>
          <a:p>
            <a:pPr marL="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CONSTRAINT</a:t>
            </a:r>
            <a:r>
              <a:rPr lang="en-US" dirty="0" smtClean="0"/>
              <a:t> </a:t>
            </a:r>
            <a:r>
              <a:rPr lang="en-US" dirty="0" err="1" smtClean="0"/>
              <a:t>pk_team_emp</a:t>
            </a:r>
            <a:r>
              <a:rPr lang="en-US" dirty="0" smtClean="0"/>
              <a:t> </a:t>
            </a:r>
            <a:r>
              <a:rPr lang="en-US" b="1" dirty="0" smtClean="0"/>
              <a:t>PRIMARY</a:t>
            </a:r>
            <a:r>
              <a:rPr lang="en-US" dirty="0" smtClean="0"/>
              <a:t> </a:t>
            </a:r>
            <a:r>
              <a:rPr lang="en-US" b="1" dirty="0" smtClean="0"/>
              <a:t>KEY</a:t>
            </a:r>
            <a:r>
              <a:rPr lang="en-US" dirty="0" smtClean="0"/>
              <a:t>(</a:t>
            </a:r>
            <a:r>
              <a:rPr lang="en-US" dirty="0" err="1" smtClean="0"/>
              <a:t>tno</a:t>
            </a:r>
            <a:r>
              <a:rPr lang="en-US" dirty="0"/>
              <a:t>, </a:t>
            </a:r>
            <a:r>
              <a:rPr lang="en-US" dirty="0" err="1"/>
              <a:t>essn</a:t>
            </a:r>
            <a:r>
              <a:rPr lang="en-US" dirty="0"/>
              <a:t>) ,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2. </a:t>
            </a:r>
            <a:r>
              <a:rPr lang="tr-TR" b="1" dirty="0" err="1" smtClean="0"/>
              <a:t>Tno</a:t>
            </a:r>
            <a:r>
              <a:rPr lang="tr-TR" dirty="0" smtClean="0"/>
              <a:t> Team tablosundaki </a:t>
            </a:r>
            <a:r>
              <a:rPr lang="tr-TR" b="1" dirty="0" err="1" smtClean="0"/>
              <a:t>tnumber</a:t>
            </a:r>
            <a:r>
              <a:rPr lang="tr-TR" dirty="0" err="1" smtClean="0"/>
              <a:t>’i</a:t>
            </a:r>
            <a:r>
              <a:rPr lang="tr-TR" dirty="0" smtClean="0"/>
              <a:t> referans almalıdır ve Team tablosundan bir satır silindiğinde bu satıra ait </a:t>
            </a:r>
            <a:r>
              <a:rPr lang="tr-TR" dirty="0" err="1" smtClean="0"/>
              <a:t>tno’lu</a:t>
            </a:r>
            <a:r>
              <a:rPr lang="tr-TR" dirty="0" smtClean="0"/>
              <a:t> satırlar da silinmelidir. </a:t>
            </a:r>
          </a:p>
          <a:p>
            <a:pPr marL="0" indent="0">
              <a:buNone/>
            </a:pPr>
            <a:r>
              <a:rPr lang="tr-TR" b="1" dirty="0" smtClean="0"/>
              <a:t>	CONSTRAINT</a:t>
            </a:r>
            <a:r>
              <a:rPr lang="tr-TR" dirty="0" smtClean="0">
                <a:solidFill>
                  <a:srgbClr val="FFFF00"/>
                </a:solidFill>
              </a:rPr>
              <a:t> </a:t>
            </a:r>
            <a:r>
              <a:rPr lang="tr-TR" dirty="0" err="1" smtClean="0"/>
              <a:t>fk_team</a:t>
            </a:r>
            <a:r>
              <a:rPr lang="tr-TR" dirty="0" smtClean="0"/>
              <a:t> </a:t>
            </a:r>
            <a:r>
              <a:rPr lang="tr-TR" b="1" dirty="0" smtClean="0"/>
              <a:t>FOREIGN KEY</a:t>
            </a:r>
            <a:r>
              <a:rPr lang="tr-TR" dirty="0" smtClean="0"/>
              <a:t>(</a:t>
            </a:r>
            <a:r>
              <a:rPr lang="tr-TR" dirty="0" err="1" smtClean="0"/>
              <a:t>tno</a:t>
            </a:r>
            <a:r>
              <a:rPr lang="tr-TR" dirty="0" smtClean="0"/>
              <a:t>) </a:t>
            </a:r>
            <a:r>
              <a:rPr lang="tr-TR" b="1" dirty="0" smtClean="0"/>
              <a:t>REFERENCES</a:t>
            </a:r>
            <a:r>
              <a:rPr lang="tr-TR" dirty="0" smtClean="0"/>
              <a:t> </a:t>
            </a:r>
            <a:r>
              <a:rPr lang="tr-TR" dirty="0" err="1" smtClean="0"/>
              <a:t>team</a:t>
            </a:r>
            <a:r>
              <a:rPr lang="tr-TR" dirty="0" smtClean="0"/>
              <a:t>(</a:t>
            </a:r>
            <a:r>
              <a:rPr lang="tr-TR" dirty="0" err="1" smtClean="0"/>
              <a:t>tnumber</a:t>
            </a:r>
            <a:r>
              <a:rPr lang="tr-TR" dirty="0" smtClean="0"/>
              <a:t>) </a:t>
            </a:r>
            <a:r>
              <a:rPr lang="tr-TR" b="1" dirty="0" smtClean="0"/>
              <a:t>ON DELETE CASCADE</a:t>
            </a:r>
            <a:r>
              <a:rPr lang="tr-TR" dirty="0" smtClean="0"/>
              <a:t>,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3.</a:t>
            </a:r>
            <a:r>
              <a:rPr lang="tr-TR" dirty="0" smtClean="0"/>
              <a:t> </a:t>
            </a:r>
            <a:r>
              <a:rPr lang="tr-TR" dirty="0" err="1" smtClean="0"/>
              <a:t>Essn</a:t>
            </a:r>
            <a:r>
              <a:rPr lang="tr-TR" dirty="0" smtClean="0"/>
              <a:t> </a:t>
            </a:r>
            <a:r>
              <a:rPr lang="tr-TR" dirty="0" err="1" smtClean="0"/>
              <a:t>Employee</a:t>
            </a:r>
            <a:r>
              <a:rPr lang="tr-TR" dirty="0" smtClean="0"/>
              <a:t> tablosundaki </a:t>
            </a:r>
            <a:r>
              <a:rPr lang="tr-TR" dirty="0" err="1" smtClean="0"/>
              <a:t>ssn’yi</a:t>
            </a:r>
            <a:r>
              <a:rPr lang="tr-TR" dirty="0" smtClean="0"/>
              <a:t> referans almalıdır ve </a:t>
            </a:r>
            <a:r>
              <a:rPr lang="tr-TR" dirty="0" err="1" smtClean="0"/>
              <a:t>Employee</a:t>
            </a:r>
            <a:r>
              <a:rPr lang="tr-TR" dirty="0" smtClean="0"/>
              <a:t> tablosundan bir satır silindiğinde bu satıra ait </a:t>
            </a:r>
            <a:r>
              <a:rPr lang="tr-TR" dirty="0" err="1" smtClean="0"/>
              <a:t>ssn’li</a:t>
            </a:r>
            <a:r>
              <a:rPr lang="tr-TR" dirty="0" smtClean="0"/>
              <a:t> satırlar da silinmelidir. 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FF00"/>
                </a:solidFill>
              </a:rPr>
              <a:t> 	</a:t>
            </a:r>
            <a:r>
              <a:rPr lang="tr-TR" b="1" dirty="0" smtClean="0"/>
              <a:t>CONSTRAINT</a:t>
            </a:r>
            <a:r>
              <a:rPr lang="tr-TR" dirty="0" smtClean="0"/>
              <a:t> </a:t>
            </a:r>
            <a:r>
              <a:rPr lang="tr-TR" dirty="0" err="1" smtClean="0"/>
              <a:t>fk_emp</a:t>
            </a:r>
            <a:r>
              <a:rPr lang="tr-TR" dirty="0" smtClean="0"/>
              <a:t> </a:t>
            </a:r>
            <a:r>
              <a:rPr lang="tr-TR" b="1" dirty="0" smtClean="0"/>
              <a:t>FOREIGN KEY</a:t>
            </a:r>
            <a:r>
              <a:rPr lang="tr-TR" dirty="0" smtClean="0"/>
              <a:t>(</a:t>
            </a:r>
            <a:r>
              <a:rPr lang="tr-TR" dirty="0" err="1" smtClean="0"/>
              <a:t>essn</a:t>
            </a:r>
            <a:r>
              <a:rPr lang="tr-TR" dirty="0" smtClean="0"/>
              <a:t>) </a:t>
            </a:r>
            <a:r>
              <a:rPr lang="tr-TR" b="1" dirty="0" smtClean="0"/>
              <a:t>REFERENCES</a:t>
            </a:r>
            <a:r>
              <a:rPr lang="tr-TR" dirty="0" smtClean="0"/>
              <a:t> </a:t>
            </a:r>
            <a:r>
              <a:rPr lang="tr-TR" dirty="0" err="1" smtClean="0"/>
              <a:t>employee</a:t>
            </a:r>
            <a:r>
              <a:rPr lang="tr-TR" dirty="0" smtClean="0"/>
              <a:t>(</a:t>
            </a:r>
            <a:r>
              <a:rPr lang="tr-TR" dirty="0" err="1" smtClean="0"/>
              <a:t>ssn</a:t>
            </a:r>
            <a:r>
              <a:rPr lang="tr-TR" dirty="0" smtClean="0"/>
              <a:t>)</a:t>
            </a:r>
            <a:r>
              <a:rPr lang="tr-TR" b="1" dirty="0" smtClean="0"/>
              <a:t> ON DELETE CASCADE</a:t>
            </a:r>
            <a:r>
              <a:rPr lang="tr-TR" dirty="0" smtClean="0"/>
              <a:t>,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4. </a:t>
            </a:r>
            <a:r>
              <a:rPr lang="tr-TR" dirty="0" err="1" smtClean="0"/>
              <a:t>Play_time</a:t>
            </a:r>
            <a:r>
              <a:rPr lang="tr-TR" dirty="0" smtClean="0"/>
              <a:t> alanının 12’den çok olması engellenmelidir. (bir çalışan bir takımda 12 haftadan uzun süre oynayamaz!)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FF00"/>
                </a:solidFill>
              </a:rPr>
              <a:t>	 </a:t>
            </a:r>
            <a:r>
              <a:rPr lang="tr-TR" b="1" dirty="0" smtClean="0"/>
              <a:t>CONSTRAINT</a:t>
            </a:r>
            <a:r>
              <a:rPr lang="tr-TR" dirty="0" smtClean="0"/>
              <a:t> </a:t>
            </a:r>
            <a:r>
              <a:rPr lang="tr-TR" dirty="0" err="1" smtClean="0"/>
              <a:t>play_time_ck</a:t>
            </a:r>
            <a:r>
              <a:rPr lang="tr-TR" dirty="0" smtClean="0"/>
              <a:t> </a:t>
            </a:r>
            <a:r>
              <a:rPr lang="tr-TR" b="1" dirty="0" smtClean="0"/>
              <a:t>CHECK</a:t>
            </a:r>
            <a:r>
              <a:rPr lang="tr-TR" dirty="0" smtClean="0"/>
              <a:t> (</a:t>
            </a:r>
            <a:r>
              <a:rPr lang="tr-TR" dirty="0" err="1" smtClean="0"/>
              <a:t>play_time</a:t>
            </a:r>
            <a:r>
              <a:rPr lang="tr-TR" dirty="0" smtClean="0"/>
              <a:t>&lt;13)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effectLst/>
              </a:rPr>
              <a:t>View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2589212" y="1519518"/>
            <a:ext cx="8915400" cy="4391704"/>
          </a:xfrm>
        </p:spPr>
        <p:txBody>
          <a:bodyPr/>
          <a:lstStyle/>
          <a:p>
            <a:r>
              <a:rPr lang="tr-TR" dirty="0" err="1"/>
              <a:t>View</a:t>
            </a:r>
            <a:r>
              <a:rPr lang="tr-TR" dirty="0"/>
              <a:t>, sorgu sonucunda oluşan sanal tablolardır.</a:t>
            </a:r>
          </a:p>
          <a:p>
            <a:r>
              <a:rPr lang="tr-TR" dirty="0" err="1"/>
              <a:t>VT’de</a:t>
            </a:r>
            <a:r>
              <a:rPr lang="tr-TR" dirty="0"/>
              <a:t> fiziksel olarak bulunmazlar, sorgu olarak saklanırlar.</a:t>
            </a:r>
          </a:p>
          <a:p>
            <a:r>
              <a:rPr lang="tr-TR" dirty="0" err="1"/>
              <a:t>View’lerin</a:t>
            </a:r>
            <a:r>
              <a:rPr lang="tr-TR" dirty="0"/>
              <a:t> sorgularında adı geçen tabloların içeriği değiştirildiğinde </a:t>
            </a:r>
            <a:r>
              <a:rPr lang="tr-TR" dirty="0" err="1"/>
              <a:t>View’lerin</a:t>
            </a:r>
            <a:r>
              <a:rPr lang="tr-TR" dirty="0"/>
              <a:t> ürettiği sonuç da otomatik olarak değişir</a:t>
            </a:r>
            <a:r>
              <a:rPr lang="tr-TR" dirty="0" smtClean="0"/>
              <a:t>.</a:t>
            </a:r>
          </a:p>
          <a:p>
            <a:r>
              <a:rPr lang="tr-TR" dirty="0" err="1"/>
              <a:t>Syntax’ı</a:t>
            </a:r>
            <a:r>
              <a:rPr lang="tr-TR" dirty="0"/>
              <a:t> aşağıdaki gibidir: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7" name="Dikdörtgen 6"/>
          <p:cNvSpPr/>
          <p:nvPr/>
        </p:nvSpPr>
        <p:spPr>
          <a:xfrm>
            <a:off x="2961149" y="5012092"/>
            <a:ext cx="244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SELECT </a:t>
            </a:r>
            <a:r>
              <a:rPr lang="tr-TR" dirty="0" smtClean="0"/>
              <a:t>sütunlar</a:t>
            </a:r>
            <a:endParaRPr lang="tr-TR" b="1" dirty="0" smtClean="0"/>
          </a:p>
          <a:p>
            <a:r>
              <a:rPr lang="tr-TR" b="1" dirty="0" smtClean="0"/>
              <a:t>FROM </a:t>
            </a:r>
            <a:r>
              <a:rPr lang="tr-TR" dirty="0" smtClean="0"/>
              <a:t>tablolar</a:t>
            </a:r>
            <a:endParaRPr lang="tr-TR" b="1" dirty="0" smtClean="0"/>
          </a:p>
          <a:p>
            <a:r>
              <a:rPr lang="tr-TR" b="1" dirty="0" smtClean="0"/>
              <a:t>WHERE </a:t>
            </a:r>
            <a:r>
              <a:rPr lang="tr-TR" dirty="0" smtClean="0"/>
              <a:t>şart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2961149" y="4365761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CREATE VIEW </a:t>
            </a:r>
            <a:r>
              <a:rPr lang="tr-TR" dirty="0" err="1" smtClean="0"/>
              <a:t>view_ismi</a:t>
            </a:r>
            <a:endParaRPr lang="tr-TR" dirty="0" smtClean="0"/>
          </a:p>
          <a:p>
            <a:r>
              <a:rPr lang="tr-TR" b="1" dirty="0" smtClean="0"/>
              <a:t>AS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634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effectLst/>
              </a:rPr>
              <a:t>Örnek 1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Maaşı </a:t>
            </a:r>
            <a:r>
              <a:rPr lang="tr-TR" dirty="0"/>
              <a:t>20000 ile 40000 arasında olan çalışanların isimlerini ve maaşlarını gösteren bir </a:t>
            </a:r>
            <a:r>
              <a:rPr lang="tr-TR" dirty="0" err="1"/>
              <a:t>view</a:t>
            </a:r>
            <a:r>
              <a:rPr lang="tr-TR" dirty="0"/>
              <a:t> yazınız.</a:t>
            </a:r>
          </a:p>
          <a:p>
            <a:endParaRPr lang="tr-TR" dirty="0" smtClean="0"/>
          </a:p>
          <a:p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2939015" y="3733657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SELECT </a:t>
            </a:r>
            <a:r>
              <a:rPr lang="tr-TR" sz="2400" dirty="0" err="1" smtClean="0"/>
              <a:t>fname</a:t>
            </a:r>
            <a:r>
              <a:rPr lang="tr-TR" sz="2400" dirty="0" smtClean="0"/>
              <a:t>, </a:t>
            </a:r>
            <a:r>
              <a:rPr lang="tr-TR" sz="2400" dirty="0" err="1" smtClean="0"/>
              <a:t>salary</a:t>
            </a:r>
            <a:endParaRPr lang="tr-TR" sz="2400" dirty="0" smtClean="0"/>
          </a:p>
          <a:p>
            <a:r>
              <a:rPr lang="tr-TR" sz="2400" b="1" dirty="0" smtClean="0"/>
              <a:t>FROM </a:t>
            </a:r>
            <a:r>
              <a:rPr lang="tr-TR" sz="2400" dirty="0" err="1" smtClean="0"/>
              <a:t>employee</a:t>
            </a:r>
            <a:endParaRPr lang="tr-TR" sz="2400" dirty="0" smtClean="0"/>
          </a:p>
          <a:p>
            <a:r>
              <a:rPr lang="tr-TR" sz="2400" b="1" dirty="0" smtClean="0"/>
              <a:t>WHERE</a:t>
            </a:r>
            <a:r>
              <a:rPr lang="tr-TR" sz="2400" dirty="0" smtClean="0"/>
              <a:t> </a:t>
            </a:r>
            <a:r>
              <a:rPr lang="tr-TR" sz="2400" dirty="0" err="1" smtClean="0"/>
              <a:t>salary</a:t>
            </a:r>
            <a:r>
              <a:rPr lang="tr-TR" sz="2400" dirty="0" smtClean="0"/>
              <a:t> </a:t>
            </a:r>
            <a:r>
              <a:rPr lang="tr-TR" sz="2400" b="1" dirty="0" smtClean="0"/>
              <a:t>BETWEEN</a:t>
            </a:r>
            <a:r>
              <a:rPr lang="tr-TR" sz="2400" dirty="0" smtClean="0"/>
              <a:t> 20000 </a:t>
            </a:r>
            <a:r>
              <a:rPr lang="tr-TR" sz="2400" b="1" dirty="0" smtClean="0"/>
              <a:t>AND</a:t>
            </a:r>
            <a:r>
              <a:rPr lang="tr-TR" sz="2400" dirty="0" smtClean="0"/>
              <a:t> 40000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2939015" y="3013577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CREATE VIEW </a:t>
            </a:r>
            <a:r>
              <a:rPr lang="tr-TR" sz="2400" dirty="0" err="1" smtClean="0"/>
              <a:t>maas_araligi</a:t>
            </a:r>
            <a:endParaRPr lang="tr-TR" sz="2400" dirty="0" smtClean="0"/>
          </a:p>
          <a:p>
            <a:r>
              <a:rPr lang="tr-TR" sz="2400" b="1" dirty="0" smtClean="0"/>
              <a:t>AS</a:t>
            </a:r>
            <a:endParaRPr lang="tr-TR" b="1" dirty="0"/>
          </a:p>
        </p:txBody>
      </p:sp>
      <p:sp>
        <p:nvSpPr>
          <p:cNvPr id="11" name="Dikdörtgen 10"/>
          <p:cNvSpPr/>
          <p:nvPr/>
        </p:nvSpPr>
        <p:spPr>
          <a:xfrm>
            <a:off x="2568631" y="5238567"/>
            <a:ext cx="8736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/>
              <a:t>NOT: </a:t>
            </a:r>
            <a:r>
              <a:rPr lang="tr-TR" sz="2400" dirty="0"/>
              <a:t>Örneğin maaşı 30000 olan çalışanları </a:t>
            </a:r>
            <a:r>
              <a:rPr lang="tr-TR" sz="2400" dirty="0" err="1"/>
              <a:t>employee</a:t>
            </a:r>
            <a:r>
              <a:rPr lang="tr-TR" sz="2400" dirty="0"/>
              <a:t> tablosundan silersek, ilgili çalışanlar bu </a:t>
            </a:r>
            <a:r>
              <a:rPr lang="tr-TR" sz="2400" dirty="0" err="1"/>
              <a:t>view’den</a:t>
            </a:r>
            <a:r>
              <a:rPr lang="tr-TR" sz="2400" dirty="0"/>
              <a:t> de silinir.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593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2188</TotalTime>
  <Words>957</Words>
  <Application>Microsoft Office PowerPoint</Application>
  <PresentationFormat>Geniş ekran</PresentationFormat>
  <Paragraphs>190</Paragraphs>
  <Slides>17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Duman</vt:lpstr>
      <vt:lpstr>Veri Tabanı Yönetimi Dersi 4. Laboratuvarı  Constraint-View-Sequence Union-Intersection-Except Exısts-In</vt:lpstr>
      <vt:lpstr>Primary Key Constraint</vt:lpstr>
      <vt:lpstr>Foreign Key Constraint</vt:lpstr>
      <vt:lpstr>On Delete Cascade/On Update Cascade Constraint</vt:lpstr>
      <vt:lpstr> Check Constraint</vt:lpstr>
      <vt:lpstr>Örnek İlişki Tablosu</vt:lpstr>
      <vt:lpstr>PowerPoint Sunusu</vt:lpstr>
      <vt:lpstr>View</vt:lpstr>
      <vt:lpstr>Örnek 1</vt:lpstr>
      <vt:lpstr>Örnek 2</vt:lpstr>
      <vt:lpstr>Sequence</vt:lpstr>
      <vt:lpstr>Örnek</vt:lpstr>
      <vt:lpstr>Intersect</vt:lpstr>
      <vt:lpstr>Union</vt:lpstr>
      <vt:lpstr>Except</vt:lpstr>
      <vt:lpstr> NOT EXISTS</vt:lpstr>
      <vt:lpstr>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Tabanı Yönetimi Dersi 1. Laboratuvarı</dc:title>
  <dc:creator>pınar cihan</dc:creator>
  <cp:keywords>Pınar Cihan</cp:keywords>
  <cp:lastModifiedBy>pınar cihan</cp:lastModifiedBy>
  <cp:revision>103</cp:revision>
  <dcterms:created xsi:type="dcterms:W3CDTF">2015-10-04T20:07:07Z</dcterms:created>
  <dcterms:modified xsi:type="dcterms:W3CDTF">2016-11-02T13:06:37Z</dcterms:modified>
</cp:coreProperties>
</file>