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8"/>
  </p:notesMasterIdLst>
  <p:sldIdLst>
    <p:sldId id="256" r:id="rId2"/>
    <p:sldId id="292" r:id="rId3"/>
    <p:sldId id="310" r:id="rId4"/>
    <p:sldId id="311" r:id="rId5"/>
    <p:sldId id="296" r:id="rId6"/>
    <p:sldId id="307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5B21-8995-46AD-9729-CCE94CBF98D4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63231-4086-483A-9C68-451CD7CF4F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7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8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4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007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92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49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95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30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90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5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02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12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6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57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6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15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24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8DA1-115B-448E-AEB1-579FA31D2035}" type="datetimeFigureOut">
              <a:rPr lang="tr-TR" smtClean="0"/>
              <a:t>1.11.2016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39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589212" y="2219916"/>
            <a:ext cx="8915399" cy="3014663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Veri Tabanı Yönetimi Dersi </a:t>
            </a:r>
            <a:r>
              <a:rPr lang="tr-TR" b="1" dirty="0" smtClean="0"/>
              <a:t>5</a:t>
            </a:r>
            <a:r>
              <a:rPr lang="it-IT" b="1" dirty="0" smtClean="0"/>
              <a:t>. Laboratuvarı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dirty="0" smtClean="0"/>
              <a:t>Fonksiyonlar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dirty="0" smtClean="0"/>
              <a:t>GROUP </a:t>
            </a:r>
            <a:r>
              <a:rPr lang="tr-TR" dirty="0"/>
              <a:t>BY</a:t>
            </a:r>
            <a:br>
              <a:rPr lang="tr-TR" dirty="0"/>
            </a:br>
            <a:r>
              <a:rPr lang="tr-TR" dirty="0"/>
              <a:t>HAVING</a:t>
            </a:r>
            <a:br>
              <a:rPr lang="tr-TR" dirty="0"/>
            </a:br>
            <a:r>
              <a:rPr lang="tr-TR" dirty="0"/>
              <a:t>ORDER BY</a:t>
            </a:r>
            <a:r>
              <a:rPr lang="it-IT" b="1" dirty="0" smtClean="0"/>
              <a:t> 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589212" y="5563191"/>
            <a:ext cx="8915399" cy="1126283"/>
          </a:xfrm>
        </p:spPr>
        <p:txBody>
          <a:bodyPr/>
          <a:lstStyle/>
          <a:p>
            <a:r>
              <a:rPr lang="tr-TR" b="1" dirty="0" smtClean="0"/>
              <a:t>Arş. Gör. Pınar CİHAN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978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3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</a:t>
            </a:r>
            <a:r>
              <a:rPr lang="en-US" dirty="0" smtClean="0"/>
              <a:t>count</a:t>
            </a:r>
            <a:r>
              <a:rPr lang="en-US" dirty="0"/>
              <a:t>(*) </a:t>
            </a:r>
            <a:r>
              <a:rPr lang="en-US" dirty="0" err="1"/>
              <a:t>calisan_sayisi</a:t>
            </a:r>
            <a:r>
              <a:rPr lang="en-US" dirty="0"/>
              <a:t>, </a:t>
            </a:r>
            <a:r>
              <a:rPr lang="en-US" dirty="0" err="1"/>
              <a:t>avg</a:t>
            </a:r>
            <a:r>
              <a:rPr lang="en-US" dirty="0"/>
              <a:t>(salary) 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employee </a:t>
            </a:r>
            <a:r>
              <a:rPr lang="en-US" dirty="0"/>
              <a:t>e, project p, </a:t>
            </a:r>
            <a:r>
              <a:rPr lang="en-US" dirty="0" err="1"/>
              <a:t>works_on</a:t>
            </a:r>
            <a:r>
              <a:rPr lang="en-US" dirty="0"/>
              <a:t> w 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WHERE</a:t>
            </a:r>
            <a:r>
              <a:rPr lang="tr-TR" dirty="0" smtClean="0"/>
              <a:t> </a:t>
            </a:r>
            <a:r>
              <a:rPr lang="en-US" dirty="0" err="1" smtClean="0"/>
              <a:t>e.ssn</a:t>
            </a:r>
            <a:r>
              <a:rPr lang="en-US" dirty="0" smtClean="0"/>
              <a:t>=</a:t>
            </a:r>
            <a:r>
              <a:rPr lang="en-US" dirty="0" err="1" smtClean="0"/>
              <a:t>w.essn</a:t>
            </a:r>
            <a:r>
              <a:rPr lang="en-US" dirty="0" smtClean="0"/>
              <a:t> 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en-US" dirty="0" err="1" smtClean="0"/>
              <a:t>p.pnumber</a:t>
            </a:r>
            <a:r>
              <a:rPr lang="en-US" dirty="0" smtClean="0"/>
              <a:t>=</a:t>
            </a:r>
            <a:r>
              <a:rPr lang="en-US" dirty="0" err="1" smtClean="0"/>
              <a:t>w.pno</a:t>
            </a:r>
            <a:r>
              <a:rPr lang="en-US" dirty="0" smtClean="0"/>
              <a:t> 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en-US" dirty="0" err="1" smtClean="0"/>
              <a:t>p.pname</a:t>
            </a:r>
            <a:r>
              <a:rPr lang="en-US" dirty="0"/>
              <a:t>='Middleware'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0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4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bir projede çalışanların ortalama maaşını bulup </a:t>
            </a:r>
            <a:r>
              <a:rPr lang="tr-TR" b="1" dirty="0"/>
              <a:t>proje ismine göre </a:t>
            </a:r>
            <a:r>
              <a:rPr lang="tr-TR" dirty="0"/>
              <a:t>alfabetik olarak listeleyin.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Kullanılacak </a:t>
            </a:r>
            <a:r>
              <a:rPr lang="tr-TR" dirty="0">
                <a:solidFill>
                  <a:srgbClr val="FF0000"/>
                </a:solidFill>
              </a:rPr>
              <a:t>Tablo : </a:t>
            </a:r>
            <a:r>
              <a:rPr lang="tr-TR" dirty="0" err="1" smtClean="0">
                <a:solidFill>
                  <a:srgbClr val="FF0000"/>
                </a:solidFill>
              </a:rPr>
              <a:t>Employee</a:t>
            </a:r>
            <a:r>
              <a:rPr lang="tr-TR" dirty="0" smtClean="0">
                <a:solidFill>
                  <a:srgbClr val="FF0000"/>
                </a:solidFill>
              </a:rPr>
              <a:t>, Project ve </a:t>
            </a:r>
            <a:r>
              <a:rPr lang="tr-TR" dirty="0" err="1" smtClean="0">
                <a:solidFill>
                  <a:srgbClr val="FF0000"/>
                </a:solidFill>
              </a:rPr>
              <a:t>Works_on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108436"/>
              </p:ext>
            </p:extLst>
          </p:nvPr>
        </p:nvGraphicFramePr>
        <p:xfrm>
          <a:off x="4936036" y="3214825"/>
          <a:ext cx="1107578" cy="3312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7578"/>
              </a:tblGrid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FNAME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MINIT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LNAME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BDATE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ADDRESS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SEX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SALARY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SUPERSSN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DNO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99935"/>
              </p:ext>
            </p:extLst>
          </p:nvPr>
        </p:nvGraphicFramePr>
        <p:xfrm>
          <a:off x="6258878" y="3230320"/>
          <a:ext cx="1215708" cy="1728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708"/>
              </a:tblGrid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PNAME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PNUMBER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PLOCATION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DNUM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6103"/>
              </p:ext>
            </p:extLst>
          </p:nvPr>
        </p:nvGraphicFramePr>
        <p:xfrm>
          <a:off x="7839038" y="3230320"/>
          <a:ext cx="1100374" cy="1008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374"/>
              </a:tblGrid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ESSN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PNO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HOURS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9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4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</a:t>
            </a:r>
            <a:r>
              <a:rPr lang="tr-TR" dirty="0" err="1" smtClean="0"/>
              <a:t>pname</a:t>
            </a:r>
            <a:r>
              <a:rPr lang="tr-TR" dirty="0" smtClean="0"/>
              <a:t> </a:t>
            </a:r>
            <a:r>
              <a:rPr lang="tr-TR" dirty="0" err="1"/>
              <a:t>proje_ismi</a:t>
            </a:r>
            <a:r>
              <a:rPr lang="tr-TR" dirty="0"/>
              <a:t>,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salary</a:t>
            </a:r>
            <a:r>
              <a:rPr lang="tr-TR" dirty="0"/>
              <a:t>) </a:t>
            </a:r>
            <a:r>
              <a:rPr lang="tr-TR" dirty="0" err="1"/>
              <a:t>ortalama_maas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employee</a:t>
            </a:r>
            <a:r>
              <a:rPr lang="tr-TR" dirty="0" smtClean="0"/>
              <a:t> </a:t>
            </a:r>
            <a:r>
              <a:rPr lang="tr-TR" dirty="0"/>
              <a:t>e, </a:t>
            </a:r>
            <a:r>
              <a:rPr lang="tr-TR" dirty="0" err="1"/>
              <a:t>project</a:t>
            </a:r>
            <a:r>
              <a:rPr lang="tr-TR" dirty="0"/>
              <a:t> p, </a:t>
            </a:r>
            <a:r>
              <a:rPr lang="tr-TR" dirty="0" err="1"/>
              <a:t>works_on</a:t>
            </a:r>
            <a:r>
              <a:rPr lang="tr-TR" dirty="0"/>
              <a:t> w 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e.ssn</a:t>
            </a:r>
            <a:r>
              <a:rPr lang="tr-TR" dirty="0" smtClean="0"/>
              <a:t>=</a:t>
            </a:r>
            <a:r>
              <a:rPr lang="tr-TR" dirty="0" err="1" smtClean="0"/>
              <a:t>w.essn</a:t>
            </a:r>
            <a:r>
              <a:rPr lang="tr-TR" dirty="0" smtClean="0"/>
              <a:t> AND </a:t>
            </a:r>
            <a:r>
              <a:rPr lang="tr-TR" dirty="0" err="1" smtClean="0"/>
              <a:t>p.pnumber</a:t>
            </a:r>
            <a:r>
              <a:rPr lang="tr-TR" dirty="0" smtClean="0"/>
              <a:t>=</a:t>
            </a:r>
            <a:r>
              <a:rPr lang="tr-TR" dirty="0" err="1" smtClean="0"/>
              <a:t>w.pno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b="1" dirty="0" smtClean="0"/>
              <a:t>GROUP BY </a:t>
            </a:r>
            <a:r>
              <a:rPr lang="tr-TR" dirty="0" err="1" smtClean="0"/>
              <a:t>pname</a:t>
            </a:r>
            <a:r>
              <a:rPr lang="tr-TR" dirty="0" smtClean="0"/>
              <a:t> </a:t>
            </a:r>
            <a:r>
              <a:rPr lang="tr-TR" b="1" dirty="0" smtClean="0"/>
              <a:t>ORDER BY </a:t>
            </a:r>
            <a:r>
              <a:rPr lang="tr-TR" dirty="0" err="1" smtClean="0"/>
              <a:t>pname</a:t>
            </a:r>
            <a:r>
              <a:rPr lang="tr-T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79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5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Her bir departmanda, her bir cinsiyetten (M ve F) kaçar işçi olduğunu ve bu işçilerin ortalama maaşlarını bulun.</a:t>
            </a:r>
            <a:endParaRPr lang="en-US" dirty="0"/>
          </a:p>
          <a:p>
            <a:r>
              <a:rPr lang="tr-TR" dirty="0" smtClean="0">
                <a:solidFill>
                  <a:srgbClr val="FF0000"/>
                </a:solidFill>
              </a:rPr>
              <a:t>Kullanılacak </a:t>
            </a:r>
            <a:r>
              <a:rPr lang="tr-TR" dirty="0">
                <a:solidFill>
                  <a:srgbClr val="FF0000"/>
                </a:solidFill>
              </a:rPr>
              <a:t>Tablo : </a:t>
            </a:r>
            <a:r>
              <a:rPr lang="tr-TR" dirty="0" err="1" smtClean="0">
                <a:solidFill>
                  <a:srgbClr val="FF0000"/>
                </a:solidFill>
              </a:rPr>
              <a:t>Employee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481604"/>
              </p:ext>
            </p:extLst>
          </p:nvPr>
        </p:nvGraphicFramePr>
        <p:xfrm>
          <a:off x="3108504" y="3257688"/>
          <a:ext cx="1534933" cy="3312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933"/>
              </a:tblGrid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FNAME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MINIT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LNAME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BDATE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ADDRESS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SEX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SALARY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SUPERSSN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DNO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0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5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</a:t>
            </a:r>
            <a:r>
              <a:rPr lang="tr-TR" dirty="0" err="1" smtClean="0"/>
              <a:t>dno</a:t>
            </a:r>
            <a:r>
              <a:rPr lang="tr-TR" dirty="0" smtClean="0"/>
              <a:t> </a:t>
            </a:r>
            <a:r>
              <a:rPr lang="tr-TR" dirty="0"/>
              <a:t>departman, </a:t>
            </a:r>
            <a:r>
              <a:rPr lang="tr-TR" dirty="0" err="1"/>
              <a:t>sex</a:t>
            </a:r>
            <a:r>
              <a:rPr lang="tr-TR" dirty="0"/>
              <a:t> cinsiyet, </a:t>
            </a:r>
            <a:r>
              <a:rPr lang="tr-TR" dirty="0" err="1"/>
              <a:t>count</a:t>
            </a:r>
            <a:r>
              <a:rPr lang="tr-TR" dirty="0"/>
              <a:t>(*) </a:t>
            </a:r>
            <a:r>
              <a:rPr lang="tr-TR" dirty="0" err="1"/>
              <a:t>calisan_sayisi</a:t>
            </a:r>
            <a:r>
              <a:rPr lang="tr-TR" dirty="0"/>
              <a:t>,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salary</a:t>
            </a:r>
            <a:r>
              <a:rPr lang="tr-TR" dirty="0"/>
              <a:t>) </a:t>
            </a:r>
            <a:r>
              <a:rPr lang="tr-TR" dirty="0" err="1"/>
              <a:t>ortalama_maas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employee</a:t>
            </a:r>
            <a:r>
              <a:rPr lang="tr-TR" dirty="0" smtClean="0"/>
              <a:t> </a:t>
            </a:r>
            <a:r>
              <a:rPr lang="tr-TR" b="1" dirty="0" smtClean="0"/>
              <a:t>GROUP BY </a:t>
            </a:r>
            <a:r>
              <a:rPr lang="tr-TR" dirty="0" err="1" smtClean="0"/>
              <a:t>dno</a:t>
            </a:r>
            <a:r>
              <a:rPr lang="tr-TR" dirty="0"/>
              <a:t>, </a:t>
            </a:r>
            <a:r>
              <a:rPr lang="tr-TR" dirty="0" err="1"/>
              <a:t>sex</a:t>
            </a:r>
            <a:r>
              <a:rPr lang="tr-TR" dirty="0"/>
              <a:t>;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589211" y="3546103"/>
            <a:ext cx="79878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Açıklama: </a:t>
            </a:r>
            <a:r>
              <a:rPr lang="tr-TR" dirty="0"/>
              <a:t>Gruplama öncelikle </a:t>
            </a:r>
            <a:r>
              <a:rPr lang="tr-TR" dirty="0" err="1"/>
              <a:t>dno</a:t>
            </a:r>
            <a:r>
              <a:rPr lang="tr-TR" dirty="0"/>
              <a:t> kolonuna göre yapılıyor. Yani öncelikle işçiler departman </a:t>
            </a:r>
            <a:r>
              <a:rPr lang="tr-TR" dirty="0" err="1"/>
              <a:t>no’larına</a:t>
            </a:r>
            <a:r>
              <a:rPr lang="tr-TR" dirty="0"/>
              <a:t> göre gruplandırılıyor; sonra </a:t>
            </a:r>
            <a:r>
              <a:rPr lang="tr-TR" dirty="0" err="1"/>
              <a:t>herbir</a:t>
            </a:r>
            <a:r>
              <a:rPr lang="tr-TR" dirty="0"/>
              <a:t> departman grubundaki işçiler cinsiyetlerine göre (kadın ve erkek olarak ikişer alt gruba) bölünüyor. Bu alt gruplara ait olan çalışan sayısı ile ortalama maaş bilgisi gösteriliyor. </a:t>
            </a:r>
          </a:p>
        </p:txBody>
      </p:sp>
    </p:spTree>
    <p:extLst>
      <p:ext uri="{BB962C8B-B14F-4D97-AF65-F5344CB8AC3E}">
        <p14:creationId xmlns:p14="http://schemas.microsoft.com/office/powerpoint/2010/main" val="29664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6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5 </a:t>
            </a:r>
            <a:r>
              <a:rPr lang="tr-TR" dirty="0" err="1"/>
              <a:t>no’lu</a:t>
            </a:r>
            <a:r>
              <a:rPr lang="tr-TR" dirty="0"/>
              <a:t> departman dışındaki departmanlar arasından, ortalama maaşı 40,000$’dan fazla olan departmanların </a:t>
            </a:r>
            <a:r>
              <a:rPr lang="tr-TR" dirty="0" err="1"/>
              <a:t>no</a:t>
            </a:r>
            <a:r>
              <a:rPr lang="tr-TR" dirty="0"/>
              <a:t> ve ortalama maaşlarını bulun.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Kullanılacak </a:t>
            </a:r>
            <a:r>
              <a:rPr lang="tr-TR" dirty="0">
                <a:solidFill>
                  <a:srgbClr val="FF0000"/>
                </a:solidFill>
              </a:rPr>
              <a:t>Tablo : </a:t>
            </a:r>
            <a:r>
              <a:rPr lang="tr-TR" dirty="0" err="1" smtClean="0">
                <a:solidFill>
                  <a:srgbClr val="FF0000"/>
                </a:solidFill>
              </a:rPr>
              <a:t>Employee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770201"/>
              </p:ext>
            </p:extLst>
          </p:nvPr>
        </p:nvGraphicFramePr>
        <p:xfrm>
          <a:off x="3108505" y="3257688"/>
          <a:ext cx="1677808" cy="3312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7808"/>
              </a:tblGrid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FNAME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MINIT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LNAME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BDATE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ADDRESS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SEX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SALARY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SUPERSSN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DNO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5927905" y="37077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tr-TR" b="1" dirty="0"/>
              <a:t>Açıklama</a:t>
            </a:r>
            <a:r>
              <a:rPr lang="tr-TR" dirty="0"/>
              <a:t>: Her bir departmana göre işçileri gruplayıp ortalama maaşlarını bulmamız gerekiyor. Ancak bu gruplamanın 2 şartı mevcut. 5 </a:t>
            </a:r>
            <a:r>
              <a:rPr lang="tr-TR" dirty="0" err="1"/>
              <a:t>no’lu</a:t>
            </a:r>
            <a:r>
              <a:rPr lang="tr-TR" dirty="0"/>
              <a:t> departman dışındaki departmanların ortalama maaşı lazım; ayrıca grubun ortalama maaşının 40000$’dan fazla olması lazım. </a:t>
            </a:r>
            <a:r>
              <a:rPr lang="tr-TR" dirty="0" smtClean="0"/>
              <a:t>Grupladığımız </a:t>
            </a:r>
            <a:r>
              <a:rPr lang="tr-TR" dirty="0"/>
              <a:t>veri kümelerinin belli şartları sağlamasını istiyorsak “</a:t>
            </a:r>
            <a:r>
              <a:rPr lang="tr-TR" b="1" dirty="0" err="1"/>
              <a:t>group</a:t>
            </a:r>
            <a:r>
              <a:rPr lang="tr-TR" b="1" dirty="0"/>
              <a:t> </a:t>
            </a:r>
            <a:r>
              <a:rPr lang="tr-TR" b="1" dirty="0" err="1"/>
              <a:t>by</a:t>
            </a:r>
            <a:r>
              <a:rPr lang="tr-TR" b="1" dirty="0"/>
              <a:t> </a:t>
            </a:r>
            <a:r>
              <a:rPr lang="tr-TR" dirty="0" err="1"/>
              <a:t>kolon_ismi</a:t>
            </a:r>
            <a:r>
              <a:rPr lang="tr-TR" dirty="0"/>
              <a:t>” dedikten sonra “</a:t>
            </a:r>
            <a:r>
              <a:rPr lang="tr-TR" b="1" dirty="0" err="1"/>
              <a:t>having</a:t>
            </a:r>
            <a:r>
              <a:rPr lang="tr-TR" dirty="0"/>
              <a:t> koşullar” ifadesini kullanmalıyız. Yani </a:t>
            </a:r>
            <a:r>
              <a:rPr lang="tr-TR" dirty="0" err="1"/>
              <a:t>having’ten</a:t>
            </a:r>
            <a:r>
              <a:rPr lang="tr-TR" dirty="0"/>
              <a:t> sonra sıralanan koşullar, </a:t>
            </a:r>
            <a:r>
              <a:rPr lang="tr-TR" b="1" dirty="0"/>
              <a:t>gruba aittir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45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6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</a:t>
            </a:r>
            <a:r>
              <a:rPr lang="en-US" dirty="0" err="1" smtClean="0"/>
              <a:t>dno</a:t>
            </a:r>
            <a:r>
              <a:rPr lang="en-US" dirty="0" smtClean="0"/>
              <a:t> </a:t>
            </a:r>
            <a:r>
              <a:rPr lang="en-US" dirty="0" err="1"/>
              <a:t>bolum</a:t>
            </a:r>
            <a:r>
              <a:rPr lang="en-US" dirty="0"/>
              <a:t>, </a:t>
            </a:r>
            <a:r>
              <a:rPr lang="en-US" dirty="0" err="1"/>
              <a:t>avg</a:t>
            </a:r>
            <a:r>
              <a:rPr lang="en-US" dirty="0"/>
              <a:t>(salary) </a:t>
            </a:r>
            <a:r>
              <a:rPr lang="en-US" dirty="0" err="1"/>
              <a:t>ortlama_maas</a:t>
            </a:r>
            <a:r>
              <a:rPr lang="en-US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employee </a:t>
            </a:r>
            <a:r>
              <a:rPr lang="tr-TR" b="1" dirty="0" smtClean="0"/>
              <a:t>GROUP BY </a:t>
            </a:r>
            <a:r>
              <a:rPr lang="en-US" dirty="0" err="1" smtClean="0"/>
              <a:t>dno</a:t>
            </a:r>
            <a:r>
              <a:rPr lang="en-US" dirty="0" smtClean="0"/>
              <a:t> </a:t>
            </a:r>
            <a:r>
              <a:rPr lang="tr-TR" b="1" dirty="0" smtClean="0"/>
              <a:t>HAVING</a:t>
            </a:r>
            <a:r>
              <a:rPr lang="tr-TR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(salary</a:t>
            </a:r>
            <a:r>
              <a:rPr lang="en-US" dirty="0"/>
              <a:t>) &gt; 40000 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en-US" dirty="0" err="1" smtClean="0"/>
              <a:t>dno</a:t>
            </a:r>
            <a:r>
              <a:rPr lang="en-US" dirty="0" smtClean="0"/>
              <a:t> </a:t>
            </a:r>
            <a:r>
              <a:rPr lang="en-US" dirty="0"/>
              <a:t>&lt;&gt;5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99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Fonksiyonlar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42437" y="1614699"/>
            <a:ext cx="8915400" cy="5243301"/>
          </a:xfrm>
        </p:spPr>
        <p:txBody>
          <a:bodyPr>
            <a:normAutofit/>
          </a:bodyPr>
          <a:lstStyle/>
          <a:p>
            <a:r>
              <a:rPr lang="tr-TR" b="1" dirty="0" smtClean="0"/>
              <a:t>AVG(kolon):</a:t>
            </a:r>
            <a:r>
              <a:rPr lang="tr-TR" b="1" dirty="0"/>
              <a:t> </a:t>
            </a:r>
            <a:r>
              <a:rPr lang="tr-TR" dirty="0" smtClean="0"/>
              <a:t>Girilen </a:t>
            </a:r>
            <a:r>
              <a:rPr lang="tr-TR" dirty="0"/>
              <a:t>kolondaki sayıların aritmetik ortalama </a:t>
            </a:r>
            <a:r>
              <a:rPr lang="tr-TR" dirty="0" smtClean="0"/>
              <a:t>değerini </a:t>
            </a:r>
            <a:r>
              <a:rPr lang="tr-TR" dirty="0"/>
              <a:t>geri </a:t>
            </a:r>
            <a:r>
              <a:rPr lang="tr-TR" dirty="0" smtClean="0"/>
              <a:t>yollar.</a:t>
            </a:r>
          </a:p>
          <a:p>
            <a:endParaRPr lang="tr-TR" dirty="0" smtClean="0"/>
          </a:p>
          <a:p>
            <a:r>
              <a:rPr lang="tr-TR" b="1" dirty="0" smtClean="0"/>
              <a:t>COUNT(kolon):</a:t>
            </a:r>
            <a:r>
              <a:rPr lang="tr-TR" b="1" dirty="0"/>
              <a:t> </a:t>
            </a:r>
            <a:r>
              <a:rPr lang="tr-TR" dirty="0" smtClean="0"/>
              <a:t>Boş </a:t>
            </a:r>
            <a:r>
              <a:rPr lang="tr-TR" dirty="0" smtClean="0"/>
              <a:t>değerler hariç, </a:t>
            </a:r>
            <a:r>
              <a:rPr lang="tr-TR" dirty="0"/>
              <a:t>girilen kolondaki satır sayısını </a:t>
            </a:r>
            <a:r>
              <a:rPr lang="tr-TR" dirty="0" smtClean="0"/>
              <a:t>verir.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  <a:p>
            <a:r>
              <a:rPr lang="tr-TR" b="1" dirty="0"/>
              <a:t>COUNT</a:t>
            </a:r>
            <a:r>
              <a:rPr lang="tr-TR" b="1" dirty="0" smtClean="0"/>
              <a:t>(*):</a:t>
            </a:r>
            <a:r>
              <a:rPr lang="tr-TR" b="1" dirty="0"/>
              <a:t> </a:t>
            </a:r>
            <a:r>
              <a:rPr lang="tr-TR" dirty="0" smtClean="0"/>
              <a:t>Verilen </a:t>
            </a:r>
            <a:r>
              <a:rPr lang="tr-TR" dirty="0"/>
              <a:t>tablodaki satır sayısını </a:t>
            </a:r>
            <a:r>
              <a:rPr lang="tr-TR" dirty="0" smtClean="0"/>
              <a:t>verir.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  <a:p>
            <a:r>
              <a:rPr lang="tr-TR" b="1" dirty="0" smtClean="0"/>
              <a:t>FIRST(kolon):</a:t>
            </a:r>
            <a:r>
              <a:rPr lang="tr-TR" dirty="0"/>
              <a:t> </a:t>
            </a:r>
            <a:r>
              <a:rPr lang="tr-TR" dirty="0" smtClean="0"/>
              <a:t>Girilen </a:t>
            </a:r>
            <a:r>
              <a:rPr lang="tr-TR" dirty="0"/>
              <a:t>kolondaki ilk </a:t>
            </a:r>
            <a:r>
              <a:rPr lang="tr-TR" dirty="0" smtClean="0"/>
              <a:t>değeri </a:t>
            </a:r>
            <a:r>
              <a:rPr lang="tr-TR" dirty="0" smtClean="0"/>
              <a:t>verir.</a:t>
            </a:r>
          </a:p>
          <a:p>
            <a:endParaRPr lang="tr-TR" dirty="0" smtClean="0"/>
          </a:p>
          <a:p>
            <a:r>
              <a:rPr lang="tr-TR" b="1" dirty="0" smtClean="0"/>
              <a:t>LAST(kolon):</a:t>
            </a:r>
            <a:r>
              <a:rPr lang="tr-TR" dirty="0"/>
              <a:t> girilen kolondaki son </a:t>
            </a:r>
            <a:r>
              <a:rPr lang="tr-TR" dirty="0" smtClean="0"/>
              <a:t>değeri verir.</a:t>
            </a:r>
            <a:r>
              <a:rPr lang="tr-TR" dirty="0"/>
              <a:t> </a:t>
            </a:r>
            <a:br>
              <a:rPr lang="tr-TR" dirty="0"/>
            </a:b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97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Fonksiyonlar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42437" y="1614699"/>
            <a:ext cx="8915400" cy="5243301"/>
          </a:xfrm>
        </p:spPr>
        <p:txBody>
          <a:bodyPr>
            <a:normAutofit/>
          </a:bodyPr>
          <a:lstStyle/>
          <a:p>
            <a:r>
              <a:rPr lang="tr-TR" b="1" dirty="0" smtClean="0"/>
              <a:t>MAX(kolon): </a:t>
            </a:r>
            <a:r>
              <a:rPr lang="tr-TR" dirty="0"/>
              <a:t>G</a:t>
            </a:r>
            <a:r>
              <a:rPr lang="tr-TR" dirty="0" smtClean="0"/>
              <a:t>irilen </a:t>
            </a:r>
            <a:r>
              <a:rPr lang="tr-TR" dirty="0"/>
              <a:t>kolondaki en </a:t>
            </a:r>
            <a:r>
              <a:rPr lang="tr-TR" dirty="0" smtClean="0"/>
              <a:t>yüksek değeri verir.</a:t>
            </a:r>
            <a:r>
              <a:rPr lang="tr-TR" dirty="0"/>
              <a:t> </a:t>
            </a:r>
            <a:br>
              <a:rPr lang="tr-TR" dirty="0"/>
            </a:br>
            <a:endParaRPr lang="tr-TR" dirty="0"/>
          </a:p>
          <a:p>
            <a:r>
              <a:rPr lang="tr-TR" b="1" dirty="0" smtClean="0"/>
              <a:t>MIN(kolon):</a:t>
            </a:r>
            <a:r>
              <a:rPr lang="tr-TR" b="1" dirty="0"/>
              <a:t> </a:t>
            </a:r>
            <a:r>
              <a:rPr lang="tr-TR" dirty="0"/>
              <a:t>G</a:t>
            </a:r>
            <a:r>
              <a:rPr lang="tr-TR" dirty="0" smtClean="0"/>
              <a:t>irilen </a:t>
            </a:r>
            <a:r>
              <a:rPr lang="tr-TR" dirty="0"/>
              <a:t>kolondaki en </a:t>
            </a:r>
            <a:r>
              <a:rPr lang="tr-TR" dirty="0" smtClean="0"/>
              <a:t>düşük değeri verir.</a:t>
            </a:r>
            <a:r>
              <a:rPr lang="tr-TR" dirty="0"/>
              <a:t> </a:t>
            </a:r>
            <a:br>
              <a:rPr lang="tr-TR" dirty="0"/>
            </a:br>
            <a:endParaRPr lang="tr-TR" dirty="0"/>
          </a:p>
          <a:p>
            <a:r>
              <a:rPr lang="tr-TR" b="1" dirty="0" smtClean="0"/>
              <a:t>STDEV(kolon): </a:t>
            </a:r>
            <a:r>
              <a:rPr lang="tr-TR" dirty="0" smtClean="0"/>
              <a:t>Girilen </a:t>
            </a:r>
            <a:r>
              <a:rPr lang="tr-TR" dirty="0"/>
              <a:t>kolondaki basit istatiksel </a:t>
            </a:r>
            <a:r>
              <a:rPr lang="tr-TR" dirty="0" smtClean="0"/>
              <a:t>standart </a:t>
            </a:r>
            <a:r>
              <a:rPr lang="tr-TR" dirty="0"/>
              <a:t>sapma </a:t>
            </a:r>
            <a:r>
              <a:rPr lang="tr-TR" dirty="0" smtClean="0"/>
              <a:t>değerini verir.</a:t>
            </a:r>
            <a:r>
              <a:rPr lang="tr-TR" dirty="0"/>
              <a:t>       </a:t>
            </a:r>
            <a:br>
              <a:rPr lang="tr-TR" dirty="0"/>
            </a:br>
            <a:endParaRPr lang="tr-TR" dirty="0"/>
          </a:p>
          <a:p>
            <a:r>
              <a:rPr lang="tr-TR" b="1" dirty="0" smtClean="0"/>
              <a:t>SUM(kolon):</a:t>
            </a:r>
            <a:r>
              <a:rPr lang="tr-TR" dirty="0"/>
              <a:t> </a:t>
            </a:r>
            <a:r>
              <a:rPr lang="tr-TR" dirty="0"/>
              <a:t>G</a:t>
            </a:r>
            <a:r>
              <a:rPr lang="tr-TR" dirty="0" smtClean="0"/>
              <a:t>irilen </a:t>
            </a:r>
            <a:r>
              <a:rPr lang="tr-TR" dirty="0"/>
              <a:t>kolondaki sayıların toplamını </a:t>
            </a:r>
            <a:r>
              <a:rPr lang="tr-TR" dirty="0" smtClean="0"/>
              <a:t>verir.</a:t>
            </a:r>
            <a:r>
              <a:rPr lang="tr-TR" dirty="0"/>
              <a:t> </a:t>
            </a:r>
          </a:p>
          <a:p>
            <a:pPr marL="0" indent="0">
              <a:buNone/>
            </a:pP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Fonksiyon </a:t>
            </a:r>
            <a:r>
              <a:rPr lang="tr-TR" dirty="0"/>
              <a:t>sözdizimi kuruluşu; </a:t>
            </a:r>
          </a:p>
          <a:p>
            <a:pPr marL="0" indent="0">
              <a:buNone/>
            </a:pPr>
            <a:r>
              <a:rPr lang="tr-TR" dirty="0"/>
              <a:t/>
            </a:r>
            <a:br>
              <a:rPr lang="tr-TR" dirty="0"/>
            </a:br>
            <a:r>
              <a:rPr lang="tr-TR" b="1" dirty="0"/>
              <a:t>SELECT </a:t>
            </a:r>
            <a:r>
              <a:rPr lang="tr-TR" b="1" dirty="0" smtClean="0"/>
              <a:t>fonksiyon(kolon) </a:t>
            </a:r>
            <a:r>
              <a:rPr lang="tr-TR" b="1" dirty="0"/>
              <a:t>FROM tablo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47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Group</a:t>
            </a:r>
            <a:r>
              <a:rPr lang="tr-TR" b="1" dirty="0" smtClean="0"/>
              <a:t> </a:t>
            </a:r>
            <a:r>
              <a:rPr lang="tr-TR" b="1" dirty="0" err="1" smtClean="0"/>
              <a:t>By</a:t>
            </a:r>
            <a:r>
              <a:rPr lang="tr-TR" b="1" dirty="0" smtClean="0"/>
              <a:t>/ </a:t>
            </a:r>
            <a:r>
              <a:rPr lang="tr-TR" b="1" dirty="0" err="1" smtClean="0"/>
              <a:t>Order</a:t>
            </a:r>
            <a:r>
              <a:rPr lang="tr-TR" b="1" dirty="0" smtClean="0"/>
              <a:t> </a:t>
            </a:r>
            <a:r>
              <a:rPr lang="tr-TR" b="1" dirty="0" err="1" smtClean="0"/>
              <a:t>By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42437" y="1614699"/>
            <a:ext cx="8915400" cy="5243301"/>
          </a:xfrm>
        </p:spPr>
        <p:txBody>
          <a:bodyPr>
            <a:normAutofit/>
          </a:bodyPr>
          <a:lstStyle/>
          <a:p>
            <a:r>
              <a:rPr lang="tr-TR" b="1" dirty="0" err="1" smtClean="0"/>
              <a:t>Group</a:t>
            </a:r>
            <a:r>
              <a:rPr lang="tr-TR" b="1" dirty="0" smtClean="0"/>
              <a:t> </a:t>
            </a:r>
            <a:r>
              <a:rPr lang="tr-TR" b="1" dirty="0" err="1" smtClean="0"/>
              <a:t>By</a:t>
            </a:r>
            <a:r>
              <a:rPr lang="tr-TR" b="1" dirty="0" smtClean="0"/>
              <a:t>: </a:t>
            </a:r>
            <a:r>
              <a:rPr lang="tr-TR" b="1" dirty="0" smtClean="0"/>
              <a:t>G</a:t>
            </a:r>
            <a:r>
              <a:rPr lang="tr-TR" dirty="0" smtClean="0"/>
              <a:t>ruplama </a:t>
            </a:r>
            <a:r>
              <a:rPr lang="tr-TR" dirty="0"/>
              <a:t>yapar.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ifadesinden sonra gelen kolona göre sorguda seçtiğimiz kümeyi gruplandırmış oluruz. 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Order</a:t>
            </a:r>
            <a:r>
              <a:rPr lang="tr-TR" b="1" dirty="0" smtClean="0"/>
              <a:t> </a:t>
            </a:r>
            <a:r>
              <a:rPr lang="tr-TR" b="1" dirty="0" err="1" smtClean="0"/>
              <a:t>By</a:t>
            </a:r>
            <a:r>
              <a:rPr lang="tr-TR" b="1" dirty="0" smtClean="0"/>
              <a:t>: </a:t>
            </a:r>
            <a:r>
              <a:rPr lang="tr-TR" dirty="0" smtClean="0"/>
              <a:t>Kendisinden </a:t>
            </a:r>
            <a:r>
              <a:rPr lang="tr-TR" dirty="0"/>
              <a:t>sonra gelen kolona göre verinin sıralanmasını sağlar. kendisinden sonra gelen kolona göre verinin sıralanmasını sağlar. </a:t>
            </a:r>
            <a:r>
              <a:rPr lang="tr-TR" dirty="0" smtClean="0"/>
              <a:t>Varsayılan </a:t>
            </a:r>
            <a:r>
              <a:rPr lang="tr-TR" dirty="0"/>
              <a:t>olarak artan (küçükten büyüğe) sıradadır. Burada sıralamanın azalan (büyükten küçüğe) şekilde olmasını istiyorsak DESC anahtar kelimesini kullanırız. </a:t>
            </a:r>
            <a:endParaRPr lang="tr-TR" dirty="0" smtClean="0"/>
          </a:p>
          <a:p>
            <a:pPr lvl="1"/>
            <a:r>
              <a:rPr lang="tr-TR" b="1" dirty="0" err="1" smtClean="0"/>
              <a:t>order</a:t>
            </a:r>
            <a:r>
              <a:rPr lang="tr-TR" b="1" dirty="0" smtClean="0"/>
              <a:t> </a:t>
            </a:r>
            <a:r>
              <a:rPr lang="tr-TR" b="1" dirty="0" err="1"/>
              <a:t>by</a:t>
            </a:r>
            <a:r>
              <a:rPr lang="tr-TR" b="1" dirty="0"/>
              <a:t> </a:t>
            </a:r>
            <a:r>
              <a:rPr lang="tr-TR" dirty="0" err="1"/>
              <a:t>kolon_ismi</a:t>
            </a:r>
            <a:r>
              <a:rPr lang="tr-TR" dirty="0"/>
              <a:t> </a:t>
            </a:r>
            <a:r>
              <a:rPr lang="tr-TR" b="1" dirty="0" err="1"/>
              <a:t>desc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5877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1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8 numaralı departmanda çalışan işçilerin ortalama maaşı ve toplam maaşlarını bulun. </a:t>
            </a:r>
            <a:endParaRPr lang="tr-TR" dirty="0" smtClean="0"/>
          </a:p>
          <a:p>
            <a:r>
              <a:rPr lang="tr-TR" dirty="0">
                <a:solidFill>
                  <a:srgbClr val="FF0000"/>
                </a:solidFill>
              </a:rPr>
              <a:t>Kullanılacak Tablo : </a:t>
            </a:r>
            <a:r>
              <a:rPr lang="tr-TR" dirty="0" err="1">
                <a:solidFill>
                  <a:srgbClr val="FF0000"/>
                </a:solidFill>
              </a:rPr>
              <a:t>Employee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279614"/>
              </p:ext>
            </p:extLst>
          </p:nvPr>
        </p:nvGraphicFramePr>
        <p:xfrm>
          <a:off x="5372100" y="3271975"/>
          <a:ext cx="905373" cy="3312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373"/>
              </a:tblGrid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FNAME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MINIT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LNAME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BDATE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ADDRESS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SEX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SALARY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SUPERSSN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DNO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3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1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SELECT </a:t>
            </a:r>
            <a:r>
              <a:rPr lang="en-US" dirty="0" err="1" smtClean="0"/>
              <a:t>avg</a:t>
            </a:r>
            <a:r>
              <a:rPr lang="en-US" dirty="0" smtClean="0"/>
              <a:t>(salary</a:t>
            </a:r>
            <a:r>
              <a:rPr lang="en-US" dirty="0"/>
              <a:t>) </a:t>
            </a:r>
            <a:r>
              <a:rPr lang="en-US" dirty="0" err="1"/>
              <a:t>ortalama</a:t>
            </a:r>
            <a:r>
              <a:rPr lang="en-US" dirty="0"/>
              <a:t>, sum(salary) </a:t>
            </a:r>
            <a:r>
              <a:rPr lang="en-US" dirty="0" err="1" smtClean="0"/>
              <a:t>toplam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employee </a:t>
            </a:r>
            <a:r>
              <a:rPr lang="en-US" dirty="0"/>
              <a:t>where </a:t>
            </a:r>
            <a:r>
              <a:rPr lang="en-US" dirty="0" err="1"/>
              <a:t>dno</a:t>
            </a:r>
            <a:r>
              <a:rPr lang="en-US" dirty="0"/>
              <a:t>=8;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27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2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“Hardware” departmanında çalışanların en düşük ve en yüksek maaş miktarını bulun.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Kullanılacak </a:t>
            </a:r>
            <a:r>
              <a:rPr lang="tr-TR" dirty="0">
                <a:solidFill>
                  <a:srgbClr val="FF0000"/>
                </a:solidFill>
              </a:rPr>
              <a:t>Tablo : </a:t>
            </a:r>
            <a:r>
              <a:rPr lang="tr-TR" dirty="0" err="1" smtClean="0">
                <a:solidFill>
                  <a:srgbClr val="FF0000"/>
                </a:solidFill>
              </a:rPr>
              <a:t>Employee</a:t>
            </a:r>
            <a:r>
              <a:rPr lang="tr-TR" dirty="0" smtClean="0">
                <a:solidFill>
                  <a:srgbClr val="FF0000"/>
                </a:solidFill>
              </a:rPr>
              <a:t> ve </a:t>
            </a:r>
            <a:r>
              <a:rPr lang="tr-TR" dirty="0" err="1" smtClean="0">
                <a:solidFill>
                  <a:srgbClr val="FF0000"/>
                </a:solidFill>
              </a:rPr>
              <a:t>Department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645594"/>
              </p:ext>
            </p:extLst>
          </p:nvPr>
        </p:nvGraphicFramePr>
        <p:xfrm>
          <a:off x="5218649" y="3257826"/>
          <a:ext cx="1049158" cy="3312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9158"/>
              </a:tblGrid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FNAME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MINIT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LNAME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BDATE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ADDRESS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SEX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SALARY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SUPERSSN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DNO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24470"/>
              </p:ext>
            </p:extLst>
          </p:nvPr>
        </p:nvGraphicFramePr>
        <p:xfrm>
          <a:off x="7046912" y="3257688"/>
          <a:ext cx="1423641" cy="1790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3641"/>
              </a:tblGrid>
              <a:tr h="415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DNUMBER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MGRSSN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58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MGRSTARTDATE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2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</a:t>
            </a:r>
            <a:r>
              <a:rPr lang="tr-T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SELECT</a:t>
            </a:r>
            <a:r>
              <a:rPr lang="tr-TR" dirty="0" smtClean="0"/>
              <a:t> </a:t>
            </a:r>
            <a:r>
              <a:rPr lang="en-US" dirty="0" smtClean="0"/>
              <a:t>min(salary</a:t>
            </a:r>
            <a:r>
              <a:rPr lang="en-US" dirty="0"/>
              <a:t>) </a:t>
            </a:r>
            <a:r>
              <a:rPr lang="tr-TR" dirty="0" err="1" smtClean="0"/>
              <a:t>endusuk</a:t>
            </a:r>
            <a:r>
              <a:rPr lang="en-US" dirty="0" smtClean="0"/>
              <a:t>, </a:t>
            </a:r>
            <a:r>
              <a:rPr lang="en-US" dirty="0"/>
              <a:t>max(salary) </a:t>
            </a:r>
            <a:r>
              <a:rPr lang="tr-TR" dirty="0" err="1" smtClean="0"/>
              <a:t>enyuksek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employee </a:t>
            </a:r>
            <a:r>
              <a:rPr lang="en-US" dirty="0"/>
              <a:t>e, department d 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WHERE</a:t>
            </a:r>
            <a:r>
              <a:rPr lang="tr-TR" dirty="0" smtClean="0"/>
              <a:t> </a:t>
            </a:r>
            <a:r>
              <a:rPr lang="en-US" dirty="0" err="1" smtClean="0"/>
              <a:t>e.dno</a:t>
            </a:r>
            <a:r>
              <a:rPr lang="en-US" dirty="0" smtClean="0"/>
              <a:t>=</a:t>
            </a:r>
            <a:r>
              <a:rPr lang="en-US" dirty="0" err="1" smtClean="0"/>
              <a:t>d.dnumber</a:t>
            </a:r>
            <a:r>
              <a:rPr lang="en-US" dirty="0" smtClean="0"/>
              <a:t> 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en-US" dirty="0" err="1" smtClean="0"/>
              <a:t>d.dname</a:t>
            </a:r>
            <a:r>
              <a:rPr lang="en-US" dirty="0"/>
              <a:t>='Hardware'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6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3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“</a:t>
            </a:r>
            <a:r>
              <a:rPr lang="tr-TR" dirty="0" err="1"/>
              <a:t>Middleware</a:t>
            </a:r>
            <a:r>
              <a:rPr lang="tr-TR" dirty="0"/>
              <a:t>” projesinde kaç kişinin çalıştığını ve bu çalışanların ortalama maaşını </a:t>
            </a:r>
            <a:r>
              <a:rPr lang="tr-TR" dirty="0" smtClean="0"/>
              <a:t>bulun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Kullanılacak </a:t>
            </a:r>
            <a:r>
              <a:rPr lang="tr-TR" dirty="0">
                <a:solidFill>
                  <a:srgbClr val="FF0000"/>
                </a:solidFill>
              </a:rPr>
              <a:t>Tablo : </a:t>
            </a:r>
            <a:r>
              <a:rPr lang="tr-TR" dirty="0" err="1" smtClean="0">
                <a:solidFill>
                  <a:srgbClr val="FF0000"/>
                </a:solidFill>
              </a:rPr>
              <a:t>Employee</a:t>
            </a:r>
            <a:r>
              <a:rPr lang="tr-TR" dirty="0" smtClean="0">
                <a:solidFill>
                  <a:srgbClr val="FF0000"/>
                </a:solidFill>
              </a:rPr>
              <a:t>, Project ve </a:t>
            </a:r>
            <a:r>
              <a:rPr lang="tr-TR" dirty="0" err="1" smtClean="0">
                <a:solidFill>
                  <a:srgbClr val="FF0000"/>
                </a:solidFill>
              </a:rPr>
              <a:t>Works_on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184379"/>
              </p:ext>
            </p:extLst>
          </p:nvPr>
        </p:nvGraphicFramePr>
        <p:xfrm>
          <a:off x="5175031" y="3254346"/>
          <a:ext cx="977720" cy="3312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720"/>
              </a:tblGrid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FNAME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MINIT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LNAME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BDATE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ADDRESS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SEX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SALARY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SUPERSSN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1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DNO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07304"/>
              </p:ext>
            </p:extLst>
          </p:nvPr>
        </p:nvGraphicFramePr>
        <p:xfrm>
          <a:off x="6517004" y="3254346"/>
          <a:ext cx="1059816" cy="1728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816"/>
              </a:tblGrid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PNAME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PNUMBER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PLOCATION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DNUM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31379"/>
              </p:ext>
            </p:extLst>
          </p:nvPr>
        </p:nvGraphicFramePr>
        <p:xfrm>
          <a:off x="7941073" y="3254346"/>
          <a:ext cx="657462" cy="1008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462"/>
              </a:tblGrid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ESSN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>
                          <a:effectLst/>
                        </a:rPr>
                        <a:t>PNO </a:t>
                      </a:r>
                      <a:endParaRPr lang="tr-T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6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</a:rPr>
                        <a:t>HOURS </a:t>
                      </a:r>
                      <a:endParaRPr lang="tr-T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Duma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1857</TotalTime>
  <Words>559</Words>
  <Application>Microsoft Office PowerPoint</Application>
  <PresentationFormat>Geniş ekran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Duman</vt:lpstr>
      <vt:lpstr>Veri Tabanı Yönetimi Dersi 5. Laboratuvarı Fonksiyonlar GROUP BY HAVING ORDER BY </vt:lpstr>
      <vt:lpstr>Fonksiyonlar</vt:lpstr>
      <vt:lpstr>Fonksiyonlar</vt:lpstr>
      <vt:lpstr>Group By/ Order By</vt:lpstr>
      <vt:lpstr>Örnek 1</vt:lpstr>
      <vt:lpstr>Cevap 1</vt:lpstr>
      <vt:lpstr>Örnek 2</vt:lpstr>
      <vt:lpstr>Cevap 2</vt:lpstr>
      <vt:lpstr>Örnek 3</vt:lpstr>
      <vt:lpstr>Cevap 3</vt:lpstr>
      <vt:lpstr>Örnek 4</vt:lpstr>
      <vt:lpstr>Cevap 4</vt:lpstr>
      <vt:lpstr>Örnek 5</vt:lpstr>
      <vt:lpstr>Cevap 5</vt:lpstr>
      <vt:lpstr>Örnek 6</vt:lpstr>
      <vt:lpstr>Cevap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Yönetimi Dersi 1. Laboratuvarı</dc:title>
  <dc:creator>pınar cihan</dc:creator>
  <cp:keywords>Pınar Cihan</cp:keywords>
  <cp:lastModifiedBy>pınar cihan</cp:lastModifiedBy>
  <cp:revision>73</cp:revision>
  <dcterms:created xsi:type="dcterms:W3CDTF">2015-10-04T20:07:07Z</dcterms:created>
  <dcterms:modified xsi:type="dcterms:W3CDTF">2016-11-01T12:07:21Z</dcterms:modified>
</cp:coreProperties>
</file>