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9"/>
  </p:notesMasterIdLst>
  <p:sldIdLst>
    <p:sldId id="256" r:id="rId2"/>
    <p:sldId id="324" r:id="rId3"/>
    <p:sldId id="292" r:id="rId4"/>
    <p:sldId id="310" r:id="rId5"/>
    <p:sldId id="311" r:id="rId6"/>
    <p:sldId id="296" r:id="rId7"/>
    <p:sldId id="325" r:id="rId8"/>
    <p:sldId id="312" r:id="rId9"/>
    <p:sldId id="313" r:id="rId10"/>
    <p:sldId id="322" r:id="rId11"/>
    <p:sldId id="323" r:id="rId12"/>
    <p:sldId id="314" r:id="rId13"/>
    <p:sldId id="315" r:id="rId14"/>
    <p:sldId id="316" r:id="rId15"/>
    <p:sldId id="317" r:id="rId16"/>
    <p:sldId id="318" r:id="rId17"/>
    <p:sldId id="319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5B21-8995-46AD-9729-CCE94CBF98D4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63231-4086-483A-9C68-451CD7CF4F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7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8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4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00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92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49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9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30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9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5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0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1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6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5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6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15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2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3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Veritaban%C4%B1_y%C3%B6netim_sistemi" TargetMode="External"/><Relationship Id="rId7" Type="http://schemas.openxmlformats.org/officeDocument/2006/relationships/hyperlink" Target="https://tr.wikipedia.org/wiki/FreeBSD" TargetMode="External"/><Relationship Id="rId2" Type="http://schemas.openxmlformats.org/officeDocument/2006/relationships/hyperlink" Target="https://tr.wikipedia.org/wiki/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iki/Linux" TargetMode="External"/><Relationship Id="rId5" Type="http://schemas.openxmlformats.org/officeDocument/2006/relationships/hyperlink" Target="https://tr.wikipedia.org/wiki/UNIX" TargetMode="External"/><Relationship Id="rId4" Type="http://schemas.openxmlformats.org/officeDocument/2006/relationships/hyperlink" Target="https://tr.wikipedia.org/wiki/Veri_Taban%C4%B1_Y%C3%B6netim_Sistem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Belgesi1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Veri Tabanı Yönetimi Dersi </a:t>
            </a:r>
            <a:r>
              <a:rPr lang="tr-TR" b="1" dirty="0" smtClean="0"/>
              <a:t>7</a:t>
            </a:r>
            <a:r>
              <a:rPr lang="it-IT" b="1" dirty="0" smtClean="0"/>
              <a:t>. </a:t>
            </a:r>
            <a:r>
              <a:rPr lang="it-IT" b="1" dirty="0"/>
              <a:t>Laboratuvarı 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/>
              <a:t>Arş. Gör. Pınar CİHAN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978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2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Girdi </a:t>
            </a:r>
            <a:r>
              <a:rPr lang="tr-TR" dirty="0"/>
              <a:t>olarak verilen 2 sayının toplamını bulan fonksiyonu yazınız ve (22,63) parametreleri için çalıştırınız</a:t>
            </a:r>
            <a:r>
              <a:rPr lang="tr-TR" dirty="0" smtClean="0"/>
              <a:t>. Return olmadan </a:t>
            </a:r>
            <a:r>
              <a:rPr lang="tr-TR" dirty="0" err="1" smtClean="0"/>
              <a:t>Out</a:t>
            </a:r>
            <a:r>
              <a:rPr lang="tr-TR" dirty="0" smtClean="0"/>
              <a:t> ile çözünüz.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54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</a:t>
            </a:r>
            <a:r>
              <a:rPr lang="tr-T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23833" y="2133600"/>
            <a:ext cx="1018078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CREATE OR REPLACE FUNCTION</a:t>
            </a:r>
            <a:r>
              <a:rPr lang="tr-TR" dirty="0"/>
              <a:t> </a:t>
            </a:r>
            <a:r>
              <a:rPr lang="tr-TR" dirty="0" smtClean="0"/>
              <a:t>ornek2(num1 </a:t>
            </a:r>
            <a:r>
              <a:rPr lang="tr-TR" dirty="0" err="1"/>
              <a:t>numeric</a:t>
            </a:r>
            <a:r>
              <a:rPr lang="tr-TR" dirty="0"/>
              <a:t>, num2 </a:t>
            </a:r>
            <a:r>
              <a:rPr lang="tr-TR" dirty="0" err="1"/>
              <a:t>numeric</a:t>
            </a:r>
            <a:r>
              <a:rPr lang="tr-TR" dirty="0"/>
              <a:t>, </a:t>
            </a:r>
            <a:r>
              <a:rPr lang="tr-TR" dirty="0" err="1"/>
              <a:t>out</a:t>
            </a:r>
            <a:r>
              <a:rPr lang="tr-TR" dirty="0"/>
              <a:t> num3 </a:t>
            </a:r>
            <a:r>
              <a:rPr lang="tr-TR" dirty="0" err="1"/>
              <a:t>numeric</a:t>
            </a:r>
            <a:r>
              <a:rPr lang="tr-TR" dirty="0"/>
              <a:t>) </a:t>
            </a:r>
            <a:r>
              <a:rPr lang="tr-TR" b="1" dirty="0"/>
              <a:t>AS '</a:t>
            </a:r>
          </a:p>
          <a:p>
            <a:pPr marL="0" indent="0">
              <a:buNone/>
            </a:pPr>
            <a:r>
              <a:rPr lang="tr-TR" b="1" dirty="0"/>
              <a:t>BEGIN</a:t>
            </a:r>
          </a:p>
          <a:p>
            <a:pPr marL="0" indent="0">
              <a:buNone/>
            </a:pPr>
            <a:r>
              <a:rPr lang="tr-TR" dirty="0"/>
              <a:t>	num3 :=num1+num2;</a:t>
            </a:r>
          </a:p>
          <a:p>
            <a:pPr marL="0" indent="0">
              <a:buNone/>
            </a:pPr>
            <a:r>
              <a:rPr lang="tr-TR" b="1" dirty="0"/>
              <a:t>END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1" dirty="0"/>
              <a:t>' LANGUAGE  </a:t>
            </a:r>
            <a:r>
              <a:rPr lang="tr-TR" dirty="0"/>
              <a:t>'</a:t>
            </a:r>
            <a:r>
              <a:rPr lang="tr-TR" dirty="0" err="1"/>
              <a:t>plpgsql</a:t>
            </a:r>
            <a:r>
              <a:rPr lang="tr-TR" dirty="0" smtClean="0"/>
              <a:t>';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Çağırılması: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smtClean="0"/>
              <a:t>ornek2(22,63</a:t>
            </a:r>
            <a:r>
              <a:rPr lang="tr-TR" dirty="0"/>
              <a:t>);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26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3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Adı </a:t>
            </a:r>
            <a:r>
              <a:rPr lang="tr-TR" dirty="0"/>
              <a:t>verilen bir departmandaki çalışanların ortalama maaşını bulan bir fonksiyon yazınız.</a:t>
            </a:r>
          </a:p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6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3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/>
              <a:t>CREATE OR REPLACE FUNCTION </a:t>
            </a:r>
            <a:r>
              <a:rPr lang="tr-TR" dirty="0" smtClean="0"/>
              <a:t>ornek3 </a:t>
            </a:r>
            <a:r>
              <a:rPr lang="tr-TR" dirty="0"/>
              <a:t>(</a:t>
            </a:r>
            <a:r>
              <a:rPr lang="tr-TR" dirty="0" err="1"/>
              <a:t>depname</a:t>
            </a:r>
            <a:r>
              <a:rPr lang="tr-TR" dirty="0"/>
              <a:t> </a:t>
            </a:r>
            <a:r>
              <a:rPr lang="tr-TR" dirty="0" err="1"/>
              <a:t>department.dname%type</a:t>
            </a:r>
            <a:r>
              <a:rPr lang="tr-TR" dirty="0"/>
              <a:t>) </a:t>
            </a:r>
            <a:r>
              <a:rPr lang="tr-TR" b="1" dirty="0"/>
              <a:t>RETURNS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</a:t>
            </a:r>
            <a:r>
              <a:rPr lang="tr-TR" b="1" dirty="0"/>
              <a:t>AS '</a:t>
            </a:r>
          </a:p>
          <a:p>
            <a:pPr marL="0" indent="0">
              <a:buNone/>
            </a:pPr>
            <a:r>
              <a:rPr lang="tr-TR" b="1" dirty="0"/>
              <a:t>DECLARE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maas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;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b="1" dirty="0"/>
              <a:t>BEGIN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/>
              <a:t>SELECT</a:t>
            </a:r>
            <a:r>
              <a:rPr lang="tr-TR" dirty="0"/>
              <a:t> AVG(</a:t>
            </a:r>
            <a:r>
              <a:rPr lang="tr-TR" dirty="0" err="1"/>
              <a:t>salary</a:t>
            </a:r>
            <a:r>
              <a:rPr lang="tr-TR" dirty="0"/>
              <a:t>) </a:t>
            </a:r>
            <a:r>
              <a:rPr lang="tr-TR" b="1" dirty="0"/>
              <a:t>	</a:t>
            </a:r>
            <a:r>
              <a:rPr lang="tr-TR" b="1" dirty="0" smtClean="0"/>
              <a:t>INTO</a:t>
            </a:r>
            <a:r>
              <a:rPr lang="tr-TR" dirty="0" smtClean="0"/>
              <a:t> </a:t>
            </a:r>
            <a:r>
              <a:rPr lang="tr-TR" dirty="0" err="1"/>
              <a:t>maas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FROM</a:t>
            </a:r>
            <a:r>
              <a:rPr lang="tr-TR" dirty="0" smtClean="0"/>
              <a:t> </a:t>
            </a:r>
            <a:r>
              <a:rPr lang="tr-TR" dirty="0" err="1"/>
              <a:t>employee</a:t>
            </a:r>
            <a:r>
              <a:rPr lang="tr-TR" dirty="0"/>
              <a:t>, </a:t>
            </a:r>
            <a:r>
              <a:rPr lang="tr-TR" dirty="0" err="1"/>
              <a:t>department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WHERE</a:t>
            </a:r>
            <a:r>
              <a:rPr lang="tr-TR" dirty="0" smtClean="0"/>
              <a:t> </a:t>
            </a:r>
            <a:r>
              <a:rPr lang="tr-TR" dirty="0" err="1"/>
              <a:t>dno</a:t>
            </a:r>
            <a:r>
              <a:rPr lang="tr-TR" dirty="0"/>
              <a:t> = </a:t>
            </a:r>
            <a:r>
              <a:rPr lang="tr-TR" dirty="0" err="1"/>
              <a:t>dnumber</a:t>
            </a:r>
            <a:r>
              <a:rPr lang="tr-TR" dirty="0"/>
              <a:t> </a:t>
            </a:r>
            <a:r>
              <a:rPr lang="tr-TR" b="1" dirty="0"/>
              <a:t>AND</a:t>
            </a:r>
            <a:r>
              <a:rPr lang="tr-TR" dirty="0"/>
              <a:t> </a:t>
            </a:r>
            <a:r>
              <a:rPr lang="tr-TR" dirty="0" err="1"/>
              <a:t>dname</a:t>
            </a:r>
            <a:r>
              <a:rPr lang="tr-TR" dirty="0"/>
              <a:t> = </a:t>
            </a:r>
            <a:r>
              <a:rPr lang="tr-TR" dirty="0" err="1"/>
              <a:t>depname</a:t>
            </a:r>
            <a:r>
              <a:rPr lang="tr-TR" dirty="0"/>
              <a:t>; 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b="1" dirty="0" smtClean="0"/>
              <a:t>RETURN</a:t>
            </a:r>
            <a:r>
              <a:rPr lang="tr-TR" dirty="0" smtClean="0"/>
              <a:t> </a:t>
            </a:r>
            <a:r>
              <a:rPr lang="tr-TR" dirty="0" err="1"/>
              <a:t>maas</a:t>
            </a:r>
            <a:r>
              <a:rPr lang="tr-TR" dirty="0"/>
              <a:t>;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b="1" dirty="0"/>
              <a:t>END</a:t>
            </a:r>
            <a:r>
              <a:rPr lang="tr-TR" dirty="0"/>
              <a:t>; </a:t>
            </a:r>
          </a:p>
          <a:p>
            <a:pPr marL="0" indent="0">
              <a:buNone/>
            </a:pPr>
            <a:r>
              <a:rPr lang="tr-TR" dirty="0"/>
              <a:t>' </a:t>
            </a:r>
            <a:r>
              <a:rPr lang="tr-TR" b="1" dirty="0"/>
              <a:t>LANGUAGE</a:t>
            </a:r>
            <a:r>
              <a:rPr lang="tr-TR" dirty="0"/>
              <a:t>  '</a:t>
            </a:r>
            <a:r>
              <a:rPr lang="tr-TR" dirty="0" err="1"/>
              <a:t>plpgsql</a:t>
            </a:r>
            <a:r>
              <a:rPr lang="tr-TR" dirty="0" smtClean="0"/>
              <a:t>';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Çağırılması: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smtClean="0"/>
              <a:t>ornek3(‘</a:t>
            </a:r>
            <a:r>
              <a:rPr lang="tr-TR" dirty="0" err="1" smtClean="0"/>
              <a:t>Sales</a:t>
            </a:r>
            <a:r>
              <a:rPr lang="tr-TR" dirty="0" smtClean="0"/>
              <a:t>’);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0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4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Departman tablosundaki minimum ve maksimum departman numarasını bulup </a:t>
            </a:r>
            <a:r>
              <a:rPr lang="tr-TR" dirty="0" err="1"/>
              <a:t>min_deptno</a:t>
            </a:r>
            <a:r>
              <a:rPr lang="tr-TR" dirty="0"/>
              <a:t> ve </a:t>
            </a:r>
            <a:r>
              <a:rPr lang="tr-TR" dirty="0" err="1"/>
              <a:t>max_deptno</a:t>
            </a:r>
            <a:r>
              <a:rPr lang="tr-TR" dirty="0"/>
              <a:t> değişkenlerine atan fonksiyonu yazınız.</a:t>
            </a:r>
          </a:p>
        </p:txBody>
      </p:sp>
    </p:spTree>
    <p:extLst>
      <p:ext uri="{BB962C8B-B14F-4D97-AF65-F5344CB8AC3E}">
        <p14:creationId xmlns:p14="http://schemas.microsoft.com/office/powerpoint/2010/main" val="37829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4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5469" y="2133600"/>
            <a:ext cx="1049512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CREATE OR REPLACE FUNCTION </a:t>
            </a:r>
            <a:r>
              <a:rPr lang="tr-TR" dirty="0" smtClean="0"/>
              <a:t>ornek4 </a:t>
            </a:r>
            <a:r>
              <a:rPr lang="tr-TR" dirty="0"/>
              <a:t>(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min_deptno</a:t>
            </a:r>
            <a:r>
              <a:rPr lang="tr-TR" dirty="0"/>
              <a:t> </a:t>
            </a:r>
            <a:r>
              <a:rPr lang="tr-TR" dirty="0" err="1"/>
              <a:t>department.dnumber%type</a:t>
            </a:r>
            <a:r>
              <a:rPr lang="tr-TR" dirty="0"/>
              <a:t>,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max_deptno</a:t>
            </a:r>
            <a:r>
              <a:rPr lang="tr-TR" dirty="0"/>
              <a:t> </a:t>
            </a:r>
            <a:r>
              <a:rPr lang="tr-TR" dirty="0" err="1"/>
              <a:t>department.dnumber%type</a:t>
            </a:r>
            <a:r>
              <a:rPr lang="tr-TR" dirty="0"/>
              <a:t>) </a:t>
            </a:r>
            <a:r>
              <a:rPr lang="tr-TR" b="1" dirty="0"/>
              <a:t>AS</a:t>
            </a:r>
            <a:r>
              <a:rPr lang="tr-TR" dirty="0"/>
              <a:t> '</a:t>
            </a:r>
          </a:p>
          <a:p>
            <a:pPr marL="0" indent="0">
              <a:buNone/>
            </a:pPr>
            <a:r>
              <a:rPr lang="tr-TR" b="1" dirty="0"/>
              <a:t>BEGIN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smtClean="0"/>
              <a:t>SELECT </a:t>
            </a:r>
            <a:r>
              <a:rPr lang="tr-TR" dirty="0" err="1" smtClean="0"/>
              <a:t>min</a:t>
            </a:r>
            <a:r>
              <a:rPr lang="tr-TR" dirty="0" smtClean="0"/>
              <a:t>(</a:t>
            </a:r>
            <a:r>
              <a:rPr lang="tr-TR" dirty="0" err="1" smtClean="0"/>
              <a:t>dnumber</a:t>
            </a:r>
            <a:r>
              <a:rPr lang="tr-TR" dirty="0"/>
              <a:t>), </a:t>
            </a:r>
            <a:r>
              <a:rPr lang="tr-TR" dirty="0" err="1"/>
              <a:t>max</a:t>
            </a:r>
            <a:r>
              <a:rPr lang="tr-TR" dirty="0"/>
              <a:t>(</a:t>
            </a:r>
            <a:r>
              <a:rPr lang="tr-TR" dirty="0" err="1"/>
              <a:t>dnumber</a:t>
            </a:r>
            <a:r>
              <a:rPr lang="tr-TR" dirty="0"/>
              <a:t>) </a:t>
            </a:r>
            <a:r>
              <a:rPr lang="tr-TR" b="1" dirty="0"/>
              <a:t>INTO</a:t>
            </a:r>
            <a:r>
              <a:rPr lang="tr-TR" dirty="0"/>
              <a:t> </a:t>
            </a:r>
            <a:r>
              <a:rPr lang="tr-TR" dirty="0" err="1"/>
              <a:t>min_deptno</a:t>
            </a:r>
            <a:r>
              <a:rPr lang="tr-TR" dirty="0"/>
              <a:t>, </a:t>
            </a:r>
            <a:r>
              <a:rPr lang="tr-TR" dirty="0" err="1"/>
              <a:t>max_deptno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1" dirty="0"/>
              <a:t>END</a:t>
            </a:r>
            <a:r>
              <a:rPr lang="tr-TR" dirty="0"/>
              <a:t>; </a:t>
            </a:r>
          </a:p>
          <a:p>
            <a:pPr marL="0" indent="0">
              <a:buNone/>
            </a:pPr>
            <a:r>
              <a:rPr lang="tr-TR" dirty="0"/>
              <a:t>' </a:t>
            </a:r>
            <a:r>
              <a:rPr lang="tr-TR" b="1" dirty="0"/>
              <a:t>LANGUAGE</a:t>
            </a:r>
            <a:r>
              <a:rPr lang="tr-TR" dirty="0"/>
              <a:t>  '</a:t>
            </a:r>
            <a:r>
              <a:rPr lang="tr-TR" dirty="0" err="1"/>
              <a:t>plpgsql</a:t>
            </a:r>
            <a:r>
              <a:rPr lang="tr-TR" dirty="0" smtClean="0"/>
              <a:t>';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Çağırılması: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smtClean="0"/>
              <a:t>ornek4().   </a:t>
            </a:r>
            <a:r>
              <a:rPr lang="tr-TR" dirty="0"/>
              <a:t>			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Düşürme</a:t>
            </a:r>
            <a:r>
              <a:rPr lang="tr-TR" b="1" dirty="0"/>
              <a:t>: </a:t>
            </a:r>
            <a:r>
              <a:rPr lang="tr-TR" dirty="0"/>
              <a:t>DROP FUNCTION  </a:t>
            </a:r>
            <a:r>
              <a:rPr lang="tr-TR" dirty="0" smtClean="0"/>
              <a:t>ornek4 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79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5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6 </a:t>
            </a:r>
            <a:r>
              <a:rPr lang="tr-TR" dirty="0" err="1"/>
              <a:t>no’lu</a:t>
            </a:r>
            <a:r>
              <a:rPr lang="tr-TR" dirty="0"/>
              <a:t> departmanda çalışanların sayısını bulun, çalışan sayısı 10’dan azsa departmandaki tüm çalışanların maaşına %5 zam yapın.  </a:t>
            </a:r>
          </a:p>
        </p:txBody>
      </p:sp>
    </p:spTree>
    <p:extLst>
      <p:ext uri="{BB962C8B-B14F-4D97-AF65-F5344CB8AC3E}">
        <p14:creationId xmlns:p14="http://schemas.microsoft.com/office/powerpoint/2010/main" val="30130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5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533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/>
              <a:t>CREATE OR REPLACE FUNCTION </a:t>
            </a:r>
            <a:r>
              <a:rPr lang="tr-TR" dirty="0" smtClean="0"/>
              <a:t>ornek5() </a:t>
            </a:r>
            <a:r>
              <a:rPr lang="tr-TR" b="1" dirty="0" err="1"/>
              <a:t>returns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b="1" dirty="0"/>
              <a:t>AS '</a:t>
            </a:r>
          </a:p>
          <a:p>
            <a:pPr marL="0" indent="0">
              <a:buNone/>
            </a:pPr>
            <a:r>
              <a:rPr lang="tr-TR" b="1" dirty="0"/>
              <a:t>DECLARE </a:t>
            </a:r>
          </a:p>
          <a:p>
            <a:pPr marL="0" indent="0">
              <a:buNone/>
            </a:pPr>
            <a:r>
              <a:rPr lang="tr-TR" dirty="0" err="1"/>
              <a:t>num_worker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(3) := 0;</a:t>
            </a:r>
          </a:p>
          <a:p>
            <a:pPr marL="0" indent="0">
              <a:buNone/>
            </a:pPr>
            <a:r>
              <a:rPr lang="tr-TR" b="1" dirty="0"/>
              <a:t>BEGIN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/>
              <a:t>Select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(*) </a:t>
            </a:r>
            <a:r>
              <a:rPr lang="tr-TR" b="1" dirty="0" err="1"/>
              <a:t>into</a:t>
            </a:r>
            <a:r>
              <a:rPr lang="tr-TR" dirty="0"/>
              <a:t> </a:t>
            </a:r>
            <a:r>
              <a:rPr lang="tr-TR" dirty="0" err="1"/>
              <a:t>num_worker</a:t>
            </a:r>
            <a:r>
              <a:rPr lang="tr-TR" dirty="0"/>
              <a:t> </a:t>
            </a:r>
            <a:r>
              <a:rPr lang="tr-TR" b="1" dirty="0" err="1"/>
              <a:t>from</a:t>
            </a:r>
            <a:r>
              <a:rPr lang="tr-TR" dirty="0"/>
              <a:t> </a:t>
            </a:r>
            <a:r>
              <a:rPr lang="tr-TR" dirty="0" err="1"/>
              <a:t>employee</a:t>
            </a:r>
            <a:r>
              <a:rPr lang="tr-TR" dirty="0"/>
              <a:t> </a:t>
            </a:r>
            <a:r>
              <a:rPr lang="tr-TR" b="1" dirty="0" err="1"/>
              <a:t>where</a:t>
            </a:r>
            <a:r>
              <a:rPr lang="tr-TR" dirty="0"/>
              <a:t> </a:t>
            </a:r>
            <a:r>
              <a:rPr lang="tr-TR" dirty="0" err="1"/>
              <a:t>dno</a:t>
            </a:r>
            <a:r>
              <a:rPr lang="tr-TR" dirty="0"/>
              <a:t>=6;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/>
              <a:t>IF</a:t>
            </a:r>
            <a:r>
              <a:rPr lang="tr-TR" dirty="0"/>
              <a:t> (</a:t>
            </a:r>
            <a:r>
              <a:rPr lang="tr-TR" dirty="0" err="1"/>
              <a:t>num_worker</a:t>
            </a:r>
            <a:r>
              <a:rPr lang="tr-TR" dirty="0"/>
              <a:t> &lt; 10) </a:t>
            </a:r>
            <a:r>
              <a:rPr lang="tr-TR" b="1" dirty="0"/>
              <a:t>THEN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b="1" dirty="0"/>
              <a:t>Update</a:t>
            </a:r>
            <a:r>
              <a:rPr lang="tr-TR" dirty="0"/>
              <a:t> </a:t>
            </a:r>
            <a:r>
              <a:rPr lang="tr-TR" dirty="0" err="1"/>
              <a:t>employee</a:t>
            </a:r>
            <a:r>
              <a:rPr lang="tr-TR" dirty="0"/>
              <a:t> </a:t>
            </a:r>
            <a:r>
              <a:rPr lang="tr-TR" b="1" dirty="0"/>
              <a:t>SET</a:t>
            </a:r>
            <a:r>
              <a:rPr lang="tr-TR" dirty="0"/>
              <a:t> </a:t>
            </a:r>
            <a:r>
              <a:rPr lang="tr-TR" dirty="0" err="1"/>
              <a:t>salary</a:t>
            </a:r>
            <a:r>
              <a:rPr lang="tr-TR" dirty="0"/>
              <a:t>=</a:t>
            </a:r>
            <a:r>
              <a:rPr lang="tr-TR" dirty="0" err="1"/>
              <a:t>salary</a:t>
            </a:r>
            <a:r>
              <a:rPr lang="tr-TR" dirty="0"/>
              <a:t>*1.05 </a:t>
            </a:r>
            <a:r>
              <a:rPr lang="tr-TR" b="1" dirty="0" err="1"/>
              <a:t>where</a:t>
            </a:r>
            <a:r>
              <a:rPr lang="tr-TR" dirty="0"/>
              <a:t> </a:t>
            </a:r>
            <a:r>
              <a:rPr lang="tr-TR" dirty="0" err="1"/>
              <a:t>dno</a:t>
            </a:r>
            <a:r>
              <a:rPr lang="tr-TR" dirty="0"/>
              <a:t>=6;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/>
              <a:t>END IF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1" dirty="0"/>
              <a:t>END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' </a:t>
            </a:r>
            <a:r>
              <a:rPr lang="tr-TR" b="1" dirty="0"/>
              <a:t>LANGUAGE</a:t>
            </a:r>
            <a:r>
              <a:rPr lang="tr-TR" dirty="0"/>
              <a:t>  '</a:t>
            </a:r>
            <a:r>
              <a:rPr lang="tr-TR" dirty="0" err="1"/>
              <a:t>plpgsql</a:t>
            </a:r>
            <a:r>
              <a:rPr lang="tr-TR" dirty="0"/>
              <a:t>';</a:t>
            </a:r>
          </a:p>
          <a:p>
            <a:pPr marL="0" indent="0">
              <a:buNone/>
            </a:pPr>
            <a:r>
              <a:rPr lang="tr-TR" b="1" dirty="0"/>
              <a:t>Çağırılması: </a:t>
            </a:r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smtClean="0"/>
              <a:t>ornek5().   </a:t>
            </a:r>
            <a:r>
              <a:rPr lang="tr-TR" dirty="0"/>
              <a:t>			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Düşürme</a:t>
            </a:r>
            <a:r>
              <a:rPr lang="tr-TR" b="1" dirty="0"/>
              <a:t>: </a:t>
            </a:r>
            <a:r>
              <a:rPr lang="tr-TR" dirty="0"/>
              <a:t>DROP </a:t>
            </a:r>
            <a:r>
              <a:rPr lang="tr-TR"/>
              <a:t>FUNCTION  </a:t>
            </a:r>
            <a:r>
              <a:rPr lang="tr-TR" smtClean="0"/>
              <a:t>ornek5 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64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PostgreSQL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PostgreSQL</a:t>
            </a:r>
            <a:r>
              <a:rPr lang="tr-TR" dirty="0"/>
              <a:t>, </a:t>
            </a:r>
            <a:r>
              <a:rPr lang="tr-TR" dirty="0" err="1"/>
              <a:t>veritabanları</a:t>
            </a:r>
            <a:r>
              <a:rPr lang="tr-TR" dirty="0"/>
              <a:t> için ilişkisel modeli kullanan ve </a:t>
            </a:r>
            <a:r>
              <a:rPr lang="tr-TR" dirty="0">
                <a:hlinkClick r:id="rId2" tooltip="SQL"/>
              </a:rPr>
              <a:t>SQL</a:t>
            </a:r>
            <a:r>
              <a:rPr lang="tr-TR" dirty="0"/>
              <a:t> standart sorgu dilini </a:t>
            </a:r>
            <a:r>
              <a:rPr lang="tr-TR" dirty="0" smtClean="0"/>
              <a:t>destekleyen </a:t>
            </a:r>
            <a:r>
              <a:rPr lang="tr-TR" dirty="0"/>
              <a:t>bir </a:t>
            </a:r>
            <a:r>
              <a:rPr lang="tr-TR" dirty="0" err="1">
                <a:hlinkClick r:id="rId3" tooltip="Veritabanı yönetim sistemi"/>
              </a:rPr>
              <a:t>veritabanı</a:t>
            </a:r>
            <a:r>
              <a:rPr lang="tr-TR" dirty="0">
                <a:hlinkClick r:id="rId3" tooltip="Veritabanı yönetim sistemi"/>
              </a:rPr>
              <a:t> yönetim sistemidir</a:t>
            </a:r>
            <a:r>
              <a:rPr lang="tr-TR" dirty="0" smtClean="0"/>
              <a:t>.</a:t>
            </a:r>
          </a:p>
          <a:p>
            <a:r>
              <a:rPr lang="tr-TR" dirty="0" err="1"/>
              <a:t>PostgreSQL</a:t>
            </a:r>
            <a:r>
              <a:rPr lang="tr-TR" dirty="0"/>
              <a:t> aynı zamanda iyi performans veren, güvenli ve geniş özellikleri olan bir </a:t>
            </a:r>
            <a:r>
              <a:rPr lang="tr-TR" dirty="0">
                <a:hlinkClick r:id="rId4" tooltip="Veri Tabanı Yönetim Sistemi"/>
              </a:rPr>
              <a:t>Veri Tabanı Yönetim Sistemi</a:t>
            </a:r>
            <a:r>
              <a:rPr lang="tr-TR" dirty="0"/>
              <a:t>'dir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Hemen </a:t>
            </a:r>
            <a:r>
              <a:rPr lang="tr-TR" dirty="0"/>
              <a:t>hemen tüm </a:t>
            </a:r>
            <a:r>
              <a:rPr lang="tr-TR" dirty="0">
                <a:hlinkClick r:id="rId5" tooltip="UNIX"/>
              </a:rPr>
              <a:t>UNIX</a:t>
            </a:r>
            <a:r>
              <a:rPr lang="tr-TR" dirty="0"/>
              <a:t> ya da Unix türevi (</a:t>
            </a:r>
            <a:r>
              <a:rPr lang="tr-TR" dirty="0">
                <a:hlinkClick r:id="rId6" tooltip="Linux"/>
              </a:rPr>
              <a:t>Linux</a:t>
            </a:r>
            <a:r>
              <a:rPr lang="tr-TR" dirty="0"/>
              <a:t>, </a:t>
            </a:r>
            <a:r>
              <a:rPr lang="tr-TR" dirty="0" err="1">
                <a:hlinkClick r:id="rId7" tooltip="FreeBSD"/>
              </a:rPr>
              <a:t>FreeBSD</a:t>
            </a:r>
            <a:r>
              <a:rPr lang="tr-TR" dirty="0"/>
              <a:t> gibi) işletim sistemlerinde çalışır. </a:t>
            </a:r>
            <a:endParaRPr lang="tr-TR" dirty="0" smtClean="0"/>
          </a:p>
          <a:p>
            <a:r>
              <a:rPr lang="tr-TR" dirty="0" smtClean="0"/>
              <a:t>Ayrıca </a:t>
            </a:r>
            <a:r>
              <a:rPr lang="tr-TR" dirty="0"/>
              <a:t>NT çekirdekli tüm Windows sistemlerde de çalıştırılabilir. </a:t>
            </a:r>
            <a:endParaRPr lang="tr-TR" dirty="0" smtClean="0"/>
          </a:p>
          <a:p>
            <a:r>
              <a:rPr lang="tr-TR" dirty="0" err="1" smtClean="0"/>
              <a:t>PostgreSQL</a:t>
            </a:r>
            <a:r>
              <a:rPr lang="tr-TR" dirty="0" smtClean="0"/>
              <a:t> </a:t>
            </a:r>
            <a:r>
              <a:rPr lang="tr-TR" dirty="0"/>
              <a:t>ücretsiz ve açık kodludur.</a:t>
            </a:r>
          </a:p>
        </p:txBody>
      </p:sp>
    </p:spTree>
    <p:extLst>
      <p:ext uri="{BB962C8B-B14F-4D97-AF65-F5344CB8AC3E}">
        <p14:creationId xmlns:p14="http://schemas.microsoft.com/office/powerpoint/2010/main" val="332312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postgreSQL</a:t>
            </a:r>
            <a:r>
              <a:rPr lang="tr-TR" b="1" dirty="0" smtClean="0"/>
              <a:t> Dilleri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42437" y="1614699"/>
            <a:ext cx="8915400" cy="5243301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Standart postgreSQL'de dört farklı prosedürel dil vardır:</a:t>
            </a:r>
            <a:endParaRPr lang="tr-TR" dirty="0"/>
          </a:p>
          <a:p>
            <a:pPr lvl="0">
              <a:buAutoNum type="arabicParenR"/>
            </a:pPr>
            <a:r>
              <a:rPr lang="pt-BR" dirty="0" smtClean="0"/>
              <a:t>PL/pgSQL </a:t>
            </a:r>
            <a:r>
              <a:rPr lang="pt-BR" dirty="0"/>
              <a:t>	</a:t>
            </a:r>
            <a:endParaRPr lang="tr-TR" dirty="0" smtClean="0"/>
          </a:p>
          <a:p>
            <a:pPr lvl="0">
              <a:buAutoNum type="arabicParenR"/>
            </a:pPr>
            <a:r>
              <a:rPr lang="pt-BR" dirty="0" smtClean="0"/>
              <a:t>PL/TcL</a:t>
            </a:r>
            <a:r>
              <a:rPr lang="pt-BR" dirty="0"/>
              <a:t>		</a:t>
            </a:r>
            <a:endParaRPr lang="tr-TR" dirty="0" smtClean="0"/>
          </a:p>
          <a:p>
            <a:pPr lvl="0">
              <a:buAutoNum type="arabicParenR"/>
            </a:pPr>
            <a:r>
              <a:rPr lang="pt-BR" dirty="0" smtClean="0"/>
              <a:t>PL/Perl</a:t>
            </a:r>
            <a:r>
              <a:rPr lang="pt-BR" dirty="0"/>
              <a:t>		</a:t>
            </a:r>
            <a:endParaRPr lang="tr-TR" dirty="0" smtClean="0"/>
          </a:p>
          <a:p>
            <a:pPr lvl="0">
              <a:buAutoNum type="arabicParenR"/>
            </a:pPr>
            <a:r>
              <a:rPr lang="pt-BR" dirty="0" smtClean="0"/>
              <a:t>PL/Phyton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97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PL/pgSQL'in </a:t>
            </a:r>
            <a:r>
              <a:rPr lang="tr-TR" b="1" dirty="0" smtClean="0"/>
              <a:t>A</a:t>
            </a:r>
            <a:r>
              <a:rPr lang="pt-BR" b="1" dirty="0" smtClean="0"/>
              <a:t>vantajları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42437" y="1614699"/>
            <a:ext cx="8915400" cy="5243301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Fonksiyon ve trigger'lar </a:t>
            </a:r>
            <a:r>
              <a:rPr lang="pt-BR" dirty="0" smtClean="0"/>
              <a:t>yaratabiliriz</a:t>
            </a:r>
            <a:r>
              <a:rPr lang="tr-TR" dirty="0" smtClean="0"/>
              <a:t>,</a:t>
            </a:r>
            <a:endParaRPr lang="tr-TR" dirty="0"/>
          </a:p>
          <a:p>
            <a:pPr lvl="0"/>
            <a:r>
              <a:rPr lang="pt-BR" dirty="0"/>
              <a:t>Döngüsel ve koşula bağlı işlem adımları daha kolay </a:t>
            </a:r>
            <a:r>
              <a:rPr lang="pt-BR" dirty="0" smtClean="0"/>
              <a:t>yapılabilir</a:t>
            </a:r>
            <a:r>
              <a:rPr lang="tr-TR" dirty="0" smtClean="0"/>
              <a:t>,</a:t>
            </a:r>
            <a:endParaRPr lang="tr-TR" dirty="0"/>
          </a:p>
          <a:p>
            <a:pPr lvl="0"/>
            <a:r>
              <a:rPr lang="es-ES" dirty="0"/>
              <a:t>Karmaşık sorgulamalar ve hesaplamalar </a:t>
            </a:r>
            <a:r>
              <a:rPr lang="es-ES" dirty="0" smtClean="0"/>
              <a:t>yapılabilir</a:t>
            </a:r>
            <a:r>
              <a:rPr lang="tr-TR" dirty="0" smtClean="0"/>
              <a:t>,</a:t>
            </a:r>
            <a:endParaRPr lang="tr-TR" dirty="0"/>
          </a:p>
          <a:p>
            <a:pPr lvl="0"/>
            <a:r>
              <a:rPr lang="es-ES" dirty="0"/>
              <a:t>Kullanıcının kendi amacına yönelik fonksiyon yazabilmesi </a:t>
            </a:r>
            <a:r>
              <a:rPr lang="es-ES" dirty="0" smtClean="0"/>
              <a:t>sağlanır</a:t>
            </a:r>
            <a:r>
              <a:rPr lang="tr-TR" dirty="0" smtClean="0"/>
              <a:t>,</a:t>
            </a:r>
            <a:endParaRPr lang="tr-TR" dirty="0"/>
          </a:p>
          <a:p>
            <a:pPr lvl="0"/>
            <a:r>
              <a:rPr lang="es-ES" dirty="0"/>
              <a:t>PL/pgSQL, SQL'in tüm veri tipi, operatör ve hazır fonksiyonlarını tanır ve kullanabilir.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47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Fonksiyon Dönüş Tipleri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42437" y="1614699"/>
            <a:ext cx="8915400" cy="5243301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Bir PL/pgSQL fonksiyonu sonucunda tek bir değer dönmek zorunda değildir. </a:t>
            </a:r>
            <a:endParaRPr lang="tr-TR" dirty="0" smtClean="0"/>
          </a:p>
          <a:p>
            <a:pPr lvl="0"/>
            <a:r>
              <a:rPr lang="es-ES" dirty="0" smtClean="0"/>
              <a:t>Birden </a:t>
            </a:r>
            <a:r>
              <a:rPr lang="es-ES" dirty="0"/>
              <a:t>fazla dönüş olacaksa </a:t>
            </a:r>
            <a:r>
              <a:rPr lang="es-ES" b="1" dirty="0"/>
              <a:t>output</a:t>
            </a:r>
            <a:r>
              <a:rPr lang="es-ES" dirty="0"/>
              <a:t> parametre tanımı kullanılmalıdır. </a:t>
            </a:r>
            <a:endParaRPr lang="tr-TR" dirty="0" smtClean="0"/>
          </a:p>
          <a:p>
            <a:pPr lvl="0"/>
            <a:r>
              <a:rPr lang="es-ES" dirty="0" smtClean="0"/>
              <a:t>Bunun </a:t>
            </a:r>
            <a:r>
              <a:rPr lang="es-ES" dirty="0"/>
              <a:t>dışında </a:t>
            </a:r>
            <a:r>
              <a:rPr lang="es-ES" dirty="0" smtClean="0"/>
              <a:t>fonk</a:t>
            </a:r>
            <a:r>
              <a:rPr lang="tr-TR" dirty="0" err="1" smtClean="0"/>
              <a:t>siyon</a:t>
            </a:r>
            <a:r>
              <a:rPr lang="es-ES" dirty="0" smtClean="0"/>
              <a:t>lar</a:t>
            </a:r>
            <a:r>
              <a:rPr lang="es-ES" dirty="0"/>
              <a:t>, </a:t>
            </a:r>
            <a:endParaRPr lang="tr-TR" dirty="0" smtClean="0"/>
          </a:p>
          <a:p>
            <a:pPr lvl="1"/>
            <a:r>
              <a:rPr lang="es-ES" dirty="0" smtClean="0"/>
              <a:t>basit </a:t>
            </a:r>
            <a:r>
              <a:rPr lang="es-ES" dirty="0"/>
              <a:t>tipte bir veri </a:t>
            </a:r>
            <a:r>
              <a:rPr lang="es-ES" dirty="0" smtClean="0"/>
              <a:t>dönebilir</a:t>
            </a:r>
            <a:r>
              <a:rPr lang="tr-TR" dirty="0"/>
              <a:t>,</a:t>
            </a:r>
            <a:endParaRPr lang="tr-TR" dirty="0" smtClean="0"/>
          </a:p>
          <a:p>
            <a:pPr lvl="1"/>
            <a:r>
              <a:rPr lang="es-ES" dirty="0" smtClean="0"/>
              <a:t>record </a:t>
            </a:r>
            <a:r>
              <a:rPr lang="es-ES" dirty="0"/>
              <a:t>tipinde composit bir data </a:t>
            </a:r>
            <a:r>
              <a:rPr lang="es-ES" dirty="0" smtClean="0"/>
              <a:t>dönebilir</a:t>
            </a:r>
            <a:r>
              <a:rPr lang="tr-TR" dirty="0" smtClean="0"/>
              <a:t>,</a:t>
            </a:r>
          </a:p>
          <a:p>
            <a:pPr lvl="1"/>
            <a:r>
              <a:rPr lang="es-ES" dirty="0" smtClean="0"/>
              <a:t>bir </a:t>
            </a:r>
            <a:r>
              <a:rPr lang="es-ES" dirty="0"/>
              <a:t>sonuç tablosunun pointer'ı gibi tek bir instance </a:t>
            </a:r>
            <a:r>
              <a:rPr lang="es-ES" dirty="0" smtClean="0"/>
              <a:t>dönebilir</a:t>
            </a:r>
            <a:r>
              <a:rPr lang="tr-TR" dirty="0" smtClean="0"/>
              <a:t>,</a:t>
            </a:r>
          </a:p>
          <a:p>
            <a:pPr lvl="1"/>
            <a:r>
              <a:rPr lang="es-ES" dirty="0" smtClean="0"/>
              <a:t>değer dönmeyebilir</a:t>
            </a:r>
            <a:r>
              <a:rPr lang="tr-TR" dirty="0" smtClean="0"/>
              <a:t>(</a:t>
            </a:r>
            <a:r>
              <a:rPr lang="es-ES" dirty="0"/>
              <a:t>fonksiyonun sonunda </a:t>
            </a:r>
            <a:r>
              <a:rPr lang="es-ES" dirty="0" smtClean="0"/>
              <a:t>"</a:t>
            </a:r>
            <a:r>
              <a:rPr lang="es-ES" dirty="0"/>
              <a:t>return" ya da "return void" </a:t>
            </a:r>
            <a:r>
              <a:rPr lang="es-ES" dirty="0" smtClean="0"/>
              <a:t>denilebilir</a:t>
            </a:r>
            <a:r>
              <a:rPr lang="tr-TR" dirty="0" smtClean="0"/>
              <a:t>)</a:t>
            </a:r>
          </a:p>
          <a:p>
            <a:pPr lvl="1"/>
            <a:endParaRPr lang="tr-TR" dirty="0"/>
          </a:p>
          <a:p>
            <a:pPr marL="57150" indent="0">
              <a:buNone/>
            </a:pP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/>
              <a:t>parametresi kullanan fonksiyonlar ve hiç bir şey döndürmeyen (</a:t>
            </a:r>
            <a:r>
              <a:rPr lang="tr-TR" dirty="0" err="1"/>
              <a:t>void</a:t>
            </a:r>
            <a:r>
              <a:rPr lang="tr-TR" dirty="0"/>
              <a:t>) fonksiyonlar dışında, her fonksiyonun </a:t>
            </a:r>
            <a:r>
              <a:rPr lang="tr-TR" dirty="0" err="1"/>
              <a:t>return</a:t>
            </a:r>
            <a:r>
              <a:rPr lang="tr-TR" dirty="0"/>
              <a:t> parametresi olmak zorundadır. Değilse </a:t>
            </a:r>
            <a:r>
              <a:rPr lang="tr-TR" dirty="0" err="1"/>
              <a:t>run</a:t>
            </a:r>
            <a:r>
              <a:rPr lang="tr-TR" dirty="0"/>
              <a:t> time hatası alınır.</a:t>
            </a:r>
          </a:p>
          <a:p>
            <a:pPr lvl="1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5877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b="1" dirty="0" smtClean="0"/>
              <a:t>Fonksiyon Oluşturma</a:t>
            </a:r>
            <a:r>
              <a:rPr lang="tr-TR" b="1" dirty="0" smtClean="0"/>
              <a:t> </a:t>
            </a:r>
            <a:r>
              <a:rPr lang="tr-TR" b="1" dirty="0" err="1" smtClean="0"/>
              <a:t>Syntax’ı</a:t>
            </a:r>
            <a:endParaRPr lang="tr-TR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48671"/>
              </p:ext>
            </p:extLst>
          </p:nvPr>
        </p:nvGraphicFramePr>
        <p:xfrm>
          <a:off x="2238234" y="1610435"/>
          <a:ext cx="8120418" cy="46008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20418"/>
              </a:tblGrid>
              <a:tr h="3290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CREATE FUNCTION 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effectLst/>
                        </a:rPr>
                        <a:t>fonksiyon</a:t>
                      </a:r>
                      <a:r>
                        <a:rPr lang="tr-TR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effectLst/>
                        </a:rPr>
                        <a:t>adı 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(parametre1 tipi, parametre2 tipi,..., [</a:t>
                      </a:r>
                      <a:r>
                        <a:rPr lang="tr-TR" sz="1400" dirty="0" err="1">
                          <a:solidFill>
                            <a:schemeClr val="tx1"/>
                          </a:solidFill>
                          <a:effectLst/>
                        </a:rPr>
                        <a:t>out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] </a:t>
                      </a:r>
                      <a:r>
                        <a:rPr lang="tr-TR" sz="1400" dirty="0" err="1">
                          <a:solidFill>
                            <a:schemeClr val="tx1"/>
                          </a:solidFill>
                          <a:effectLst/>
                        </a:rPr>
                        <a:t>parametreN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  tipi )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[RETURNS </a:t>
                      </a:r>
                      <a:r>
                        <a:rPr lang="tr-TR" sz="1400" b="0" dirty="0">
                          <a:solidFill>
                            <a:schemeClr val="tx1"/>
                          </a:solidFill>
                          <a:effectLst/>
                        </a:rPr>
                        <a:t>çıktının veri tipi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]  </a:t>
                      </a:r>
                      <a:endParaRPr lang="tr-TR" sz="1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solidFill>
                            <a:schemeClr val="tx1"/>
                          </a:solidFill>
                          <a:effectLst/>
                        </a:rPr>
                        <a:t>AS 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[$$] [']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DECLARE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 i="1" dirty="0">
                          <a:solidFill>
                            <a:schemeClr val="tx1"/>
                          </a:solidFill>
                          <a:effectLst/>
                        </a:rPr>
                        <a:t>tanımlamalar;</a:t>
                      </a:r>
                      <a:endParaRPr lang="tr-T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 i="1" dirty="0">
                          <a:solidFill>
                            <a:schemeClr val="tx1"/>
                          </a:solidFill>
                          <a:effectLst/>
                        </a:rPr>
                        <a:t>komutlar;</a:t>
                      </a:r>
                      <a:endParaRPr lang="tr-T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[RETURN]  [</a:t>
                      </a:r>
                      <a:r>
                        <a:rPr lang="tr-TR" sz="1400" b="0" dirty="0">
                          <a:solidFill>
                            <a:schemeClr val="tx1"/>
                          </a:solidFill>
                          <a:effectLst/>
                        </a:rPr>
                        <a:t>çıktı değeri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;]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EXCEPTION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b="0" i="1" dirty="0">
                          <a:solidFill>
                            <a:schemeClr val="tx1"/>
                          </a:solidFill>
                          <a:effectLst/>
                        </a:rPr>
                        <a:t>kural dışı durumlar;</a:t>
                      </a:r>
                      <a:endParaRPr lang="tr-T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END;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[$$] ['] </a:t>
                      </a:r>
                      <a:endParaRPr lang="tr-TR" sz="1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solidFill>
                            <a:schemeClr val="tx1"/>
                          </a:solidFill>
                          <a:effectLst/>
                        </a:rPr>
                        <a:t>LANGUAGE  </a:t>
                      </a:r>
                      <a:r>
                        <a:rPr lang="tr-TR" sz="1400" dirty="0" err="1">
                          <a:solidFill>
                            <a:schemeClr val="tx1"/>
                          </a:solidFill>
                          <a:effectLst/>
                        </a:rPr>
                        <a:t>plpgsql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20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tr-TR" sz="1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solidFill>
                            <a:schemeClr val="tx1"/>
                          </a:solidFill>
                          <a:effectLst/>
                        </a:rPr>
                        <a:t>Fonksiyonu 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çağırmak için: 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SELECT </a:t>
                      </a:r>
                      <a:r>
                        <a:rPr lang="tr-TR" sz="1400" b="0" dirty="0" err="1">
                          <a:solidFill>
                            <a:schemeClr val="tx1"/>
                          </a:solidFill>
                          <a:effectLst/>
                        </a:rPr>
                        <a:t>fonksiyon_adı</a:t>
                      </a:r>
                      <a:r>
                        <a:rPr lang="tr-TR" sz="1400" b="0" dirty="0">
                          <a:solidFill>
                            <a:schemeClr val="tx1"/>
                          </a:solidFill>
                          <a:effectLst/>
                        </a:rPr>
                        <a:t> (parametre değerleri</a:t>
                      </a:r>
                      <a:r>
                        <a:rPr lang="tr-TR" sz="1400" b="0" dirty="0" smtClean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tr-TR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Fonksiyonu düşürmek için: 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DROP </a:t>
                      </a:r>
                      <a:r>
                        <a:rPr lang="tr-TR" sz="1400" b="0" dirty="0">
                          <a:solidFill>
                            <a:schemeClr val="tx1"/>
                          </a:solidFill>
                          <a:effectLst/>
                        </a:rPr>
                        <a:t>FUNCTION  </a:t>
                      </a:r>
                      <a:r>
                        <a:rPr lang="tr-TR" sz="1400" b="0" dirty="0" err="1">
                          <a:solidFill>
                            <a:schemeClr val="tx1"/>
                          </a:solidFill>
                          <a:effectLst/>
                        </a:rPr>
                        <a:t>fonksiyon_adı</a:t>
                      </a:r>
                      <a:r>
                        <a:rPr lang="tr-TR" sz="1400" b="0" dirty="0">
                          <a:solidFill>
                            <a:schemeClr val="tx1"/>
                          </a:solidFill>
                          <a:effectLst/>
                        </a:rPr>
                        <a:t> (parametre1_tipi, parametre2_tipi, ..., </a:t>
                      </a:r>
                      <a:r>
                        <a:rPr lang="tr-TR" sz="1400" b="0" dirty="0" err="1">
                          <a:solidFill>
                            <a:schemeClr val="tx1"/>
                          </a:solidFill>
                          <a:effectLst/>
                        </a:rPr>
                        <a:t>parametreN_tipi</a:t>
                      </a:r>
                      <a:r>
                        <a:rPr lang="tr-TR" sz="1400" b="0" dirty="0">
                          <a:solidFill>
                            <a:schemeClr val="tx1"/>
                          </a:solidFill>
                          <a:effectLst/>
                        </a:rPr>
                        <a:t> );</a:t>
                      </a:r>
                      <a:endParaRPr lang="tr-TR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2238234" y="6301433"/>
            <a:ext cx="568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180340" algn="l"/>
              </a:tabLst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Köşeli parantezler [ ], opsiyonel durumları göstermektedir</a:t>
            </a:r>
            <a:r>
              <a:rPr lang="es-E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01314"/>
              </p:ext>
            </p:extLst>
          </p:nvPr>
        </p:nvGraphicFramePr>
        <p:xfrm>
          <a:off x="301861" y="387282"/>
          <a:ext cx="11582400" cy="645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elge" r:id="rId4" imgW="7707862" imgH="4394879" progId="Word.Document.12">
                  <p:embed/>
                </p:oleObj>
              </mc:Choice>
              <mc:Fallback>
                <p:oleObj name="Belge" r:id="rId4" imgW="7707862" imgH="4394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861" y="387282"/>
                        <a:ext cx="11582400" cy="645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1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1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Girdi </a:t>
            </a:r>
            <a:r>
              <a:rPr lang="tr-TR" dirty="0"/>
              <a:t>olarak verilen 2 sayının toplamını bulan fonksiyonu yazınız ve (22,63) parametreleri için çalıştırınız.</a:t>
            </a:r>
          </a:p>
        </p:txBody>
      </p:sp>
    </p:spTree>
    <p:extLst>
      <p:ext uri="{BB962C8B-B14F-4D97-AF65-F5344CB8AC3E}">
        <p14:creationId xmlns:p14="http://schemas.microsoft.com/office/powerpoint/2010/main" val="36482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</a:t>
            </a:r>
            <a:r>
              <a:rPr lang="tr-T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92322" y="2119313"/>
            <a:ext cx="981229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CREATE OR REPLACE FUNCTION</a:t>
            </a:r>
            <a:r>
              <a:rPr lang="tr-TR" dirty="0"/>
              <a:t> ornek1 (num1 </a:t>
            </a:r>
            <a:r>
              <a:rPr lang="tr-TR" dirty="0" err="1"/>
              <a:t>numeric</a:t>
            </a:r>
            <a:r>
              <a:rPr lang="tr-TR" dirty="0"/>
              <a:t>, num2 </a:t>
            </a:r>
            <a:r>
              <a:rPr lang="tr-TR" dirty="0" err="1"/>
              <a:t>numeric</a:t>
            </a:r>
            <a:r>
              <a:rPr lang="tr-TR" dirty="0"/>
              <a:t>) </a:t>
            </a:r>
            <a:r>
              <a:rPr lang="tr-TR" b="1" dirty="0"/>
              <a:t>RETURNS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AS </a:t>
            </a:r>
            <a:r>
              <a:rPr lang="tr-TR" b="1" dirty="0"/>
              <a:t>'</a:t>
            </a:r>
          </a:p>
          <a:p>
            <a:pPr marL="0" indent="0">
              <a:buNone/>
            </a:pPr>
            <a:r>
              <a:rPr lang="tr-TR" b="1" dirty="0"/>
              <a:t>DECLARE</a:t>
            </a:r>
          </a:p>
          <a:p>
            <a:pPr marL="0" indent="0">
              <a:buNone/>
            </a:pPr>
            <a:r>
              <a:rPr lang="tr-TR" dirty="0"/>
              <a:t>toplam </a:t>
            </a:r>
            <a:r>
              <a:rPr lang="tr-TR" dirty="0" err="1"/>
              <a:t>numeric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1" dirty="0"/>
              <a:t>BEGIN</a:t>
            </a:r>
          </a:p>
          <a:p>
            <a:pPr marL="0" indent="0">
              <a:buNone/>
            </a:pPr>
            <a:r>
              <a:rPr lang="tr-TR" dirty="0"/>
              <a:t>	toplam :=num1+num2;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toplam;</a:t>
            </a:r>
          </a:p>
          <a:p>
            <a:pPr marL="0" indent="0">
              <a:buNone/>
            </a:pPr>
            <a:r>
              <a:rPr lang="tr-TR" b="1" dirty="0"/>
              <a:t>END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1" dirty="0" smtClean="0"/>
              <a:t>'</a:t>
            </a:r>
            <a:r>
              <a:rPr lang="tr-TR" dirty="0" smtClean="0"/>
              <a:t> </a:t>
            </a:r>
            <a:r>
              <a:rPr lang="tr-TR" b="1" dirty="0" smtClean="0"/>
              <a:t>LANGUAGE</a:t>
            </a:r>
            <a:r>
              <a:rPr lang="tr-TR" dirty="0" smtClean="0"/>
              <a:t>  '</a:t>
            </a:r>
            <a:r>
              <a:rPr lang="tr-TR" dirty="0" err="1" smtClean="0"/>
              <a:t>plpgsql</a:t>
            </a:r>
            <a:r>
              <a:rPr lang="tr-TR" dirty="0" smtClean="0"/>
              <a:t>';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Çağırılması: </a:t>
            </a:r>
            <a:r>
              <a:rPr lang="tr-TR" dirty="0" err="1"/>
              <a:t>select</a:t>
            </a:r>
            <a:r>
              <a:rPr lang="tr-TR" dirty="0"/>
              <a:t> ornek1(22,63</a:t>
            </a:r>
            <a:r>
              <a:rPr lang="tr-TR" dirty="0" smtClean="0"/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6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uma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2052</TotalTime>
  <Words>466</Words>
  <Application>Microsoft Office PowerPoint</Application>
  <PresentationFormat>Geniş ekran</PresentationFormat>
  <Paragraphs>118</Paragraphs>
  <Slides>17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Duman</vt:lpstr>
      <vt:lpstr>Belge</vt:lpstr>
      <vt:lpstr>Veri Tabanı Yönetimi Dersi 7. Laboratuvarı </vt:lpstr>
      <vt:lpstr>PostgreSQL</vt:lpstr>
      <vt:lpstr>postgreSQL Dilleri</vt:lpstr>
      <vt:lpstr>PL/pgSQL'in Avantajları</vt:lpstr>
      <vt:lpstr>Fonksiyon Dönüş Tipleri</vt:lpstr>
      <vt:lpstr>Fonksiyon Oluşturma Syntax’ı</vt:lpstr>
      <vt:lpstr>PowerPoint Sunusu</vt:lpstr>
      <vt:lpstr>Örnek 1</vt:lpstr>
      <vt:lpstr>Cevap 1</vt:lpstr>
      <vt:lpstr>Örnek 2</vt:lpstr>
      <vt:lpstr>Cevap 2</vt:lpstr>
      <vt:lpstr>Örnek 3</vt:lpstr>
      <vt:lpstr>Cevap 3</vt:lpstr>
      <vt:lpstr>Örnek 4</vt:lpstr>
      <vt:lpstr>Cevap 4</vt:lpstr>
      <vt:lpstr>Örnek 5</vt:lpstr>
      <vt:lpstr>Cevap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Yönetimi Dersi 1. Laboratuvarı</dc:title>
  <dc:creator>pınar cihan</dc:creator>
  <cp:keywords>Pınar Cihan</cp:keywords>
  <cp:lastModifiedBy>pınar cihan</cp:lastModifiedBy>
  <cp:revision>87</cp:revision>
  <dcterms:created xsi:type="dcterms:W3CDTF">2015-10-04T20:07:07Z</dcterms:created>
  <dcterms:modified xsi:type="dcterms:W3CDTF">2016-12-07T12:39:04Z</dcterms:modified>
</cp:coreProperties>
</file>