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5"/>
  </p:notesMasterIdLst>
  <p:sldIdLst>
    <p:sldId id="256" r:id="rId2"/>
    <p:sldId id="324" r:id="rId3"/>
    <p:sldId id="292" r:id="rId4"/>
    <p:sldId id="326" r:id="rId5"/>
    <p:sldId id="310" r:id="rId6"/>
    <p:sldId id="327" r:id="rId7"/>
    <p:sldId id="311" r:id="rId8"/>
    <p:sldId id="312" r:id="rId9"/>
    <p:sldId id="313" r:id="rId10"/>
    <p:sldId id="322" r:id="rId11"/>
    <p:sldId id="323" r:id="rId12"/>
    <p:sldId id="314" r:id="rId13"/>
    <p:sldId id="315" r:id="rId14"/>
    <p:sldId id="316" r:id="rId15"/>
    <p:sldId id="338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5B21-8995-46AD-9729-CCE94CBF98D4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63231-4086-483A-9C68-451CD7CF4F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7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8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9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4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9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30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9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5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0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1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1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2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DA1-115B-448E-AEB1-579FA31D2035}" type="datetimeFigureOut">
              <a:rPr lang="tr-TR" smtClean="0"/>
              <a:t>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Veri Tabanı Yönetimi Dersi </a:t>
            </a:r>
            <a:r>
              <a:rPr lang="tr-TR" b="1" dirty="0"/>
              <a:t>8</a:t>
            </a:r>
            <a:r>
              <a:rPr lang="it-IT" b="1" dirty="0" smtClean="0"/>
              <a:t>. </a:t>
            </a:r>
            <a:r>
              <a:rPr lang="it-IT" b="1" dirty="0"/>
              <a:t>Laboratuvarı 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Arş. Gör. Pınar CİHAN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97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2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Numarası verilen bir departmandaki çalışanların isimlerini bulan bir fonksiyon yazınız. Bir departman numarası vererek fonksiyonu çağırınız.</a:t>
            </a:r>
          </a:p>
        </p:txBody>
      </p:sp>
    </p:spTree>
    <p:extLst>
      <p:ext uri="{BB962C8B-B14F-4D97-AF65-F5344CB8AC3E}">
        <p14:creationId xmlns:p14="http://schemas.microsoft.com/office/powerpoint/2010/main" val="17354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</a:t>
            </a:r>
            <a:r>
              <a:rPr lang="tr-T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23833" y="1419367"/>
            <a:ext cx="10180780" cy="48449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/>
              <a:t>CREATE OR REPLACE FUNCTION </a:t>
            </a:r>
            <a:r>
              <a:rPr lang="tr-TR" dirty="0"/>
              <a:t>ornek2 (</a:t>
            </a:r>
            <a:r>
              <a:rPr lang="tr-TR" dirty="0" err="1"/>
              <a:t>dnum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) </a:t>
            </a:r>
            <a:r>
              <a:rPr lang="tr-TR" b="1" dirty="0"/>
              <a:t>RETURNS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b="1" dirty="0"/>
              <a:t>AS '</a:t>
            </a:r>
          </a:p>
          <a:p>
            <a:pPr marL="0" indent="0">
              <a:buNone/>
            </a:pPr>
            <a:r>
              <a:rPr lang="tr-TR" b="1" dirty="0"/>
              <a:t>DECLARE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emp_cur</a:t>
            </a:r>
            <a:r>
              <a:rPr lang="tr-TR" dirty="0"/>
              <a:t> </a:t>
            </a:r>
            <a:r>
              <a:rPr lang="tr-TR" b="1" dirty="0"/>
              <a:t>CURSOR FOR </a:t>
            </a:r>
            <a:r>
              <a:rPr lang="tr-TR" b="1" dirty="0" err="1"/>
              <a:t>select</a:t>
            </a:r>
            <a:r>
              <a:rPr lang="tr-TR" dirty="0"/>
              <a:t> </a:t>
            </a:r>
            <a:r>
              <a:rPr lang="tr-TR" dirty="0" err="1"/>
              <a:t>fname</a:t>
            </a:r>
            <a:r>
              <a:rPr lang="tr-TR" dirty="0"/>
              <a:t>, </a:t>
            </a:r>
            <a:r>
              <a:rPr lang="tr-TR" dirty="0" err="1"/>
              <a:t>lname</a:t>
            </a:r>
            <a:r>
              <a:rPr lang="tr-TR" dirty="0"/>
              <a:t> </a:t>
            </a:r>
            <a:r>
              <a:rPr lang="tr-TR" b="1" dirty="0" err="1"/>
              <a:t>from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b="1" dirty="0" err="1"/>
              <a:t>where</a:t>
            </a:r>
            <a:r>
              <a:rPr lang="tr-TR" dirty="0"/>
              <a:t> </a:t>
            </a:r>
            <a:r>
              <a:rPr lang="tr-TR" dirty="0" err="1"/>
              <a:t>dno</a:t>
            </a:r>
            <a:r>
              <a:rPr lang="tr-TR" dirty="0"/>
              <a:t> = </a:t>
            </a:r>
            <a:r>
              <a:rPr lang="tr-TR" dirty="0" err="1"/>
              <a:t>dnum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b="1" dirty="0"/>
              <a:t>FOR</a:t>
            </a:r>
            <a:r>
              <a:rPr lang="tr-TR" dirty="0"/>
              <a:t> </a:t>
            </a:r>
            <a:r>
              <a:rPr lang="tr-TR" dirty="0" err="1"/>
              <a:t>emp_rec</a:t>
            </a:r>
            <a:r>
              <a:rPr lang="tr-TR" dirty="0"/>
              <a:t> </a:t>
            </a:r>
            <a:r>
              <a:rPr lang="tr-TR" b="1" dirty="0"/>
              <a:t>IN</a:t>
            </a:r>
            <a:r>
              <a:rPr lang="tr-TR" dirty="0"/>
              <a:t> </a:t>
            </a:r>
            <a:r>
              <a:rPr lang="tr-TR" dirty="0" err="1"/>
              <a:t>emp_cur</a:t>
            </a:r>
            <a:r>
              <a:rPr lang="tr-TR" dirty="0"/>
              <a:t>  </a:t>
            </a:r>
            <a:r>
              <a:rPr lang="tr-TR" b="1" dirty="0"/>
              <a:t>LOOP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RAISE INFO  </a:t>
            </a:r>
            <a:r>
              <a:rPr lang="tr-TR" dirty="0"/>
              <a:t>''</a:t>
            </a:r>
            <a:r>
              <a:rPr lang="tr-TR" dirty="0" err="1"/>
              <a:t>Employee</a:t>
            </a:r>
            <a:r>
              <a:rPr lang="tr-TR" dirty="0"/>
              <a:t> name is % %'', </a:t>
            </a:r>
            <a:r>
              <a:rPr lang="tr-TR" dirty="0" err="1"/>
              <a:t>emp_rec.fname</a:t>
            </a:r>
            <a:r>
              <a:rPr lang="tr-TR" dirty="0"/>
              <a:t>, </a:t>
            </a:r>
            <a:r>
              <a:rPr lang="tr-TR" dirty="0" err="1"/>
              <a:t>emp_rec.lname</a:t>
            </a:r>
            <a:r>
              <a:rPr lang="tr-TR" dirty="0"/>
              <a:t>;	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b="1" dirty="0"/>
              <a:t>END LOOP;		</a:t>
            </a:r>
          </a:p>
          <a:p>
            <a:pPr marL="0" indent="0">
              <a:buNone/>
            </a:pPr>
            <a:r>
              <a:rPr lang="tr-TR" b="1" dirty="0"/>
              <a:t>END;</a:t>
            </a:r>
          </a:p>
          <a:p>
            <a:pPr marL="0" indent="0">
              <a:buNone/>
            </a:pPr>
            <a:r>
              <a:rPr lang="tr-TR" b="1" dirty="0"/>
              <a:t>' LANGUAGE 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b="1" dirty="0"/>
              <a:t>Çağırılması: </a:t>
            </a:r>
            <a:r>
              <a:rPr lang="tr-TR" dirty="0" err="1"/>
              <a:t>select</a:t>
            </a:r>
            <a:r>
              <a:rPr lang="tr-TR" dirty="0"/>
              <a:t> ornek2(6);  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Düşürme</a:t>
            </a:r>
            <a:r>
              <a:rPr lang="tr-TR" b="1" dirty="0"/>
              <a:t>:</a:t>
            </a:r>
            <a:r>
              <a:rPr lang="tr-TR" dirty="0"/>
              <a:t> DROP FUNCTION  ornek2(</a:t>
            </a:r>
            <a:r>
              <a:rPr lang="tr-TR" dirty="0" err="1"/>
              <a:t>numeric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b="1" dirty="0"/>
              <a:t>NOT:</a:t>
            </a:r>
            <a:r>
              <a:rPr lang="tr-TR" dirty="0"/>
              <a:t> Döngü içinde "RAISE INFO  mesaj" yerine; "RAISE NOTICE mesaj;" da yazılabilirdi.</a:t>
            </a:r>
          </a:p>
        </p:txBody>
      </p:sp>
    </p:spTree>
    <p:extLst>
      <p:ext uri="{BB962C8B-B14F-4D97-AF65-F5344CB8AC3E}">
        <p14:creationId xmlns:p14="http://schemas.microsoft.com/office/powerpoint/2010/main" val="11926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Departman numarası verilen bir departmandaki çalışanların toplam maaşını (SUM() fonksiyonundan yararlanmadan) bulan bir fonksiyon yazınız.</a:t>
            </a:r>
          </a:p>
        </p:txBody>
      </p:sp>
    </p:spTree>
    <p:extLst>
      <p:ext uri="{BB962C8B-B14F-4D97-AF65-F5344CB8AC3E}">
        <p14:creationId xmlns:p14="http://schemas.microsoft.com/office/powerpoint/2010/main" val="3336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74209" y="1569493"/>
            <a:ext cx="9730403" cy="5288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CREATE OR REPLACE FUNCTION </a:t>
            </a:r>
            <a:r>
              <a:rPr lang="tr-TR" dirty="0"/>
              <a:t>ornek3 (</a:t>
            </a:r>
            <a:r>
              <a:rPr lang="tr-TR" dirty="0" err="1"/>
              <a:t>dnum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) </a:t>
            </a:r>
            <a:r>
              <a:rPr lang="tr-TR" b="1" dirty="0"/>
              <a:t>RETURNS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b="1" dirty="0"/>
              <a:t>AS '</a:t>
            </a:r>
          </a:p>
          <a:p>
            <a:pPr marL="0" indent="0">
              <a:buNone/>
            </a:pPr>
            <a:r>
              <a:rPr lang="tr-TR" b="1" dirty="0"/>
              <a:t>DECLARE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toplam_maas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emp_cur</a:t>
            </a:r>
            <a:r>
              <a:rPr lang="tr-TR" dirty="0"/>
              <a:t> </a:t>
            </a:r>
            <a:r>
              <a:rPr lang="tr-TR" b="1" dirty="0"/>
              <a:t>CURSOR FOR </a:t>
            </a:r>
            <a:r>
              <a:rPr lang="tr-TR" b="1" dirty="0" err="1"/>
              <a:t>select</a:t>
            </a:r>
            <a:r>
              <a:rPr lang="tr-TR" b="1" dirty="0"/>
              <a:t> </a:t>
            </a:r>
            <a:r>
              <a:rPr lang="tr-TR" dirty="0" err="1"/>
              <a:t>salary</a:t>
            </a:r>
            <a:r>
              <a:rPr lang="tr-TR" dirty="0"/>
              <a:t> </a:t>
            </a:r>
            <a:r>
              <a:rPr lang="tr-TR" b="1" dirty="0" err="1"/>
              <a:t>from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b="1" dirty="0" err="1"/>
              <a:t>where</a:t>
            </a:r>
            <a:r>
              <a:rPr lang="tr-TR" dirty="0"/>
              <a:t> </a:t>
            </a:r>
            <a:r>
              <a:rPr lang="tr-TR" dirty="0" err="1"/>
              <a:t>dno</a:t>
            </a:r>
            <a:r>
              <a:rPr lang="tr-TR" dirty="0"/>
              <a:t> = </a:t>
            </a:r>
            <a:r>
              <a:rPr lang="tr-TR" dirty="0" err="1"/>
              <a:t>dnum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toplam_maas</a:t>
            </a:r>
            <a:r>
              <a:rPr lang="tr-TR" dirty="0"/>
              <a:t> := 0;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FOR</a:t>
            </a:r>
            <a:r>
              <a:rPr lang="tr-TR" dirty="0"/>
              <a:t> </a:t>
            </a:r>
            <a:r>
              <a:rPr lang="tr-TR" dirty="0" err="1"/>
              <a:t>emp_rec</a:t>
            </a:r>
            <a:r>
              <a:rPr lang="tr-TR" dirty="0"/>
              <a:t> </a:t>
            </a:r>
            <a:r>
              <a:rPr lang="tr-TR" b="1" dirty="0"/>
              <a:t>IN</a:t>
            </a:r>
            <a:r>
              <a:rPr lang="tr-TR" dirty="0"/>
              <a:t> </a:t>
            </a:r>
            <a:r>
              <a:rPr lang="tr-TR" dirty="0" err="1"/>
              <a:t>emp_cur</a:t>
            </a:r>
            <a:r>
              <a:rPr lang="tr-TR" dirty="0"/>
              <a:t>  </a:t>
            </a:r>
            <a:r>
              <a:rPr lang="tr-TR" b="1" dirty="0"/>
              <a:t>LOOP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toplam_maas</a:t>
            </a:r>
            <a:r>
              <a:rPr lang="tr-TR" dirty="0"/>
              <a:t> := </a:t>
            </a:r>
            <a:r>
              <a:rPr lang="tr-TR" dirty="0" err="1"/>
              <a:t>toplam_maas+emp_rec.salary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END LOOP;</a:t>
            </a:r>
          </a:p>
          <a:p>
            <a:pPr marL="0" indent="0">
              <a:buNone/>
            </a:pPr>
            <a:r>
              <a:rPr lang="tr-TR" b="1" dirty="0"/>
              <a:t>	RETURN</a:t>
            </a:r>
            <a:r>
              <a:rPr lang="tr-TR" dirty="0"/>
              <a:t> </a:t>
            </a:r>
            <a:r>
              <a:rPr lang="tr-TR" dirty="0" err="1"/>
              <a:t>toplam_maas</a:t>
            </a:r>
            <a:r>
              <a:rPr lang="tr-TR" dirty="0"/>
              <a:t>;	</a:t>
            </a:r>
          </a:p>
          <a:p>
            <a:pPr marL="0" indent="0">
              <a:buNone/>
            </a:pPr>
            <a:r>
              <a:rPr lang="tr-TR" b="1" dirty="0"/>
              <a:t>END;</a:t>
            </a:r>
          </a:p>
          <a:p>
            <a:pPr marL="0" indent="0">
              <a:buNone/>
            </a:pPr>
            <a:r>
              <a:rPr lang="tr-TR" b="1" dirty="0"/>
              <a:t>' LANGUAGE 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b="1" dirty="0"/>
              <a:t>Çağırılması: </a:t>
            </a:r>
            <a:r>
              <a:rPr lang="tr-TR" dirty="0" err="1"/>
              <a:t>select</a:t>
            </a:r>
            <a:r>
              <a:rPr lang="tr-TR" dirty="0"/>
              <a:t> ornek3 (6);</a:t>
            </a:r>
            <a:r>
              <a:rPr lang="tr-TR" b="1" dirty="0"/>
              <a:t>  		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Düşürme</a:t>
            </a:r>
            <a:r>
              <a:rPr lang="tr-TR" b="1" dirty="0"/>
              <a:t>: </a:t>
            </a:r>
            <a:r>
              <a:rPr lang="tr-TR" dirty="0"/>
              <a:t>DROP FUNCTION  ornek3(</a:t>
            </a:r>
            <a:r>
              <a:rPr lang="tr-TR" dirty="0" err="1"/>
              <a:t>numeric</a:t>
            </a:r>
            <a:r>
              <a:rPr lang="tr-T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0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err="1" smtClean="0">
                <a:solidFill>
                  <a:schemeClr val="tx1"/>
                </a:solidFill>
              </a:rPr>
              <a:t>Trigger</a:t>
            </a:r>
            <a:r>
              <a:rPr lang="tr-TR" b="1" dirty="0" smtClean="0">
                <a:solidFill>
                  <a:schemeClr val="tx1"/>
                </a:solidFill>
              </a:rPr>
              <a:t> Tanımı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Tablolar üzerinde değişiklik yapılmak istendiğinde çalışırlar.</a:t>
            </a:r>
          </a:p>
          <a:p>
            <a:pPr lvl="0"/>
            <a:r>
              <a:rPr lang="tr-TR" dirty="0" smtClean="0"/>
              <a:t>INSERT</a:t>
            </a:r>
            <a:r>
              <a:rPr lang="tr-TR" dirty="0"/>
              <a:t>, UPDATE, DELETE gibi DML komutları, </a:t>
            </a:r>
            <a:r>
              <a:rPr lang="tr-TR" dirty="0" err="1"/>
              <a:t>trigger'ları</a:t>
            </a:r>
            <a:r>
              <a:rPr lang="tr-TR" dirty="0"/>
              <a:t> başlatır</a:t>
            </a:r>
            <a:r>
              <a:rPr lang="tr-TR" dirty="0" smtClean="0"/>
              <a:t>.</a:t>
            </a:r>
          </a:p>
          <a:p>
            <a:pPr lvl="0"/>
            <a:endParaRPr lang="tr-TR" dirty="0" smtClean="0"/>
          </a:p>
          <a:p>
            <a:endParaRPr lang="tr-TR" dirty="0"/>
          </a:p>
          <a:p>
            <a:pPr>
              <a:buNone/>
            </a:pPr>
            <a:r>
              <a:rPr lang="tr-TR" b="1" dirty="0"/>
              <a:t>CREATE  TRIGGER </a:t>
            </a:r>
            <a:r>
              <a:rPr lang="tr-TR" i="1" dirty="0" err="1"/>
              <a:t>trigger_isim</a:t>
            </a:r>
            <a:r>
              <a:rPr lang="tr-TR" b="1" dirty="0"/>
              <a:t> </a:t>
            </a:r>
          </a:p>
          <a:p>
            <a:pPr>
              <a:buNone/>
            </a:pPr>
            <a:r>
              <a:rPr lang="tr-TR" dirty="0"/>
              <a:t>{ </a:t>
            </a:r>
            <a:r>
              <a:rPr lang="tr-TR" b="1" dirty="0"/>
              <a:t>BEFORE</a:t>
            </a:r>
            <a:r>
              <a:rPr lang="tr-TR" dirty="0"/>
              <a:t> | </a:t>
            </a:r>
            <a:r>
              <a:rPr lang="tr-TR" b="1" dirty="0"/>
              <a:t>AFTER</a:t>
            </a:r>
            <a:r>
              <a:rPr lang="tr-TR" dirty="0"/>
              <a:t> } { </a:t>
            </a:r>
            <a:r>
              <a:rPr lang="tr-TR" b="1" i="1" dirty="0" err="1"/>
              <a:t>events</a:t>
            </a:r>
            <a:r>
              <a:rPr lang="tr-TR" b="1" i="1" dirty="0"/>
              <a:t> </a:t>
            </a:r>
            <a:r>
              <a:rPr lang="tr-TR" dirty="0"/>
              <a:t>} </a:t>
            </a:r>
          </a:p>
          <a:p>
            <a:pPr>
              <a:buNone/>
            </a:pPr>
            <a:r>
              <a:rPr lang="tr-TR" b="1" dirty="0"/>
              <a:t>ON </a:t>
            </a:r>
            <a:r>
              <a:rPr lang="tr-TR" i="1" dirty="0" err="1"/>
              <a:t>tablo_adı</a:t>
            </a:r>
            <a:endParaRPr lang="tr-TR" i="1" dirty="0"/>
          </a:p>
          <a:p>
            <a:pPr>
              <a:buNone/>
            </a:pPr>
            <a:r>
              <a:rPr lang="tr-TR" b="1" dirty="0"/>
              <a:t>FOR EACH ROW EXECUTE PROCEDURE </a:t>
            </a:r>
            <a:r>
              <a:rPr lang="tr-TR" i="1" dirty="0" err="1"/>
              <a:t>trigger_fonk_adi</a:t>
            </a:r>
            <a:r>
              <a:rPr lang="tr-TR" i="1" dirty="0"/>
              <a:t>(</a:t>
            </a:r>
            <a:r>
              <a:rPr lang="tr-TR" i="1" dirty="0" err="1"/>
              <a:t>arguments</a:t>
            </a:r>
            <a:r>
              <a:rPr lang="tr-TR" dirty="0" smtClean="0"/>
              <a:t>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/>
          </a:p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29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err="1" smtClean="0">
                <a:solidFill>
                  <a:schemeClr val="tx1"/>
                </a:solidFill>
              </a:rPr>
              <a:t>Trigger</a:t>
            </a:r>
            <a:r>
              <a:rPr lang="tr-TR" b="1" dirty="0" smtClean="0">
                <a:solidFill>
                  <a:schemeClr val="tx1"/>
                </a:solidFill>
              </a:rPr>
              <a:t> Tanımı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CREATE FUNCTION </a:t>
            </a:r>
            <a:r>
              <a:rPr lang="tr-TR" dirty="0" err="1"/>
              <a:t>trig_fonk</a:t>
            </a:r>
            <a:r>
              <a:rPr lang="tr-TR" dirty="0"/>
              <a:t>() </a:t>
            </a:r>
          </a:p>
          <a:p>
            <a:pPr>
              <a:buNone/>
            </a:pPr>
            <a:r>
              <a:rPr lang="tr-TR" b="1" dirty="0"/>
              <a:t>RETURNS TRIGGER AS '</a:t>
            </a:r>
          </a:p>
          <a:p>
            <a:pPr>
              <a:buNone/>
            </a:pPr>
            <a:r>
              <a:rPr lang="tr-TR" b="1" dirty="0"/>
              <a:t>BEGIN</a:t>
            </a:r>
          </a:p>
          <a:p>
            <a:pPr>
              <a:buNone/>
            </a:pPr>
            <a:r>
              <a:rPr lang="tr-TR" dirty="0"/>
              <a:t>         …………</a:t>
            </a:r>
          </a:p>
          <a:p>
            <a:pPr>
              <a:buNone/>
            </a:pPr>
            <a:r>
              <a:rPr lang="tr-TR" dirty="0"/>
              <a:t>         </a:t>
            </a:r>
            <a:r>
              <a:rPr lang="tr-TR" b="1" dirty="0"/>
              <a:t>RETURN</a:t>
            </a:r>
            <a:r>
              <a:rPr lang="tr-TR" dirty="0"/>
              <a:t> [</a:t>
            </a:r>
            <a:r>
              <a:rPr lang="tr-TR" dirty="0" err="1"/>
              <a:t>null</a:t>
            </a:r>
            <a:r>
              <a:rPr lang="tr-TR" dirty="0"/>
              <a:t> | </a:t>
            </a:r>
            <a:r>
              <a:rPr lang="tr-TR" dirty="0" err="1"/>
              <a:t>old</a:t>
            </a:r>
            <a:r>
              <a:rPr lang="tr-TR" dirty="0"/>
              <a:t>| </a:t>
            </a:r>
            <a:r>
              <a:rPr lang="tr-TR" dirty="0" err="1"/>
              <a:t>new</a:t>
            </a:r>
            <a:r>
              <a:rPr lang="tr-TR" dirty="0"/>
              <a:t>];</a:t>
            </a:r>
          </a:p>
          <a:p>
            <a:pPr>
              <a:buNone/>
            </a:pPr>
            <a:r>
              <a:rPr lang="tr-TR" b="1" dirty="0"/>
              <a:t>END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b="1" dirty="0"/>
              <a:t>' LANGUAGE</a:t>
            </a:r>
            <a:r>
              <a:rPr lang="tr-TR" dirty="0"/>
              <a:t>  '</a:t>
            </a:r>
            <a:r>
              <a:rPr lang="tr-TR" dirty="0" err="1"/>
              <a:t>plpgsql</a:t>
            </a:r>
            <a:r>
              <a:rPr lang="tr-TR" dirty="0"/>
              <a:t>';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3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1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Sadece tatil günleri dışında ve mesai saatleri içinde </a:t>
            </a:r>
            <a:r>
              <a:rPr lang="tr-TR" dirty="0" err="1"/>
              <a:t>employee</a:t>
            </a:r>
            <a:r>
              <a:rPr lang="tr-TR" dirty="0"/>
              <a:t> tablosuna insert yapılmasına izin veren </a:t>
            </a:r>
            <a:r>
              <a:rPr lang="tr-TR" dirty="0" err="1"/>
              <a:t>trigger’ı</a:t>
            </a:r>
            <a:r>
              <a:rPr lang="tr-TR" dirty="0"/>
              <a:t> yazınız. </a:t>
            </a:r>
          </a:p>
        </p:txBody>
      </p:sp>
    </p:spTree>
    <p:extLst>
      <p:ext uri="{BB962C8B-B14F-4D97-AF65-F5344CB8AC3E}">
        <p14:creationId xmlns:p14="http://schemas.microsoft.com/office/powerpoint/2010/main" val="14658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</a:t>
            </a:r>
            <a:r>
              <a:rPr lang="tr-T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2322" y="1296537"/>
            <a:ext cx="9812290" cy="5759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/>
              <a:t>CREATE OR REPLACE FUNCTION </a:t>
            </a:r>
            <a:r>
              <a:rPr lang="tr-TR" dirty="0"/>
              <a:t>trig_fonk_ornek1() </a:t>
            </a:r>
            <a:r>
              <a:rPr lang="tr-TR" b="1" dirty="0"/>
              <a:t>RETURNS TRIGGER AS '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/>
              <a:t>IF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to_char</a:t>
            </a:r>
            <a:r>
              <a:rPr lang="tr-TR" dirty="0"/>
              <a:t>(</a:t>
            </a:r>
            <a:r>
              <a:rPr lang="tr-TR" dirty="0" err="1"/>
              <a:t>now</a:t>
            </a:r>
            <a:r>
              <a:rPr lang="tr-TR" dirty="0"/>
              <a:t>(), ''DY'') </a:t>
            </a:r>
            <a:r>
              <a:rPr lang="tr-TR" b="1" dirty="0"/>
              <a:t>IN</a:t>
            </a:r>
            <a:r>
              <a:rPr lang="tr-TR" dirty="0"/>
              <a:t> (''SAT'', ''SUN'') </a:t>
            </a:r>
            <a:r>
              <a:rPr lang="tr-TR" b="1" dirty="0"/>
              <a:t>OR</a:t>
            </a:r>
            <a:r>
              <a:rPr lang="tr-TR" dirty="0"/>
              <a:t> </a:t>
            </a:r>
            <a:r>
              <a:rPr lang="tr-TR" dirty="0" err="1"/>
              <a:t>to_char</a:t>
            </a:r>
            <a:r>
              <a:rPr lang="tr-TR" dirty="0"/>
              <a:t>(</a:t>
            </a:r>
            <a:r>
              <a:rPr lang="tr-TR" dirty="0" err="1"/>
              <a:t>now</a:t>
            </a:r>
            <a:r>
              <a:rPr lang="tr-TR" dirty="0"/>
              <a:t>(), ''HH24'') </a:t>
            </a:r>
            <a:r>
              <a:rPr lang="tr-TR" b="1" dirty="0"/>
              <a:t>NOT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''08'' </a:t>
            </a:r>
            <a:r>
              <a:rPr lang="tr-TR" dirty="0" err="1"/>
              <a:t>and</a:t>
            </a:r>
            <a:r>
              <a:rPr lang="tr-TR" dirty="0"/>
              <a:t> ''18'') </a:t>
            </a:r>
            <a:r>
              <a:rPr lang="tr-TR" b="1" dirty="0" smtClean="0"/>
              <a:t>THEN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b="1" dirty="0"/>
              <a:t>RAISE EXCEPTION </a:t>
            </a:r>
            <a:r>
              <a:rPr lang="tr-TR" dirty="0"/>
              <a:t>''Sadece mesai </a:t>
            </a:r>
            <a:r>
              <a:rPr lang="tr-TR" dirty="0" err="1"/>
              <a:t>gunlerinde</a:t>
            </a:r>
            <a:r>
              <a:rPr lang="tr-TR" dirty="0"/>
              <a:t> ve mesai saatlerinde insert yapabilirsiniz.'';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b="1" dirty="0" smtClean="0"/>
              <a:t>RETURN NULL;</a:t>
            </a:r>
          </a:p>
          <a:p>
            <a:pPr marL="0" indent="0">
              <a:buNone/>
            </a:pPr>
            <a:r>
              <a:rPr lang="tr-TR" b="1" dirty="0" smtClean="0"/>
              <a:t>	ELSE RETURN NEW;</a:t>
            </a:r>
          </a:p>
          <a:p>
            <a:pPr marL="0" indent="0">
              <a:buNone/>
            </a:pPr>
            <a:r>
              <a:rPr lang="tr-TR" b="1" dirty="0" smtClean="0"/>
              <a:t>	END IF;</a:t>
            </a:r>
          </a:p>
          <a:p>
            <a:pPr marL="0" indent="0">
              <a:buNone/>
            </a:pPr>
            <a:r>
              <a:rPr lang="tr-TR" b="1" dirty="0" smtClean="0"/>
              <a:t>END</a:t>
            </a:r>
            <a:r>
              <a:rPr lang="tr-TR" b="1" dirty="0"/>
              <a:t>;</a:t>
            </a:r>
          </a:p>
          <a:p>
            <a:pPr marL="0" indent="0">
              <a:buNone/>
            </a:pPr>
            <a:r>
              <a:rPr lang="tr-TR" b="1" dirty="0"/>
              <a:t>' LANGUAGE 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b="1" dirty="0"/>
              <a:t>CREATE  TRIGGER </a:t>
            </a:r>
            <a:r>
              <a:rPr lang="tr-TR" dirty="0"/>
              <a:t>ornek1 </a:t>
            </a:r>
            <a:r>
              <a:rPr lang="tr-TR" b="1" dirty="0"/>
              <a:t>BEFORE</a:t>
            </a:r>
            <a:r>
              <a:rPr lang="tr-TR" dirty="0"/>
              <a:t> insert </a:t>
            </a:r>
            <a:r>
              <a:rPr lang="tr-TR" b="1" dirty="0"/>
              <a:t>ON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b="1" dirty="0"/>
              <a:t>FOR EACH ROW EXECUTE PROCEDURE </a:t>
            </a:r>
            <a:r>
              <a:rPr lang="tr-TR" dirty="0"/>
              <a:t>trig_fonk_ornek1</a:t>
            </a:r>
            <a:r>
              <a:rPr lang="tr-TR" dirty="0" smtClean="0"/>
              <a:t>();</a:t>
            </a:r>
          </a:p>
          <a:p>
            <a:pPr marL="0" indent="0">
              <a:buNone/>
            </a:pPr>
            <a:r>
              <a:rPr lang="tr-TR" b="1" dirty="0" err="1"/>
              <a:t>Trigger</a:t>
            </a:r>
            <a:r>
              <a:rPr lang="tr-TR" b="1" dirty="0"/>
              <a:t> ve </a:t>
            </a:r>
            <a:r>
              <a:rPr lang="tr-TR" b="1" dirty="0" err="1"/>
              <a:t>fonk'u</a:t>
            </a:r>
            <a:r>
              <a:rPr lang="tr-TR" b="1" dirty="0"/>
              <a:t> düşürmek: 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Önce:</a:t>
            </a:r>
            <a:r>
              <a:rPr lang="tr-TR" dirty="0"/>
              <a:t> DROP TRIGGER ornek1 on </a:t>
            </a:r>
            <a:r>
              <a:rPr lang="tr-TR" dirty="0" err="1"/>
              <a:t>employee</a:t>
            </a:r>
            <a:r>
              <a:rPr lang="tr-TR" dirty="0"/>
              <a:t>; </a:t>
            </a:r>
            <a:r>
              <a:rPr lang="tr-TR" b="1" dirty="0"/>
              <a:t>Sonra:</a:t>
            </a:r>
            <a:r>
              <a:rPr lang="tr-TR" dirty="0"/>
              <a:t> DROP FUNCTION trig_fonk_ornek1();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1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2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Departman </a:t>
            </a:r>
            <a:r>
              <a:rPr lang="tr-TR" dirty="0"/>
              <a:t>tablosunda </a:t>
            </a:r>
            <a:r>
              <a:rPr lang="tr-TR" dirty="0" err="1"/>
              <a:t>dnumber</a:t>
            </a:r>
            <a:r>
              <a:rPr lang="tr-TR" dirty="0"/>
              <a:t> kolonu değişince </a:t>
            </a:r>
            <a:r>
              <a:rPr lang="tr-TR" dirty="0" err="1"/>
              <a:t>employee</a:t>
            </a:r>
            <a:r>
              <a:rPr lang="tr-TR" dirty="0"/>
              <a:t> tablosunda da </a:t>
            </a:r>
            <a:r>
              <a:rPr lang="tr-TR" dirty="0" err="1"/>
              <a:t>dno’nun</a:t>
            </a:r>
            <a:r>
              <a:rPr lang="tr-TR" dirty="0"/>
              <a:t> aynı şekilde değişmesini sağlayan </a:t>
            </a:r>
            <a:r>
              <a:rPr lang="tr-TR" dirty="0" err="1"/>
              <a:t>trigger’ı</a:t>
            </a:r>
            <a:r>
              <a:rPr lang="tr-TR" dirty="0"/>
              <a:t> yazınız.</a:t>
            </a:r>
          </a:p>
        </p:txBody>
      </p:sp>
    </p:spTree>
    <p:extLst>
      <p:ext uri="{BB962C8B-B14F-4D97-AF65-F5344CB8AC3E}">
        <p14:creationId xmlns:p14="http://schemas.microsoft.com/office/powerpoint/2010/main" val="11813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</a:t>
            </a:r>
            <a:r>
              <a:rPr lang="tr-T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23833" y="1419367"/>
            <a:ext cx="10180780" cy="48449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CREATE OR REPLACE FUNCTION </a:t>
            </a:r>
            <a:r>
              <a:rPr lang="tr-TR" dirty="0"/>
              <a:t>trig_fonk_ornek2() </a:t>
            </a:r>
            <a:r>
              <a:rPr lang="tr-TR" b="1" dirty="0"/>
              <a:t>RETURNS TRIGGER AS '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err="1"/>
              <a:t>update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set</a:t>
            </a:r>
            <a:r>
              <a:rPr lang="tr-TR" dirty="0" smtClean="0"/>
              <a:t> </a:t>
            </a:r>
            <a:r>
              <a:rPr lang="tr-TR" dirty="0" err="1"/>
              <a:t>dno</a:t>
            </a:r>
            <a:r>
              <a:rPr lang="tr-TR" dirty="0"/>
              <a:t> = </a:t>
            </a:r>
            <a:r>
              <a:rPr lang="tr-TR" dirty="0" err="1"/>
              <a:t>new.dnumber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err="1" smtClean="0"/>
              <a:t>where</a:t>
            </a:r>
            <a:r>
              <a:rPr lang="tr-TR" dirty="0" smtClean="0"/>
              <a:t> </a:t>
            </a:r>
            <a:r>
              <a:rPr lang="tr-TR" dirty="0" err="1"/>
              <a:t>dno</a:t>
            </a:r>
            <a:r>
              <a:rPr lang="tr-TR" dirty="0"/>
              <a:t> = </a:t>
            </a:r>
            <a:r>
              <a:rPr lang="tr-TR" dirty="0" err="1"/>
              <a:t>old.dnumber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RETURN </a:t>
            </a:r>
            <a:r>
              <a:rPr lang="tr-TR" b="1" dirty="0" err="1" smtClean="0"/>
              <a:t>new</a:t>
            </a:r>
            <a:r>
              <a:rPr lang="tr-TR" b="1" dirty="0" smtClean="0"/>
              <a:t>;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END;</a:t>
            </a:r>
          </a:p>
          <a:p>
            <a:pPr marL="0" indent="0">
              <a:buNone/>
            </a:pPr>
            <a:r>
              <a:rPr lang="tr-TR" b="1" dirty="0"/>
              <a:t>' LANGUAGE 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</a:p>
          <a:p>
            <a:pPr marL="0" indent="0">
              <a:buNone/>
            </a:pPr>
            <a:r>
              <a:rPr lang="tr-TR" b="1" dirty="0"/>
              <a:t> </a:t>
            </a:r>
          </a:p>
          <a:p>
            <a:pPr marL="0" indent="0">
              <a:buNone/>
            </a:pPr>
            <a:r>
              <a:rPr lang="tr-TR" b="1" dirty="0"/>
              <a:t>CREATE  TRIGGER</a:t>
            </a:r>
            <a:r>
              <a:rPr lang="tr-TR" dirty="0"/>
              <a:t> ornek2 </a:t>
            </a:r>
            <a:r>
              <a:rPr lang="tr-TR" b="1" dirty="0"/>
              <a:t>AFTER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b="1" dirty="0"/>
              <a:t>ON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b="1" dirty="0"/>
              <a:t>FOR EACH ROW EXECUTE PROCEDURE </a:t>
            </a:r>
            <a:r>
              <a:rPr lang="tr-TR" dirty="0"/>
              <a:t>trig_fonk_ornek2();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b="1" dirty="0" err="1"/>
              <a:t>Trigger</a:t>
            </a:r>
            <a:r>
              <a:rPr lang="tr-TR" b="1" dirty="0"/>
              <a:t> ve </a:t>
            </a:r>
            <a:r>
              <a:rPr lang="tr-TR" b="1" dirty="0" err="1"/>
              <a:t>fonk'u</a:t>
            </a:r>
            <a:r>
              <a:rPr lang="tr-TR" b="1" dirty="0"/>
              <a:t> düşürmek: 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Önce:</a:t>
            </a:r>
            <a:r>
              <a:rPr lang="tr-TR" dirty="0"/>
              <a:t> DROP TRIGGER ornek2 on </a:t>
            </a:r>
            <a:r>
              <a:rPr lang="tr-TR" dirty="0" err="1"/>
              <a:t>department</a:t>
            </a:r>
            <a:r>
              <a:rPr lang="tr-TR" dirty="0"/>
              <a:t>; </a:t>
            </a:r>
            <a:r>
              <a:rPr lang="tr-TR" b="1" dirty="0"/>
              <a:t>Sonra:</a:t>
            </a:r>
            <a:r>
              <a:rPr lang="tr-TR" dirty="0"/>
              <a:t> DROP FUNCTION trig_fonk_ornek2();</a:t>
            </a:r>
          </a:p>
        </p:txBody>
      </p:sp>
    </p:spTree>
    <p:extLst>
      <p:ext uri="{BB962C8B-B14F-4D97-AF65-F5344CB8AC3E}">
        <p14:creationId xmlns:p14="http://schemas.microsoft.com/office/powerpoint/2010/main" val="38057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PostgreSQL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474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PL/Pqsql fonksiyonlarını tanımlarken create function dedikten sonra (‘) işareti </a:t>
            </a:r>
            <a:r>
              <a:rPr lang="es-ES" dirty="0" smtClean="0"/>
              <a:t>kullanıl</a:t>
            </a:r>
            <a:r>
              <a:rPr lang="tr-TR" dirty="0" err="1" smtClean="0"/>
              <a:t>dığını</a:t>
            </a:r>
            <a:r>
              <a:rPr lang="tr-TR" dirty="0" smtClean="0"/>
              <a:t> görmüştük</a:t>
            </a:r>
            <a:r>
              <a:rPr lang="es-ES" dirty="0" smtClean="0"/>
              <a:t>. </a:t>
            </a:r>
            <a:endParaRPr lang="tr-TR" dirty="0" smtClean="0"/>
          </a:p>
          <a:p>
            <a:pPr algn="just"/>
            <a:r>
              <a:rPr lang="tr-TR" dirty="0" smtClean="0"/>
              <a:t>Bu </a:t>
            </a:r>
            <a:r>
              <a:rPr lang="tr-TR" dirty="0"/>
              <a:t>durum fonksiyonun body bloğunda (') işaretini kullanmak istediğimizde sıkıntı yaratır. </a:t>
            </a:r>
            <a:endParaRPr lang="tr-TR" dirty="0" smtClean="0"/>
          </a:p>
          <a:p>
            <a:pPr algn="just"/>
            <a:r>
              <a:rPr lang="tr-TR" dirty="0" smtClean="0"/>
              <a:t>Çözüm: Ya </a:t>
            </a:r>
            <a:r>
              <a:rPr lang="tr-TR" dirty="0"/>
              <a:t>body bloğunda (') işaretini kullanacağımız yerde tek tırnak yerine </a:t>
            </a:r>
            <a:r>
              <a:rPr lang="tr-TR" dirty="0" err="1"/>
              <a:t>peşpeşe</a:t>
            </a:r>
            <a:r>
              <a:rPr lang="tr-TR" dirty="0"/>
              <a:t> 2 tane tek tırnak koyarız ya da başka bir </a:t>
            </a:r>
            <a:r>
              <a:rPr lang="tr-TR" dirty="0" err="1"/>
              <a:t>delimeter</a:t>
            </a:r>
            <a:r>
              <a:rPr lang="tr-TR" dirty="0"/>
              <a:t> ile fonksiyonun bloğunu başlatırız.</a:t>
            </a:r>
          </a:p>
          <a:p>
            <a:pPr algn="just"/>
            <a:r>
              <a:rPr lang="tr-TR" dirty="0"/>
              <a:t>Kullanılan diğer </a:t>
            </a:r>
            <a:r>
              <a:rPr lang="tr-TR" dirty="0" err="1"/>
              <a:t>delimeter</a:t>
            </a:r>
            <a:r>
              <a:rPr lang="tr-TR" dirty="0"/>
              <a:t> alternatifi $$ işaretidir. </a:t>
            </a:r>
            <a:r>
              <a:rPr lang="tr-TR" dirty="0" smtClean="0"/>
              <a:t>Body </a:t>
            </a:r>
            <a:r>
              <a:rPr lang="tr-TR" dirty="0"/>
              <a:t>bloğu bittikten sonra yine bu işareti kullanırız. </a:t>
            </a:r>
            <a:endParaRPr lang="tr-TR" dirty="0" smtClean="0"/>
          </a:p>
          <a:p>
            <a:pPr algn="just"/>
            <a:r>
              <a:rPr lang="tr-TR" dirty="0" smtClean="0"/>
              <a:t>Ancak </a:t>
            </a:r>
            <a:r>
              <a:rPr lang="tr-TR" dirty="0"/>
              <a:t>body kısmında da $$ karakterlerinin geçmesi gerekiyorsa $</a:t>
            </a:r>
            <a:r>
              <a:rPr lang="tr-TR" dirty="0" err="1"/>
              <a:t>bla_bla</a:t>
            </a:r>
            <a:r>
              <a:rPr lang="tr-TR" dirty="0"/>
              <a:t>$ şeklinde $ işaretleri arasına bir </a:t>
            </a:r>
            <a:r>
              <a:rPr lang="tr-TR" dirty="0" err="1"/>
              <a:t>tag</a:t>
            </a:r>
            <a:r>
              <a:rPr lang="tr-TR" dirty="0"/>
              <a:t> koyabiliriz. Fonksiyon bloğunu bitirince de aynı </a:t>
            </a:r>
            <a:r>
              <a:rPr lang="tr-TR" dirty="0" err="1"/>
              <a:t>tag'le</a:t>
            </a:r>
            <a:r>
              <a:rPr lang="tr-TR" dirty="0"/>
              <a:t> kapatırız. </a:t>
            </a:r>
            <a:r>
              <a:rPr lang="tr-TR" dirty="0" err="1"/>
              <a:t>Tag'ler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sensitive'dir</a:t>
            </a:r>
            <a:r>
              <a:rPr lang="tr-TR" dirty="0"/>
              <a:t>. Fonksiyonu, $TAG$ ile açıp; </a:t>
            </a:r>
            <a:r>
              <a:rPr lang="tr-TR" dirty="0" smtClean="0"/>
              <a:t>$</a:t>
            </a:r>
            <a:r>
              <a:rPr lang="tr-TR" dirty="0" err="1" smtClean="0"/>
              <a:t>tag</a:t>
            </a:r>
            <a:r>
              <a:rPr lang="tr-TR" dirty="0" smtClean="0"/>
              <a:t>$ </a:t>
            </a:r>
            <a:r>
              <a:rPr lang="tr-TR" dirty="0"/>
              <a:t>ile kapatamayız.</a:t>
            </a:r>
          </a:p>
        </p:txBody>
      </p:sp>
    </p:spTree>
    <p:extLst>
      <p:ext uri="{BB962C8B-B14F-4D97-AF65-F5344CB8AC3E}">
        <p14:creationId xmlns:p14="http://schemas.microsoft.com/office/powerpoint/2010/main" val="33231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Maaş </a:t>
            </a:r>
            <a:r>
              <a:rPr lang="tr-TR" dirty="0"/>
              <a:t>inişine ve %10’dan fazla maaş artışına izin vermeyen </a:t>
            </a:r>
            <a:r>
              <a:rPr lang="tr-TR" dirty="0" err="1"/>
              <a:t>trigger’ı</a:t>
            </a:r>
            <a:r>
              <a:rPr lang="tr-TR" dirty="0"/>
              <a:t> yazınız.</a:t>
            </a:r>
          </a:p>
        </p:txBody>
      </p:sp>
    </p:spTree>
    <p:extLst>
      <p:ext uri="{BB962C8B-B14F-4D97-AF65-F5344CB8AC3E}">
        <p14:creationId xmlns:p14="http://schemas.microsoft.com/office/powerpoint/2010/main" val="18612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74209" y="1569493"/>
            <a:ext cx="9730403" cy="52885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/>
              <a:t>CREATE OR REPLACE FUNCTION</a:t>
            </a:r>
            <a:r>
              <a:rPr lang="tr-TR" dirty="0"/>
              <a:t> trig_fonk_ornek3() </a:t>
            </a:r>
            <a:r>
              <a:rPr lang="tr-TR" b="1" dirty="0" smtClean="0"/>
              <a:t>RETURNS TRIGGER AS '</a:t>
            </a:r>
          </a:p>
          <a:p>
            <a:pPr marL="0" indent="0">
              <a:buNone/>
            </a:pPr>
            <a:r>
              <a:rPr lang="tr-TR" b="1" dirty="0" smtClean="0"/>
              <a:t>BEGIN</a:t>
            </a:r>
          </a:p>
          <a:p>
            <a:pPr marL="0" indent="0">
              <a:buNone/>
            </a:pPr>
            <a:r>
              <a:rPr lang="tr-TR" b="1" dirty="0" smtClean="0"/>
              <a:t>	IF </a:t>
            </a:r>
            <a:r>
              <a:rPr lang="tr-TR" dirty="0" smtClean="0"/>
              <a:t>(</a:t>
            </a:r>
            <a:r>
              <a:rPr lang="tr-TR" dirty="0" err="1" smtClean="0"/>
              <a:t>old.salary</a:t>
            </a:r>
            <a:r>
              <a:rPr lang="tr-TR" dirty="0" smtClean="0"/>
              <a:t> &gt; </a:t>
            </a:r>
            <a:r>
              <a:rPr lang="tr-TR" dirty="0" err="1" smtClean="0"/>
              <a:t>new.salary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new.salary</a:t>
            </a:r>
            <a:r>
              <a:rPr lang="tr-TR" dirty="0" smtClean="0"/>
              <a:t>&gt;1.1*</a:t>
            </a:r>
            <a:r>
              <a:rPr lang="tr-TR" dirty="0" err="1" smtClean="0"/>
              <a:t>old.salary</a:t>
            </a:r>
            <a:r>
              <a:rPr lang="tr-TR" dirty="0" smtClean="0"/>
              <a:t>) </a:t>
            </a:r>
            <a:r>
              <a:rPr lang="tr-TR" b="1" dirty="0" smtClean="0"/>
              <a:t>THEN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b="1" dirty="0" err="1" smtClean="0"/>
              <a:t>Raise</a:t>
            </a:r>
            <a:r>
              <a:rPr lang="tr-TR" b="1" dirty="0" smtClean="0"/>
              <a:t> </a:t>
            </a:r>
            <a:r>
              <a:rPr lang="tr-TR" b="1" dirty="0" err="1" smtClean="0"/>
              <a:t>exception</a:t>
            </a:r>
            <a:r>
              <a:rPr lang="tr-TR" b="1" dirty="0" smtClean="0"/>
              <a:t> </a:t>
            </a:r>
            <a:r>
              <a:rPr lang="tr-TR" dirty="0" smtClean="0"/>
              <a:t>''</a:t>
            </a:r>
            <a:r>
              <a:rPr lang="tr-TR" dirty="0" err="1" smtClean="0"/>
              <a:t>Maasi</a:t>
            </a:r>
            <a:r>
              <a:rPr lang="tr-TR" dirty="0" smtClean="0"/>
              <a:t> </a:t>
            </a:r>
            <a:r>
              <a:rPr lang="tr-TR" dirty="0" err="1" smtClean="0"/>
              <a:t>dusuremezsiniz</a:t>
            </a:r>
            <a:r>
              <a:rPr lang="tr-TR" dirty="0" smtClean="0"/>
              <a:t> ve %%10"dan fazla zam yapamazsınız.'';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b="1" dirty="0" smtClean="0"/>
              <a:t>RETURN </a:t>
            </a:r>
            <a:r>
              <a:rPr lang="tr-TR" b="1" dirty="0" err="1" smtClean="0"/>
              <a:t>old</a:t>
            </a:r>
            <a:r>
              <a:rPr lang="tr-TR" b="1" dirty="0"/>
              <a:t>;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ELSE </a:t>
            </a:r>
            <a:r>
              <a:rPr lang="tr-TR" b="1" dirty="0"/>
              <a:t>	</a:t>
            </a:r>
            <a:r>
              <a:rPr lang="tr-TR" b="1" dirty="0" smtClean="0"/>
              <a:t>RETURN </a:t>
            </a:r>
            <a:r>
              <a:rPr lang="tr-TR" b="1" dirty="0" err="1" smtClean="0"/>
              <a:t>new</a:t>
            </a:r>
            <a:r>
              <a:rPr lang="tr-TR" b="1" dirty="0"/>
              <a:t>;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END IF;</a:t>
            </a:r>
            <a:r>
              <a:rPr lang="tr-TR" b="1" dirty="0"/>
              <a:t>	</a:t>
            </a:r>
          </a:p>
          <a:p>
            <a:pPr marL="0" indent="0">
              <a:buNone/>
            </a:pPr>
            <a:r>
              <a:rPr lang="tr-TR" b="1" dirty="0"/>
              <a:t>END;</a:t>
            </a:r>
          </a:p>
          <a:p>
            <a:pPr marL="0" indent="0">
              <a:buNone/>
            </a:pPr>
            <a:r>
              <a:rPr lang="tr-TR" b="1" dirty="0"/>
              <a:t>' LANGUAGE 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b="1" dirty="0"/>
              <a:t>CREATE TRIGGER </a:t>
            </a:r>
            <a:r>
              <a:rPr lang="tr-TR" dirty="0"/>
              <a:t>ornek3 </a:t>
            </a:r>
            <a:r>
              <a:rPr lang="tr-TR" b="1" dirty="0"/>
              <a:t>BEFORE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b="1" dirty="0"/>
              <a:t>ON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b="1" dirty="0"/>
              <a:t>FOR EACH ROW EXECUTE PROCEDURE</a:t>
            </a:r>
            <a:r>
              <a:rPr lang="tr-TR" dirty="0"/>
              <a:t> trig_fonk_ornek3();</a:t>
            </a:r>
          </a:p>
          <a:p>
            <a:pPr marL="0" indent="0">
              <a:buNone/>
            </a:pPr>
            <a:r>
              <a:rPr lang="tr-TR" b="1" dirty="0"/>
              <a:t> 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Önce:</a:t>
            </a:r>
            <a:r>
              <a:rPr lang="tr-TR" dirty="0"/>
              <a:t> DROP TRIGGER ornek3 on </a:t>
            </a:r>
            <a:r>
              <a:rPr lang="tr-TR" dirty="0" err="1"/>
              <a:t>employee</a:t>
            </a:r>
            <a:r>
              <a:rPr lang="tr-TR" dirty="0"/>
              <a:t>;  </a:t>
            </a:r>
            <a:r>
              <a:rPr lang="tr-TR" b="1" dirty="0"/>
              <a:t>Sonra:</a:t>
            </a:r>
            <a:r>
              <a:rPr lang="tr-TR" dirty="0"/>
              <a:t> DROP FUNCTION trig_fonk_ornek3();</a:t>
            </a:r>
          </a:p>
        </p:txBody>
      </p:sp>
    </p:spTree>
    <p:extLst>
      <p:ext uri="{BB962C8B-B14F-4D97-AF65-F5344CB8AC3E}">
        <p14:creationId xmlns:p14="http://schemas.microsoft.com/office/powerpoint/2010/main" val="22765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4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Departman tablonuza </a:t>
            </a:r>
            <a:r>
              <a:rPr lang="tr-TR" dirty="0" err="1"/>
              <a:t>salary</a:t>
            </a:r>
            <a:r>
              <a:rPr lang="tr-TR" dirty="0"/>
              <a:t> ile aynı tipte </a:t>
            </a:r>
            <a:r>
              <a:rPr lang="tr-TR" dirty="0" err="1"/>
              <a:t>total_salary</a:t>
            </a:r>
            <a:r>
              <a:rPr lang="tr-TR" dirty="0"/>
              <a:t> kolonu ekleyin. </a:t>
            </a:r>
            <a:r>
              <a:rPr lang="tr-TR" dirty="0" err="1"/>
              <a:t>Employee</a:t>
            </a:r>
            <a:r>
              <a:rPr lang="tr-TR" dirty="0"/>
              <a:t> tablosunda bir işçinin maaşında maaş değişikliği olduğunda departman tablonuzdaki </a:t>
            </a:r>
            <a:r>
              <a:rPr lang="tr-TR" dirty="0" err="1"/>
              <a:t>total_salary</a:t>
            </a:r>
            <a:r>
              <a:rPr lang="tr-TR" dirty="0"/>
              <a:t> kolonunda da gerekli güncellemeyi yapacak </a:t>
            </a:r>
            <a:r>
              <a:rPr lang="tr-TR" dirty="0" err="1"/>
              <a:t>trigger’ı</a:t>
            </a:r>
            <a:r>
              <a:rPr lang="tr-TR" dirty="0"/>
              <a:t> yazınız.</a:t>
            </a:r>
          </a:p>
        </p:txBody>
      </p:sp>
    </p:spTree>
    <p:extLst>
      <p:ext uri="{BB962C8B-B14F-4D97-AF65-F5344CB8AC3E}">
        <p14:creationId xmlns:p14="http://schemas.microsoft.com/office/powerpoint/2010/main" val="7338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4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74209" y="1392073"/>
            <a:ext cx="9730403" cy="54659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/>
              <a:t>ALTER TABLE </a:t>
            </a:r>
            <a:r>
              <a:rPr lang="tr-TR" dirty="0" err="1"/>
              <a:t>department</a:t>
            </a:r>
            <a:r>
              <a:rPr lang="tr-TR" dirty="0"/>
              <a:t> </a:t>
            </a:r>
            <a:r>
              <a:rPr lang="tr-TR" b="1" dirty="0"/>
              <a:t>ADD COLUMN</a:t>
            </a:r>
            <a:r>
              <a:rPr lang="tr-TR" dirty="0"/>
              <a:t> </a:t>
            </a:r>
            <a:r>
              <a:rPr lang="tr-TR" dirty="0" err="1"/>
              <a:t>total_salary</a:t>
            </a:r>
            <a:r>
              <a:rPr lang="tr-TR" dirty="0"/>
              <a:t> </a:t>
            </a:r>
            <a:r>
              <a:rPr lang="tr-TR" b="1" dirty="0"/>
              <a:t>INTEGER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0;</a:t>
            </a:r>
          </a:p>
          <a:p>
            <a:pPr marL="0" indent="0">
              <a:buNone/>
            </a:pPr>
            <a:r>
              <a:rPr lang="tr-TR" b="1" dirty="0"/>
              <a:t>CREATE OR REPLACE FUNCTION</a:t>
            </a:r>
            <a:r>
              <a:rPr lang="tr-TR" dirty="0"/>
              <a:t> ornek4() </a:t>
            </a:r>
            <a:r>
              <a:rPr lang="tr-TR" b="1" dirty="0"/>
              <a:t>RETURNS TRIGGER AS $ornek4$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b="1" dirty="0" err="1"/>
              <a:t>if</a:t>
            </a:r>
            <a:r>
              <a:rPr lang="tr-TR" dirty="0"/>
              <a:t>  (TG_OP = 'DELETE') </a:t>
            </a:r>
            <a:r>
              <a:rPr lang="tr-TR" b="1" dirty="0" err="1"/>
              <a:t>then</a:t>
            </a:r>
            <a:r>
              <a:rPr lang="tr-TR" b="1" dirty="0"/>
              <a:t> </a:t>
            </a:r>
          </a:p>
          <a:p>
            <a:pPr marL="0" indent="0">
              <a:buNone/>
            </a:pPr>
            <a:r>
              <a:rPr lang="tr-TR" dirty="0"/>
              <a:t>	  </a:t>
            </a:r>
            <a:r>
              <a:rPr lang="tr-TR" b="1" dirty="0" err="1"/>
              <a:t>update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</a:t>
            </a:r>
            <a:r>
              <a:rPr lang="tr-TR" b="1" dirty="0"/>
              <a:t>set</a:t>
            </a:r>
            <a:r>
              <a:rPr lang="tr-TR" dirty="0"/>
              <a:t> </a:t>
            </a:r>
            <a:r>
              <a:rPr lang="tr-TR" dirty="0" err="1"/>
              <a:t>total_salary</a:t>
            </a:r>
            <a:r>
              <a:rPr lang="tr-TR" dirty="0"/>
              <a:t>=</a:t>
            </a:r>
            <a:r>
              <a:rPr lang="tr-TR" dirty="0" err="1"/>
              <a:t>total_salary-old.salary</a:t>
            </a:r>
            <a:r>
              <a:rPr lang="tr-TR" dirty="0"/>
              <a:t> </a:t>
            </a:r>
            <a:r>
              <a:rPr lang="tr-TR" b="1" dirty="0" err="1"/>
              <a:t>where</a:t>
            </a:r>
            <a:r>
              <a:rPr lang="tr-TR" dirty="0"/>
              <a:t> </a:t>
            </a:r>
            <a:r>
              <a:rPr lang="tr-TR" dirty="0" err="1"/>
              <a:t>dnumber</a:t>
            </a:r>
            <a:r>
              <a:rPr lang="tr-TR" dirty="0"/>
              <a:t>=</a:t>
            </a:r>
            <a:r>
              <a:rPr lang="tr-TR" dirty="0" err="1"/>
              <a:t>old.dno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b="1" dirty="0" err="1"/>
              <a:t>elsif</a:t>
            </a:r>
            <a:r>
              <a:rPr lang="tr-TR" dirty="0"/>
              <a:t> (TG_OP = 'UPDATE') </a:t>
            </a:r>
            <a:r>
              <a:rPr lang="tr-TR" b="1" dirty="0" err="1"/>
              <a:t>then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tr-TR" b="1" dirty="0" err="1"/>
              <a:t>update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</a:t>
            </a:r>
            <a:r>
              <a:rPr lang="tr-TR" b="1" dirty="0"/>
              <a:t>set</a:t>
            </a:r>
            <a:r>
              <a:rPr lang="tr-TR" dirty="0"/>
              <a:t> </a:t>
            </a:r>
            <a:r>
              <a:rPr lang="tr-TR" dirty="0" err="1"/>
              <a:t>total_salary</a:t>
            </a:r>
            <a:r>
              <a:rPr lang="tr-TR" dirty="0"/>
              <a:t>=</a:t>
            </a:r>
            <a:r>
              <a:rPr lang="tr-TR" dirty="0" err="1"/>
              <a:t>total_salary-old.salary+new.salary</a:t>
            </a:r>
            <a:r>
              <a:rPr lang="tr-TR" dirty="0"/>
              <a:t> </a:t>
            </a:r>
            <a:r>
              <a:rPr lang="tr-TR" b="1" dirty="0" err="1"/>
              <a:t>where</a:t>
            </a:r>
            <a:r>
              <a:rPr lang="tr-TR" dirty="0"/>
              <a:t> </a:t>
            </a:r>
            <a:r>
              <a:rPr lang="tr-TR" dirty="0" err="1"/>
              <a:t>dnumber</a:t>
            </a:r>
            <a:r>
              <a:rPr lang="tr-TR" dirty="0"/>
              <a:t>=</a:t>
            </a:r>
            <a:r>
              <a:rPr lang="tr-TR" dirty="0" err="1"/>
              <a:t>old.dno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b="1" dirty="0"/>
              <a:t>else</a:t>
            </a:r>
          </a:p>
          <a:p>
            <a:pPr marL="0" indent="0">
              <a:buNone/>
            </a:pPr>
            <a:r>
              <a:rPr lang="tr-TR" dirty="0"/>
              <a:t>	  </a:t>
            </a:r>
            <a:r>
              <a:rPr lang="tr-TR" b="1" dirty="0" err="1"/>
              <a:t>update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</a:t>
            </a:r>
            <a:r>
              <a:rPr lang="tr-TR" b="1" dirty="0"/>
              <a:t>set</a:t>
            </a:r>
            <a:r>
              <a:rPr lang="tr-TR" dirty="0"/>
              <a:t> </a:t>
            </a:r>
            <a:r>
              <a:rPr lang="tr-TR" dirty="0" err="1"/>
              <a:t>total_salary</a:t>
            </a:r>
            <a:r>
              <a:rPr lang="tr-TR" dirty="0"/>
              <a:t>=</a:t>
            </a:r>
            <a:r>
              <a:rPr lang="tr-TR" dirty="0" err="1"/>
              <a:t>total_salary+new.salary</a:t>
            </a:r>
            <a:r>
              <a:rPr lang="tr-TR" dirty="0"/>
              <a:t> </a:t>
            </a:r>
            <a:r>
              <a:rPr lang="tr-TR" b="1" dirty="0" err="1"/>
              <a:t>where</a:t>
            </a:r>
            <a:r>
              <a:rPr lang="tr-TR" dirty="0"/>
              <a:t> </a:t>
            </a:r>
            <a:r>
              <a:rPr lang="tr-TR" dirty="0" err="1"/>
              <a:t>dnumber</a:t>
            </a:r>
            <a:r>
              <a:rPr lang="tr-TR" dirty="0"/>
              <a:t>=</a:t>
            </a:r>
            <a:r>
              <a:rPr lang="tr-TR" dirty="0" err="1"/>
              <a:t>new.dno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     </a:t>
            </a:r>
            <a:r>
              <a:rPr lang="tr-TR" b="1" dirty="0" err="1"/>
              <a:t>end</a:t>
            </a:r>
            <a:r>
              <a:rPr lang="tr-TR" b="1" dirty="0"/>
              <a:t> </a:t>
            </a:r>
            <a:r>
              <a:rPr lang="tr-TR" b="1" dirty="0" err="1"/>
              <a:t>if</a:t>
            </a:r>
            <a:r>
              <a:rPr lang="tr-TR" b="1" dirty="0"/>
              <a:t>;		RETURN NEW;</a:t>
            </a:r>
          </a:p>
          <a:p>
            <a:pPr marL="0" indent="0">
              <a:buNone/>
            </a:pPr>
            <a:r>
              <a:rPr lang="tr-TR" b="1" dirty="0"/>
              <a:t>END;</a:t>
            </a:r>
          </a:p>
          <a:p>
            <a:pPr marL="0" indent="0">
              <a:buNone/>
            </a:pPr>
            <a:r>
              <a:rPr lang="tr-TR" b="1" dirty="0"/>
              <a:t>$ornek4$ LANGUAGE 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b="1" dirty="0"/>
              <a:t>CREATE TRIGGER </a:t>
            </a:r>
            <a:r>
              <a:rPr lang="tr-TR" dirty="0"/>
              <a:t>ornek4 </a:t>
            </a:r>
            <a:r>
              <a:rPr lang="tr-TR" b="1" dirty="0"/>
              <a:t>AFTER</a:t>
            </a:r>
            <a:r>
              <a:rPr lang="tr-TR" dirty="0"/>
              <a:t> insert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b="1" dirty="0"/>
              <a:t>ON</a:t>
            </a:r>
            <a:r>
              <a:rPr lang="tr-TR" dirty="0"/>
              <a:t>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b="1" dirty="0"/>
              <a:t>FOR EACH ROW EXECUTE PROCEDURE</a:t>
            </a:r>
            <a:r>
              <a:rPr lang="tr-TR" dirty="0"/>
              <a:t> ornek4();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b="1" dirty="0"/>
              <a:t>Önce:</a:t>
            </a:r>
            <a:r>
              <a:rPr lang="tr-TR" dirty="0"/>
              <a:t> DROP TRIGGER ornek4 on </a:t>
            </a:r>
            <a:r>
              <a:rPr lang="tr-TR" dirty="0" err="1"/>
              <a:t>employee</a:t>
            </a:r>
            <a:r>
              <a:rPr lang="tr-TR" dirty="0"/>
              <a:t>;  </a:t>
            </a:r>
            <a:r>
              <a:rPr lang="tr-TR" b="1" dirty="0"/>
              <a:t>Sonra: </a:t>
            </a:r>
            <a:r>
              <a:rPr lang="tr-TR" dirty="0"/>
              <a:t>DROP FUNCTION trig_fonk_ornek4();</a:t>
            </a:r>
          </a:p>
          <a:p>
            <a:pPr marL="0" indent="0">
              <a:buNone/>
            </a:pPr>
            <a:r>
              <a:rPr lang="tr-TR" b="1" dirty="0" err="1"/>
              <a:t>Department'i</a:t>
            </a:r>
            <a:r>
              <a:rPr lang="tr-TR" b="1" dirty="0"/>
              <a:t> eski haline getirelim: </a:t>
            </a:r>
            <a:r>
              <a:rPr lang="tr-TR" dirty="0"/>
              <a:t>ALTER TABLE </a:t>
            </a:r>
            <a:r>
              <a:rPr lang="tr-TR" dirty="0" err="1"/>
              <a:t>department</a:t>
            </a:r>
            <a:r>
              <a:rPr lang="tr-TR" dirty="0"/>
              <a:t> </a:t>
            </a:r>
            <a:r>
              <a:rPr lang="tr-TR" b="1" dirty="0"/>
              <a:t>DROP COLUMN</a:t>
            </a:r>
            <a:r>
              <a:rPr lang="tr-TR" dirty="0"/>
              <a:t> </a:t>
            </a:r>
            <a:r>
              <a:rPr lang="tr-TR" dirty="0" err="1"/>
              <a:t>total_salary</a:t>
            </a:r>
            <a:r>
              <a:rPr lang="tr-T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30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Recor</a:t>
            </a:r>
            <a:r>
              <a:rPr lang="tr-TR" b="1" dirty="0" smtClean="0"/>
              <a:t>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pPr lvl="0" algn="just"/>
            <a:r>
              <a:rPr lang="es-ES" dirty="0"/>
              <a:t>PL/pgSQL, fonksiyonları sonucunda tek bir değer ve basit tipte olan veriler dönmek zorunda değildir. </a:t>
            </a:r>
            <a:endParaRPr lang="tr-TR" dirty="0"/>
          </a:p>
          <a:p>
            <a:pPr lvl="0" algn="just"/>
            <a:r>
              <a:rPr lang="es-ES" dirty="0"/>
              <a:t>Fonksiyondan dönen değerler basit tipte değil de record'lar gibi composit veri tipinde veya bir sonuç tablosu formatında olabilir. </a:t>
            </a:r>
            <a:r>
              <a:rPr lang="es-ES" dirty="0" smtClean="0"/>
              <a:t>Bu </a:t>
            </a:r>
            <a:r>
              <a:rPr lang="es-ES" dirty="0"/>
              <a:t>durumlarda dönen veriyi record olarak tanımlarız.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97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Recor</a:t>
            </a:r>
            <a:r>
              <a:rPr lang="tr-TR" b="1" dirty="0" smtClean="0"/>
              <a:t>d Tanımı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CREATE TYPE </a:t>
            </a:r>
            <a:r>
              <a:rPr lang="tr-TR" dirty="0" err="1" smtClean="0"/>
              <a:t>my_record</a:t>
            </a:r>
            <a:r>
              <a:rPr lang="tr-TR" dirty="0" smtClean="0"/>
              <a:t> </a:t>
            </a:r>
            <a:r>
              <a:rPr lang="tr-TR" b="1" dirty="0" smtClean="0"/>
              <a:t>AS</a:t>
            </a:r>
            <a:r>
              <a:rPr lang="tr-TR" dirty="0" smtClean="0"/>
              <a:t> </a:t>
            </a:r>
            <a:r>
              <a:rPr lang="tr-TR" dirty="0"/>
              <a:t>(isim1 tür1, isim2 tür2, …);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/>
              <a:t>Örnek:</a:t>
            </a:r>
          </a:p>
          <a:p>
            <a:pPr>
              <a:buNone/>
            </a:pPr>
            <a:r>
              <a:rPr lang="tr-TR" b="1" dirty="0"/>
              <a:t>CREATE TYPE </a:t>
            </a:r>
            <a:r>
              <a:rPr lang="tr-TR" dirty="0" err="1" smtClean="0"/>
              <a:t>urunler</a:t>
            </a:r>
            <a:r>
              <a:rPr lang="tr-TR" dirty="0" smtClean="0"/>
              <a:t> </a:t>
            </a:r>
            <a:r>
              <a:rPr lang="tr-TR" b="1" dirty="0" smtClean="0"/>
              <a:t>AS</a:t>
            </a:r>
            <a:r>
              <a:rPr lang="tr-TR" dirty="0" smtClean="0"/>
              <a:t> </a:t>
            </a:r>
            <a:r>
              <a:rPr lang="tr-TR" dirty="0"/>
              <a:t>(miktar1 </a:t>
            </a:r>
            <a:r>
              <a:rPr lang="tr-TR" b="1" dirty="0"/>
              <a:t>INTEGER</a:t>
            </a:r>
            <a:r>
              <a:rPr lang="tr-TR" dirty="0"/>
              <a:t>, </a:t>
            </a:r>
            <a:r>
              <a:rPr lang="tr-TR" dirty="0" smtClean="0"/>
              <a:t>isim </a:t>
            </a:r>
            <a:r>
              <a:rPr lang="tr-TR" b="1" dirty="0" smtClean="0"/>
              <a:t>VARCHAR</a:t>
            </a:r>
            <a:r>
              <a:rPr lang="tr-TR" dirty="0" smtClean="0"/>
              <a:t>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/>
          </a:p>
          <a:p>
            <a:r>
              <a:rPr lang="tr-TR" dirty="0"/>
              <a:t>Bu tipi, lokal değişken ya da dönüş tipi olarak fonksiyonlarda kullanabiliriz artık: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my_record_variable</a:t>
            </a:r>
            <a:r>
              <a:rPr lang="tr-TR" dirty="0" smtClean="0"/>
              <a:t>     </a:t>
            </a:r>
            <a:r>
              <a:rPr lang="tr-TR" dirty="0" err="1" smtClean="0"/>
              <a:t>my_record</a:t>
            </a:r>
            <a:r>
              <a:rPr lang="tr-TR" dirty="0" smtClean="0"/>
              <a:t>;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72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Cursor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pPr lvl="0" algn="just"/>
            <a:r>
              <a:rPr lang="es-ES" dirty="0" smtClean="0"/>
              <a:t>Fonksiyondan </a:t>
            </a:r>
            <a:r>
              <a:rPr lang="es-ES" dirty="0"/>
              <a:t>bir sonuç tablosu dönecekse, </a:t>
            </a:r>
            <a:r>
              <a:rPr lang="es-ES" b="1" dirty="0"/>
              <a:t>CURSOR</a:t>
            </a:r>
            <a:r>
              <a:rPr lang="es-ES" dirty="0"/>
              <a:t> tanımlayarak sonucu cursor yardımıyla döndürebiliriz</a:t>
            </a:r>
            <a:r>
              <a:rPr lang="es-ES" dirty="0" smtClean="0"/>
              <a:t>.</a:t>
            </a:r>
            <a:endParaRPr lang="tr-TR" dirty="0"/>
          </a:p>
          <a:p>
            <a:pPr lvl="0" algn="just"/>
            <a:r>
              <a:rPr lang="es-ES" dirty="0"/>
              <a:t>Tüm sorguyu bir kerede çalıştırmak yerine sorgu sonucunu kısaltarak alan </a:t>
            </a:r>
            <a:r>
              <a:rPr lang="es-ES" b="1" dirty="0"/>
              <a:t>cursor</a:t>
            </a:r>
            <a:r>
              <a:rPr lang="es-ES" dirty="0"/>
              <a:t>'ları kullanabiliriz. Böylece sorgu sonucu tek seferde okunmaz, her seferinde birkaç satır okunur. Böylece çok satırdan oluşan sorguların sonucunda memory yetmezliği gibi durumlarla da karşılaşılmamış olur.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47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Cursor</a:t>
            </a:r>
            <a:r>
              <a:rPr lang="tr-TR" b="1" dirty="0" smtClean="0"/>
              <a:t> Tanımı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r>
              <a:rPr lang="tr-TR" dirty="0" err="1" smtClean="0"/>
              <a:t>cursor_name</a:t>
            </a:r>
            <a:r>
              <a:rPr lang="tr-TR" dirty="0" smtClean="0"/>
              <a:t> [[NO] SCROLL] </a:t>
            </a:r>
            <a:r>
              <a:rPr lang="tr-TR" b="1" dirty="0" smtClean="0"/>
              <a:t>CURSOR </a:t>
            </a:r>
            <a:r>
              <a:rPr lang="tr-TR" dirty="0" smtClean="0"/>
              <a:t>[</a:t>
            </a:r>
            <a:r>
              <a:rPr lang="tr-TR" dirty="0" err="1" smtClean="0"/>
              <a:t>argument</a:t>
            </a:r>
            <a:r>
              <a:rPr lang="tr-TR" dirty="0" smtClean="0"/>
              <a:t>] </a:t>
            </a:r>
            <a:r>
              <a:rPr lang="tr-TR" b="1" dirty="0" smtClean="0"/>
              <a:t>FOR </a:t>
            </a:r>
            <a:r>
              <a:rPr lang="tr-TR" dirty="0" err="1"/>
              <a:t>sql_query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tr-TR" b="1" dirty="0" smtClean="0"/>
              <a:t>Ör: </a:t>
            </a:r>
            <a:r>
              <a:rPr lang="tr-TR" dirty="0" err="1" smtClean="0"/>
              <a:t>my_cur</a:t>
            </a:r>
            <a:r>
              <a:rPr lang="tr-TR" dirty="0" smtClean="0"/>
              <a:t>  </a:t>
            </a:r>
            <a:r>
              <a:rPr lang="tr-TR" dirty="0"/>
              <a:t>CURSOR FOR </a:t>
            </a:r>
            <a:r>
              <a:rPr lang="tr-TR" dirty="0" err="1"/>
              <a:t>select</a:t>
            </a:r>
            <a:r>
              <a:rPr lang="tr-TR" dirty="0"/>
              <a:t> *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smtClean="0"/>
              <a:t>employee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Raise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42437" y="1614699"/>
            <a:ext cx="8915400" cy="5243301"/>
          </a:xfrm>
        </p:spPr>
        <p:txBody>
          <a:bodyPr>
            <a:normAutofit/>
          </a:bodyPr>
          <a:lstStyle/>
          <a:p>
            <a:r>
              <a:rPr lang="tr-TR" dirty="0" smtClean="0"/>
              <a:t>Ekrana mesaj yazdırabilmek için RAISE ifadesi kullanılır:</a:t>
            </a:r>
          </a:p>
          <a:p>
            <a:pPr marL="0" indent="0">
              <a:buNone/>
            </a:pPr>
            <a:r>
              <a:rPr lang="tr-TR" b="1" dirty="0" smtClean="0"/>
              <a:t>RAISE</a:t>
            </a:r>
            <a:r>
              <a:rPr lang="tr-TR" dirty="0" smtClean="0"/>
              <a:t> </a:t>
            </a:r>
            <a:r>
              <a:rPr lang="tr-TR" dirty="0" err="1" smtClean="0"/>
              <a:t>mesaj_türü</a:t>
            </a:r>
            <a:r>
              <a:rPr lang="tr-TR" dirty="0" smtClean="0"/>
              <a:t> MESAJ;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Mesaj türleri: DEBUG</a:t>
            </a:r>
            <a:r>
              <a:rPr lang="tr-TR" dirty="0"/>
              <a:t>, LOG, INFO, NOTICE, WARNING ve EXCEPTION değerlerini alabilir. </a:t>
            </a:r>
            <a:r>
              <a:rPr lang="tr-TR" dirty="0" err="1"/>
              <a:t>Default'u</a:t>
            </a:r>
            <a:r>
              <a:rPr lang="tr-TR" dirty="0"/>
              <a:t> </a:t>
            </a:r>
            <a:r>
              <a:rPr lang="tr-TR" dirty="0" err="1"/>
              <a:t>EXCEPTION'dır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Bilgi </a:t>
            </a:r>
            <a:r>
              <a:rPr lang="tr-TR" dirty="0"/>
              <a:t>vermek amacıyla NOTICE veya INFO kullanılabilir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Hata mesajı için EXCEPTION kullanılır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7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Örnek 1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/>
              <a:t>SSN'i</a:t>
            </a:r>
            <a:r>
              <a:rPr lang="tr-TR" dirty="0"/>
              <a:t> parametre olarak verilen çalışanın ismini, çalıştığı departmanın ismini ve maaşını ekrana yazdıran PL/</a:t>
            </a:r>
            <a:r>
              <a:rPr lang="tr-TR" dirty="0" err="1"/>
              <a:t>pgSQL</a:t>
            </a:r>
            <a:r>
              <a:rPr lang="tr-TR" dirty="0"/>
              <a:t> bloğunu yazın. Bir </a:t>
            </a:r>
            <a:r>
              <a:rPr lang="tr-TR" dirty="0" err="1"/>
              <a:t>ssn</a:t>
            </a:r>
            <a:r>
              <a:rPr lang="tr-TR" dirty="0"/>
              <a:t> vererek fonksiyonu çağırınız.</a:t>
            </a:r>
          </a:p>
        </p:txBody>
      </p:sp>
    </p:spTree>
    <p:extLst>
      <p:ext uri="{BB962C8B-B14F-4D97-AF65-F5344CB8AC3E}">
        <p14:creationId xmlns:p14="http://schemas.microsoft.com/office/powerpoint/2010/main" val="36482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r-TR" b="1" dirty="0" smtClean="0">
                <a:solidFill>
                  <a:schemeClr val="tx1"/>
                </a:solidFill>
              </a:rPr>
              <a:t>Cevap </a:t>
            </a:r>
            <a:r>
              <a:rPr lang="tr-T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2322" y="1467987"/>
            <a:ext cx="9812290" cy="5759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Bunu gerçekleştirmek için fonksiyon tanımından önce çalışan ismi, departman ismi ve maaş alanlarını içeren bir </a:t>
            </a:r>
            <a:r>
              <a:rPr lang="tr-TR" dirty="0" err="1"/>
              <a:t>record</a:t>
            </a:r>
            <a:r>
              <a:rPr lang="tr-TR" dirty="0"/>
              <a:t> oluşturun:</a:t>
            </a:r>
          </a:p>
          <a:p>
            <a:pPr marL="0" indent="0">
              <a:buNone/>
            </a:pPr>
            <a:r>
              <a:rPr lang="tr-TR" b="1" dirty="0"/>
              <a:t>CREATE TYPE</a:t>
            </a:r>
            <a:r>
              <a:rPr lang="tr-TR" dirty="0"/>
              <a:t> </a:t>
            </a:r>
            <a:r>
              <a:rPr lang="tr-TR" dirty="0" err="1"/>
              <a:t>my_record</a:t>
            </a:r>
            <a:r>
              <a:rPr lang="tr-TR" dirty="0"/>
              <a:t> </a:t>
            </a:r>
            <a:r>
              <a:rPr lang="tr-TR" b="1" dirty="0"/>
              <a:t>AS</a:t>
            </a:r>
            <a:r>
              <a:rPr lang="tr-TR" dirty="0"/>
              <a:t> (isim </a:t>
            </a:r>
            <a:r>
              <a:rPr lang="tr-TR" dirty="0" err="1"/>
              <a:t>varchar</a:t>
            </a:r>
            <a:r>
              <a:rPr lang="tr-TR" dirty="0"/>
              <a:t>(20), </a:t>
            </a:r>
            <a:r>
              <a:rPr lang="tr-TR" dirty="0" err="1"/>
              <a:t>dep_isim</a:t>
            </a:r>
            <a:r>
              <a:rPr lang="tr-TR" dirty="0"/>
              <a:t> </a:t>
            </a:r>
            <a:r>
              <a:rPr lang="tr-TR" dirty="0" err="1"/>
              <a:t>varchar</a:t>
            </a:r>
            <a:r>
              <a:rPr lang="tr-TR" dirty="0"/>
              <a:t>(20), </a:t>
            </a:r>
            <a:r>
              <a:rPr lang="tr-TR" dirty="0" err="1"/>
              <a:t>maas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b="1" dirty="0"/>
              <a:t>CREATE OR REPLACE FUNCTION</a:t>
            </a:r>
            <a:r>
              <a:rPr lang="tr-TR" dirty="0"/>
              <a:t> ornek1 (</a:t>
            </a:r>
            <a:r>
              <a:rPr lang="tr-TR" dirty="0" err="1"/>
              <a:t>eno</a:t>
            </a:r>
            <a:r>
              <a:rPr lang="tr-TR" dirty="0"/>
              <a:t> </a:t>
            </a:r>
            <a:r>
              <a:rPr lang="tr-TR" dirty="0" err="1"/>
              <a:t>employee.ssn%type</a:t>
            </a:r>
            <a:r>
              <a:rPr lang="tr-TR" dirty="0"/>
              <a:t>) </a:t>
            </a:r>
            <a:r>
              <a:rPr lang="tr-TR" b="1" dirty="0"/>
              <a:t>RETURNS</a:t>
            </a:r>
            <a:r>
              <a:rPr lang="tr-TR" dirty="0"/>
              <a:t> </a:t>
            </a:r>
            <a:r>
              <a:rPr lang="tr-TR" dirty="0" err="1"/>
              <a:t>my_record</a:t>
            </a:r>
            <a:r>
              <a:rPr lang="tr-TR" dirty="0"/>
              <a:t> </a:t>
            </a:r>
            <a:r>
              <a:rPr lang="tr-TR" b="1" dirty="0"/>
              <a:t>AS '</a:t>
            </a:r>
          </a:p>
          <a:p>
            <a:pPr marL="0" indent="0">
              <a:buNone/>
            </a:pPr>
            <a:r>
              <a:rPr lang="tr-TR" b="1" dirty="0"/>
              <a:t>DECLARE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emprec</a:t>
            </a:r>
            <a:r>
              <a:rPr lang="tr-TR" dirty="0" smtClean="0"/>
              <a:t> </a:t>
            </a:r>
            <a:r>
              <a:rPr lang="tr-TR" dirty="0" err="1"/>
              <a:t>my_record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BEGIN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/>
              <a:t>SELECT </a:t>
            </a:r>
            <a:r>
              <a:rPr lang="tr-TR" dirty="0" err="1" smtClean="0"/>
              <a:t>fname</a:t>
            </a:r>
            <a:r>
              <a:rPr lang="tr-TR" dirty="0"/>
              <a:t>, </a:t>
            </a:r>
            <a:r>
              <a:rPr lang="tr-TR" dirty="0" err="1"/>
              <a:t>dname</a:t>
            </a:r>
            <a:r>
              <a:rPr lang="tr-TR" dirty="0"/>
              <a:t>, </a:t>
            </a:r>
            <a:r>
              <a:rPr lang="tr-TR" dirty="0" err="1"/>
              <a:t>salary</a:t>
            </a:r>
            <a:r>
              <a:rPr lang="tr-TR" dirty="0"/>
              <a:t> </a:t>
            </a:r>
            <a:r>
              <a:rPr lang="tr-TR" b="1" dirty="0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emprec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 </a:t>
            </a:r>
            <a:r>
              <a:rPr lang="tr-TR" dirty="0"/>
              <a:t>e, </a:t>
            </a:r>
            <a:r>
              <a:rPr lang="tr-TR" dirty="0" err="1"/>
              <a:t>department</a:t>
            </a:r>
            <a:r>
              <a:rPr lang="tr-TR" dirty="0"/>
              <a:t> d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ssn</a:t>
            </a:r>
            <a:r>
              <a:rPr lang="tr-TR" dirty="0"/>
              <a:t> = </a:t>
            </a:r>
            <a:r>
              <a:rPr lang="tr-TR" dirty="0" err="1"/>
              <a:t>eno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e.dno</a:t>
            </a:r>
            <a:r>
              <a:rPr lang="tr-TR" dirty="0"/>
              <a:t> = </a:t>
            </a:r>
            <a:r>
              <a:rPr lang="tr-TR" dirty="0" err="1"/>
              <a:t>d.dnumber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/>
              <a:t>RAISE NOTICE </a:t>
            </a:r>
            <a:r>
              <a:rPr lang="tr-TR" dirty="0" smtClean="0"/>
              <a:t>'</a:t>
            </a:r>
            <a:r>
              <a:rPr lang="tr-TR" dirty="0"/>
              <a:t>'</a:t>
            </a:r>
            <a:r>
              <a:rPr lang="tr-TR" dirty="0" err="1"/>
              <a:t>Calisan</a:t>
            </a:r>
            <a:r>
              <a:rPr lang="tr-TR" dirty="0"/>
              <a:t> ismi: %, </a:t>
            </a:r>
            <a:r>
              <a:rPr lang="tr-TR" dirty="0" err="1"/>
              <a:t>departmanin</a:t>
            </a:r>
            <a:r>
              <a:rPr lang="tr-TR" dirty="0"/>
              <a:t> ismi: %, </a:t>
            </a:r>
            <a:r>
              <a:rPr lang="tr-TR" dirty="0" err="1"/>
              <a:t>maasi</a:t>
            </a:r>
            <a:r>
              <a:rPr lang="tr-TR" dirty="0"/>
              <a:t>: % </a:t>
            </a:r>
            <a:r>
              <a:rPr lang="tr-TR" dirty="0" err="1"/>
              <a:t>TLdir</a:t>
            </a:r>
            <a:r>
              <a:rPr lang="tr-TR" dirty="0"/>
              <a:t>. '', </a:t>
            </a:r>
            <a:r>
              <a:rPr lang="tr-TR" dirty="0" err="1"/>
              <a:t>emprec.isim</a:t>
            </a:r>
            <a:r>
              <a:rPr lang="tr-TR" dirty="0"/>
              <a:t>, </a:t>
            </a:r>
            <a:r>
              <a:rPr lang="tr-TR" dirty="0" err="1"/>
              <a:t>emprec.dep_isim</a:t>
            </a:r>
            <a:r>
              <a:rPr lang="tr-TR" dirty="0"/>
              <a:t>, </a:t>
            </a:r>
            <a:r>
              <a:rPr lang="tr-TR" dirty="0" err="1"/>
              <a:t>emprec.maas</a:t>
            </a:r>
            <a:r>
              <a:rPr lang="tr-TR" dirty="0"/>
              <a:t> 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/>
              <a:t>RETURN </a:t>
            </a:r>
            <a:r>
              <a:rPr lang="tr-TR" dirty="0" err="1" smtClean="0"/>
              <a:t>emprec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END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1" dirty="0"/>
              <a:t>'</a:t>
            </a:r>
            <a:r>
              <a:rPr lang="tr-TR" dirty="0"/>
              <a:t> </a:t>
            </a:r>
            <a:r>
              <a:rPr lang="tr-TR" b="1" dirty="0"/>
              <a:t>LANGUAGE 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marL="0" indent="0">
              <a:buNone/>
            </a:pPr>
            <a:r>
              <a:rPr lang="tr-TR" dirty="0"/>
              <a:t>Çağırılması</a:t>
            </a:r>
            <a:r>
              <a:rPr lang="tr-TR" b="1" dirty="0"/>
              <a:t>:  </a:t>
            </a:r>
            <a:r>
              <a:rPr lang="tr-TR" b="1" dirty="0" smtClean="0"/>
              <a:t>SELECT </a:t>
            </a:r>
            <a:r>
              <a:rPr lang="tr-TR" dirty="0" smtClean="0"/>
              <a:t>ornek1</a:t>
            </a:r>
            <a:r>
              <a:rPr lang="tr-TR" dirty="0"/>
              <a:t>('123456789');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Düşürme</a:t>
            </a:r>
            <a:r>
              <a:rPr lang="tr-TR" dirty="0"/>
              <a:t>: </a:t>
            </a:r>
            <a:r>
              <a:rPr lang="tr-TR" b="1" dirty="0"/>
              <a:t>DROP FUNCTION  </a:t>
            </a:r>
            <a:r>
              <a:rPr lang="tr-TR" dirty="0"/>
              <a:t>ornek1 (</a:t>
            </a:r>
            <a:r>
              <a:rPr lang="tr-TR" dirty="0" err="1"/>
              <a:t>employee.ssn%type</a:t>
            </a:r>
            <a:r>
              <a:rPr lang="tr-TR" dirty="0" smtClean="0"/>
              <a:t>);			 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my_record</a:t>
            </a:r>
            <a:r>
              <a:rPr lang="tr-T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2377</TotalTime>
  <Words>712</Words>
  <Application>Microsoft Office PowerPoint</Application>
  <PresentationFormat>Geniş ekran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Duman</vt:lpstr>
      <vt:lpstr>Veri Tabanı Yönetimi Dersi 8. Laboratuvarı </vt:lpstr>
      <vt:lpstr>PostgreSQL</vt:lpstr>
      <vt:lpstr>Record</vt:lpstr>
      <vt:lpstr>Record Tanımı</vt:lpstr>
      <vt:lpstr>Cursor</vt:lpstr>
      <vt:lpstr>Cursor Tanımı</vt:lpstr>
      <vt:lpstr>Raise</vt:lpstr>
      <vt:lpstr>Örnek 1</vt:lpstr>
      <vt:lpstr>Cevap 1</vt:lpstr>
      <vt:lpstr>Örnek 2</vt:lpstr>
      <vt:lpstr>Cevap 2</vt:lpstr>
      <vt:lpstr>Örnek 3</vt:lpstr>
      <vt:lpstr>Cevap 3</vt:lpstr>
      <vt:lpstr>Trigger Tanımı</vt:lpstr>
      <vt:lpstr>Trigger Tanımı</vt:lpstr>
      <vt:lpstr>Örnek 1</vt:lpstr>
      <vt:lpstr>Cevap 1</vt:lpstr>
      <vt:lpstr>Örnek 2</vt:lpstr>
      <vt:lpstr>Cevap 2</vt:lpstr>
      <vt:lpstr>Örnek 3</vt:lpstr>
      <vt:lpstr>Cevap 3</vt:lpstr>
      <vt:lpstr>Örnek 4</vt:lpstr>
      <vt:lpstr>Cevap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Yönetimi Dersi 1. Laboratuvarı</dc:title>
  <dc:creator>pınar cihan</dc:creator>
  <cp:keywords>Pınar Cihan</cp:keywords>
  <cp:lastModifiedBy>pınar cihan</cp:lastModifiedBy>
  <cp:revision>114</cp:revision>
  <dcterms:created xsi:type="dcterms:W3CDTF">2015-10-04T20:07:07Z</dcterms:created>
  <dcterms:modified xsi:type="dcterms:W3CDTF">2016-12-07T14:10:04Z</dcterms:modified>
</cp:coreProperties>
</file>