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7" r:id="rId13"/>
    <p:sldId id="278" r:id="rId14"/>
    <p:sldId id="267" r:id="rId15"/>
    <p:sldId id="279" r:id="rId16"/>
    <p:sldId id="268" r:id="rId17"/>
    <p:sldId id="269" r:id="rId18"/>
    <p:sldId id="270" r:id="rId19"/>
    <p:sldId id="271" r:id="rId20"/>
    <p:sldId id="272" r:id="rId21"/>
    <p:sldId id="273" r:id="rId22"/>
    <p:sldId id="274" r:id="rId23"/>
    <p:sldId id="275" r:id="rId24"/>
    <p:sldId id="276" r:id="rId25"/>
    <p:sldId id="280" r:id="rId26"/>
    <p:sldId id="281" r:id="rId2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7D6897FD-0F41-4BF2-A068-86EE2CB82695}" type="datetimeFigureOut">
              <a:rPr lang="tr-TR" smtClean="0"/>
              <a:t>06.04.2014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50E1340-063A-46C0-B249-071112036215}" type="slidenum">
              <a:rPr lang="tr-TR" smtClean="0"/>
              <a:t>‹#›</a:t>
            </a:fld>
            <a:endParaRPr lang="tr-TR"/>
          </a:p>
        </p:txBody>
      </p:sp>
    </p:spTree>
    <p:extLst>
      <p:ext uri="{BB962C8B-B14F-4D97-AF65-F5344CB8AC3E}">
        <p14:creationId xmlns:p14="http://schemas.microsoft.com/office/powerpoint/2010/main" val="2297614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7D6897FD-0F41-4BF2-A068-86EE2CB82695}" type="datetimeFigureOut">
              <a:rPr lang="tr-TR" smtClean="0"/>
              <a:t>06.04.2014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50E1340-063A-46C0-B249-071112036215}" type="slidenum">
              <a:rPr lang="tr-TR" smtClean="0"/>
              <a:t>‹#›</a:t>
            </a:fld>
            <a:endParaRPr lang="tr-TR"/>
          </a:p>
        </p:txBody>
      </p:sp>
    </p:spTree>
    <p:extLst>
      <p:ext uri="{BB962C8B-B14F-4D97-AF65-F5344CB8AC3E}">
        <p14:creationId xmlns:p14="http://schemas.microsoft.com/office/powerpoint/2010/main" val="1637862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7D6897FD-0F41-4BF2-A068-86EE2CB82695}" type="datetimeFigureOut">
              <a:rPr lang="tr-TR" smtClean="0"/>
              <a:t>06.04.2014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50E1340-063A-46C0-B249-071112036215}" type="slidenum">
              <a:rPr lang="tr-TR" smtClean="0"/>
              <a:t>‹#›</a:t>
            </a:fld>
            <a:endParaRPr lang="tr-TR"/>
          </a:p>
        </p:txBody>
      </p:sp>
    </p:spTree>
    <p:extLst>
      <p:ext uri="{BB962C8B-B14F-4D97-AF65-F5344CB8AC3E}">
        <p14:creationId xmlns:p14="http://schemas.microsoft.com/office/powerpoint/2010/main" val="3806241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7D6897FD-0F41-4BF2-A068-86EE2CB82695}" type="datetimeFigureOut">
              <a:rPr lang="tr-TR" smtClean="0"/>
              <a:t>06.04.2014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50E1340-063A-46C0-B249-071112036215}" type="slidenum">
              <a:rPr lang="tr-TR" smtClean="0"/>
              <a:t>‹#›</a:t>
            </a:fld>
            <a:endParaRPr lang="tr-TR"/>
          </a:p>
        </p:txBody>
      </p:sp>
    </p:spTree>
    <p:extLst>
      <p:ext uri="{BB962C8B-B14F-4D97-AF65-F5344CB8AC3E}">
        <p14:creationId xmlns:p14="http://schemas.microsoft.com/office/powerpoint/2010/main" val="1024607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7D6897FD-0F41-4BF2-A068-86EE2CB82695}" type="datetimeFigureOut">
              <a:rPr lang="tr-TR" smtClean="0"/>
              <a:t>06.04.2014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50E1340-063A-46C0-B249-071112036215}" type="slidenum">
              <a:rPr lang="tr-TR" smtClean="0"/>
              <a:t>‹#›</a:t>
            </a:fld>
            <a:endParaRPr lang="tr-TR"/>
          </a:p>
        </p:txBody>
      </p:sp>
    </p:spTree>
    <p:extLst>
      <p:ext uri="{BB962C8B-B14F-4D97-AF65-F5344CB8AC3E}">
        <p14:creationId xmlns:p14="http://schemas.microsoft.com/office/powerpoint/2010/main" val="718754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7D6897FD-0F41-4BF2-A068-86EE2CB82695}" type="datetimeFigureOut">
              <a:rPr lang="tr-TR" smtClean="0"/>
              <a:t>06.04.2014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50E1340-063A-46C0-B249-071112036215}" type="slidenum">
              <a:rPr lang="tr-TR" smtClean="0"/>
              <a:t>‹#›</a:t>
            </a:fld>
            <a:endParaRPr lang="tr-TR"/>
          </a:p>
        </p:txBody>
      </p:sp>
    </p:spTree>
    <p:extLst>
      <p:ext uri="{BB962C8B-B14F-4D97-AF65-F5344CB8AC3E}">
        <p14:creationId xmlns:p14="http://schemas.microsoft.com/office/powerpoint/2010/main" val="882171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7D6897FD-0F41-4BF2-A068-86EE2CB82695}" type="datetimeFigureOut">
              <a:rPr lang="tr-TR" smtClean="0"/>
              <a:t>06.04.2014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F50E1340-063A-46C0-B249-071112036215}" type="slidenum">
              <a:rPr lang="tr-TR" smtClean="0"/>
              <a:t>‹#›</a:t>
            </a:fld>
            <a:endParaRPr lang="tr-TR"/>
          </a:p>
        </p:txBody>
      </p:sp>
    </p:spTree>
    <p:extLst>
      <p:ext uri="{BB962C8B-B14F-4D97-AF65-F5344CB8AC3E}">
        <p14:creationId xmlns:p14="http://schemas.microsoft.com/office/powerpoint/2010/main" val="632318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7D6897FD-0F41-4BF2-A068-86EE2CB82695}" type="datetimeFigureOut">
              <a:rPr lang="tr-TR" smtClean="0"/>
              <a:t>06.04.2014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F50E1340-063A-46C0-B249-071112036215}" type="slidenum">
              <a:rPr lang="tr-TR" smtClean="0"/>
              <a:t>‹#›</a:t>
            </a:fld>
            <a:endParaRPr lang="tr-TR"/>
          </a:p>
        </p:txBody>
      </p:sp>
    </p:spTree>
    <p:extLst>
      <p:ext uri="{BB962C8B-B14F-4D97-AF65-F5344CB8AC3E}">
        <p14:creationId xmlns:p14="http://schemas.microsoft.com/office/powerpoint/2010/main" val="9805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7D6897FD-0F41-4BF2-A068-86EE2CB82695}" type="datetimeFigureOut">
              <a:rPr lang="tr-TR" smtClean="0"/>
              <a:t>06.04.2014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F50E1340-063A-46C0-B249-071112036215}" type="slidenum">
              <a:rPr lang="tr-TR" smtClean="0"/>
              <a:t>‹#›</a:t>
            </a:fld>
            <a:endParaRPr lang="tr-TR"/>
          </a:p>
        </p:txBody>
      </p:sp>
    </p:spTree>
    <p:extLst>
      <p:ext uri="{BB962C8B-B14F-4D97-AF65-F5344CB8AC3E}">
        <p14:creationId xmlns:p14="http://schemas.microsoft.com/office/powerpoint/2010/main" val="3090193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7D6897FD-0F41-4BF2-A068-86EE2CB82695}" type="datetimeFigureOut">
              <a:rPr lang="tr-TR" smtClean="0"/>
              <a:t>06.04.2014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50E1340-063A-46C0-B249-071112036215}" type="slidenum">
              <a:rPr lang="tr-TR" smtClean="0"/>
              <a:t>‹#›</a:t>
            </a:fld>
            <a:endParaRPr lang="tr-TR"/>
          </a:p>
        </p:txBody>
      </p:sp>
    </p:spTree>
    <p:extLst>
      <p:ext uri="{BB962C8B-B14F-4D97-AF65-F5344CB8AC3E}">
        <p14:creationId xmlns:p14="http://schemas.microsoft.com/office/powerpoint/2010/main" val="1847130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7D6897FD-0F41-4BF2-A068-86EE2CB82695}" type="datetimeFigureOut">
              <a:rPr lang="tr-TR" smtClean="0"/>
              <a:t>06.04.2014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50E1340-063A-46C0-B249-071112036215}" type="slidenum">
              <a:rPr lang="tr-TR" smtClean="0"/>
              <a:t>‹#›</a:t>
            </a:fld>
            <a:endParaRPr lang="tr-TR"/>
          </a:p>
        </p:txBody>
      </p:sp>
    </p:spTree>
    <p:extLst>
      <p:ext uri="{BB962C8B-B14F-4D97-AF65-F5344CB8AC3E}">
        <p14:creationId xmlns:p14="http://schemas.microsoft.com/office/powerpoint/2010/main" val="761405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6897FD-0F41-4BF2-A068-86EE2CB82695}" type="datetimeFigureOut">
              <a:rPr lang="tr-TR" smtClean="0"/>
              <a:t>06.04.2014</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0E1340-063A-46C0-B249-071112036215}" type="slidenum">
              <a:rPr lang="tr-TR" smtClean="0"/>
              <a:t>‹#›</a:t>
            </a:fld>
            <a:endParaRPr lang="tr-TR"/>
          </a:p>
        </p:txBody>
      </p:sp>
    </p:spTree>
    <p:extLst>
      <p:ext uri="{BB962C8B-B14F-4D97-AF65-F5344CB8AC3E}">
        <p14:creationId xmlns:p14="http://schemas.microsoft.com/office/powerpoint/2010/main" val="1108886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normAutofit/>
          </a:bodyPr>
          <a:lstStyle/>
          <a:p>
            <a:r>
              <a:rPr lang="tr-TR" dirty="0" smtClean="0"/>
              <a:t> </a:t>
            </a:r>
            <a:r>
              <a:rPr lang="tr-TR" b="1" dirty="0" smtClean="0"/>
              <a:t>8251 </a:t>
            </a:r>
            <a:r>
              <a:rPr lang="tr-TR" b="1" dirty="0"/>
              <a:t>-USART</a:t>
            </a:r>
            <a:endParaRPr lang="tr-TR" dirty="0"/>
          </a:p>
        </p:txBody>
      </p:sp>
      <p:sp>
        <p:nvSpPr>
          <p:cNvPr id="3" name="Alt Başlık 2"/>
          <p:cNvSpPr>
            <a:spLocks noGrp="1"/>
          </p:cNvSpPr>
          <p:nvPr>
            <p:ph type="subTitle" idx="1"/>
          </p:nvPr>
        </p:nvSpPr>
        <p:spPr/>
        <p:txBody>
          <a:bodyPr>
            <a:normAutofit fontScale="70000" lnSpcReduction="20000"/>
          </a:bodyPr>
          <a:lstStyle/>
          <a:p>
            <a:endParaRPr lang="tr-TR" dirty="0"/>
          </a:p>
          <a:p>
            <a:endParaRPr lang="tr-TR" dirty="0"/>
          </a:p>
          <a:p>
            <a:r>
              <a:rPr lang="tr-TR" dirty="0"/>
              <a:t> </a:t>
            </a:r>
          </a:p>
          <a:p>
            <a:r>
              <a:rPr lang="it-IT" b="1" dirty="0"/>
              <a:t>Serial I/O - Programmable Communication Interface</a:t>
            </a:r>
            <a:endParaRPr lang="tr-TR" dirty="0"/>
          </a:p>
        </p:txBody>
      </p:sp>
    </p:spTree>
    <p:extLst>
      <p:ext uri="{BB962C8B-B14F-4D97-AF65-F5344CB8AC3E}">
        <p14:creationId xmlns:p14="http://schemas.microsoft.com/office/powerpoint/2010/main" val="3950666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b="1" dirty="0" err="1" smtClean="0"/>
              <a:t>Synchronous</a:t>
            </a:r>
            <a:r>
              <a:rPr lang="tr-TR" b="1" dirty="0" smtClean="0"/>
              <a:t> Communications</a:t>
            </a:r>
            <a:endParaRPr lang="tr-TR" dirty="0"/>
          </a:p>
        </p:txBody>
      </p:sp>
      <p:grpSp>
        <p:nvGrpSpPr>
          <p:cNvPr id="19" name="Grup 18"/>
          <p:cNvGrpSpPr/>
          <p:nvPr/>
        </p:nvGrpSpPr>
        <p:grpSpPr>
          <a:xfrm>
            <a:off x="1259632" y="1152528"/>
            <a:ext cx="5112568" cy="2744524"/>
            <a:chOff x="1475656" y="2844716"/>
            <a:chExt cx="5112568" cy="2744524"/>
          </a:xfrm>
        </p:grpSpPr>
        <p:sp>
          <p:nvSpPr>
            <p:cNvPr id="5" name="Dikdörtgen 4"/>
            <p:cNvSpPr/>
            <p:nvPr/>
          </p:nvSpPr>
          <p:spPr>
            <a:xfrm>
              <a:off x="1475656" y="2924944"/>
              <a:ext cx="1368152" cy="22322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smtClean="0">
                  <a:solidFill>
                    <a:schemeClr val="tx1"/>
                  </a:solidFill>
                </a:rPr>
                <a:t>System</a:t>
              </a:r>
              <a:r>
                <a:rPr lang="tr-TR" dirty="0" smtClean="0">
                  <a:solidFill>
                    <a:schemeClr val="tx1"/>
                  </a:solidFill>
                </a:rPr>
                <a:t> </a:t>
              </a:r>
              <a:r>
                <a:rPr lang="tr-TR" dirty="0">
                  <a:solidFill>
                    <a:schemeClr val="tx1"/>
                  </a:solidFill>
                </a:rPr>
                <a:t>1</a:t>
              </a:r>
            </a:p>
          </p:txBody>
        </p:sp>
        <p:sp>
          <p:nvSpPr>
            <p:cNvPr id="6" name="Dikdörtgen 5"/>
            <p:cNvSpPr/>
            <p:nvPr/>
          </p:nvSpPr>
          <p:spPr>
            <a:xfrm>
              <a:off x="5220072" y="2924944"/>
              <a:ext cx="1368152" cy="22322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smtClean="0">
                  <a:solidFill>
                    <a:schemeClr val="tx1"/>
                  </a:solidFill>
                </a:rPr>
                <a:t>System</a:t>
              </a:r>
              <a:r>
                <a:rPr lang="tr-TR" dirty="0" smtClean="0">
                  <a:solidFill>
                    <a:schemeClr val="tx1"/>
                  </a:solidFill>
                </a:rPr>
                <a:t> 2</a:t>
              </a:r>
              <a:endParaRPr lang="tr-TR" dirty="0">
                <a:solidFill>
                  <a:schemeClr val="tx1"/>
                </a:solidFill>
              </a:endParaRPr>
            </a:p>
          </p:txBody>
        </p:sp>
        <p:cxnSp>
          <p:nvCxnSpPr>
            <p:cNvPr id="7" name="Düz Bağlayıcı 6"/>
            <p:cNvCxnSpPr/>
            <p:nvPr/>
          </p:nvCxnSpPr>
          <p:spPr>
            <a:xfrm>
              <a:off x="2843808" y="3212976"/>
              <a:ext cx="2376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Düz Bağlayıcı 7"/>
            <p:cNvCxnSpPr/>
            <p:nvPr/>
          </p:nvCxnSpPr>
          <p:spPr>
            <a:xfrm>
              <a:off x="2843808" y="3789040"/>
              <a:ext cx="2376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Düz Bağlayıcı 8"/>
            <p:cNvCxnSpPr/>
            <p:nvPr/>
          </p:nvCxnSpPr>
          <p:spPr>
            <a:xfrm>
              <a:off x="2843808" y="4941168"/>
              <a:ext cx="2376264"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Dikdörtgen 9"/>
            <p:cNvSpPr/>
            <p:nvPr/>
          </p:nvSpPr>
          <p:spPr>
            <a:xfrm>
              <a:off x="3300778" y="2844716"/>
              <a:ext cx="1462323" cy="369332"/>
            </a:xfrm>
            <a:prstGeom prst="rect">
              <a:avLst/>
            </a:prstGeom>
          </p:spPr>
          <p:txBody>
            <a:bodyPr wrap="none">
              <a:spAutoFit/>
            </a:bodyPr>
            <a:lstStyle/>
            <a:p>
              <a:r>
                <a:rPr lang="tr-TR" dirty="0" err="1" smtClean="0"/>
                <a:t>Transmit</a:t>
              </a:r>
              <a:r>
                <a:rPr lang="tr-TR" dirty="0" smtClean="0"/>
                <a:t> data</a:t>
              </a:r>
              <a:endParaRPr lang="tr-TR" dirty="0"/>
            </a:p>
          </p:txBody>
        </p:sp>
        <p:sp>
          <p:nvSpPr>
            <p:cNvPr id="11" name="Dikdörtgen 10"/>
            <p:cNvSpPr/>
            <p:nvPr/>
          </p:nvSpPr>
          <p:spPr>
            <a:xfrm>
              <a:off x="3379301" y="3412362"/>
              <a:ext cx="1372492" cy="369332"/>
            </a:xfrm>
            <a:prstGeom prst="rect">
              <a:avLst/>
            </a:prstGeom>
          </p:spPr>
          <p:txBody>
            <a:bodyPr wrap="none">
              <a:spAutoFit/>
            </a:bodyPr>
            <a:lstStyle/>
            <a:p>
              <a:r>
                <a:rPr lang="tr-TR" dirty="0" err="1" smtClean="0"/>
                <a:t>Receive</a:t>
              </a:r>
              <a:r>
                <a:rPr lang="tr-TR" dirty="0" smtClean="0"/>
                <a:t> data</a:t>
              </a:r>
              <a:endParaRPr lang="tr-TR" dirty="0"/>
            </a:p>
          </p:txBody>
        </p:sp>
        <p:sp>
          <p:nvSpPr>
            <p:cNvPr id="12" name="Dikdörtgen 11"/>
            <p:cNvSpPr/>
            <p:nvPr/>
          </p:nvSpPr>
          <p:spPr>
            <a:xfrm>
              <a:off x="3221621" y="4555198"/>
              <a:ext cx="1620636" cy="369332"/>
            </a:xfrm>
            <a:prstGeom prst="rect">
              <a:avLst/>
            </a:prstGeom>
          </p:spPr>
          <p:txBody>
            <a:bodyPr wrap="none">
              <a:spAutoFit/>
            </a:bodyPr>
            <a:lstStyle/>
            <a:p>
              <a:r>
                <a:rPr lang="tr-TR" dirty="0" err="1" smtClean="0"/>
                <a:t>Signal</a:t>
              </a:r>
              <a:r>
                <a:rPr lang="tr-TR" dirty="0" smtClean="0"/>
                <a:t> </a:t>
              </a:r>
              <a:r>
                <a:rPr lang="tr-TR" dirty="0" err="1" smtClean="0"/>
                <a:t>common</a:t>
              </a:r>
              <a:endParaRPr lang="tr-TR" dirty="0"/>
            </a:p>
          </p:txBody>
        </p:sp>
        <p:cxnSp>
          <p:nvCxnSpPr>
            <p:cNvPr id="13" name="Düz Bağlayıcı 12"/>
            <p:cNvCxnSpPr>
              <a:stCxn id="12" idx="2"/>
            </p:cNvCxnSpPr>
            <p:nvPr/>
          </p:nvCxnSpPr>
          <p:spPr>
            <a:xfrm>
              <a:off x="4031939" y="4924530"/>
              <a:ext cx="0" cy="520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Düz Bağlayıcı 13"/>
            <p:cNvCxnSpPr/>
            <p:nvPr/>
          </p:nvCxnSpPr>
          <p:spPr>
            <a:xfrm>
              <a:off x="3779912" y="5445224"/>
              <a:ext cx="5040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Düz Bağlayıcı 14"/>
            <p:cNvCxnSpPr/>
            <p:nvPr/>
          </p:nvCxnSpPr>
          <p:spPr>
            <a:xfrm>
              <a:off x="3932312" y="5517232"/>
              <a:ext cx="2520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Düz Bağlayıcı 15"/>
            <p:cNvCxnSpPr/>
            <p:nvPr/>
          </p:nvCxnSpPr>
          <p:spPr>
            <a:xfrm>
              <a:off x="4013938" y="5589240"/>
              <a:ext cx="1260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Düz Bağlayıcı 16"/>
            <p:cNvCxnSpPr/>
            <p:nvPr/>
          </p:nvCxnSpPr>
          <p:spPr>
            <a:xfrm>
              <a:off x="2836587" y="4417746"/>
              <a:ext cx="2376264"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Dikdörtgen 17"/>
            <p:cNvSpPr/>
            <p:nvPr/>
          </p:nvSpPr>
          <p:spPr>
            <a:xfrm>
              <a:off x="3372080" y="4041068"/>
              <a:ext cx="439544" cy="369332"/>
            </a:xfrm>
            <a:prstGeom prst="rect">
              <a:avLst/>
            </a:prstGeom>
          </p:spPr>
          <p:txBody>
            <a:bodyPr wrap="none">
              <a:spAutoFit/>
            </a:bodyPr>
            <a:lstStyle/>
            <a:p>
              <a:r>
                <a:rPr lang="tr-TR" dirty="0" err="1" smtClean="0"/>
                <a:t>clk</a:t>
              </a:r>
              <a:endParaRPr lang="tr-TR" dirty="0"/>
            </a:p>
          </p:txBody>
        </p:sp>
      </p:gr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48" y="3897052"/>
            <a:ext cx="4550474" cy="1234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21188"/>
          <a:stretch/>
        </p:blipFill>
        <p:spPr bwMode="auto">
          <a:xfrm>
            <a:off x="4427984" y="3492689"/>
            <a:ext cx="470536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Metin kutusu 19"/>
          <p:cNvSpPr txBox="1"/>
          <p:nvPr/>
        </p:nvSpPr>
        <p:spPr>
          <a:xfrm>
            <a:off x="839178" y="5177780"/>
            <a:ext cx="2888101" cy="1477328"/>
          </a:xfrm>
          <a:prstGeom prst="rect">
            <a:avLst/>
          </a:prstGeom>
          <a:noFill/>
        </p:spPr>
        <p:txBody>
          <a:bodyPr wrap="square" rtlCol="0">
            <a:spAutoFit/>
          </a:bodyPr>
          <a:lstStyle/>
          <a:p>
            <a:r>
              <a:rPr lang="en-US" b="1" dirty="0" smtClean="0"/>
              <a:t>BISYNC</a:t>
            </a:r>
            <a:r>
              <a:rPr lang="en-US" dirty="0"/>
              <a:t>: Each block of data has synch characters. The size of block data can be 100 or more bytes. BCC checks for errors.</a:t>
            </a:r>
            <a:endParaRPr lang="tr-TR" dirty="0"/>
          </a:p>
        </p:txBody>
      </p:sp>
      <p:sp>
        <p:nvSpPr>
          <p:cNvPr id="21" name="Metin kutusu 20"/>
          <p:cNvSpPr txBox="1"/>
          <p:nvPr/>
        </p:nvSpPr>
        <p:spPr>
          <a:xfrm>
            <a:off x="4837925" y="4665961"/>
            <a:ext cx="4149821" cy="2031325"/>
          </a:xfrm>
          <a:prstGeom prst="rect">
            <a:avLst/>
          </a:prstGeom>
          <a:noFill/>
        </p:spPr>
        <p:txBody>
          <a:bodyPr wrap="square" rtlCol="0">
            <a:spAutoFit/>
          </a:bodyPr>
          <a:lstStyle/>
          <a:p>
            <a:r>
              <a:rPr lang="en-US" b="1" dirty="0" smtClean="0"/>
              <a:t>Serial </a:t>
            </a:r>
            <a:r>
              <a:rPr lang="en-US" b="1" dirty="0"/>
              <a:t>Data Link Control</a:t>
            </a:r>
            <a:r>
              <a:rPr lang="en-US" dirty="0"/>
              <a:t>: Developed by IBM used for computer networking (Token Ring). After Flag byte the network address is sent. Control Byte stores information about sequence of data etc. Data is thousands of bits. 16 bit field is used for error checking.</a:t>
            </a:r>
            <a:endParaRPr lang="tr-TR" dirty="0"/>
          </a:p>
        </p:txBody>
      </p:sp>
    </p:spTree>
    <p:extLst>
      <p:ext uri="{BB962C8B-B14F-4D97-AF65-F5344CB8AC3E}">
        <p14:creationId xmlns:p14="http://schemas.microsoft.com/office/powerpoint/2010/main" val="4172083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4000" b="1" dirty="0"/>
              <a:t>USART</a:t>
            </a:r>
          </a:p>
        </p:txBody>
      </p:sp>
      <p:sp>
        <p:nvSpPr>
          <p:cNvPr id="3" name="İçerik Yer Tutucusu 2"/>
          <p:cNvSpPr>
            <a:spLocks noGrp="1"/>
          </p:cNvSpPr>
          <p:nvPr>
            <p:ph idx="1"/>
          </p:nvPr>
        </p:nvSpPr>
        <p:spPr/>
        <p:txBody>
          <a:bodyPr>
            <a:normAutofit fontScale="70000" lnSpcReduction="20000"/>
          </a:bodyPr>
          <a:lstStyle/>
          <a:p>
            <a:r>
              <a:rPr lang="en-US" dirty="0" smtClean="0"/>
              <a:t>It </a:t>
            </a:r>
            <a:r>
              <a:rPr lang="en-US" dirty="0"/>
              <a:t>is possible to use either of the two methods.</a:t>
            </a:r>
          </a:p>
          <a:p>
            <a:r>
              <a:rPr lang="en-US" dirty="0" smtClean="0"/>
              <a:t>There </a:t>
            </a:r>
            <a:r>
              <a:rPr lang="en-US" dirty="0"/>
              <a:t>are special IC chips for serial data communication</a:t>
            </a:r>
          </a:p>
          <a:p>
            <a:r>
              <a:rPr lang="en-US" dirty="0" smtClean="0"/>
              <a:t>UART</a:t>
            </a:r>
            <a:r>
              <a:rPr lang="en-US" dirty="0"/>
              <a:t>: universal asynchronous receiver transmitter</a:t>
            </a:r>
          </a:p>
          <a:p>
            <a:r>
              <a:rPr lang="tr-TR" dirty="0" smtClean="0"/>
              <a:t>USART</a:t>
            </a:r>
            <a:r>
              <a:rPr lang="tr-TR" dirty="0"/>
              <a:t>: </a:t>
            </a:r>
            <a:r>
              <a:rPr lang="tr-TR" dirty="0" err="1"/>
              <a:t>universal</a:t>
            </a:r>
            <a:r>
              <a:rPr lang="tr-TR" dirty="0"/>
              <a:t> </a:t>
            </a:r>
            <a:r>
              <a:rPr lang="tr-TR" dirty="0" err="1"/>
              <a:t>Synchronous</a:t>
            </a:r>
            <a:r>
              <a:rPr lang="tr-TR" dirty="0"/>
              <a:t>/</a:t>
            </a:r>
            <a:r>
              <a:rPr lang="tr-TR" dirty="0" err="1"/>
              <a:t>Asynchronous</a:t>
            </a:r>
            <a:r>
              <a:rPr lang="tr-TR" dirty="0"/>
              <a:t> </a:t>
            </a:r>
            <a:r>
              <a:rPr lang="tr-TR" dirty="0" err="1"/>
              <a:t>Receiver</a:t>
            </a:r>
            <a:r>
              <a:rPr lang="tr-TR" dirty="0"/>
              <a:t>/</a:t>
            </a:r>
            <a:r>
              <a:rPr lang="tr-TR" dirty="0" err="1"/>
              <a:t>Transmitter</a:t>
            </a:r>
            <a:endParaRPr lang="tr-TR" dirty="0"/>
          </a:p>
          <a:p>
            <a:r>
              <a:rPr lang="en-US" dirty="0" smtClean="0"/>
              <a:t>COM </a:t>
            </a:r>
            <a:r>
              <a:rPr lang="en-US" dirty="0"/>
              <a:t>port in the original IBM PC uses 8250 UART</a:t>
            </a:r>
          </a:p>
          <a:p>
            <a:r>
              <a:rPr lang="tr-TR" dirty="0" smtClean="0"/>
              <a:t>INTEL </a:t>
            </a:r>
            <a:r>
              <a:rPr lang="tr-TR" dirty="0"/>
              <a:t>has USART 8251</a:t>
            </a:r>
          </a:p>
          <a:p>
            <a:r>
              <a:rPr lang="en-US" dirty="0" smtClean="0"/>
              <a:t>National </a:t>
            </a:r>
            <a:r>
              <a:rPr lang="en-US" dirty="0"/>
              <a:t>Semiconductor’s improved version of 8250A is 16450.</a:t>
            </a:r>
          </a:p>
          <a:p>
            <a:r>
              <a:rPr lang="pt-BR" dirty="0" smtClean="0"/>
              <a:t>16450</a:t>
            </a:r>
            <a:r>
              <a:rPr lang="pt-BR" dirty="0"/>
              <a:t>, 16550, 16552 (dual 16550)</a:t>
            </a:r>
          </a:p>
          <a:p>
            <a:r>
              <a:rPr lang="tr-TR" dirty="0" smtClean="0"/>
              <a:t>Data </a:t>
            </a:r>
            <a:r>
              <a:rPr lang="tr-TR" dirty="0" err="1"/>
              <a:t>Transmission</a:t>
            </a:r>
            <a:endParaRPr lang="tr-TR" dirty="0"/>
          </a:p>
          <a:p>
            <a:pPr lvl="1"/>
            <a:r>
              <a:rPr lang="tr-TR" dirty="0" err="1" smtClean="0"/>
              <a:t>simplex</a:t>
            </a:r>
            <a:endParaRPr lang="tr-TR" dirty="0"/>
          </a:p>
          <a:p>
            <a:pPr lvl="1"/>
            <a:r>
              <a:rPr lang="tr-TR" dirty="0" err="1" smtClean="0"/>
              <a:t>half</a:t>
            </a:r>
            <a:r>
              <a:rPr lang="tr-TR" dirty="0" smtClean="0"/>
              <a:t> </a:t>
            </a:r>
            <a:r>
              <a:rPr lang="tr-TR" dirty="0" err="1"/>
              <a:t>duplex</a:t>
            </a:r>
            <a:endParaRPr lang="tr-TR" dirty="0"/>
          </a:p>
          <a:p>
            <a:pPr lvl="1"/>
            <a:r>
              <a:rPr lang="tr-TR" dirty="0" err="1" smtClean="0"/>
              <a:t>full</a:t>
            </a:r>
            <a:r>
              <a:rPr lang="tr-TR" dirty="0" smtClean="0"/>
              <a:t> </a:t>
            </a:r>
            <a:r>
              <a:rPr lang="tr-TR" dirty="0" err="1"/>
              <a:t>duplex</a:t>
            </a:r>
            <a:endParaRPr lang="tr-TR" dirty="0"/>
          </a:p>
        </p:txBody>
      </p:sp>
    </p:spTree>
    <p:extLst>
      <p:ext uri="{BB962C8B-B14F-4D97-AF65-F5344CB8AC3E}">
        <p14:creationId xmlns:p14="http://schemas.microsoft.com/office/powerpoint/2010/main" val="3650042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b="1" dirty="0" smtClean="0"/>
              <a:t>8251 </a:t>
            </a:r>
            <a:r>
              <a:rPr lang="tr-TR" b="1" dirty="0" err="1" smtClean="0"/>
              <a:t>receiver</a:t>
            </a:r>
            <a:endParaRPr lang="tr-TR" dirty="0"/>
          </a:p>
        </p:txBody>
      </p:sp>
      <p:sp>
        <p:nvSpPr>
          <p:cNvPr id="3" name="İçerik Yer Tutucusu 2"/>
          <p:cNvSpPr>
            <a:spLocks noGrp="1"/>
          </p:cNvSpPr>
          <p:nvPr>
            <p:ph idx="1"/>
          </p:nvPr>
        </p:nvSpPr>
        <p:spPr/>
        <p:txBody>
          <a:bodyPr>
            <a:normAutofit fontScale="85000" lnSpcReduction="20000"/>
          </a:bodyPr>
          <a:lstStyle/>
          <a:p>
            <a:r>
              <a:rPr lang="en-US" dirty="0" smtClean="0"/>
              <a:t>The </a:t>
            </a:r>
            <a:r>
              <a:rPr lang="en-US" dirty="0"/>
              <a:t>receiver section: whenever </a:t>
            </a:r>
            <a:r>
              <a:rPr lang="en-US" dirty="0" err="1"/>
              <a:t>RxD</a:t>
            </a:r>
            <a:r>
              <a:rPr lang="en-US" dirty="0"/>
              <a:t> line goes low, control assumes it is a start bit, waits for half bit time and samples again.</a:t>
            </a:r>
          </a:p>
          <a:p>
            <a:pPr lvl="1"/>
            <a:r>
              <a:rPr lang="en-US" dirty="0" smtClean="0"/>
              <a:t>responsible </a:t>
            </a:r>
            <a:r>
              <a:rPr lang="en-US" dirty="0"/>
              <a:t>for reading the serial bit stream of data </a:t>
            </a:r>
            <a:r>
              <a:rPr lang="en-US" dirty="0" err="1"/>
              <a:t>atRxD</a:t>
            </a:r>
            <a:r>
              <a:rPr lang="en-US" dirty="0"/>
              <a:t>(receive data) input and converting it into parallel form.</a:t>
            </a:r>
          </a:p>
          <a:p>
            <a:pPr lvl="1"/>
            <a:r>
              <a:rPr lang="en-US" dirty="0" err="1" smtClean="0"/>
              <a:t>RxRDY</a:t>
            </a:r>
            <a:r>
              <a:rPr lang="en-US" dirty="0" smtClean="0"/>
              <a:t>(receive </a:t>
            </a:r>
            <a:r>
              <a:rPr lang="en-US" dirty="0"/>
              <a:t>ready) output switched to logic 1 level to tell the microprocessor </a:t>
            </a:r>
            <a:r>
              <a:rPr lang="en-US" b="1" dirty="0"/>
              <a:t>that a char. is </a:t>
            </a:r>
            <a:r>
              <a:rPr lang="en-US" b="1" dirty="0" smtClean="0"/>
              <a:t>available</a:t>
            </a:r>
            <a:r>
              <a:rPr lang="tr-TR" b="1" dirty="0" smtClean="0"/>
              <a:t> </a:t>
            </a:r>
            <a:r>
              <a:rPr lang="en-US" dirty="0" smtClean="0"/>
              <a:t>and </a:t>
            </a:r>
            <a:r>
              <a:rPr lang="en-US" dirty="0"/>
              <a:t>is sitting inside the USART and should be read from the receive –buffer register.</a:t>
            </a:r>
          </a:p>
          <a:p>
            <a:pPr lvl="1"/>
            <a:r>
              <a:rPr lang="en-US" dirty="0" err="1" smtClean="0"/>
              <a:t>RxC</a:t>
            </a:r>
            <a:r>
              <a:rPr lang="en-US" dirty="0" smtClean="0"/>
              <a:t> </a:t>
            </a:r>
            <a:r>
              <a:rPr lang="en-US" dirty="0"/>
              <a:t>Receiver Clock. Controls the rate which bits are received by </a:t>
            </a:r>
            <a:r>
              <a:rPr lang="en-US" dirty="0" smtClean="0"/>
              <a:t>the</a:t>
            </a:r>
            <a:r>
              <a:rPr lang="tr-TR" dirty="0" smtClean="0"/>
              <a:t> </a:t>
            </a:r>
            <a:r>
              <a:rPr lang="en-US" dirty="0" smtClean="0"/>
              <a:t>USART</a:t>
            </a:r>
            <a:r>
              <a:rPr lang="en-US" dirty="0"/>
              <a:t>. In Asynchronous Mode, the clock can be set to 1,16 or 64 times the baud.</a:t>
            </a:r>
            <a:endParaRPr lang="tr-TR" dirty="0"/>
          </a:p>
        </p:txBody>
      </p:sp>
    </p:spTree>
    <p:extLst>
      <p:ext uri="{BB962C8B-B14F-4D97-AF65-F5344CB8AC3E}">
        <p14:creationId xmlns:p14="http://schemas.microsoft.com/office/powerpoint/2010/main" val="149255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smtClean="0"/>
              <a:t>8251 </a:t>
            </a:r>
            <a:r>
              <a:rPr lang="tr-TR" b="1" dirty="0" err="1" smtClean="0"/>
              <a:t>transmitter</a:t>
            </a:r>
            <a:endParaRPr lang="tr-TR" dirty="0"/>
          </a:p>
        </p:txBody>
      </p:sp>
      <p:sp>
        <p:nvSpPr>
          <p:cNvPr id="3" name="İçerik Yer Tutucusu 2"/>
          <p:cNvSpPr>
            <a:spLocks noGrp="1"/>
          </p:cNvSpPr>
          <p:nvPr>
            <p:ph idx="1"/>
          </p:nvPr>
        </p:nvSpPr>
        <p:spPr/>
        <p:txBody>
          <a:bodyPr>
            <a:normAutofit fontScale="70000" lnSpcReduction="20000"/>
          </a:bodyPr>
          <a:lstStyle/>
          <a:p>
            <a:r>
              <a:rPr lang="en-US" dirty="0" smtClean="0"/>
              <a:t>Transmitter </a:t>
            </a:r>
            <a:r>
              <a:rPr lang="en-US" dirty="0"/>
              <a:t>section receives parallel data from the microprocessor over the data bus</a:t>
            </a:r>
            <a:r>
              <a:rPr lang="en-US" dirty="0" smtClean="0"/>
              <a:t>.</a:t>
            </a:r>
            <a:r>
              <a:rPr lang="tr-TR" dirty="0" smtClean="0"/>
              <a:t> </a:t>
            </a:r>
            <a:r>
              <a:rPr lang="en-US" dirty="0" smtClean="0"/>
              <a:t>The </a:t>
            </a:r>
            <a:r>
              <a:rPr lang="en-US" dirty="0"/>
              <a:t>character is then automatically framed with the start bit, parity bit, correct number of stop bits, and put into the </a:t>
            </a:r>
            <a:r>
              <a:rPr lang="en-US" dirty="0" smtClean="0"/>
              <a:t>transmit </a:t>
            </a:r>
            <a:r>
              <a:rPr lang="en-US" dirty="0"/>
              <a:t>data buffer register.</a:t>
            </a:r>
          </a:p>
          <a:p>
            <a:pPr lvl="1"/>
            <a:r>
              <a:rPr lang="en-US" dirty="0" smtClean="0"/>
              <a:t>Finally</a:t>
            </a:r>
            <a:r>
              <a:rPr lang="en-US" dirty="0"/>
              <a:t>, it is shifted out of this register to produce a bit serial output on </a:t>
            </a:r>
            <a:r>
              <a:rPr lang="en-US" dirty="0" smtClean="0"/>
              <a:t>the</a:t>
            </a:r>
            <a:r>
              <a:rPr lang="tr-TR" dirty="0" smtClean="0"/>
              <a:t> </a:t>
            </a:r>
            <a:r>
              <a:rPr lang="en-US" dirty="0" err="1" smtClean="0"/>
              <a:t>TxD</a:t>
            </a:r>
            <a:r>
              <a:rPr lang="tr-TR" dirty="0" smtClean="0"/>
              <a:t> </a:t>
            </a:r>
            <a:r>
              <a:rPr lang="en-US" dirty="0" smtClean="0"/>
              <a:t>line</a:t>
            </a:r>
            <a:r>
              <a:rPr lang="en-US" dirty="0"/>
              <a:t>.</a:t>
            </a:r>
          </a:p>
          <a:p>
            <a:pPr lvl="1"/>
            <a:r>
              <a:rPr lang="en-US" dirty="0" err="1" smtClean="0"/>
              <a:t>TxRDY</a:t>
            </a:r>
            <a:r>
              <a:rPr lang="tr-TR" dirty="0" smtClean="0"/>
              <a:t> </a:t>
            </a:r>
            <a:r>
              <a:rPr lang="en-US" dirty="0" smtClean="0"/>
              <a:t>is </a:t>
            </a:r>
            <a:r>
              <a:rPr lang="en-US" dirty="0"/>
              <a:t>switched to logic 1 when the </a:t>
            </a:r>
            <a:r>
              <a:rPr lang="en-US" b="1" dirty="0"/>
              <a:t>transmit buffer </a:t>
            </a:r>
            <a:r>
              <a:rPr lang="en-US" b="1" dirty="0" smtClean="0"/>
              <a:t>register</a:t>
            </a:r>
            <a:r>
              <a:rPr lang="tr-TR" b="1" dirty="0" smtClean="0"/>
              <a:t> </a:t>
            </a:r>
            <a:r>
              <a:rPr lang="en-US" dirty="0" smtClean="0"/>
              <a:t>is </a:t>
            </a:r>
            <a:r>
              <a:rPr lang="en-US" dirty="0"/>
              <a:t>empty.</a:t>
            </a:r>
          </a:p>
          <a:p>
            <a:pPr lvl="1"/>
            <a:r>
              <a:rPr lang="en-US" dirty="0" err="1" smtClean="0"/>
              <a:t>TxE</a:t>
            </a:r>
            <a:r>
              <a:rPr lang="en-US" dirty="0" smtClean="0"/>
              <a:t> </a:t>
            </a:r>
            <a:r>
              <a:rPr lang="en-US" dirty="0"/>
              <a:t>transmitter Empty –This is an output signal. Logic 1 on this line indicates the </a:t>
            </a:r>
            <a:r>
              <a:rPr lang="en-US" b="1" dirty="0"/>
              <a:t>output </a:t>
            </a:r>
            <a:r>
              <a:rPr lang="en-US" b="1" dirty="0" smtClean="0"/>
              <a:t>register</a:t>
            </a:r>
            <a:r>
              <a:rPr lang="tr-TR" b="1" dirty="0" smtClean="0"/>
              <a:t> </a:t>
            </a:r>
            <a:r>
              <a:rPr lang="en-US" dirty="0" smtClean="0"/>
              <a:t>is </a:t>
            </a:r>
            <a:r>
              <a:rPr lang="en-US" dirty="0"/>
              <a:t>empty. Reset when a byte is transferred from the buffer to output registers.</a:t>
            </a:r>
          </a:p>
          <a:p>
            <a:pPr lvl="1"/>
            <a:r>
              <a:rPr lang="en-US" dirty="0" err="1" smtClean="0"/>
              <a:t>TxC</a:t>
            </a:r>
            <a:r>
              <a:rPr lang="tr-TR" dirty="0" smtClean="0"/>
              <a:t> </a:t>
            </a:r>
            <a:r>
              <a:rPr lang="en-US" dirty="0" smtClean="0"/>
              <a:t>Transmitter </a:t>
            </a:r>
            <a:r>
              <a:rPr lang="en-US" dirty="0"/>
              <a:t>Clock. Controls the rate which bits are </a:t>
            </a:r>
            <a:r>
              <a:rPr lang="en-US" dirty="0" smtClean="0"/>
              <a:t>transmitted</a:t>
            </a:r>
            <a:r>
              <a:rPr lang="tr-TR" dirty="0" smtClean="0"/>
              <a:t> </a:t>
            </a:r>
            <a:r>
              <a:rPr lang="en-US" dirty="0" smtClean="0"/>
              <a:t>by </a:t>
            </a:r>
            <a:r>
              <a:rPr lang="en-US" dirty="0"/>
              <a:t>the USART. The clock can be set to 1,16 or 64 times the baud (using Mode Word –next slide)</a:t>
            </a:r>
            <a:endParaRPr lang="tr-TR" dirty="0"/>
          </a:p>
        </p:txBody>
      </p:sp>
    </p:spTree>
    <p:extLst>
      <p:ext uri="{BB962C8B-B14F-4D97-AF65-F5344CB8AC3E}">
        <p14:creationId xmlns:p14="http://schemas.microsoft.com/office/powerpoint/2010/main" val="1132518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7141922" y="908720"/>
            <a:ext cx="1944216" cy="4378498"/>
          </a:xfrm>
        </p:spPr>
        <p:txBody>
          <a:bodyPr>
            <a:normAutofit/>
          </a:bodyPr>
          <a:lstStyle/>
          <a:p>
            <a:r>
              <a:rPr lang="en-US" dirty="0" smtClean="0"/>
              <a:t>8251A serial</a:t>
            </a:r>
            <a:r>
              <a:rPr lang="tr-TR" dirty="0" smtClean="0"/>
              <a:t/>
            </a:r>
            <a:br>
              <a:rPr lang="tr-TR" dirty="0" smtClean="0"/>
            </a:br>
            <a:r>
              <a:rPr lang="en-US" dirty="0" smtClean="0"/>
              <a:t>com</a:t>
            </a:r>
            <a:r>
              <a:rPr lang="tr-TR" dirty="0" smtClean="0"/>
              <a:t>.</a:t>
            </a:r>
            <a:br>
              <a:rPr lang="tr-TR" dirty="0" smtClean="0"/>
            </a:br>
            <a:r>
              <a:rPr lang="tr-TR" dirty="0"/>
              <a:t>i</a:t>
            </a:r>
            <a:r>
              <a:rPr lang="en-US" dirty="0" err="1" smtClean="0"/>
              <a:t>nter</a:t>
            </a:r>
            <a:r>
              <a:rPr lang="tr-TR" dirty="0" smtClean="0"/>
              <a:t>-</a:t>
            </a:r>
            <a:br>
              <a:rPr lang="tr-TR" dirty="0" smtClean="0"/>
            </a:br>
            <a:r>
              <a:rPr lang="en-US" dirty="0" smtClean="0"/>
              <a:t>face</a:t>
            </a:r>
            <a:r>
              <a:rPr lang="en-US" b="1" dirty="0" smtClean="0"/>
              <a:t/>
            </a:r>
            <a:br>
              <a:rPr lang="en-US" b="1" dirty="0" smtClean="0"/>
            </a:br>
            <a:endParaRPr lang="tr-TR" dirty="0"/>
          </a:p>
        </p:txBody>
      </p:sp>
      <p:pic>
        <p:nvPicPr>
          <p:cNvPr id="119" name="Picture 2" descr="fig9-13"/>
          <p:cNvPicPr>
            <a:picLocks noChangeAspect="1" noChangeArrowheads="1"/>
          </p:cNvPicPr>
          <p:nvPr/>
        </p:nvPicPr>
        <p:blipFill rotWithShape="1">
          <a:blip r:embed="rId2">
            <a:extLst>
              <a:ext uri="{28A0092B-C50C-407E-A947-70E740481C1C}">
                <a14:useLocalDpi xmlns:a14="http://schemas.microsoft.com/office/drawing/2010/main" val="0"/>
              </a:ext>
            </a:extLst>
          </a:blip>
          <a:srcRect t="856" b="14893"/>
          <a:stretch/>
        </p:blipFill>
        <p:spPr bwMode="auto">
          <a:xfrm>
            <a:off x="0" y="30253"/>
            <a:ext cx="7164288" cy="6855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0419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b="1" dirty="0" err="1" smtClean="0"/>
              <a:t>Initializing</a:t>
            </a:r>
            <a:r>
              <a:rPr lang="tr-TR" b="1" dirty="0" smtClean="0"/>
              <a:t> </a:t>
            </a:r>
            <a:r>
              <a:rPr lang="tr-TR" b="1" dirty="0" err="1"/>
              <a:t>the</a:t>
            </a:r>
            <a:r>
              <a:rPr lang="tr-TR" b="1" dirty="0"/>
              <a:t> 8251</a:t>
            </a:r>
            <a:endParaRPr lang="tr-TR" dirty="0"/>
          </a:p>
        </p:txBody>
      </p:sp>
      <p:sp>
        <p:nvSpPr>
          <p:cNvPr id="3" name="İçerik Yer Tutucusu 2"/>
          <p:cNvSpPr>
            <a:spLocks noGrp="1"/>
          </p:cNvSpPr>
          <p:nvPr>
            <p:ph idx="1"/>
          </p:nvPr>
        </p:nvSpPr>
        <p:spPr/>
        <p:txBody>
          <a:bodyPr>
            <a:normAutofit fontScale="70000" lnSpcReduction="20000"/>
          </a:bodyPr>
          <a:lstStyle/>
          <a:p>
            <a:r>
              <a:rPr lang="en-US" dirty="0" smtClean="0"/>
              <a:t>To </a:t>
            </a:r>
            <a:r>
              <a:rPr lang="en-US" dirty="0"/>
              <a:t>implement serial communication the MPU must inform the 8251 about the mode, baud, stop bits, parity etc. A set of control words must be loaded.</a:t>
            </a:r>
          </a:p>
          <a:p>
            <a:pPr lvl="1"/>
            <a:r>
              <a:rPr lang="tr-TR" dirty="0" err="1" smtClean="0"/>
              <a:t>Mode</a:t>
            </a:r>
            <a:r>
              <a:rPr lang="tr-TR" dirty="0" smtClean="0"/>
              <a:t> </a:t>
            </a:r>
            <a:r>
              <a:rPr lang="tr-TR" dirty="0" err="1"/>
              <a:t>Words</a:t>
            </a:r>
            <a:endParaRPr lang="tr-TR" dirty="0"/>
          </a:p>
          <a:p>
            <a:pPr lvl="2"/>
            <a:r>
              <a:rPr lang="en-US" dirty="0" smtClean="0"/>
              <a:t>Specifies </a:t>
            </a:r>
            <a:r>
              <a:rPr lang="en-US" dirty="0"/>
              <a:t>general characteristics of the operation.</a:t>
            </a:r>
          </a:p>
          <a:p>
            <a:pPr lvl="1"/>
            <a:r>
              <a:rPr lang="tr-TR" dirty="0" err="1" smtClean="0"/>
              <a:t>Command</a:t>
            </a:r>
            <a:r>
              <a:rPr lang="tr-TR" dirty="0" smtClean="0"/>
              <a:t> </a:t>
            </a:r>
            <a:r>
              <a:rPr lang="tr-TR" dirty="0" err="1"/>
              <a:t>Words</a:t>
            </a:r>
            <a:endParaRPr lang="tr-TR" dirty="0"/>
          </a:p>
          <a:p>
            <a:pPr lvl="2"/>
            <a:r>
              <a:rPr lang="en-US" dirty="0" smtClean="0"/>
              <a:t>Enables </a:t>
            </a:r>
            <a:r>
              <a:rPr lang="en-US" dirty="0"/>
              <a:t>the data transmission and/or reception</a:t>
            </a:r>
          </a:p>
          <a:p>
            <a:pPr lvl="1"/>
            <a:r>
              <a:rPr lang="en-US" dirty="0" smtClean="0"/>
              <a:t>Status </a:t>
            </a:r>
            <a:r>
              <a:rPr lang="en-US" dirty="0"/>
              <a:t>Word provides the information concerning register status and transmission errors.</a:t>
            </a:r>
          </a:p>
          <a:p>
            <a:r>
              <a:rPr lang="en-US" dirty="0" smtClean="0"/>
              <a:t>Any </a:t>
            </a:r>
            <a:r>
              <a:rPr lang="en-US" dirty="0"/>
              <a:t>control word written into the control register after a mode </a:t>
            </a:r>
            <a:r>
              <a:rPr lang="en-US" dirty="0" smtClean="0"/>
              <a:t>word</a:t>
            </a:r>
            <a:r>
              <a:rPr lang="tr-TR" dirty="0" smtClean="0"/>
              <a:t> </a:t>
            </a:r>
            <a:r>
              <a:rPr lang="en-US" dirty="0" smtClean="0"/>
              <a:t>is </a:t>
            </a:r>
            <a:r>
              <a:rPr lang="en-US" dirty="0"/>
              <a:t>interpreted as a command word; that means a command word can be changed anytime, however 8251 should be reset prior to writing a Mode word.</a:t>
            </a:r>
          </a:p>
          <a:p>
            <a:r>
              <a:rPr lang="en-US" dirty="0" smtClean="0"/>
              <a:t>8251 </a:t>
            </a:r>
            <a:r>
              <a:rPr lang="en-US" dirty="0"/>
              <a:t>can be reset internally by using the Internal Reset Bit D6.</a:t>
            </a:r>
            <a:endParaRPr lang="tr-TR" dirty="0"/>
          </a:p>
        </p:txBody>
      </p:sp>
    </p:spTree>
    <p:extLst>
      <p:ext uri="{BB962C8B-B14F-4D97-AF65-F5344CB8AC3E}">
        <p14:creationId xmlns:p14="http://schemas.microsoft.com/office/powerpoint/2010/main" val="3085569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en-US" b="1" dirty="0" smtClean="0">
                <a:effectLst>
                  <a:outerShdw blurRad="38100" dist="38100" dir="2700000" algn="tl">
                    <a:srgbClr val="C0C0C0"/>
                  </a:outerShdw>
                </a:effectLst>
              </a:rPr>
              <a:t>8251 A Serial Communication Interface</a:t>
            </a:r>
            <a:endParaRPr lang="tr-TR"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642" y="2605158"/>
            <a:ext cx="6700394" cy="1815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a:spLocks noChangeArrowheads="1"/>
          </p:cNvSpPr>
          <p:nvPr/>
        </p:nvSpPr>
        <p:spPr bwMode="auto">
          <a:xfrm>
            <a:off x="431571" y="1774161"/>
            <a:ext cx="74527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74625" indent="-174625" eaLnBrk="1" hangingPunct="1">
              <a:buFontTx/>
              <a:buChar char="•"/>
            </a:pPr>
            <a:r>
              <a:rPr lang="en-US" sz="2400" dirty="0">
                <a:cs typeface="Courier New" pitchFamily="49" charset="0"/>
              </a:rPr>
              <a:t>The 8251A internally interprets </a:t>
            </a:r>
            <a:r>
              <a:rPr lang="tr-TR" sz="2400" dirty="0" smtClean="0">
                <a:cs typeface="Courier New" pitchFamily="49" charset="0"/>
              </a:rPr>
              <a:t> </a:t>
            </a:r>
            <a:r>
              <a:rPr lang="en-US" sz="2400" dirty="0" smtClean="0">
                <a:cs typeface="Courier New" pitchFamily="49" charset="0"/>
              </a:rPr>
              <a:t>the </a:t>
            </a:r>
            <a:r>
              <a:rPr lang="en-US" sz="2400" dirty="0">
                <a:cs typeface="Courier New" pitchFamily="49" charset="0"/>
              </a:rPr>
              <a:t>C/D,RD and WR signals as follow: </a:t>
            </a:r>
            <a:endParaRPr lang="en-US" sz="2400" dirty="0"/>
          </a:p>
        </p:txBody>
      </p:sp>
      <p:sp>
        <p:nvSpPr>
          <p:cNvPr id="6" name="Rectangle 5"/>
          <p:cNvSpPr>
            <a:spLocks noChangeArrowheads="1"/>
          </p:cNvSpPr>
          <p:nvPr/>
        </p:nvSpPr>
        <p:spPr bwMode="auto">
          <a:xfrm>
            <a:off x="463278" y="4668742"/>
            <a:ext cx="770912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74625" indent="-174625" eaLnBrk="1" hangingPunct="1">
              <a:buFontTx/>
              <a:buChar char="•"/>
            </a:pPr>
            <a:r>
              <a:rPr lang="en-US" sz="2400" dirty="0">
                <a:cs typeface="Courier New" pitchFamily="49" charset="0"/>
              </a:rPr>
              <a:t>Whether the mode, control or sync character register is </a:t>
            </a:r>
            <a:r>
              <a:rPr lang="en-US" sz="2400" dirty="0" smtClean="0">
                <a:cs typeface="Courier New" pitchFamily="49" charset="0"/>
              </a:rPr>
              <a:t>selected</a:t>
            </a:r>
            <a:r>
              <a:rPr lang="tr-TR" sz="2400" dirty="0" smtClean="0">
                <a:cs typeface="Courier New" pitchFamily="49" charset="0"/>
              </a:rPr>
              <a:t> d</a:t>
            </a:r>
            <a:r>
              <a:rPr lang="en-US" sz="2400" dirty="0" err="1" smtClean="0">
                <a:cs typeface="Courier New" pitchFamily="49" charset="0"/>
              </a:rPr>
              <a:t>epends</a:t>
            </a:r>
            <a:r>
              <a:rPr lang="en-US" sz="2400" dirty="0" smtClean="0">
                <a:cs typeface="Courier New" pitchFamily="49" charset="0"/>
              </a:rPr>
              <a:t> </a:t>
            </a:r>
            <a:r>
              <a:rPr lang="en-US" sz="2400" dirty="0">
                <a:cs typeface="Courier New" pitchFamily="49" charset="0"/>
              </a:rPr>
              <a:t>on the accessing sequence.</a:t>
            </a:r>
          </a:p>
          <a:p>
            <a:pPr marL="174625" indent="-174625" eaLnBrk="1" hangingPunct="1"/>
            <a:endParaRPr lang="en-US" sz="2400" dirty="0">
              <a:cs typeface="Courier New" pitchFamily="49" charset="0"/>
            </a:endParaRPr>
          </a:p>
          <a:p>
            <a:pPr marL="174625" indent="-174625" eaLnBrk="1" hangingPunct="1">
              <a:buFontTx/>
              <a:buChar char="•"/>
            </a:pPr>
            <a:r>
              <a:rPr lang="en-US" sz="2400" dirty="0">
                <a:cs typeface="Courier New" pitchFamily="49" charset="0"/>
              </a:rPr>
              <a:t>A flowchart of the sequencing </a:t>
            </a:r>
            <a:r>
              <a:rPr lang="tr-TR" sz="2400" dirty="0" smtClean="0">
                <a:cs typeface="Courier New" pitchFamily="49" charset="0"/>
              </a:rPr>
              <a:t> i</a:t>
            </a:r>
            <a:r>
              <a:rPr lang="en-US" sz="2400" dirty="0" smtClean="0">
                <a:cs typeface="Courier New" pitchFamily="49" charset="0"/>
              </a:rPr>
              <a:t>s </a:t>
            </a:r>
            <a:r>
              <a:rPr lang="en-US" sz="2400" dirty="0">
                <a:cs typeface="Courier New" pitchFamily="49" charset="0"/>
              </a:rPr>
              <a:t>given in Fig</a:t>
            </a:r>
            <a:r>
              <a:rPr lang="en-US" sz="2400" dirty="0" smtClean="0">
                <a:cs typeface="Courier New" pitchFamily="49" charset="0"/>
              </a:rPr>
              <a:t>.</a:t>
            </a:r>
            <a:endParaRPr lang="en-US" sz="2400" dirty="0"/>
          </a:p>
        </p:txBody>
      </p:sp>
    </p:spTree>
    <p:extLst>
      <p:ext uri="{BB962C8B-B14F-4D97-AF65-F5344CB8AC3E}">
        <p14:creationId xmlns:p14="http://schemas.microsoft.com/office/powerpoint/2010/main" val="2268173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fig9-14"/>
          <p:cNvPicPr>
            <a:picLocks noChangeAspect="1" noChangeArrowheads="1"/>
          </p:cNvPicPr>
          <p:nvPr/>
        </p:nvPicPr>
        <p:blipFill>
          <a:blip r:embed="rId2">
            <a:extLst>
              <a:ext uri="{28A0092B-C50C-407E-A947-70E740481C1C}">
                <a14:useLocalDpi xmlns:a14="http://schemas.microsoft.com/office/drawing/2010/main" val="0"/>
              </a:ext>
            </a:extLst>
          </a:blip>
          <a:srcRect t="2936" b="6648"/>
          <a:stretch>
            <a:fillRect/>
          </a:stretch>
        </p:blipFill>
        <p:spPr bwMode="auto">
          <a:xfrm>
            <a:off x="2099146" y="-27384"/>
            <a:ext cx="5065142" cy="6840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9127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372200" y="274638"/>
            <a:ext cx="2314600" cy="4450506"/>
          </a:xfrm>
        </p:spPr>
        <p:txBody>
          <a:bodyPr>
            <a:normAutofit/>
          </a:bodyPr>
          <a:lstStyle/>
          <a:p>
            <a:r>
              <a:rPr lang="en-US" b="1" dirty="0" smtClean="0">
                <a:effectLst>
                  <a:outerShdw blurRad="38100" dist="38100" dir="2700000" algn="tl">
                    <a:srgbClr val="C0C0C0"/>
                  </a:outerShdw>
                </a:effectLst>
              </a:rPr>
              <a:t>Format of the mode register</a:t>
            </a:r>
            <a:endParaRPr lang="tr-TR" dirty="0"/>
          </a:p>
        </p:txBody>
      </p:sp>
      <p:pic>
        <p:nvPicPr>
          <p:cNvPr id="4" name="Picture 3" descr="fig9-15"/>
          <p:cNvPicPr>
            <a:picLocks noChangeAspect="1" noChangeArrowheads="1"/>
          </p:cNvPicPr>
          <p:nvPr/>
        </p:nvPicPr>
        <p:blipFill rotWithShape="1">
          <a:blip r:embed="rId2">
            <a:extLst>
              <a:ext uri="{28A0092B-C50C-407E-A947-70E740481C1C}">
                <a14:useLocalDpi xmlns:a14="http://schemas.microsoft.com/office/drawing/2010/main" val="0"/>
              </a:ext>
            </a:extLst>
          </a:blip>
          <a:srcRect b="7650"/>
          <a:stretch/>
        </p:blipFill>
        <p:spPr bwMode="auto">
          <a:xfrm>
            <a:off x="0" y="17747"/>
            <a:ext cx="6084168" cy="6840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ikdörtgen 4"/>
          <p:cNvSpPr/>
          <p:nvPr/>
        </p:nvSpPr>
        <p:spPr>
          <a:xfrm>
            <a:off x="6084168" y="4077072"/>
            <a:ext cx="3059832" cy="2031325"/>
          </a:xfrm>
          <a:prstGeom prst="rect">
            <a:avLst/>
          </a:prstGeom>
        </p:spPr>
        <p:txBody>
          <a:bodyPr wrap="square">
            <a:spAutoFit/>
          </a:bodyPr>
          <a:lstStyle/>
          <a:p>
            <a:r>
              <a:rPr lang="en-US" dirty="0" smtClean="0"/>
              <a:t>What </a:t>
            </a:r>
            <a:r>
              <a:rPr lang="en-US" dirty="0"/>
              <a:t>value must be written into the mode control register with baud rate divided by 16, char. Size 16 bits, odd parity, one stop bit ?</a:t>
            </a:r>
          </a:p>
          <a:p>
            <a:r>
              <a:rPr lang="tr-TR" dirty="0"/>
              <a:t>------------------------------------</a:t>
            </a:r>
          </a:p>
          <a:p>
            <a:r>
              <a:rPr lang="tr-TR" dirty="0"/>
              <a:t>01011110 b = 5Eh </a:t>
            </a:r>
          </a:p>
        </p:txBody>
      </p:sp>
    </p:spTree>
    <p:extLst>
      <p:ext uri="{BB962C8B-B14F-4D97-AF65-F5344CB8AC3E}">
        <p14:creationId xmlns:p14="http://schemas.microsoft.com/office/powerpoint/2010/main" val="3133588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b="1" dirty="0" smtClean="0">
                <a:effectLst>
                  <a:outerShdw blurRad="38100" dist="38100" dir="2700000" algn="tl">
                    <a:srgbClr val="C0C0C0"/>
                  </a:outerShdw>
                </a:effectLst>
              </a:rPr>
              <a:t>Format of the control register</a:t>
            </a:r>
            <a:endParaRPr lang="tr-TR" dirty="0"/>
          </a:p>
        </p:txBody>
      </p:sp>
      <p:pic>
        <p:nvPicPr>
          <p:cNvPr id="4" name="Picture 3" descr="fig9-16"/>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3744"/>
          <a:stretch/>
        </p:blipFill>
        <p:spPr bwMode="auto">
          <a:xfrm>
            <a:off x="467544" y="1844824"/>
            <a:ext cx="8387484" cy="4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1169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b="1" dirty="0" smtClean="0"/>
              <a:t>Data </a:t>
            </a:r>
            <a:r>
              <a:rPr lang="tr-TR" b="1" dirty="0"/>
              <a:t>Communications</a:t>
            </a:r>
            <a:endParaRPr lang="tr-TR" dirty="0"/>
          </a:p>
        </p:txBody>
      </p:sp>
      <p:sp>
        <p:nvSpPr>
          <p:cNvPr id="3" name="İçerik Yer Tutucusu 2"/>
          <p:cNvSpPr>
            <a:spLocks noGrp="1"/>
          </p:cNvSpPr>
          <p:nvPr>
            <p:ph idx="1"/>
          </p:nvPr>
        </p:nvSpPr>
        <p:spPr/>
        <p:txBody>
          <a:bodyPr>
            <a:normAutofit fontScale="62500" lnSpcReduction="20000"/>
          </a:bodyPr>
          <a:lstStyle/>
          <a:p>
            <a:r>
              <a:rPr lang="en-US" dirty="0" smtClean="0"/>
              <a:t>Data </a:t>
            </a:r>
            <a:r>
              <a:rPr lang="en-US" dirty="0"/>
              <a:t>communications refers to the ability of one computer to exchange data with another computer or a peripheral</a:t>
            </a:r>
          </a:p>
          <a:p>
            <a:r>
              <a:rPr lang="en-US" dirty="0"/>
              <a:t>Physically, the data comm. path may be a short, 5 to 10 feet ribbon cable connecting a microcomputer and parallel printer; or it might be a high speed telecommunications port connecting two computers thousands of miles apart.</a:t>
            </a:r>
          </a:p>
          <a:p>
            <a:r>
              <a:rPr lang="en-US" dirty="0"/>
              <a:t>Standard data communication interfaces and standards are needed</a:t>
            </a:r>
          </a:p>
          <a:p>
            <a:r>
              <a:rPr lang="tr-TR" dirty="0" err="1" smtClean="0"/>
              <a:t>Centronic’s</a:t>
            </a:r>
            <a:r>
              <a:rPr lang="tr-TR" dirty="0" smtClean="0"/>
              <a:t> </a:t>
            </a:r>
            <a:r>
              <a:rPr lang="tr-TR" dirty="0" err="1" smtClean="0"/>
              <a:t>parallel</a:t>
            </a:r>
            <a:r>
              <a:rPr lang="tr-TR" dirty="0" smtClean="0"/>
              <a:t> </a:t>
            </a:r>
            <a:r>
              <a:rPr lang="tr-TR" dirty="0"/>
              <a:t>printer </a:t>
            </a:r>
            <a:r>
              <a:rPr lang="tr-TR" dirty="0" err="1"/>
              <a:t>interface</a:t>
            </a:r>
            <a:endParaRPr lang="tr-TR" dirty="0"/>
          </a:p>
          <a:p>
            <a:r>
              <a:rPr lang="tr-TR" dirty="0"/>
              <a:t>RS-232 </a:t>
            </a:r>
            <a:r>
              <a:rPr lang="tr-TR" dirty="0" err="1"/>
              <a:t>defines</a:t>
            </a:r>
            <a:r>
              <a:rPr lang="tr-TR" dirty="0"/>
              <a:t> a </a:t>
            </a:r>
            <a:r>
              <a:rPr lang="tr-TR" dirty="0" err="1"/>
              <a:t>serial</a:t>
            </a:r>
            <a:r>
              <a:rPr lang="tr-TR" dirty="0"/>
              <a:t> </a:t>
            </a:r>
            <a:r>
              <a:rPr lang="tr-TR" dirty="0" err="1"/>
              <a:t>communications</a:t>
            </a:r>
            <a:r>
              <a:rPr lang="tr-TR" dirty="0"/>
              <a:t> </a:t>
            </a:r>
            <a:r>
              <a:rPr lang="tr-TR" dirty="0" err="1"/>
              <a:t>standard</a:t>
            </a:r>
            <a:endParaRPr lang="tr-TR" dirty="0"/>
          </a:p>
          <a:p>
            <a:r>
              <a:rPr lang="en-US" dirty="0"/>
              <a:t>We focus on serial I/O this week</a:t>
            </a:r>
          </a:p>
          <a:p>
            <a:r>
              <a:rPr lang="en-US" dirty="0"/>
              <a:t>8251 USART (Universal Synchronous/Asynchronous Receiver/Transmitter) is the key component for converting parallel data to serial form and vice versa</a:t>
            </a:r>
          </a:p>
          <a:p>
            <a:r>
              <a:rPr lang="en-US" dirty="0"/>
              <a:t>Two types of serial data communications are widely used</a:t>
            </a:r>
          </a:p>
          <a:p>
            <a:pPr lvl="1"/>
            <a:r>
              <a:rPr lang="tr-TR" dirty="0" err="1" smtClean="0"/>
              <a:t>Asynchronous</a:t>
            </a:r>
            <a:r>
              <a:rPr lang="tr-TR" dirty="0" smtClean="0"/>
              <a:t> </a:t>
            </a:r>
            <a:r>
              <a:rPr lang="tr-TR" dirty="0" err="1"/>
              <a:t>communications</a:t>
            </a:r>
            <a:endParaRPr lang="tr-TR" dirty="0"/>
          </a:p>
          <a:p>
            <a:pPr lvl="1"/>
            <a:r>
              <a:rPr lang="tr-TR" dirty="0" err="1" smtClean="0"/>
              <a:t>Synchronous</a:t>
            </a:r>
            <a:r>
              <a:rPr lang="tr-TR" dirty="0" smtClean="0"/>
              <a:t> </a:t>
            </a:r>
            <a:r>
              <a:rPr lang="tr-TR" dirty="0" err="1"/>
              <a:t>communications</a:t>
            </a:r>
            <a:endParaRPr lang="tr-TR" dirty="0"/>
          </a:p>
        </p:txBody>
      </p:sp>
    </p:spTree>
    <p:extLst>
      <p:ext uri="{BB962C8B-B14F-4D97-AF65-F5344CB8AC3E}">
        <p14:creationId xmlns:p14="http://schemas.microsoft.com/office/powerpoint/2010/main" val="2931268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idx="1"/>
          </p:nvPr>
        </p:nvSpPr>
        <p:spPr bwMode="auto">
          <a:xfrm>
            <a:off x="395536" y="1484784"/>
            <a:ext cx="8229600" cy="334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74625" indent="-174625" eaLnBrk="1" hangingPunct="1">
              <a:buFontTx/>
              <a:buChar char="•"/>
              <a:defRPr/>
            </a:pPr>
            <a:r>
              <a:rPr lang="en-US" sz="2400" dirty="0">
                <a:cs typeface="Courier New" pitchFamily="49" charset="0"/>
              </a:rPr>
              <a:t>A program sequence which initializes the mode register </a:t>
            </a:r>
            <a:r>
              <a:rPr lang="en-US" sz="2400" dirty="0" smtClean="0">
                <a:cs typeface="Courier New" pitchFamily="49" charset="0"/>
              </a:rPr>
              <a:t>and </a:t>
            </a:r>
            <a:r>
              <a:rPr lang="en-US" sz="2400" dirty="0">
                <a:cs typeface="Courier New" pitchFamily="49" charset="0"/>
              </a:rPr>
              <a:t>gives a command to enable the transmitter </a:t>
            </a:r>
            <a:r>
              <a:rPr lang="en-US" sz="2400" dirty="0" smtClean="0">
                <a:cs typeface="Courier New" pitchFamily="49" charset="0"/>
              </a:rPr>
              <a:t>and </a:t>
            </a:r>
            <a:r>
              <a:rPr lang="en-US" sz="2400" dirty="0">
                <a:cs typeface="Courier New" pitchFamily="49" charset="0"/>
              </a:rPr>
              <a:t>begin an asynchronous transmission of 7-bit characters </a:t>
            </a:r>
            <a:r>
              <a:rPr lang="tr-TR" sz="2400" dirty="0" smtClean="0">
                <a:cs typeface="Courier New" pitchFamily="49" charset="0"/>
              </a:rPr>
              <a:t> </a:t>
            </a:r>
            <a:r>
              <a:rPr lang="en-US" sz="2400" dirty="0" smtClean="0">
                <a:cs typeface="Courier New" pitchFamily="49" charset="0"/>
              </a:rPr>
              <a:t>followed </a:t>
            </a:r>
            <a:r>
              <a:rPr lang="en-US" sz="2400" dirty="0">
                <a:cs typeface="Courier New" pitchFamily="49" charset="0"/>
              </a:rPr>
              <a:t>by an even-parity bit and 2 stop bits is: </a:t>
            </a:r>
          </a:p>
          <a:p>
            <a:pPr marL="914400" lvl="2" indent="0">
              <a:buNone/>
              <a:defRPr/>
            </a:pPr>
            <a:r>
              <a:rPr lang="en-US" dirty="0">
                <a:cs typeface="Courier New" pitchFamily="49" charset="0"/>
              </a:rPr>
              <a:t>	</a:t>
            </a:r>
            <a:r>
              <a:rPr lang="en-US" b="1" dirty="0">
                <a:effectLst>
                  <a:outerShdw blurRad="38100" dist="38100" dir="2700000" algn="tl">
                    <a:srgbClr val="C0C0C0"/>
                  </a:outerShdw>
                </a:effectLst>
                <a:cs typeface="Courier New" pitchFamily="49" charset="0"/>
              </a:rPr>
              <a:t>MOV AL,11111010B </a:t>
            </a:r>
          </a:p>
          <a:p>
            <a:pPr marL="914400" lvl="2" indent="0">
              <a:buNone/>
              <a:defRPr/>
            </a:pPr>
            <a:r>
              <a:rPr lang="en-US" b="1" dirty="0">
                <a:effectLst>
                  <a:outerShdw blurRad="38100" dist="38100" dir="2700000" algn="tl">
                    <a:srgbClr val="C0C0C0"/>
                  </a:outerShdw>
                </a:effectLst>
                <a:cs typeface="Courier New" pitchFamily="49" charset="0"/>
              </a:rPr>
              <a:t>	OUT 51H,AL </a:t>
            </a:r>
          </a:p>
          <a:p>
            <a:pPr marL="914400" lvl="2" indent="0">
              <a:buNone/>
              <a:defRPr/>
            </a:pPr>
            <a:r>
              <a:rPr lang="en-US" b="1" dirty="0">
                <a:effectLst>
                  <a:outerShdw blurRad="38100" dist="38100" dir="2700000" algn="tl">
                    <a:srgbClr val="C0C0C0"/>
                  </a:outerShdw>
                </a:effectLst>
                <a:cs typeface="Courier New" pitchFamily="49" charset="0"/>
              </a:rPr>
              <a:t>	MOV AL,00110011B </a:t>
            </a:r>
          </a:p>
          <a:p>
            <a:pPr marL="914400" lvl="2" indent="0">
              <a:buNone/>
              <a:defRPr/>
            </a:pPr>
            <a:r>
              <a:rPr lang="en-US" b="1" dirty="0">
                <a:effectLst>
                  <a:outerShdw blurRad="38100" dist="38100" dir="2700000" algn="tl">
                    <a:srgbClr val="C0C0C0"/>
                  </a:outerShdw>
                </a:effectLst>
                <a:cs typeface="Courier New" pitchFamily="49" charset="0"/>
              </a:rPr>
              <a:t>	OUT 51H,AL </a:t>
            </a:r>
            <a:r>
              <a:rPr lang="en-US" dirty="0" smtClean="0"/>
              <a:t> </a:t>
            </a:r>
            <a:endParaRPr lang="en-US" dirty="0"/>
          </a:p>
        </p:txBody>
      </p:sp>
      <p:sp>
        <p:nvSpPr>
          <p:cNvPr id="5" name="Başlık 1"/>
          <p:cNvSpPr>
            <a:spLocks noGrp="1"/>
          </p:cNvSpPr>
          <p:nvPr>
            <p:ph type="title"/>
          </p:nvPr>
        </p:nvSpPr>
        <p:spPr>
          <a:xfrm>
            <a:off x="457200" y="274638"/>
            <a:ext cx="8229600" cy="1143000"/>
          </a:xfrm>
        </p:spPr>
        <p:txBody>
          <a:bodyPr/>
          <a:lstStyle/>
          <a:p>
            <a:r>
              <a:rPr lang="tr-TR" b="1" dirty="0" err="1" smtClean="0"/>
              <a:t>Example</a:t>
            </a:r>
            <a:r>
              <a:rPr lang="tr-TR" b="1" dirty="0" smtClean="0"/>
              <a:t> 1</a:t>
            </a:r>
            <a:endParaRPr lang="tr-TR" dirty="0"/>
          </a:p>
        </p:txBody>
      </p:sp>
    </p:spTree>
    <p:extLst>
      <p:ext uri="{BB962C8B-B14F-4D97-AF65-F5344CB8AC3E}">
        <p14:creationId xmlns:p14="http://schemas.microsoft.com/office/powerpoint/2010/main" val="4201894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95536" y="1196752"/>
            <a:ext cx="8229600" cy="5544616"/>
          </a:xfrm>
        </p:spPr>
        <p:txBody>
          <a:bodyPr>
            <a:noAutofit/>
          </a:bodyPr>
          <a:lstStyle/>
          <a:p>
            <a:pPr marL="174625" indent="-174625">
              <a:buFontTx/>
              <a:buChar char="•"/>
              <a:defRPr/>
            </a:pPr>
            <a:r>
              <a:rPr lang="en-US" sz="2400" dirty="0">
                <a:cs typeface="Courier New" pitchFamily="49" charset="0"/>
              </a:rPr>
              <a:t>This sequence assumes that </a:t>
            </a:r>
            <a:r>
              <a:rPr lang="tr-TR" sz="2400" dirty="0" smtClean="0">
                <a:cs typeface="Courier New" pitchFamily="49" charset="0"/>
              </a:rPr>
              <a:t> </a:t>
            </a:r>
            <a:r>
              <a:rPr lang="en-US" sz="2400" dirty="0" smtClean="0">
                <a:cs typeface="Courier New" pitchFamily="49" charset="0"/>
              </a:rPr>
              <a:t>the </a:t>
            </a:r>
            <a:r>
              <a:rPr lang="en-US" sz="2400" dirty="0">
                <a:cs typeface="Courier New" pitchFamily="49" charset="0"/>
              </a:rPr>
              <a:t>mode and control registers are at address 51H </a:t>
            </a:r>
            <a:r>
              <a:rPr lang="tr-TR" sz="2400" dirty="0" smtClean="0">
                <a:cs typeface="Courier New" pitchFamily="49" charset="0"/>
              </a:rPr>
              <a:t> </a:t>
            </a:r>
            <a:r>
              <a:rPr lang="en-US" sz="2400" dirty="0" smtClean="0">
                <a:cs typeface="Courier New" pitchFamily="49" charset="0"/>
              </a:rPr>
              <a:t>and </a:t>
            </a:r>
            <a:r>
              <a:rPr lang="en-US" sz="2400" dirty="0">
                <a:cs typeface="Courier New" pitchFamily="49" charset="0"/>
              </a:rPr>
              <a:t>the clock frequencies are to be 16 times the corresponding baud rates. </a:t>
            </a:r>
          </a:p>
          <a:p>
            <a:pPr marL="0" indent="0">
              <a:buNone/>
              <a:defRPr/>
            </a:pPr>
            <a:r>
              <a:rPr lang="en-US" sz="2400" dirty="0" smtClean="0">
                <a:cs typeface="Courier New" pitchFamily="49" charset="0"/>
              </a:rPr>
              <a:t>The </a:t>
            </a:r>
            <a:r>
              <a:rPr lang="en-US" sz="2400" dirty="0">
                <a:cs typeface="Courier New" pitchFamily="49" charset="0"/>
              </a:rPr>
              <a:t>sequence: </a:t>
            </a:r>
          </a:p>
          <a:p>
            <a:pPr marL="914400" lvl="2" indent="0">
              <a:buNone/>
              <a:defRPr/>
            </a:pPr>
            <a:r>
              <a:rPr lang="en-US" dirty="0">
                <a:cs typeface="Courier New" pitchFamily="49" charset="0"/>
              </a:rPr>
              <a:t>	</a:t>
            </a:r>
            <a:r>
              <a:rPr lang="en-US" b="1" dirty="0">
                <a:effectLst>
                  <a:outerShdw blurRad="38100" dist="38100" dir="2700000" algn="tl">
                    <a:srgbClr val="C0C0C0"/>
                  </a:outerShdw>
                </a:effectLst>
                <a:cs typeface="Courier New" pitchFamily="49" charset="0"/>
              </a:rPr>
              <a:t>MOV AL,00111000B </a:t>
            </a:r>
          </a:p>
          <a:p>
            <a:pPr marL="914400" lvl="2" indent="0">
              <a:buNone/>
              <a:defRPr/>
            </a:pPr>
            <a:r>
              <a:rPr lang="en-US" b="1" dirty="0">
                <a:effectLst>
                  <a:outerShdw blurRad="38100" dist="38100" dir="2700000" algn="tl">
                    <a:srgbClr val="C0C0C0"/>
                  </a:outerShdw>
                </a:effectLst>
                <a:cs typeface="Courier New" pitchFamily="49" charset="0"/>
              </a:rPr>
              <a:t>	OUT 51H,AL </a:t>
            </a:r>
          </a:p>
          <a:p>
            <a:pPr marL="914400" lvl="2" indent="0">
              <a:buNone/>
              <a:defRPr/>
            </a:pPr>
            <a:r>
              <a:rPr lang="en-US" b="1" dirty="0">
                <a:effectLst>
                  <a:outerShdw blurRad="38100" dist="38100" dir="2700000" algn="tl">
                    <a:srgbClr val="C0C0C0"/>
                  </a:outerShdw>
                </a:effectLst>
                <a:cs typeface="Courier New" pitchFamily="49" charset="0"/>
              </a:rPr>
              <a:t>	MOV AL,16H </a:t>
            </a:r>
          </a:p>
          <a:p>
            <a:pPr marL="914400" lvl="2" indent="0">
              <a:buNone/>
              <a:defRPr/>
            </a:pPr>
            <a:r>
              <a:rPr lang="en-US" b="1" dirty="0">
                <a:effectLst>
                  <a:outerShdw blurRad="38100" dist="38100" dir="2700000" algn="tl">
                    <a:srgbClr val="C0C0C0"/>
                  </a:outerShdw>
                </a:effectLst>
                <a:cs typeface="Courier New" pitchFamily="49" charset="0"/>
              </a:rPr>
              <a:t>	OUT 51H,AL </a:t>
            </a:r>
          </a:p>
          <a:p>
            <a:pPr marL="914400" lvl="2" indent="0">
              <a:buNone/>
              <a:defRPr/>
            </a:pPr>
            <a:r>
              <a:rPr lang="en-US" b="1" dirty="0">
                <a:effectLst>
                  <a:outerShdw blurRad="38100" dist="38100" dir="2700000" algn="tl">
                    <a:srgbClr val="C0C0C0"/>
                  </a:outerShdw>
                </a:effectLst>
                <a:cs typeface="Courier New" pitchFamily="49" charset="0"/>
              </a:rPr>
              <a:t>	OUT 51H,AL </a:t>
            </a:r>
          </a:p>
          <a:p>
            <a:pPr marL="914400" lvl="2" indent="0">
              <a:buNone/>
              <a:defRPr/>
            </a:pPr>
            <a:r>
              <a:rPr lang="en-US" b="1" dirty="0">
                <a:effectLst>
                  <a:outerShdw blurRad="38100" dist="38100" dir="2700000" algn="tl">
                    <a:srgbClr val="C0C0C0"/>
                  </a:outerShdw>
                </a:effectLst>
                <a:cs typeface="Courier New" pitchFamily="49" charset="0"/>
              </a:rPr>
              <a:t>	MOV AL,10010100B </a:t>
            </a:r>
          </a:p>
          <a:p>
            <a:pPr marL="914400" lvl="2" indent="0">
              <a:buNone/>
              <a:defRPr/>
            </a:pPr>
            <a:r>
              <a:rPr lang="en-US" b="1" dirty="0">
                <a:effectLst>
                  <a:outerShdw blurRad="38100" dist="38100" dir="2700000" algn="tl">
                    <a:srgbClr val="C0C0C0"/>
                  </a:outerShdw>
                </a:effectLst>
                <a:cs typeface="Courier New" pitchFamily="49" charset="0"/>
              </a:rPr>
              <a:t>	OUT 51H,AL </a:t>
            </a:r>
          </a:p>
          <a:p>
            <a:pPr marL="0" indent="0">
              <a:buNone/>
              <a:defRPr/>
            </a:pPr>
            <a:r>
              <a:rPr lang="en-US" sz="2400" dirty="0" smtClean="0">
                <a:cs typeface="Courier New" pitchFamily="49" charset="0"/>
              </a:rPr>
              <a:t>would </a:t>
            </a:r>
            <a:r>
              <a:rPr lang="en-US" sz="2400" dirty="0">
                <a:cs typeface="Courier New" pitchFamily="49" charset="0"/>
              </a:rPr>
              <a:t>cause the same 8251A to be put in synchronous mode </a:t>
            </a:r>
            <a:r>
              <a:rPr lang="tr-TR" sz="2400" dirty="0" smtClean="0">
                <a:cs typeface="Courier New" pitchFamily="49" charset="0"/>
              </a:rPr>
              <a:t> </a:t>
            </a:r>
            <a:r>
              <a:rPr lang="en-US" sz="2400" dirty="0" smtClean="0">
                <a:cs typeface="Courier New" pitchFamily="49" charset="0"/>
              </a:rPr>
              <a:t>and </a:t>
            </a:r>
            <a:r>
              <a:rPr lang="en-US" sz="2400" dirty="0">
                <a:cs typeface="Courier New" pitchFamily="49" charset="0"/>
              </a:rPr>
              <a:t>to begin searching for two successive ASCII sync characters</a:t>
            </a:r>
            <a:endParaRPr lang="tr-TR" sz="2400" dirty="0"/>
          </a:p>
        </p:txBody>
      </p:sp>
      <p:sp>
        <p:nvSpPr>
          <p:cNvPr id="5" name="Başlık 1"/>
          <p:cNvSpPr>
            <a:spLocks noGrp="1"/>
          </p:cNvSpPr>
          <p:nvPr>
            <p:ph type="title"/>
          </p:nvPr>
        </p:nvSpPr>
        <p:spPr>
          <a:xfrm>
            <a:off x="457200" y="274638"/>
            <a:ext cx="8229600" cy="1143000"/>
          </a:xfrm>
        </p:spPr>
        <p:txBody>
          <a:bodyPr/>
          <a:lstStyle/>
          <a:p>
            <a:r>
              <a:rPr lang="tr-TR" b="1" dirty="0" err="1" smtClean="0"/>
              <a:t>Example</a:t>
            </a:r>
            <a:r>
              <a:rPr lang="tr-TR" b="1" dirty="0" smtClean="0"/>
              <a:t> 2</a:t>
            </a:r>
            <a:endParaRPr lang="tr-TR" dirty="0"/>
          </a:p>
        </p:txBody>
      </p:sp>
    </p:spTree>
    <p:extLst>
      <p:ext uri="{BB962C8B-B14F-4D97-AF65-F5344CB8AC3E}">
        <p14:creationId xmlns:p14="http://schemas.microsoft.com/office/powerpoint/2010/main" val="3773283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b="1" dirty="0" smtClean="0">
                <a:effectLst>
                  <a:outerShdw blurRad="38100" dist="38100" dir="2700000" algn="tl">
                    <a:srgbClr val="C0C0C0"/>
                  </a:outerShdw>
                </a:effectLst>
              </a:rPr>
              <a:t>Format of the status register</a:t>
            </a:r>
            <a:endParaRPr lang="tr-TR" dirty="0"/>
          </a:p>
        </p:txBody>
      </p:sp>
      <p:pic>
        <p:nvPicPr>
          <p:cNvPr id="4" name="Picture 2" descr="fig9-18"/>
          <p:cNvPicPr>
            <a:picLocks noChangeAspect="1" noChangeArrowheads="1"/>
          </p:cNvPicPr>
          <p:nvPr/>
        </p:nvPicPr>
        <p:blipFill rotWithShape="1">
          <a:blip r:embed="rId2">
            <a:extLst>
              <a:ext uri="{28A0092B-C50C-407E-A947-70E740481C1C}">
                <a14:useLocalDpi xmlns:a14="http://schemas.microsoft.com/office/drawing/2010/main" val="0"/>
              </a:ext>
            </a:extLst>
          </a:blip>
          <a:srcRect t="3766" b="11156"/>
          <a:stretch/>
        </p:blipFill>
        <p:spPr bwMode="auto">
          <a:xfrm>
            <a:off x="35496" y="1340768"/>
            <a:ext cx="9091496"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0125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marL="174625" indent="-174625">
              <a:buFontTx/>
              <a:buChar char="•"/>
            </a:pPr>
            <a:r>
              <a:rPr lang="tr-TR" dirty="0">
                <a:cs typeface="Courier New" pitchFamily="49" charset="0"/>
              </a:rPr>
              <a:t>A</a:t>
            </a:r>
            <a:r>
              <a:rPr lang="en-US" dirty="0" smtClean="0">
                <a:cs typeface="Courier New" pitchFamily="49" charset="0"/>
              </a:rPr>
              <a:t> typical program sequence which uses </a:t>
            </a:r>
            <a:r>
              <a:rPr lang="tr-TR" dirty="0" smtClean="0">
                <a:cs typeface="Courier New" pitchFamily="49" charset="0"/>
              </a:rPr>
              <a:t>p</a:t>
            </a:r>
            <a:r>
              <a:rPr lang="en-US" dirty="0" err="1" smtClean="0">
                <a:cs typeface="Courier New" pitchFamily="49" charset="0"/>
              </a:rPr>
              <a:t>rogrammed</a:t>
            </a:r>
            <a:r>
              <a:rPr lang="en-US" dirty="0" smtClean="0">
                <a:cs typeface="Courier New" pitchFamily="49" charset="0"/>
              </a:rPr>
              <a:t> I/O to input 80 characters from the 8251A, whose data buffer register's address is 0050, and put them in the memory buffer beginning at LINE. </a:t>
            </a:r>
          </a:p>
          <a:p>
            <a:endParaRPr lang="tr-TR" dirty="0"/>
          </a:p>
        </p:txBody>
      </p:sp>
      <p:sp>
        <p:nvSpPr>
          <p:cNvPr id="4" name="Başlık 1"/>
          <p:cNvSpPr>
            <a:spLocks noGrp="1"/>
          </p:cNvSpPr>
          <p:nvPr>
            <p:ph type="title"/>
          </p:nvPr>
        </p:nvSpPr>
        <p:spPr>
          <a:xfrm>
            <a:off x="457200" y="274638"/>
            <a:ext cx="8229600" cy="1143000"/>
          </a:xfrm>
        </p:spPr>
        <p:txBody>
          <a:bodyPr/>
          <a:lstStyle/>
          <a:p>
            <a:r>
              <a:rPr lang="tr-TR" b="1" dirty="0" err="1" smtClean="0"/>
              <a:t>Example</a:t>
            </a:r>
            <a:r>
              <a:rPr lang="tr-TR" b="1" dirty="0" smtClean="0"/>
              <a:t> 3</a:t>
            </a:r>
            <a:endParaRPr lang="tr-TR" dirty="0"/>
          </a:p>
        </p:txBody>
      </p:sp>
    </p:spTree>
    <p:extLst>
      <p:ext uri="{BB962C8B-B14F-4D97-AF65-F5344CB8AC3E}">
        <p14:creationId xmlns:p14="http://schemas.microsoft.com/office/powerpoint/2010/main" val="1763530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65828"/>
            <a:ext cx="8542501"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7128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b="1" dirty="0" err="1" smtClean="0"/>
              <a:t>Example</a:t>
            </a:r>
            <a:r>
              <a:rPr lang="tr-TR" b="1" dirty="0" smtClean="0"/>
              <a:t> 4 </a:t>
            </a:r>
            <a:endParaRPr lang="tr-TR" dirty="0"/>
          </a:p>
        </p:txBody>
      </p:sp>
      <p:sp>
        <p:nvSpPr>
          <p:cNvPr id="3" name="İçerik Yer Tutucusu 2"/>
          <p:cNvSpPr>
            <a:spLocks noGrp="1"/>
          </p:cNvSpPr>
          <p:nvPr>
            <p:ph idx="1"/>
          </p:nvPr>
        </p:nvSpPr>
        <p:spPr/>
        <p:txBody>
          <a:bodyPr>
            <a:normAutofit fontScale="92500" lnSpcReduction="20000"/>
          </a:bodyPr>
          <a:lstStyle/>
          <a:p>
            <a:r>
              <a:rPr lang="tr-TR" dirty="0" smtClean="0"/>
              <a:t>1000 </a:t>
            </a:r>
            <a:r>
              <a:rPr lang="tr-TR" dirty="0"/>
              <a:t>000 0 : data </a:t>
            </a:r>
            <a:r>
              <a:rPr lang="tr-TR" dirty="0" err="1"/>
              <a:t>register</a:t>
            </a:r>
            <a:r>
              <a:rPr lang="tr-TR" dirty="0"/>
              <a:t> </a:t>
            </a:r>
            <a:r>
              <a:rPr lang="tr-TR" dirty="0" err="1"/>
              <a:t>address</a:t>
            </a:r>
            <a:r>
              <a:rPr lang="tr-TR" dirty="0"/>
              <a:t>: xx80h </a:t>
            </a:r>
          </a:p>
          <a:p>
            <a:r>
              <a:rPr lang="en-US" dirty="0" smtClean="0"/>
              <a:t>1000 </a:t>
            </a:r>
            <a:r>
              <a:rPr lang="en-US" dirty="0"/>
              <a:t>000 1: control or status register address: xx81h</a:t>
            </a:r>
          </a:p>
          <a:p>
            <a:r>
              <a:rPr lang="tr-TR" dirty="0" err="1" smtClean="0"/>
              <a:t>Mode</a:t>
            </a:r>
            <a:r>
              <a:rPr lang="tr-TR" dirty="0" smtClean="0"/>
              <a:t> </a:t>
            </a:r>
            <a:r>
              <a:rPr lang="tr-TR" dirty="0" err="1"/>
              <a:t>word</a:t>
            </a:r>
            <a:r>
              <a:rPr lang="tr-TR" dirty="0"/>
              <a:t>:</a:t>
            </a:r>
          </a:p>
          <a:p>
            <a:pPr lvl="1"/>
            <a:r>
              <a:rPr lang="en-US" dirty="0" smtClean="0"/>
              <a:t>2 </a:t>
            </a:r>
            <a:r>
              <a:rPr lang="en-US" dirty="0"/>
              <a:t>stop bits. no parity, 8 bit characters. Baud rate factor of 16 (1200 Kbps)</a:t>
            </a:r>
          </a:p>
          <a:p>
            <a:pPr lvl="1"/>
            <a:r>
              <a:rPr lang="tr-TR" dirty="0" smtClean="0"/>
              <a:t>1110 </a:t>
            </a:r>
            <a:r>
              <a:rPr lang="tr-TR" dirty="0"/>
              <a:t>1110 =</a:t>
            </a:r>
            <a:r>
              <a:rPr lang="tr-TR" dirty="0" err="1"/>
              <a:t>EEh</a:t>
            </a:r>
            <a:endParaRPr lang="tr-TR" dirty="0"/>
          </a:p>
          <a:p>
            <a:r>
              <a:rPr lang="tr-TR" dirty="0" err="1" smtClean="0"/>
              <a:t>Command</a:t>
            </a:r>
            <a:r>
              <a:rPr lang="tr-TR" dirty="0" smtClean="0"/>
              <a:t> </a:t>
            </a:r>
            <a:r>
              <a:rPr lang="tr-TR" dirty="0"/>
              <a:t>Word:</a:t>
            </a:r>
          </a:p>
          <a:p>
            <a:r>
              <a:rPr lang="en-US" dirty="0" smtClean="0"/>
              <a:t>0001 </a:t>
            </a:r>
            <a:r>
              <a:rPr lang="en-US" dirty="0"/>
              <a:t>0101 = 15h ; </a:t>
            </a:r>
            <a:r>
              <a:rPr lang="en-US" dirty="0" smtClean="0"/>
              <a:t>enable</a:t>
            </a:r>
            <a:r>
              <a:rPr lang="tr-TR" dirty="0" smtClean="0"/>
              <a:t> </a:t>
            </a:r>
            <a:r>
              <a:rPr lang="en-US" dirty="0" err="1" smtClean="0"/>
              <a:t>TxRDY</a:t>
            </a:r>
            <a:r>
              <a:rPr lang="tr-TR" dirty="0" smtClean="0"/>
              <a:t> </a:t>
            </a:r>
            <a:r>
              <a:rPr lang="en-US" dirty="0" smtClean="0"/>
              <a:t>and</a:t>
            </a:r>
            <a:r>
              <a:rPr lang="tr-TR" dirty="0" smtClean="0"/>
              <a:t> </a:t>
            </a:r>
            <a:r>
              <a:rPr lang="en-US" dirty="0" err="1" smtClean="0"/>
              <a:t>RxRDY</a:t>
            </a:r>
            <a:r>
              <a:rPr lang="tr-TR" dirty="0" smtClean="0"/>
              <a:t> </a:t>
            </a:r>
            <a:r>
              <a:rPr lang="en-US" dirty="0" smtClean="0"/>
              <a:t>and </a:t>
            </a:r>
            <a:r>
              <a:rPr lang="en-US" dirty="0"/>
              <a:t>reset all flags first</a:t>
            </a:r>
            <a:endParaRPr lang="tr-TR" dirty="0"/>
          </a:p>
        </p:txBody>
      </p:sp>
    </p:spTree>
    <p:extLst>
      <p:ext uri="{BB962C8B-B14F-4D97-AF65-F5344CB8AC3E}">
        <p14:creationId xmlns:p14="http://schemas.microsoft.com/office/powerpoint/2010/main" val="1197053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260648"/>
            <a:ext cx="8229600" cy="5865515"/>
          </a:xfrm>
        </p:spPr>
        <p:txBody>
          <a:bodyPr>
            <a:normAutofit fontScale="62500" lnSpcReduction="20000"/>
          </a:bodyPr>
          <a:lstStyle/>
          <a:p>
            <a:pPr marL="0" indent="0">
              <a:buNone/>
            </a:pPr>
            <a:r>
              <a:rPr lang="tr-TR" dirty="0" smtClean="0"/>
              <a:t>INIT8251:MOV AL,0EEh</a:t>
            </a:r>
            <a:endParaRPr lang="tr-TR" dirty="0"/>
          </a:p>
          <a:p>
            <a:pPr marL="0" indent="0">
              <a:buNone/>
            </a:pPr>
            <a:r>
              <a:rPr lang="tr-TR" dirty="0"/>
              <a:t>OUT 81h, AL</a:t>
            </a:r>
          </a:p>
          <a:p>
            <a:pPr marL="0" indent="0">
              <a:buNone/>
            </a:pPr>
            <a:r>
              <a:rPr lang="tr-TR" dirty="0"/>
              <a:t>MOV AL, 15h</a:t>
            </a:r>
          </a:p>
          <a:p>
            <a:pPr marL="0" indent="0">
              <a:buNone/>
            </a:pPr>
            <a:r>
              <a:rPr lang="tr-TR" dirty="0"/>
              <a:t>OUT 81h, AL</a:t>
            </a:r>
          </a:p>
          <a:p>
            <a:pPr marL="0" indent="0">
              <a:buNone/>
            </a:pPr>
            <a:endParaRPr lang="tr-TR" dirty="0"/>
          </a:p>
          <a:p>
            <a:pPr marL="0" indent="0">
              <a:buNone/>
            </a:pPr>
            <a:r>
              <a:rPr lang="tr-TR" dirty="0"/>
              <a:t>CHKRX:IN AL,81h</a:t>
            </a:r>
          </a:p>
          <a:p>
            <a:pPr marL="0" indent="0">
              <a:buNone/>
            </a:pPr>
            <a:r>
              <a:rPr lang="tr-TR" dirty="0"/>
              <a:t>ROR AL,1</a:t>
            </a:r>
          </a:p>
          <a:p>
            <a:pPr marL="0" indent="0">
              <a:buNone/>
            </a:pPr>
            <a:r>
              <a:rPr lang="tr-TR" dirty="0"/>
              <a:t>ROR AL,1 </a:t>
            </a:r>
          </a:p>
          <a:p>
            <a:pPr marL="0" indent="0">
              <a:buNone/>
            </a:pPr>
            <a:r>
              <a:rPr lang="tr-TR" dirty="0"/>
              <a:t>JNC CHKRX</a:t>
            </a:r>
          </a:p>
          <a:p>
            <a:pPr marL="0" indent="0">
              <a:buNone/>
            </a:pPr>
            <a:endParaRPr lang="tr-TR" dirty="0"/>
          </a:p>
          <a:p>
            <a:pPr marL="0" indent="0">
              <a:buNone/>
            </a:pPr>
            <a:r>
              <a:rPr lang="tr-TR" dirty="0"/>
              <a:t>IN AL,80h</a:t>
            </a:r>
          </a:p>
          <a:p>
            <a:pPr marL="0" indent="0">
              <a:buNone/>
            </a:pPr>
            <a:r>
              <a:rPr lang="tr-TR" dirty="0"/>
              <a:t>NOT AL</a:t>
            </a:r>
          </a:p>
          <a:p>
            <a:pPr marL="0" indent="0">
              <a:buNone/>
            </a:pPr>
            <a:r>
              <a:rPr lang="tr-TR" dirty="0"/>
              <a:t>MOV </a:t>
            </a:r>
            <a:r>
              <a:rPr lang="tr-TR" dirty="0" smtClean="0"/>
              <a:t>BL,AL</a:t>
            </a:r>
          </a:p>
          <a:p>
            <a:pPr marL="0" indent="0">
              <a:buNone/>
            </a:pPr>
            <a:endParaRPr lang="tr-TR" dirty="0" smtClean="0"/>
          </a:p>
          <a:p>
            <a:pPr marL="0" indent="0">
              <a:buNone/>
            </a:pPr>
            <a:r>
              <a:rPr lang="tr-TR" sz="3200" dirty="0" smtClean="0"/>
              <a:t>CHKTX:</a:t>
            </a:r>
            <a:r>
              <a:rPr lang="tr-TR" dirty="0" smtClean="0"/>
              <a:t>IN AL,81h</a:t>
            </a:r>
          </a:p>
          <a:p>
            <a:pPr marL="0" indent="0">
              <a:buNone/>
            </a:pPr>
            <a:r>
              <a:rPr lang="tr-TR" dirty="0" smtClean="0"/>
              <a:t>ROR AL,1</a:t>
            </a:r>
          </a:p>
          <a:p>
            <a:pPr marL="0" indent="0">
              <a:buNone/>
            </a:pPr>
            <a:r>
              <a:rPr lang="tr-TR" dirty="0" smtClean="0"/>
              <a:t>JNC </a:t>
            </a:r>
            <a:r>
              <a:rPr lang="tr-TR" dirty="0"/>
              <a:t>CHKTX </a:t>
            </a:r>
            <a:endParaRPr lang="tr-TR" dirty="0" smtClean="0"/>
          </a:p>
          <a:p>
            <a:pPr marL="0" indent="0">
              <a:buNone/>
            </a:pPr>
            <a:r>
              <a:rPr lang="tr-TR" dirty="0" smtClean="0"/>
              <a:t>OUT 80h,AL</a:t>
            </a:r>
          </a:p>
          <a:p>
            <a:pPr marL="0" indent="0">
              <a:buNone/>
            </a:pPr>
            <a:r>
              <a:rPr lang="en-US" sz="3300" dirty="0"/>
              <a:t>JMP </a:t>
            </a:r>
            <a:r>
              <a:rPr lang="en-US" sz="3300" dirty="0" smtClean="0"/>
              <a:t>CHKRX</a:t>
            </a:r>
            <a:endParaRPr lang="tr-TR" sz="3300" dirty="0"/>
          </a:p>
        </p:txBody>
      </p:sp>
      <p:sp>
        <p:nvSpPr>
          <p:cNvPr id="5" name="Sağ Ayraç 4"/>
          <p:cNvSpPr/>
          <p:nvPr/>
        </p:nvSpPr>
        <p:spPr>
          <a:xfrm>
            <a:off x="3275856" y="260648"/>
            <a:ext cx="637282" cy="1080120"/>
          </a:xfrm>
          <a:prstGeom prst="rightBrace">
            <a:avLst>
              <a:gd name="adj1" fmla="val 8333"/>
              <a:gd name="adj2" fmla="val 512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dirty="0"/>
          </a:p>
        </p:txBody>
      </p:sp>
      <p:sp>
        <p:nvSpPr>
          <p:cNvPr id="6" name="Metin kutusu 5"/>
          <p:cNvSpPr txBox="1"/>
          <p:nvPr/>
        </p:nvSpPr>
        <p:spPr>
          <a:xfrm>
            <a:off x="4283968" y="616042"/>
            <a:ext cx="4454681" cy="369332"/>
          </a:xfrm>
          <a:prstGeom prst="rect">
            <a:avLst/>
          </a:prstGeom>
          <a:noFill/>
        </p:spPr>
        <p:txBody>
          <a:bodyPr wrap="none" rtlCol="0">
            <a:spAutoFit/>
          </a:bodyPr>
          <a:lstStyle/>
          <a:p>
            <a:r>
              <a:rPr lang="en-US" dirty="0" smtClean="0"/>
              <a:t>Initialize the Mode Word </a:t>
            </a:r>
            <a:r>
              <a:rPr lang="en-US" dirty="0" err="1" smtClean="0"/>
              <a:t>andCommand</a:t>
            </a:r>
            <a:r>
              <a:rPr lang="en-US" dirty="0" smtClean="0"/>
              <a:t> Word</a:t>
            </a:r>
            <a:endParaRPr lang="tr-TR" dirty="0"/>
          </a:p>
        </p:txBody>
      </p:sp>
      <p:sp>
        <p:nvSpPr>
          <p:cNvPr id="7" name="Sağ Ayraç 6"/>
          <p:cNvSpPr/>
          <p:nvPr/>
        </p:nvSpPr>
        <p:spPr>
          <a:xfrm>
            <a:off x="3411816" y="1653205"/>
            <a:ext cx="432048" cy="129614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8" name="Metin kutusu 7"/>
          <p:cNvSpPr txBox="1"/>
          <p:nvPr/>
        </p:nvSpPr>
        <p:spPr>
          <a:xfrm>
            <a:off x="4634314" y="2116611"/>
            <a:ext cx="1637884" cy="369332"/>
          </a:xfrm>
          <a:prstGeom prst="rect">
            <a:avLst/>
          </a:prstGeom>
          <a:noFill/>
        </p:spPr>
        <p:txBody>
          <a:bodyPr wrap="none" rtlCol="0">
            <a:spAutoFit/>
          </a:bodyPr>
          <a:lstStyle/>
          <a:p>
            <a:r>
              <a:rPr lang="en-US" dirty="0" smtClean="0"/>
              <a:t>Receive Ready?</a:t>
            </a:r>
            <a:endParaRPr lang="tr-TR" dirty="0"/>
          </a:p>
        </p:txBody>
      </p:sp>
      <p:sp>
        <p:nvSpPr>
          <p:cNvPr id="9" name="Sağ Ayraç 8"/>
          <p:cNvSpPr/>
          <p:nvPr/>
        </p:nvSpPr>
        <p:spPr>
          <a:xfrm>
            <a:off x="3389263" y="3131284"/>
            <a:ext cx="576064" cy="10801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0" name="Metin kutusu 9"/>
          <p:cNvSpPr txBox="1"/>
          <p:nvPr/>
        </p:nvSpPr>
        <p:spPr>
          <a:xfrm>
            <a:off x="4283968" y="3486678"/>
            <a:ext cx="1757917" cy="369332"/>
          </a:xfrm>
          <a:prstGeom prst="rect">
            <a:avLst/>
          </a:prstGeom>
          <a:noFill/>
        </p:spPr>
        <p:txBody>
          <a:bodyPr wrap="none" rtlCol="0">
            <a:spAutoFit/>
          </a:bodyPr>
          <a:lstStyle/>
          <a:p>
            <a:r>
              <a:rPr lang="en-US" dirty="0" smtClean="0"/>
              <a:t>If Ready get data</a:t>
            </a:r>
            <a:endParaRPr lang="tr-TR" dirty="0"/>
          </a:p>
        </p:txBody>
      </p:sp>
      <p:sp>
        <p:nvSpPr>
          <p:cNvPr id="11" name="Sağ Ayraç 10"/>
          <p:cNvSpPr/>
          <p:nvPr/>
        </p:nvSpPr>
        <p:spPr>
          <a:xfrm>
            <a:off x="3472061" y="4581128"/>
            <a:ext cx="493266" cy="136815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2" name="Metin kutusu 11"/>
          <p:cNvSpPr txBox="1"/>
          <p:nvPr/>
        </p:nvSpPr>
        <p:spPr>
          <a:xfrm>
            <a:off x="4139952" y="5080538"/>
            <a:ext cx="4288931" cy="369332"/>
          </a:xfrm>
          <a:prstGeom prst="rect">
            <a:avLst/>
          </a:prstGeom>
          <a:noFill/>
        </p:spPr>
        <p:txBody>
          <a:bodyPr wrap="none" rtlCol="0">
            <a:spAutoFit/>
          </a:bodyPr>
          <a:lstStyle/>
          <a:p>
            <a:r>
              <a:rPr lang="en-US" dirty="0" smtClean="0"/>
              <a:t>Send data if the T buffer register is available</a:t>
            </a:r>
            <a:endParaRPr lang="tr-TR" dirty="0" smtClean="0"/>
          </a:p>
        </p:txBody>
      </p:sp>
    </p:spTree>
    <p:extLst>
      <p:ext uri="{BB962C8B-B14F-4D97-AF65-F5344CB8AC3E}">
        <p14:creationId xmlns:p14="http://schemas.microsoft.com/office/powerpoint/2010/main" val="2429177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b="1" dirty="0" err="1" smtClean="0"/>
              <a:t>Types</a:t>
            </a:r>
            <a:r>
              <a:rPr lang="tr-TR" b="1" dirty="0" smtClean="0"/>
              <a:t> </a:t>
            </a:r>
            <a:r>
              <a:rPr lang="tr-TR" b="1" dirty="0"/>
              <a:t>of </a:t>
            </a:r>
            <a:r>
              <a:rPr lang="tr-TR" b="1" dirty="0" err="1"/>
              <a:t>Transmission</a:t>
            </a:r>
            <a:endParaRPr lang="tr-TR" dirty="0"/>
          </a:p>
        </p:txBody>
      </p:sp>
      <p:grpSp>
        <p:nvGrpSpPr>
          <p:cNvPr id="4" name="Grup 3"/>
          <p:cNvGrpSpPr/>
          <p:nvPr/>
        </p:nvGrpSpPr>
        <p:grpSpPr>
          <a:xfrm>
            <a:off x="1115616" y="1556792"/>
            <a:ext cx="6696744" cy="4839034"/>
            <a:chOff x="2443163" y="2581275"/>
            <a:chExt cx="4257675" cy="3076575"/>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3163" y="2581275"/>
              <a:ext cx="4257675"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163" y="4276725"/>
              <a:ext cx="4257675"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99376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b="1" dirty="0" err="1" smtClean="0"/>
              <a:t>Asynchronous</a:t>
            </a:r>
            <a:r>
              <a:rPr lang="tr-TR" b="1" dirty="0" smtClean="0"/>
              <a:t> </a:t>
            </a:r>
            <a:r>
              <a:rPr lang="tr-TR" b="1" dirty="0"/>
              <a:t>Communications</a:t>
            </a:r>
            <a:endParaRPr lang="tr-TR" dirty="0"/>
          </a:p>
        </p:txBody>
      </p:sp>
      <p:sp>
        <p:nvSpPr>
          <p:cNvPr id="3" name="İçerik Yer Tutucusu 2"/>
          <p:cNvSpPr>
            <a:spLocks noGrp="1"/>
          </p:cNvSpPr>
          <p:nvPr>
            <p:ph idx="1"/>
          </p:nvPr>
        </p:nvSpPr>
        <p:spPr/>
        <p:txBody>
          <a:bodyPr/>
          <a:lstStyle/>
          <a:p>
            <a:r>
              <a:rPr lang="en-US" dirty="0" smtClean="0"/>
              <a:t>Eliminates </a:t>
            </a:r>
            <a:r>
              <a:rPr lang="en-US" dirty="0"/>
              <a:t>the need for a clock signal between two microprocessor based systems</a:t>
            </a:r>
            <a:endParaRPr lang="tr-TR" dirty="0"/>
          </a:p>
        </p:txBody>
      </p:sp>
      <p:grpSp>
        <p:nvGrpSpPr>
          <p:cNvPr id="26" name="Grup 25"/>
          <p:cNvGrpSpPr/>
          <p:nvPr/>
        </p:nvGrpSpPr>
        <p:grpSpPr>
          <a:xfrm>
            <a:off x="1475656" y="2844716"/>
            <a:ext cx="5112568" cy="2312476"/>
            <a:chOff x="1475656" y="2844716"/>
            <a:chExt cx="5112568" cy="2312476"/>
          </a:xfrm>
        </p:grpSpPr>
        <p:sp>
          <p:nvSpPr>
            <p:cNvPr id="5" name="Dikdörtgen 4"/>
            <p:cNvSpPr/>
            <p:nvPr/>
          </p:nvSpPr>
          <p:spPr>
            <a:xfrm>
              <a:off x="1475656" y="2924944"/>
              <a:ext cx="1368152" cy="22322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smtClean="0">
                  <a:solidFill>
                    <a:schemeClr val="tx1"/>
                  </a:solidFill>
                </a:rPr>
                <a:t>System</a:t>
              </a:r>
              <a:r>
                <a:rPr lang="tr-TR" dirty="0" smtClean="0">
                  <a:solidFill>
                    <a:schemeClr val="tx1"/>
                  </a:solidFill>
                </a:rPr>
                <a:t> </a:t>
              </a:r>
              <a:r>
                <a:rPr lang="tr-TR" dirty="0">
                  <a:solidFill>
                    <a:schemeClr val="tx1"/>
                  </a:solidFill>
                </a:rPr>
                <a:t>1</a:t>
              </a:r>
            </a:p>
          </p:txBody>
        </p:sp>
        <p:sp>
          <p:nvSpPr>
            <p:cNvPr id="7" name="Dikdörtgen 6"/>
            <p:cNvSpPr/>
            <p:nvPr/>
          </p:nvSpPr>
          <p:spPr>
            <a:xfrm>
              <a:off x="5220072" y="2924944"/>
              <a:ext cx="1368152" cy="22322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smtClean="0">
                  <a:solidFill>
                    <a:schemeClr val="tx1"/>
                  </a:solidFill>
                </a:rPr>
                <a:t>System</a:t>
              </a:r>
              <a:r>
                <a:rPr lang="tr-TR" dirty="0" smtClean="0">
                  <a:solidFill>
                    <a:schemeClr val="tx1"/>
                  </a:solidFill>
                </a:rPr>
                <a:t> 2</a:t>
              </a:r>
              <a:endParaRPr lang="tr-TR" dirty="0">
                <a:solidFill>
                  <a:schemeClr val="tx1"/>
                </a:solidFill>
              </a:endParaRPr>
            </a:p>
          </p:txBody>
        </p:sp>
        <p:cxnSp>
          <p:nvCxnSpPr>
            <p:cNvPr id="8" name="Düz Bağlayıcı 7"/>
            <p:cNvCxnSpPr/>
            <p:nvPr/>
          </p:nvCxnSpPr>
          <p:spPr>
            <a:xfrm>
              <a:off x="2843808" y="3212976"/>
              <a:ext cx="2376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Düz Bağlayıcı 9"/>
            <p:cNvCxnSpPr/>
            <p:nvPr/>
          </p:nvCxnSpPr>
          <p:spPr>
            <a:xfrm>
              <a:off x="2843808" y="3789040"/>
              <a:ext cx="2376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Düz Bağlayıcı 10"/>
            <p:cNvCxnSpPr/>
            <p:nvPr/>
          </p:nvCxnSpPr>
          <p:spPr>
            <a:xfrm>
              <a:off x="2843808" y="4365104"/>
              <a:ext cx="2376264"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ikdörtgen 8"/>
            <p:cNvSpPr/>
            <p:nvPr/>
          </p:nvSpPr>
          <p:spPr>
            <a:xfrm>
              <a:off x="3300778" y="2844716"/>
              <a:ext cx="1462323" cy="369332"/>
            </a:xfrm>
            <a:prstGeom prst="rect">
              <a:avLst/>
            </a:prstGeom>
          </p:spPr>
          <p:txBody>
            <a:bodyPr wrap="none">
              <a:spAutoFit/>
            </a:bodyPr>
            <a:lstStyle/>
            <a:p>
              <a:r>
                <a:rPr lang="tr-TR" dirty="0" err="1" smtClean="0"/>
                <a:t>Transmit</a:t>
              </a:r>
              <a:r>
                <a:rPr lang="tr-TR" dirty="0" smtClean="0"/>
                <a:t> data</a:t>
              </a:r>
              <a:endParaRPr lang="tr-TR" dirty="0"/>
            </a:p>
          </p:txBody>
        </p:sp>
        <p:sp>
          <p:nvSpPr>
            <p:cNvPr id="14" name="Dikdörtgen 13"/>
            <p:cNvSpPr/>
            <p:nvPr/>
          </p:nvSpPr>
          <p:spPr>
            <a:xfrm>
              <a:off x="3379301" y="3412362"/>
              <a:ext cx="1372492" cy="369332"/>
            </a:xfrm>
            <a:prstGeom prst="rect">
              <a:avLst/>
            </a:prstGeom>
          </p:spPr>
          <p:txBody>
            <a:bodyPr wrap="none">
              <a:spAutoFit/>
            </a:bodyPr>
            <a:lstStyle/>
            <a:p>
              <a:r>
                <a:rPr lang="tr-TR" dirty="0" err="1" smtClean="0"/>
                <a:t>Receive</a:t>
              </a:r>
              <a:r>
                <a:rPr lang="tr-TR" dirty="0" smtClean="0"/>
                <a:t> data</a:t>
              </a:r>
              <a:endParaRPr lang="tr-TR" dirty="0"/>
            </a:p>
          </p:txBody>
        </p:sp>
        <p:sp>
          <p:nvSpPr>
            <p:cNvPr id="16" name="Dikdörtgen 15"/>
            <p:cNvSpPr/>
            <p:nvPr/>
          </p:nvSpPr>
          <p:spPr>
            <a:xfrm>
              <a:off x="3221621" y="3979134"/>
              <a:ext cx="1620636" cy="369332"/>
            </a:xfrm>
            <a:prstGeom prst="rect">
              <a:avLst/>
            </a:prstGeom>
          </p:spPr>
          <p:txBody>
            <a:bodyPr wrap="none">
              <a:spAutoFit/>
            </a:bodyPr>
            <a:lstStyle/>
            <a:p>
              <a:r>
                <a:rPr lang="tr-TR" dirty="0" err="1" smtClean="0"/>
                <a:t>Signal</a:t>
              </a:r>
              <a:r>
                <a:rPr lang="tr-TR" dirty="0" smtClean="0"/>
                <a:t> </a:t>
              </a:r>
              <a:r>
                <a:rPr lang="tr-TR" dirty="0" err="1" smtClean="0"/>
                <a:t>common</a:t>
              </a:r>
              <a:endParaRPr lang="tr-TR" dirty="0"/>
            </a:p>
          </p:txBody>
        </p:sp>
        <p:cxnSp>
          <p:nvCxnSpPr>
            <p:cNvPr id="18" name="Düz Bağlayıcı 17"/>
            <p:cNvCxnSpPr>
              <a:stCxn id="16" idx="2"/>
            </p:cNvCxnSpPr>
            <p:nvPr/>
          </p:nvCxnSpPr>
          <p:spPr>
            <a:xfrm>
              <a:off x="4031939" y="4348466"/>
              <a:ext cx="0" cy="520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Düz Bağlayıcı 19"/>
            <p:cNvCxnSpPr/>
            <p:nvPr/>
          </p:nvCxnSpPr>
          <p:spPr>
            <a:xfrm>
              <a:off x="3779912" y="4869160"/>
              <a:ext cx="5040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Düz Bağlayıcı 21"/>
            <p:cNvCxnSpPr/>
            <p:nvPr/>
          </p:nvCxnSpPr>
          <p:spPr>
            <a:xfrm>
              <a:off x="3932312" y="4941168"/>
              <a:ext cx="2520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Düz Bağlayıcı 23"/>
            <p:cNvCxnSpPr/>
            <p:nvPr/>
          </p:nvCxnSpPr>
          <p:spPr>
            <a:xfrm>
              <a:off x="4013938" y="5013176"/>
              <a:ext cx="126014"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3622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err="1" smtClean="0"/>
              <a:t>Asynchronous</a:t>
            </a:r>
            <a:r>
              <a:rPr lang="tr-TR" b="1" dirty="0" smtClean="0"/>
              <a:t> Communications</a:t>
            </a:r>
            <a:endParaRPr lang="tr-TR" dirty="0"/>
          </a:p>
        </p:txBody>
      </p:sp>
      <p:sp>
        <p:nvSpPr>
          <p:cNvPr id="3" name="İçerik Yer Tutucusu 2"/>
          <p:cNvSpPr>
            <a:spLocks noGrp="1"/>
          </p:cNvSpPr>
          <p:nvPr>
            <p:ph idx="1"/>
          </p:nvPr>
        </p:nvSpPr>
        <p:spPr/>
        <p:txBody>
          <a:bodyPr/>
          <a:lstStyle/>
          <a:p>
            <a:r>
              <a:rPr lang="en-US" dirty="0" smtClean="0"/>
              <a:t>Data </a:t>
            </a:r>
            <a:r>
              <a:rPr lang="en-US" dirty="0"/>
              <a:t>to be transmitted is sent out one character at a time and the receiver end of the communication line synchronization is performed by examining synchronization </a:t>
            </a:r>
            <a:r>
              <a:rPr lang="en-US" dirty="0" smtClean="0"/>
              <a:t>bits</a:t>
            </a:r>
            <a:r>
              <a:rPr lang="tr-TR" dirty="0" smtClean="0"/>
              <a:t> </a:t>
            </a:r>
            <a:r>
              <a:rPr lang="en-US" dirty="0" smtClean="0"/>
              <a:t>that </a:t>
            </a:r>
            <a:r>
              <a:rPr lang="en-US" dirty="0"/>
              <a:t>are included at the </a:t>
            </a:r>
            <a:r>
              <a:rPr lang="en-US" dirty="0" smtClean="0"/>
              <a:t>beginning</a:t>
            </a:r>
            <a:r>
              <a:rPr lang="tr-TR" dirty="0" smtClean="0"/>
              <a:t> </a:t>
            </a:r>
            <a:r>
              <a:rPr lang="en-US" dirty="0" smtClean="0"/>
              <a:t>and </a:t>
            </a:r>
            <a:r>
              <a:rPr lang="en-US" dirty="0"/>
              <a:t>at the end of each </a:t>
            </a:r>
            <a:r>
              <a:rPr lang="en-US" dirty="0" smtClean="0"/>
              <a:t>character</a:t>
            </a:r>
            <a:endParaRPr lang="tr-T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653136"/>
            <a:ext cx="734377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6980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b="1" dirty="0" err="1" smtClean="0"/>
              <a:t>Examples</a:t>
            </a:r>
            <a:endParaRPr lang="tr-TR" dirty="0"/>
          </a:p>
        </p:txBody>
      </p:sp>
      <p:sp>
        <p:nvSpPr>
          <p:cNvPr id="3" name="İçerik Yer Tutucusu 2"/>
          <p:cNvSpPr>
            <a:spLocks noGrp="1"/>
          </p:cNvSpPr>
          <p:nvPr>
            <p:ph idx="1"/>
          </p:nvPr>
        </p:nvSpPr>
        <p:spPr/>
        <p:txBody>
          <a:bodyPr>
            <a:normAutofit fontScale="77500" lnSpcReduction="20000"/>
          </a:bodyPr>
          <a:lstStyle/>
          <a:p>
            <a:r>
              <a:rPr lang="en-US" dirty="0" smtClean="0"/>
              <a:t>What </a:t>
            </a:r>
            <a:r>
              <a:rPr lang="en-US" dirty="0"/>
              <a:t>is the data rate in bits/sec and character rate if the bit time is 3.33 </a:t>
            </a:r>
            <a:r>
              <a:rPr lang="en-US" dirty="0" err="1" smtClean="0"/>
              <a:t>ms</a:t>
            </a:r>
            <a:endParaRPr lang="tr-TR" dirty="0" smtClean="0"/>
          </a:p>
          <a:p>
            <a:pPr lvl="1"/>
            <a:r>
              <a:rPr lang="en-US" dirty="0" smtClean="0"/>
              <a:t>Bit </a:t>
            </a:r>
            <a:r>
              <a:rPr lang="en-US" dirty="0"/>
              <a:t>rate = 1 / 3.33 </a:t>
            </a:r>
            <a:r>
              <a:rPr lang="en-US" dirty="0" err="1"/>
              <a:t>ms</a:t>
            </a:r>
            <a:r>
              <a:rPr lang="en-US" dirty="0"/>
              <a:t> = 300 </a:t>
            </a:r>
            <a:r>
              <a:rPr lang="en-US" dirty="0" smtClean="0"/>
              <a:t>bits/sec</a:t>
            </a:r>
            <a:endParaRPr lang="tr-TR" dirty="0" smtClean="0"/>
          </a:p>
          <a:p>
            <a:pPr lvl="1"/>
            <a:r>
              <a:rPr lang="en-US" dirty="0" smtClean="0"/>
              <a:t>11 </a:t>
            </a:r>
            <a:r>
              <a:rPr lang="en-US" dirty="0"/>
              <a:t>x 3.33 </a:t>
            </a:r>
            <a:r>
              <a:rPr lang="en-US" dirty="0" err="1"/>
              <a:t>ms</a:t>
            </a:r>
            <a:r>
              <a:rPr lang="en-US" dirty="0"/>
              <a:t> = 36.63 </a:t>
            </a:r>
            <a:r>
              <a:rPr lang="en-US" dirty="0" err="1"/>
              <a:t>ms</a:t>
            </a:r>
            <a:r>
              <a:rPr lang="en-US" dirty="0"/>
              <a:t> required to transmit a character so </a:t>
            </a:r>
            <a:r>
              <a:rPr lang="en-US" dirty="0" smtClean="0"/>
              <a:t>character </a:t>
            </a:r>
            <a:r>
              <a:rPr lang="en-US" dirty="0"/>
              <a:t>rate = 1/36.63 </a:t>
            </a:r>
            <a:r>
              <a:rPr lang="en-US" dirty="0" err="1"/>
              <a:t>ms</a:t>
            </a:r>
            <a:r>
              <a:rPr lang="en-US" dirty="0"/>
              <a:t> = 27.3 </a:t>
            </a:r>
            <a:r>
              <a:rPr lang="en-US" dirty="0" smtClean="0"/>
              <a:t>char/sec</a:t>
            </a:r>
            <a:endParaRPr lang="tr-TR" dirty="0" smtClean="0"/>
          </a:p>
          <a:p>
            <a:r>
              <a:rPr lang="en-US" dirty="0" smtClean="0"/>
              <a:t>Modems </a:t>
            </a:r>
            <a:r>
              <a:rPr lang="en-US" dirty="0"/>
              <a:t>typically transmit data over the telephone network at 9600, 14400, 28800 or 56K bps. </a:t>
            </a:r>
            <a:endParaRPr lang="tr-TR" dirty="0" smtClean="0"/>
          </a:p>
          <a:p>
            <a:r>
              <a:rPr lang="en-US" dirty="0" smtClean="0"/>
              <a:t>Ex</a:t>
            </a:r>
            <a:r>
              <a:rPr lang="en-US" dirty="0"/>
              <a:t>: If 1 </a:t>
            </a:r>
            <a:r>
              <a:rPr lang="en-US" dirty="0" err="1"/>
              <a:t>MByte</a:t>
            </a:r>
            <a:r>
              <a:rPr lang="en-US" dirty="0"/>
              <a:t> file is to be transmitted to another computer using a modem calculate the transmission </a:t>
            </a:r>
            <a:r>
              <a:rPr lang="en-US" dirty="0" smtClean="0"/>
              <a:t>time</a:t>
            </a:r>
            <a:endParaRPr lang="tr-TR" dirty="0" smtClean="0"/>
          </a:p>
          <a:p>
            <a:pPr lvl="1"/>
            <a:r>
              <a:rPr lang="tr-TR" dirty="0" smtClean="0"/>
              <a:t>9600 </a:t>
            </a:r>
            <a:r>
              <a:rPr lang="tr-TR" dirty="0" err="1" smtClean="0"/>
              <a:t>bps</a:t>
            </a:r>
            <a:r>
              <a:rPr lang="tr-TR" dirty="0" smtClean="0"/>
              <a:t>:</a:t>
            </a:r>
            <a:r>
              <a:rPr lang="en-US" dirty="0" smtClean="0"/>
              <a:t> </a:t>
            </a:r>
            <a:r>
              <a:rPr lang="en-US" dirty="0"/>
              <a:t>1048576x10/ 9600 bits/sec = 1092 s = 18 minutes and 12 </a:t>
            </a:r>
            <a:r>
              <a:rPr lang="en-US" dirty="0" smtClean="0"/>
              <a:t>sec</a:t>
            </a:r>
            <a:endParaRPr lang="tr-TR" dirty="0" smtClean="0"/>
          </a:p>
          <a:p>
            <a:pPr lvl="1"/>
            <a:r>
              <a:rPr lang="tr-TR" dirty="0" smtClean="0"/>
              <a:t>28800 </a:t>
            </a:r>
            <a:r>
              <a:rPr lang="tr-TR" dirty="0" err="1" smtClean="0"/>
              <a:t>bps</a:t>
            </a:r>
            <a:r>
              <a:rPr lang="tr-TR" dirty="0" smtClean="0"/>
              <a:t>:</a:t>
            </a:r>
            <a:r>
              <a:rPr lang="en-US" dirty="0" smtClean="0"/>
              <a:t> </a:t>
            </a:r>
            <a:r>
              <a:rPr lang="en-US" dirty="0"/>
              <a:t>364 s = 6 minutes and 4 sec</a:t>
            </a:r>
            <a:endParaRPr lang="tr-TR" dirty="0"/>
          </a:p>
        </p:txBody>
      </p:sp>
    </p:spTree>
    <p:extLst>
      <p:ext uri="{BB962C8B-B14F-4D97-AF65-F5344CB8AC3E}">
        <p14:creationId xmlns:p14="http://schemas.microsoft.com/office/powerpoint/2010/main" val="1209170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en-US" b="1" dirty="0" smtClean="0"/>
              <a:t>Building </a:t>
            </a:r>
            <a:r>
              <a:rPr lang="en-US" b="1" dirty="0"/>
              <a:t>a Serial I/O port –Transmitter section </a:t>
            </a:r>
            <a:endParaRPr lang="tr-TR" dirty="0"/>
          </a:p>
        </p:txBody>
      </p:sp>
      <p:sp>
        <p:nvSpPr>
          <p:cNvPr id="3" name="İçerik Yer Tutucusu 2"/>
          <p:cNvSpPr>
            <a:spLocks noGrp="1"/>
          </p:cNvSpPr>
          <p:nvPr>
            <p:ph idx="1"/>
          </p:nvPr>
        </p:nvSpPr>
        <p:spPr/>
        <p:txBody>
          <a:bodyPr/>
          <a:lstStyle/>
          <a:p>
            <a:r>
              <a:rPr lang="tr-TR" dirty="0" err="1" smtClean="0"/>
              <a:t>This</a:t>
            </a:r>
            <a:r>
              <a:rPr lang="tr-TR" dirty="0" smtClean="0"/>
              <a:t> </a:t>
            </a:r>
            <a:r>
              <a:rPr lang="en-US" dirty="0" smtClean="0"/>
              <a:t>program </a:t>
            </a:r>
            <a:r>
              <a:rPr lang="en-US" dirty="0"/>
              <a:t>serializes data through software</a:t>
            </a:r>
          </a:p>
          <a:p>
            <a:endParaRPr lang="tr-T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348880"/>
            <a:ext cx="5831735"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3143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en-US" b="1" dirty="0" smtClean="0"/>
              <a:t>Building a Serial I/O port –Transmitter</a:t>
            </a:r>
            <a:r>
              <a:rPr lang="tr-TR" b="1" dirty="0" smtClean="0"/>
              <a:t/>
            </a:r>
            <a:br>
              <a:rPr lang="tr-TR" b="1" dirty="0" smtClean="0"/>
            </a:br>
            <a:endParaRPr lang="tr-T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836712"/>
            <a:ext cx="5732346" cy="6021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7049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7577"/>
            <a:ext cx="3960440" cy="6824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Metin kutusu 4"/>
          <p:cNvSpPr txBox="1"/>
          <p:nvPr/>
        </p:nvSpPr>
        <p:spPr>
          <a:xfrm>
            <a:off x="6012160" y="1124744"/>
            <a:ext cx="2597186" cy="646331"/>
          </a:xfrm>
          <a:prstGeom prst="rect">
            <a:avLst/>
          </a:prstGeom>
          <a:noFill/>
        </p:spPr>
        <p:txBody>
          <a:bodyPr wrap="none" rtlCol="0">
            <a:spAutoFit/>
          </a:bodyPr>
          <a:lstStyle/>
          <a:p>
            <a:r>
              <a:rPr lang="en-US" b="1" dirty="0" smtClean="0"/>
              <a:t>Building a Serial I/O port </a:t>
            </a:r>
            <a:endParaRPr lang="tr-TR" b="1" dirty="0" smtClean="0"/>
          </a:p>
          <a:p>
            <a:r>
              <a:rPr lang="tr-TR" b="1" dirty="0" err="1" smtClean="0"/>
              <a:t>Receiver</a:t>
            </a:r>
            <a:r>
              <a:rPr lang="tr-TR" b="1" dirty="0" smtClean="0"/>
              <a:t>- </a:t>
            </a:r>
            <a:r>
              <a:rPr lang="tr-TR" b="1" dirty="0" err="1" smtClean="0"/>
              <a:t>Flowchart</a:t>
            </a:r>
            <a:endParaRPr lang="tr-TR" b="1" dirty="0" smtClean="0"/>
          </a:p>
        </p:txBody>
      </p:sp>
    </p:spTree>
    <p:extLst>
      <p:ext uri="{BB962C8B-B14F-4D97-AF65-F5344CB8AC3E}">
        <p14:creationId xmlns:p14="http://schemas.microsoft.com/office/powerpoint/2010/main" val="225089782"/>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1217</Words>
  <Application>Microsoft Office PowerPoint</Application>
  <PresentationFormat>Ekran Gösterisi (4:3)</PresentationFormat>
  <Paragraphs>143</Paragraphs>
  <Slides>26</Slides>
  <Notes>0</Notes>
  <HiddenSlides>0</HiddenSlides>
  <MMClips>0</MMClips>
  <ScaleCrop>false</ScaleCrop>
  <HeadingPairs>
    <vt:vector size="4" baseType="variant">
      <vt:variant>
        <vt:lpstr>Tema</vt:lpstr>
      </vt:variant>
      <vt:variant>
        <vt:i4>1</vt:i4>
      </vt:variant>
      <vt:variant>
        <vt:lpstr>Slayt Başlıkları</vt:lpstr>
      </vt:variant>
      <vt:variant>
        <vt:i4>26</vt:i4>
      </vt:variant>
    </vt:vector>
  </HeadingPairs>
  <TitlesOfParts>
    <vt:vector size="27" baseType="lpstr">
      <vt:lpstr>Ofis Teması</vt:lpstr>
      <vt:lpstr> 8251 -USART</vt:lpstr>
      <vt:lpstr>Data Communications</vt:lpstr>
      <vt:lpstr>Types of Transmission</vt:lpstr>
      <vt:lpstr>Asynchronous Communications</vt:lpstr>
      <vt:lpstr>Asynchronous Communications</vt:lpstr>
      <vt:lpstr>Examples</vt:lpstr>
      <vt:lpstr>Building a Serial I/O port –Transmitter section </vt:lpstr>
      <vt:lpstr>Building a Serial I/O port –Transmitter </vt:lpstr>
      <vt:lpstr>PowerPoint Sunusu</vt:lpstr>
      <vt:lpstr>Synchronous Communications</vt:lpstr>
      <vt:lpstr>USART</vt:lpstr>
      <vt:lpstr>8251 receiver</vt:lpstr>
      <vt:lpstr>8251 transmitter</vt:lpstr>
      <vt:lpstr>8251A serial com. inter- face </vt:lpstr>
      <vt:lpstr>Initializing the 8251</vt:lpstr>
      <vt:lpstr>8251 A Serial Communication Interface</vt:lpstr>
      <vt:lpstr>PowerPoint Sunusu</vt:lpstr>
      <vt:lpstr>Format of the mode register</vt:lpstr>
      <vt:lpstr>Format of the control register</vt:lpstr>
      <vt:lpstr>Example 1</vt:lpstr>
      <vt:lpstr>Example 2</vt:lpstr>
      <vt:lpstr>Format of the status register</vt:lpstr>
      <vt:lpstr>Example 3</vt:lpstr>
      <vt:lpstr>PowerPoint Sunusu</vt:lpstr>
      <vt:lpstr>Example 4 </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8251 -USART</dc:title>
  <dc:creator>erkan</dc:creator>
  <cp:lastModifiedBy>songul</cp:lastModifiedBy>
  <cp:revision>6</cp:revision>
  <dcterms:created xsi:type="dcterms:W3CDTF">2014-04-03T11:09:38Z</dcterms:created>
  <dcterms:modified xsi:type="dcterms:W3CDTF">2014-04-06T15:41:31Z</dcterms:modified>
</cp:coreProperties>
</file>