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7" r:id="rId18"/>
    <p:sldId id="272" r:id="rId19"/>
    <p:sldId id="271" r:id="rId20"/>
    <p:sldId id="275" r:id="rId21"/>
    <p:sldId id="274" r:id="rId22"/>
    <p:sldId id="281" r:id="rId23"/>
    <p:sldId id="280" r:id="rId24"/>
    <p:sldId id="282" r:id="rId25"/>
    <p:sldId id="279" r:id="rId26"/>
    <p:sldId id="276" r:id="rId27"/>
    <p:sldId id="278" r:id="rId2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1173" y="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3556A-F882-4028-A339-5A125D1F3B96}" type="datetimeFigureOut">
              <a:rPr lang="tr-TR" smtClean="0"/>
              <a:t>19.10.2018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631DBD-0EF1-4582-B225-E0720C3DFDB4}" type="slidenum">
              <a:rPr lang="tr-TR" smtClean="0"/>
              <a:t>‹#›</a:t>
            </a:fld>
            <a:endParaRPr lang="tr-TR"/>
          </a:p>
        </p:txBody>
      </p:sp>
    </p:spTree>
    <p:extLst>
      <p:ext uri="{BB962C8B-B14F-4D97-AF65-F5344CB8AC3E}">
        <p14:creationId xmlns:p14="http://schemas.microsoft.com/office/powerpoint/2010/main" val="812007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2631DBD-0EF1-4582-B225-E0720C3DFDB4}" type="slidenum">
              <a:rPr lang="tr-TR" smtClean="0"/>
              <a:t>14</a:t>
            </a:fld>
            <a:endParaRPr lang="tr-TR"/>
          </a:p>
        </p:txBody>
      </p:sp>
    </p:spTree>
    <p:extLst>
      <p:ext uri="{BB962C8B-B14F-4D97-AF65-F5344CB8AC3E}">
        <p14:creationId xmlns:p14="http://schemas.microsoft.com/office/powerpoint/2010/main" val="241222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672A71E3-396D-4940-8751-0A66F9801549}" type="datetimeFigureOut">
              <a:rPr lang="tr-TR" smtClean="0"/>
              <a:t>19.10.2018</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E8498328-8A78-41F4-989B-0388C00A29A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672A71E3-396D-4940-8751-0A66F9801549}" type="datetimeFigureOut">
              <a:rPr lang="tr-TR" smtClean="0"/>
              <a:t>19.10.2018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498328-8A78-41F4-989B-0388C00A29A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672A71E3-396D-4940-8751-0A66F9801549}" type="datetimeFigureOut">
              <a:rPr lang="tr-TR" smtClean="0"/>
              <a:t>19.10.2018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498328-8A78-41F4-989B-0388C00A29A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4"/>
          </p:nvPr>
        </p:nvSpPr>
        <p:spPr/>
        <p:txBody>
          <a:bodyPr rtlCol="0"/>
          <a:lstStyle/>
          <a:p>
            <a:fld id="{672A71E3-396D-4940-8751-0A66F9801549}" type="datetimeFigureOut">
              <a:rPr lang="tr-TR" smtClean="0"/>
              <a:t>19.10.2018</a:t>
            </a:fld>
            <a:endParaRPr lang="tr-TR"/>
          </a:p>
        </p:txBody>
      </p:sp>
      <p:sp>
        <p:nvSpPr>
          <p:cNvPr id="9" name="Slayt Numarası Yer Tutucusu 8"/>
          <p:cNvSpPr>
            <a:spLocks noGrp="1"/>
          </p:cNvSpPr>
          <p:nvPr>
            <p:ph type="sldNum" sz="quarter" idx="15"/>
          </p:nvPr>
        </p:nvSpPr>
        <p:spPr/>
        <p:txBody>
          <a:bodyPr rtlCol="0"/>
          <a:lstStyle/>
          <a:p>
            <a:fld id="{E8498328-8A78-41F4-989B-0388C00A29A6}" type="slidenum">
              <a:rPr lang="tr-TR" smtClean="0"/>
              <a:t>‹#›</a:t>
            </a:fld>
            <a:endParaRPr lang="tr-TR"/>
          </a:p>
        </p:txBody>
      </p:sp>
      <p:sp>
        <p:nvSpPr>
          <p:cNvPr id="10" name="Altbilgi Yer Tutucusu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672A71E3-396D-4940-8751-0A66F9801549}" type="datetimeFigureOut">
              <a:rPr lang="tr-TR" smtClean="0"/>
              <a:t>19.10.2018</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E8498328-8A78-41F4-989B-0388C00A29A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672A71E3-396D-4940-8751-0A66F9801549}" type="datetimeFigureOut">
              <a:rPr lang="tr-TR" smtClean="0"/>
              <a:t>19.10.2018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8498328-8A78-41F4-989B-0388C00A29A6}"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672A71E3-396D-4940-8751-0A66F9801549}" type="datetimeFigureOut">
              <a:rPr lang="tr-TR" smtClean="0"/>
              <a:t>19.10.2018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8498328-8A78-41F4-989B-0388C00A29A6}"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6" name="Veri Yer Tutucusu 5"/>
          <p:cNvSpPr>
            <a:spLocks noGrp="1"/>
          </p:cNvSpPr>
          <p:nvPr>
            <p:ph type="dt" sz="half" idx="10"/>
          </p:nvPr>
        </p:nvSpPr>
        <p:spPr/>
        <p:txBody>
          <a:bodyPr rtlCol="0"/>
          <a:lstStyle/>
          <a:p>
            <a:fld id="{672A71E3-396D-4940-8751-0A66F9801549}" type="datetimeFigureOut">
              <a:rPr lang="tr-TR" smtClean="0"/>
              <a:t>19.10.2018</a:t>
            </a:fld>
            <a:endParaRPr lang="tr-TR"/>
          </a:p>
        </p:txBody>
      </p:sp>
      <p:sp>
        <p:nvSpPr>
          <p:cNvPr id="7" name="Slayt Numarası Yer Tutucusu 6"/>
          <p:cNvSpPr>
            <a:spLocks noGrp="1"/>
          </p:cNvSpPr>
          <p:nvPr>
            <p:ph type="sldNum" sz="quarter" idx="11"/>
          </p:nvPr>
        </p:nvSpPr>
        <p:spPr/>
        <p:txBody>
          <a:bodyPr rtlCol="0"/>
          <a:lstStyle/>
          <a:p>
            <a:fld id="{E8498328-8A78-41F4-989B-0388C00A29A6}" type="slidenum">
              <a:rPr lang="tr-TR" smtClean="0"/>
              <a:t>‹#›</a:t>
            </a:fld>
            <a:endParaRPr lang="tr-TR"/>
          </a:p>
        </p:txBody>
      </p:sp>
      <p:sp>
        <p:nvSpPr>
          <p:cNvPr id="8" name="Altbilgi Yer Tutucusu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72A71E3-396D-4940-8751-0A66F9801549}" type="datetimeFigureOut">
              <a:rPr lang="tr-TR" smtClean="0"/>
              <a:t>19.10.2018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8498328-8A78-41F4-989B-0388C00A29A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4"/>
          </p:nvPr>
        </p:nvSpPr>
        <p:spPr/>
        <p:txBody>
          <a:bodyPr rtlCol="0"/>
          <a:lstStyle/>
          <a:p>
            <a:fld id="{672A71E3-396D-4940-8751-0A66F9801549}" type="datetimeFigureOut">
              <a:rPr lang="tr-TR" smtClean="0"/>
              <a:t>19.10.2018</a:t>
            </a:fld>
            <a:endParaRPr lang="tr-TR"/>
          </a:p>
        </p:txBody>
      </p:sp>
      <p:sp>
        <p:nvSpPr>
          <p:cNvPr id="22" name="Slayt Numarası Yer Tutucusu 21"/>
          <p:cNvSpPr>
            <a:spLocks noGrp="1"/>
          </p:cNvSpPr>
          <p:nvPr>
            <p:ph type="sldNum" sz="quarter" idx="15"/>
          </p:nvPr>
        </p:nvSpPr>
        <p:spPr/>
        <p:txBody>
          <a:bodyPr rtlCol="0"/>
          <a:lstStyle/>
          <a:p>
            <a:fld id="{E8498328-8A78-41F4-989B-0388C00A29A6}" type="slidenum">
              <a:rPr lang="tr-TR" smtClean="0"/>
              <a:t>‹#›</a:t>
            </a:fld>
            <a:endParaRPr lang="tr-TR"/>
          </a:p>
        </p:txBody>
      </p:sp>
      <p:sp>
        <p:nvSpPr>
          <p:cNvPr id="23" name="Altbilgi Yer Tutucusu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672A71E3-396D-4940-8751-0A66F9801549}" type="datetimeFigureOut">
              <a:rPr lang="tr-TR" smtClean="0"/>
              <a:t>19.10.2018</a:t>
            </a:fld>
            <a:endParaRPr lang="tr-TR"/>
          </a:p>
        </p:txBody>
      </p:sp>
      <p:sp>
        <p:nvSpPr>
          <p:cNvPr id="18" name="Slayt Numarası Yer Tutucusu 17"/>
          <p:cNvSpPr>
            <a:spLocks noGrp="1"/>
          </p:cNvSpPr>
          <p:nvPr>
            <p:ph type="sldNum" sz="quarter" idx="11"/>
          </p:nvPr>
        </p:nvSpPr>
        <p:spPr/>
        <p:txBody>
          <a:bodyPr rtlCol="0"/>
          <a:lstStyle/>
          <a:p>
            <a:fld id="{E8498328-8A78-41F4-989B-0388C00A29A6}" type="slidenum">
              <a:rPr lang="tr-TR" smtClean="0"/>
              <a:t>‹#›</a:t>
            </a:fld>
            <a:endParaRPr lang="tr-TR"/>
          </a:p>
        </p:txBody>
      </p:sp>
      <p:sp>
        <p:nvSpPr>
          <p:cNvPr id="21" name="Altbilgi Yer Tutucusu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72A71E3-396D-4940-8751-0A66F9801549}" type="datetimeFigureOut">
              <a:rPr lang="tr-TR" smtClean="0"/>
              <a:t>19.10.2018</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498328-8A78-41F4-989B-0388C00A29A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339752" y="2708920"/>
            <a:ext cx="6172200" cy="1894362"/>
          </a:xfrm>
        </p:spPr>
        <p:txBody>
          <a:bodyPr/>
          <a:lstStyle/>
          <a:p>
            <a:r>
              <a:rPr lang="tr-TR" dirty="0"/>
              <a:t>ÇOK DİSİPLİNLİ TASARIM PROJESİ </a:t>
            </a:r>
          </a:p>
        </p:txBody>
      </p:sp>
      <p:sp>
        <p:nvSpPr>
          <p:cNvPr id="3" name="Alt Başlık 2"/>
          <p:cNvSpPr>
            <a:spLocks noGrp="1"/>
          </p:cNvSpPr>
          <p:nvPr>
            <p:ph type="subTitle" idx="1"/>
          </p:nvPr>
        </p:nvSpPr>
        <p:spPr/>
        <p:txBody>
          <a:bodyPr>
            <a:normAutofit lnSpcReduction="10000"/>
          </a:bodyPr>
          <a:lstStyle/>
          <a:p>
            <a:pPr algn="ctr"/>
            <a:r>
              <a:rPr lang="tr-TR" cap="all" dirty="0" err="1" smtClean="0"/>
              <a:t>YIldIz</a:t>
            </a:r>
            <a:r>
              <a:rPr lang="tr-TR" cap="all" dirty="0" smtClean="0"/>
              <a:t> </a:t>
            </a:r>
            <a:r>
              <a:rPr lang="tr-TR" cap="all" dirty="0" err="1" smtClean="0"/>
              <a:t>teknİk</a:t>
            </a:r>
            <a:r>
              <a:rPr lang="tr-TR" cap="all" dirty="0" smtClean="0"/>
              <a:t> </a:t>
            </a:r>
            <a:r>
              <a:rPr lang="tr-TR" cap="all" dirty="0" err="1" smtClean="0"/>
              <a:t>üniversİtesİ</a:t>
            </a:r>
            <a:r>
              <a:rPr lang="tr-TR" cap="all" dirty="0" smtClean="0"/>
              <a:t> </a:t>
            </a:r>
          </a:p>
          <a:p>
            <a:pPr algn="ctr"/>
            <a:r>
              <a:rPr lang="tr-TR" cap="all" dirty="0" err="1" smtClean="0"/>
              <a:t>elektrİk-Elektronİk</a:t>
            </a:r>
            <a:r>
              <a:rPr lang="tr-TR" cap="all" dirty="0" smtClean="0"/>
              <a:t> </a:t>
            </a:r>
            <a:r>
              <a:rPr lang="tr-TR" cap="all" dirty="0" err="1" smtClean="0"/>
              <a:t>fakültesİ</a:t>
            </a:r>
            <a:endParaRPr lang="tr-TR" cap="all" dirty="0" smtClean="0"/>
          </a:p>
          <a:p>
            <a:pPr algn="ctr"/>
            <a:endParaRPr lang="tr-TR" dirty="0" smtClean="0"/>
          </a:p>
          <a:p>
            <a:pPr algn="ctr"/>
            <a:r>
              <a:rPr lang="tr-TR" dirty="0" smtClean="0"/>
              <a:t>Hazırlayan: </a:t>
            </a:r>
            <a:r>
              <a:rPr lang="tr-TR" dirty="0" err="1" smtClean="0"/>
              <a:t>Dr.Serkan</a:t>
            </a:r>
            <a:r>
              <a:rPr lang="tr-TR" dirty="0" smtClean="0"/>
              <a:t> KURT</a:t>
            </a:r>
          </a:p>
        </p:txBody>
      </p:sp>
    </p:spTree>
    <p:extLst>
      <p:ext uri="{BB962C8B-B14F-4D97-AF65-F5344CB8AC3E}">
        <p14:creationId xmlns:p14="http://schemas.microsoft.com/office/powerpoint/2010/main" val="2895451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Mobil robotun boyutları</a:t>
            </a:r>
            <a:endParaRPr lang="tr-TR" dirty="0"/>
          </a:p>
        </p:txBody>
      </p:sp>
      <p:sp>
        <p:nvSpPr>
          <p:cNvPr id="3" name="İçerik Yer Tutucusu 2"/>
          <p:cNvSpPr>
            <a:spLocks noGrp="1"/>
          </p:cNvSpPr>
          <p:nvPr>
            <p:ph sz="quarter" idx="1"/>
          </p:nvPr>
        </p:nvSpPr>
        <p:spPr/>
        <p:txBody>
          <a:bodyPr/>
          <a:lstStyle/>
          <a:p>
            <a:r>
              <a:rPr lang="tr-TR" dirty="0" smtClean="0"/>
              <a:t>Bunu ölçeklendirmek istemedik. Ama alan belli</a:t>
            </a:r>
            <a:r>
              <a:rPr lang="tr-TR" dirty="0"/>
              <a:t>. 250 cm x 250 </a:t>
            </a:r>
            <a:r>
              <a:rPr lang="tr-TR" dirty="0" smtClean="0"/>
              <a:t>cm. Ortamda kolaylıkla hareket edebilecek, çalışabilecek bir tasarım yapmanız istenmektedir. </a:t>
            </a:r>
            <a:endParaRPr lang="tr-TR" dirty="0"/>
          </a:p>
        </p:txBody>
      </p:sp>
    </p:spTree>
    <p:extLst>
      <p:ext uri="{BB962C8B-B14F-4D97-AF65-F5344CB8AC3E}">
        <p14:creationId xmlns:p14="http://schemas.microsoft.com/office/powerpoint/2010/main" val="229353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Kutuyu Tespit</a:t>
            </a:r>
            <a:endParaRPr lang="tr-TR" dirty="0"/>
          </a:p>
        </p:txBody>
      </p:sp>
      <p:sp>
        <p:nvSpPr>
          <p:cNvPr id="3" name="İçerik Yer Tutucusu 2"/>
          <p:cNvSpPr>
            <a:spLocks noGrp="1"/>
          </p:cNvSpPr>
          <p:nvPr>
            <p:ph sz="quarter" idx="1"/>
          </p:nvPr>
        </p:nvSpPr>
        <p:spPr/>
        <p:txBody>
          <a:bodyPr/>
          <a:lstStyle/>
          <a:p>
            <a:r>
              <a:rPr lang="tr-TR" dirty="0" smtClean="0"/>
              <a:t>Ortamda 3 adet rastgele konulmuş kutu var. </a:t>
            </a:r>
          </a:p>
          <a:p>
            <a:r>
              <a:rPr lang="tr-TR" dirty="0" smtClean="0"/>
              <a:t>Amaç kutuyu bulmak, tanımak, taşımak, rafta uygun yere yerleştirmek. </a:t>
            </a:r>
          </a:p>
          <a:p>
            <a:r>
              <a:rPr lang="tr-TR" dirty="0" smtClean="0"/>
              <a:t>Kutular karton veya köpük olabilir. Hafif. Kutu boyutları en küçük  « 5x5x5 cm</a:t>
            </a:r>
            <a:r>
              <a:rPr lang="tr-TR" sz="3600" baseline="30000" dirty="0" smtClean="0"/>
              <a:t>3</a:t>
            </a:r>
            <a:r>
              <a:rPr lang="tr-TR" dirty="0" smtClean="0"/>
              <a:t>» olarak güncellenmiştir. </a:t>
            </a:r>
            <a:r>
              <a:rPr lang="tr-TR" sz="3600" dirty="0" smtClean="0"/>
              <a:t> </a:t>
            </a:r>
          </a:p>
        </p:txBody>
      </p:sp>
    </p:spTree>
    <p:extLst>
      <p:ext uri="{BB962C8B-B14F-4D97-AF65-F5344CB8AC3E}">
        <p14:creationId xmlns:p14="http://schemas.microsoft.com/office/powerpoint/2010/main" val="3328019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Kutuyu Bulmak</a:t>
            </a:r>
            <a:endParaRPr lang="tr-TR" dirty="0"/>
          </a:p>
        </p:txBody>
      </p:sp>
      <p:sp>
        <p:nvSpPr>
          <p:cNvPr id="3" name="İçerik Yer Tutucusu 2"/>
          <p:cNvSpPr>
            <a:spLocks noGrp="1"/>
          </p:cNvSpPr>
          <p:nvPr>
            <p:ph sz="quarter" idx="1"/>
          </p:nvPr>
        </p:nvSpPr>
        <p:spPr/>
        <p:txBody>
          <a:bodyPr/>
          <a:lstStyle/>
          <a:p>
            <a:r>
              <a:rPr lang="tr-TR" dirty="0" smtClean="0"/>
              <a:t>Kutuyu bulmak için optik, </a:t>
            </a:r>
            <a:r>
              <a:rPr lang="tr-TR" dirty="0" err="1" smtClean="0"/>
              <a:t>ultrasonik</a:t>
            </a:r>
            <a:r>
              <a:rPr lang="tr-TR" dirty="0" smtClean="0"/>
              <a:t> veya görüntü işleme gibi tekniklerini kullanabilirsiniz. </a:t>
            </a:r>
          </a:p>
          <a:p>
            <a:endParaRPr lang="tr-TR" dirty="0"/>
          </a:p>
        </p:txBody>
      </p:sp>
    </p:spTree>
    <p:extLst>
      <p:ext uri="{BB962C8B-B14F-4D97-AF65-F5344CB8AC3E}">
        <p14:creationId xmlns:p14="http://schemas.microsoft.com/office/powerpoint/2010/main" val="169321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Kutuyu Tanımak</a:t>
            </a:r>
            <a:endParaRPr lang="tr-TR" dirty="0"/>
          </a:p>
        </p:txBody>
      </p:sp>
      <p:sp>
        <p:nvSpPr>
          <p:cNvPr id="3" name="İçerik Yer Tutucusu 2"/>
          <p:cNvSpPr>
            <a:spLocks noGrp="1"/>
          </p:cNvSpPr>
          <p:nvPr>
            <p:ph sz="quarter" idx="1"/>
          </p:nvPr>
        </p:nvSpPr>
        <p:spPr/>
        <p:txBody>
          <a:bodyPr/>
          <a:lstStyle/>
          <a:p>
            <a:r>
              <a:rPr lang="tr-TR" dirty="0" smtClean="0"/>
              <a:t>Kutuyu tanımak için kutu üzerine yerleştirilebilecek RFID, </a:t>
            </a:r>
            <a:r>
              <a:rPr lang="tr-TR" dirty="0" err="1" smtClean="0"/>
              <a:t>karekod</a:t>
            </a:r>
            <a:r>
              <a:rPr lang="tr-TR" dirty="0" smtClean="0"/>
              <a:t>, Barkod veya başka bir çözüm yolu bulabilirsiniz. </a:t>
            </a:r>
          </a:p>
          <a:p>
            <a:pPr marL="0" indent="0">
              <a:buNone/>
            </a:pPr>
            <a:endParaRPr lang="tr-TR" dirty="0"/>
          </a:p>
        </p:txBody>
      </p:sp>
    </p:spTree>
    <p:extLst>
      <p:ext uri="{BB962C8B-B14F-4D97-AF65-F5344CB8AC3E}">
        <p14:creationId xmlns:p14="http://schemas.microsoft.com/office/powerpoint/2010/main" val="4091440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Kutuyu Tutmak</a:t>
            </a:r>
            <a:endParaRPr lang="tr-TR" dirty="0"/>
          </a:p>
        </p:txBody>
      </p:sp>
      <p:sp>
        <p:nvSpPr>
          <p:cNvPr id="3" name="İçerik Yer Tutucusu 2"/>
          <p:cNvSpPr>
            <a:spLocks noGrp="1"/>
          </p:cNvSpPr>
          <p:nvPr>
            <p:ph sz="quarter" idx="1"/>
          </p:nvPr>
        </p:nvSpPr>
        <p:spPr/>
        <p:txBody>
          <a:bodyPr>
            <a:normAutofit/>
          </a:bodyPr>
          <a:lstStyle/>
          <a:p>
            <a:r>
              <a:rPr lang="tr-TR" dirty="0" smtClean="0"/>
              <a:t>Robot kolu tasarımında taşıma ve tutma için bir tasarım yapmalısınız. </a:t>
            </a:r>
          </a:p>
          <a:p>
            <a:r>
              <a:rPr lang="tr-TR" dirty="0" smtClean="0"/>
              <a:t>Tutma için</a:t>
            </a:r>
          </a:p>
          <a:p>
            <a:pPr lvl="1"/>
            <a:r>
              <a:rPr lang="tr-TR" dirty="0" smtClean="0"/>
              <a:t>Kıskaç</a:t>
            </a:r>
          </a:p>
          <a:p>
            <a:pPr lvl="1"/>
            <a:r>
              <a:rPr lang="tr-TR" dirty="0" smtClean="0"/>
              <a:t>Vakum</a:t>
            </a:r>
          </a:p>
          <a:p>
            <a:pPr lvl="1"/>
            <a:r>
              <a:rPr lang="tr-TR" dirty="0" smtClean="0"/>
              <a:t>Kanca</a:t>
            </a:r>
          </a:p>
          <a:p>
            <a:pPr lvl="1"/>
            <a:r>
              <a:rPr lang="tr-TR" dirty="0" smtClean="0"/>
              <a:t>Yapışkanlı</a:t>
            </a:r>
          </a:p>
          <a:p>
            <a:pPr lvl="1"/>
            <a:r>
              <a:rPr lang="tr-TR" dirty="0" smtClean="0"/>
              <a:t>Kepçe</a:t>
            </a:r>
          </a:p>
          <a:p>
            <a:r>
              <a:rPr lang="tr-TR" dirty="0" smtClean="0"/>
              <a:t>gibi istediğiniz yöntem veya yöntemleri kullanabilirsiniz. </a:t>
            </a:r>
            <a:endParaRPr lang="tr-T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2234610"/>
            <a:ext cx="1791643" cy="1791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708920"/>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830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Kutuyu Taşımak</a:t>
            </a:r>
            <a:endParaRPr lang="tr-TR" dirty="0"/>
          </a:p>
        </p:txBody>
      </p:sp>
      <p:sp>
        <p:nvSpPr>
          <p:cNvPr id="3" name="İçerik Yer Tutucusu 2"/>
          <p:cNvSpPr>
            <a:spLocks noGrp="1"/>
          </p:cNvSpPr>
          <p:nvPr>
            <p:ph sz="quarter" idx="1"/>
          </p:nvPr>
        </p:nvSpPr>
        <p:spPr/>
        <p:txBody>
          <a:bodyPr/>
          <a:lstStyle/>
          <a:p>
            <a:r>
              <a:rPr lang="tr-TR" dirty="0" err="1" smtClean="0"/>
              <a:t>Hand</a:t>
            </a:r>
            <a:r>
              <a:rPr lang="tr-TR" dirty="0" smtClean="0"/>
              <a:t> lift veya </a:t>
            </a:r>
            <a:r>
              <a:rPr lang="tr-TR" dirty="0" err="1" smtClean="0"/>
              <a:t>rotasyonel</a:t>
            </a:r>
            <a:r>
              <a:rPr lang="tr-TR" dirty="0" smtClean="0"/>
              <a:t> eklemli kol veya istediğiniz yöntemle yapabilirsiniz. </a:t>
            </a:r>
            <a:endParaRPr lang="tr-T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780928"/>
            <a:ext cx="33337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68960"/>
            <a:ext cx="331236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36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RAF</a:t>
            </a:r>
            <a:endParaRPr lang="tr-TR" dirty="0"/>
          </a:p>
        </p:txBody>
      </p:sp>
      <p:sp>
        <p:nvSpPr>
          <p:cNvPr id="3" name="İçerik Yer Tutucusu 2"/>
          <p:cNvSpPr>
            <a:spLocks noGrp="1"/>
          </p:cNvSpPr>
          <p:nvPr>
            <p:ph sz="quarter" idx="1"/>
          </p:nvPr>
        </p:nvSpPr>
        <p:spPr/>
        <p:txBody>
          <a:bodyPr/>
          <a:lstStyle/>
          <a:p>
            <a:r>
              <a:rPr lang="tr-TR" dirty="0" smtClean="0"/>
              <a:t>Raf sistemi 2 katlı. 1 ve 2 ile işaretli alanlar sadece. Şekilde ki gibi malzemeleri 1 ve 2 numaralı kısımlara konulacak. </a:t>
            </a:r>
          </a:p>
          <a:p>
            <a:endParaRPr lang="tr-TR" dirty="0" smtClean="0"/>
          </a:p>
          <a:p>
            <a:r>
              <a:rPr lang="tr-TR" dirty="0" smtClean="0"/>
              <a:t>Eni en az: 30 cm</a:t>
            </a:r>
          </a:p>
          <a:p>
            <a:r>
              <a:rPr lang="tr-TR" dirty="0" smtClean="0"/>
              <a:t>Raf aralık yüksekliği en az 8 cm</a:t>
            </a:r>
            <a:endParaRPr lang="tr-TR" dirty="0"/>
          </a:p>
          <a:p>
            <a:endParaRPr lang="tr-TR" dirty="0" smtClean="0"/>
          </a:p>
          <a:p>
            <a:endParaRPr lang="tr-T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172" y="4157663"/>
            <a:ext cx="4719637"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34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Raf Sistemi</a:t>
            </a:r>
            <a:endParaRPr lang="tr-TR" dirty="0"/>
          </a:p>
        </p:txBody>
      </p:sp>
      <p:sp>
        <p:nvSpPr>
          <p:cNvPr id="4" name="Dikdörtgen 3"/>
          <p:cNvSpPr/>
          <p:nvPr/>
        </p:nvSpPr>
        <p:spPr>
          <a:xfrm>
            <a:off x="179512" y="1916832"/>
            <a:ext cx="4572000" cy="923330"/>
          </a:xfrm>
          <a:prstGeom prst="rect">
            <a:avLst/>
          </a:prstGeom>
        </p:spPr>
        <p:txBody>
          <a:bodyPr>
            <a:spAutoFit/>
          </a:bodyPr>
          <a:lstStyle/>
          <a:p>
            <a:r>
              <a:rPr lang="tr-TR" dirty="0"/>
              <a:t>Raf </a:t>
            </a:r>
            <a:r>
              <a:rPr lang="tr-TR" dirty="0" smtClean="0"/>
              <a:t>sisteminde her kat </a:t>
            </a:r>
          </a:p>
          <a:p>
            <a:r>
              <a:rPr lang="tr-TR" dirty="0" smtClean="0"/>
              <a:t>3 bölüm gibi düşünün.</a:t>
            </a:r>
          </a:p>
          <a:p>
            <a:r>
              <a:rPr lang="tr-TR" dirty="0" smtClean="0"/>
              <a:t> a, b, c. </a:t>
            </a:r>
            <a:endParaRPr lang="tr-TR" dirty="0"/>
          </a:p>
        </p:txBody>
      </p:sp>
      <p:sp>
        <p:nvSpPr>
          <p:cNvPr id="5" name="Dikdörtgen 4"/>
          <p:cNvSpPr/>
          <p:nvPr/>
        </p:nvSpPr>
        <p:spPr>
          <a:xfrm>
            <a:off x="179512" y="3356992"/>
            <a:ext cx="4572000" cy="3139321"/>
          </a:xfrm>
          <a:prstGeom prst="rect">
            <a:avLst/>
          </a:prstGeom>
        </p:spPr>
        <p:txBody>
          <a:bodyPr>
            <a:spAutoFit/>
          </a:bodyPr>
          <a:lstStyle/>
          <a:p>
            <a:r>
              <a:rPr lang="tr-TR" dirty="0" smtClean="0"/>
              <a:t>Örnek olarak jüri/danışman hocanız sizden kutunun birini 1b’ye, birini 1 c’ye, birinin de 2 a’ya konulmasını isteyebilir. </a:t>
            </a:r>
          </a:p>
          <a:p>
            <a:endParaRPr lang="tr-TR" dirty="0"/>
          </a:p>
          <a:p>
            <a:endParaRPr lang="tr-TR" dirty="0" smtClean="0"/>
          </a:p>
          <a:p>
            <a:endParaRPr lang="tr-TR" dirty="0"/>
          </a:p>
          <a:p>
            <a:r>
              <a:rPr lang="tr-TR" dirty="0" smtClean="0"/>
              <a:t>Raf üzerine istediğiniz yapıda </a:t>
            </a:r>
            <a:r>
              <a:rPr lang="tr-TR" dirty="0" err="1" smtClean="0"/>
              <a:t>sensörleri</a:t>
            </a:r>
            <a:r>
              <a:rPr lang="tr-TR" dirty="0" smtClean="0"/>
              <a:t> yerleştirebilir, renklendirme yapabilir veya başka çözüm yolları geliştirerek konum bulma sağlayabilirsiniz. </a:t>
            </a:r>
            <a:endParaRPr lang="tr-TR" dirty="0"/>
          </a:p>
          <a:p>
            <a:endParaRPr lang="tr-TR"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987824" y="825035"/>
            <a:ext cx="5749876" cy="2499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80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Çalışma alanı</a:t>
            </a:r>
            <a:endParaRPr lang="tr-TR" dirty="0"/>
          </a:p>
        </p:txBody>
      </p:sp>
      <p:sp>
        <p:nvSpPr>
          <p:cNvPr id="3" name="İçerik Yer Tutucusu 2"/>
          <p:cNvSpPr>
            <a:spLocks noGrp="1"/>
          </p:cNvSpPr>
          <p:nvPr>
            <p:ph sz="quarter" idx="1"/>
          </p:nvPr>
        </p:nvSpPr>
        <p:spPr/>
        <p:txBody>
          <a:bodyPr/>
          <a:lstStyle/>
          <a:p>
            <a:r>
              <a:rPr lang="tr-TR" dirty="0" smtClean="0"/>
              <a:t>Minimum 230 cm x 230 cm alan içerisinde çalışılacaktır.</a:t>
            </a:r>
          </a:p>
          <a:p>
            <a:endParaRPr lang="tr-TR" dirty="0"/>
          </a:p>
          <a:p>
            <a:r>
              <a:rPr lang="tr-TR" dirty="0" smtClean="0"/>
              <a:t>Raf kenarda ve ortalı olacaktır. </a:t>
            </a:r>
          </a:p>
          <a:p>
            <a:pPr marL="0" indent="0">
              <a:buNone/>
            </a:pPr>
            <a:endParaRPr lang="tr-TR" dirty="0" smtClean="0"/>
          </a:p>
          <a:p>
            <a:r>
              <a:rPr lang="tr-TR" dirty="0" smtClean="0"/>
              <a:t>Örnek çalışma alanı görsel olarak hazırlanacaktır. </a:t>
            </a:r>
          </a:p>
          <a:p>
            <a:pPr marL="0" indent="0">
              <a:buNone/>
            </a:pPr>
            <a:r>
              <a:rPr lang="tr-TR" dirty="0" smtClean="0"/>
              <a:t> </a:t>
            </a:r>
          </a:p>
          <a:p>
            <a:pPr marL="0" indent="0">
              <a:buNone/>
            </a:pPr>
            <a:endParaRPr lang="tr-TR" dirty="0"/>
          </a:p>
        </p:txBody>
      </p:sp>
    </p:spTree>
    <p:extLst>
      <p:ext uri="{BB962C8B-B14F-4D97-AF65-F5344CB8AC3E}">
        <p14:creationId xmlns:p14="http://schemas.microsoft.com/office/powerpoint/2010/main" val="409373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Haberleşme</a:t>
            </a:r>
            <a:endParaRPr lang="tr-TR" dirty="0"/>
          </a:p>
        </p:txBody>
      </p:sp>
      <p:sp>
        <p:nvSpPr>
          <p:cNvPr id="3" name="İçerik Yer Tutucusu 2"/>
          <p:cNvSpPr>
            <a:spLocks noGrp="1"/>
          </p:cNvSpPr>
          <p:nvPr>
            <p:ph sz="quarter" idx="1"/>
          </p:nvPr>
        </p:nvSpPr>
        <p:spPr/>
        <p:txBody>
          <a:bodyPr/>
          <a:lstStyle/>
          <a:p>
            <a:r>
              <a:rPr lang="tr-TR" dirty="0" smtClean="0"/>
              <a:t>İstenilen haberleşme modülü, </a:t>
            </a:r>
            <a:r>
              <a:rPr lang="tr-TR" dirty="0" err="1" smtClean="0"/>
              <a:t>arayüzeyi</a:t>
            </a:r>
            <a:r>
              <a:rPr lang="tr-TR" dirty="0" smtClean="0"/>
              <a:t> kullanılabilir. </a:t>
            </a:r>
          </a:p>
          <a:p>
            <a:r>
              <a:rPr lang="tr-TR" dirty="0" err="1" smtClean="0"/>
              <a:t>Prpje</a:t>
            </a:r>
            <a:r>
              <a:rPr lang="tr-TR" dirty="0" smtClean="0"/>
              <a:t> sunumu sırasında robot uzaktan kumanda ile kontrol edilemez (ancak </a:t>
            </a:r>
            <a:r>
              <a:rPr lang="tr-TR" dirty="0"/>
              <a:t>istenilirse uzaktan kumanda eklenebilir. Proje sunumunda bu yöntem kullanılamaz</a:t>
            </a:r>
            <a:r>
              <a:rPr lang="tr-TR" dirty="0" smtClean="0"/>
              <a:t>.) </a:t>
            </a:r>
            <a:endParaRPr lang="tr-TR" dirty="0"/>
          </a:p>
          <a:p>
            <a:r>
              <a:rPr lang="tr-TR" dirty="0" smtClean="0"/>
              <a:t>Sadece konum ve durum bilgisini iletebilecektir. </a:t>
            </a:r>
          </a:p>
        </p:txBody>
      </p:sp>
    </p:spTree>
    <p:extLst>
      <p:ext uri="{BB962C8B-B14F-4D97-AF65-F5344CB8AC3E}">
        <p14:creationId xmlns:p14="http://schemas.microsoft.com/office/powerpoint/2010/main" val="115681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AMAÇ</a:t>
            </a:r>
            <a:endParaRPr lang="tr-TR" dirty="0"/>
          </a:p>
        </p:txBody>
      </p:sp>
      <p:sp>
        <p:nvSpPr>
          <p:cNvPr id="3" name="İçerik Yer Tutucusu 2"/>
          <p:cNvSpPr>
            <a:spLocks noGrp="1"/>
          </p:cNvSpPr>
          <p:nvPr>
            <p:ph sz="quarter" idx="1"/>
          </p:nvPr>
        </p:nvSpPr>
        <p:spPr/>
        <p:txBody>
          <a:bodyPr>
            <a:normAutofit/>
          </a:bodyPr>
          <a:lstStyle/>
          <a:p>
            <a:r>
              <a:rPr lang="tr-TR" dirty="0"/>
              <a:t>Çok disiplinli tasarım projesi ile öğrencilerimizin Fakültemizde yer alan farklı disiplinlerdeki bölüm öğrencileri ile birlikte karmaşık bir sistem, süreç, cihaz veya ürün tasarımı yapabilmesini sağlamak amaçlanmıştır. </a:t>
            </a:r>
          </a:p>
        </p:txBody>
      </p:sp>
    </p:spTree>
    <p:extLst>
      <p:ext uri="{BB962C8B-B14F-4D97-AF65-F5344CB8AC3E}">
        <p14:creationId xmlns:p14="http://schemas.microsoft.com/office/powerpoint/2010/main" val="3739974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AMAÇ</a:t>
            </a:r>
            <a:endParaRPr lang="tr-TR" dirty="0"/>
          </a:p>
        </p:txBody>
      </p:sp>
      <p:sp>
        <p:nvSpPr>
          <p:cNvPr id="3" name="İçerik Yer Tutucusu 2"/>
          <p:cNvSpPr>
            <a:spLocks noGrp="1"/>
          </p:cNvSpPr>
          <p:nvPr>
            <p:ph sz="quarter" idx="1"/>
          </p:nvPr>
        </p:nvSpPr>
        <p:spPr/>
        <p:txBody>
          <a:bodyPr/>
          <a:lstStyle/>
          <a:p>
            <a:r>
              <a:rPr lang="tr-TR" dirty="0" smtClean="0"/>
              <a:t>Sizden istenen; çözüm yöntemleri geliştirmeniz ve uygulamaya dökmeniz. </a:t>
            </a:r>
          </a:p>
          <a:p>
            <a:r>
              <a:rPr lang="tr-TR" dirty="0" smtClean="0"/>
              <a:t>Geliştirdiğiniz yöntem ve çözümler jüri tarafından değerlendirilecek. </a:t>
            </a:r>
          </a:p>
          <a:p>
            <a:r>
              <a:rPr lang="tr-TR" dirty="0" smtClean="0"/>
              <a:t>Robotik konusu bilgisayar, makine, elektrik, elektronik, kontrol, otomasyon, </a:t>
            </a:r>
            <a:r>
              <a:rPr lang="tr-TR" dirty="0" err="1" smtClean="0"/>
              <a:t>mekatronik</a:t>
            </a:r>
            <a:r>
              <a:rPr lang="tr-TR" dirty="0" smtClean="0"/>
              <a:t> mühendislikleri öğrencilerinin çalışma alanlarını içerir. </a:t>
            </a:r>
            <a:endParaRPr lang="tr-TR" dirty="0"/>
          </a:p>
        </p:txBody>
      </p:sp>
    </p:spTree>
    <p:extLst>
      <p:ext uri="{BB962C8B-B14F-4D97-AF65-F5344CB8AC3E}">
        <p14:creationId xmlns:p14="http://schemas.microsoft.com/office/powerpoint/2010/main" val="37701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Ekip</a:t>
            </a:r>
            <a:endParaRPr lang="tr-TR" dirty="0"/>
          </a:p>
        </p:txBody>
      </p:sp>
      <p:sp>
        <p:nvSpPr>
          <p:cNvPr id="3" name="İçerik Yer Tutucusu 2"/>
          <p:cNvSpPr>
            <a:spLocks noGrp="1"/>
          </p:cNvSpPr>
          <p:nvPr>
            <p:ph sz="quarter" idx="1"/>
          </p:nvPr>
        </p:nvSpPr>
        <p:spPr/>
        <p:txBody>
          <a:bodyPr>
            <a:normAutofit fontScale="92500"/>
          </a:bodyPr>
          <a:lstStyle/>
          <a:p>
            <a:r>
              <a:rPr lang="tr-TR" dirty="0" smtClean="0"/>
              <a:t>Tavsiye edilen,</a:t>
            </a:r>
          </a:p>
          <a:p>
            <a:endParaRPr lang="tr-TR" dirty="0"/>
          </a:p>
          <a:p>
            <a:r>
              <a:rPr lang="tr-TR" dirty="0" smtClean="0"/>
              <a:t>Yazılım</a:t>
            </a:r>
          </a:p>
          <a:p>
            <a:r>
              <a:rPr lang="tr-TR" dirty="0" smtClean="0"/>
              <a:t>Donanım</a:t>
            </a:r>
          </a:p>
          <a:p>
            <a:r>
              <a:rPr lang="tr-TR" dirty="0" smtClean="0"/>
              <a:t>Mekanik </a:t>
            </a:r>
          </a:p>
          <a:p>
            <a:r>
              <a:rPr lang="tr-TR" dirty="0" smtClean="0"/>
              <a:t>Haberleşme</a:t>
            </a:r>
          </a:p>
          <a:p>
            <a:endParaRPr lang="tr-TR" dirty="0"/>
          </a:p>
          <a:p>
            <a:r>
              <a:rPr lang="tr-TR" dirty="0" smtClean="0"/>
              <a:t>alanlarında ortak bir ekip kurmanız. İş paylaşımınız önemli. İş yükü dağılımınız önemli. </a:t>
            </a:r>
          </a:p>
          <a:p>
            <a:r>
              <a:rPr lang="tr-TR" dirty="0" smtClean="0"/>
              <a:t>Ekip içinde her öğrenci aynı notu alamayabilir. Proje başarılı olsa bile ekipten geçer notu alamayıp kalan olabilir. Bu hassasiyette hareket ediniz. </a:t>
            </a:r>
            <a:endParaRPr lang="tr-TR" dirty="0"/>
          </a:p>
        </p:txBody>
      </p:sp>
    </p:spTree>
    <p:extLst>
      <p:ext uri="{BB962C8B-B14F-4D97-AF65-F5344CB8AC3E}">
        <p14:creationId xmlns:p14="http://schemas.microsoft.com/office/powerpoint/2010/main" val="258788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Minimum çıktılar:</a:t>
            </a:r>
            <a:r>
              <a:rPr lang="tr-TR" dirty="0"/>
              <a:t>   </a:t>
            </a:r>
          </a:p>
        </p:txBody>
      </p:sp>
      <p:sp>
        <p:nvSpPr>
          <p:cNvPr id="3" name="İçerik Yer Tutucusu 2"/>
          <p:cNvSpPr>
            <a:spLocks noGrp="1"/>
          </p:cNvSpPr>
          <p:nvPr>
            <p:ph sz="quarter" idx="1"/>
          </p:nvPr>
        </p:nvSpPr>
        <p:spPr/>
        <p:txBody>
          <a:bodyPr/>
          <a:lstStyle/>
          <a:p>
            <a:pPr lvl="0"/>
            <a:r>
              <a:rPr lang="tr-TR" dirty="0"/>
              <a:t>Tekerlekli, belirlenen ebatlardaki kutuları tutabilen, kaldırabilen ve taşıyabilen bir gezgin robotun mekanik tasarımının yapılması.  Bu mekanik tasarıma uygun olarak uygun motor sürücü devrelerinin ve bu sürücü devrelerini kontrol edebilecek mikrodenetleyicili elektronik donanımının ve yazılımının yapılması. </a:t>
            </a:r>
          </a:p>
          <a:p>
            <a:pPr lvl="0"/>
            <a:r>
              <a:rPr lang="tr-TR" dirty="0"/>
              <a:t>Kutuyu tutmak veya taşımak için kontrol sisteminin tasarımı yapılmalıdır. </a:t>
            </a:r>
          </a:p>
          <a:p>
            <a:pPr lvl="0"/>
            <a:r>
              <a:rPr lang="tr-TR" dirty="0"/>
              <a:t>RFID okuyucu/</a:t>
            </a:r>
            <a:r>
              <a:rPr lang="tr-TR" dirty="0" err="1"/>
              <a:t>Karekod</a:t>
            </a:r>
            <a:r>
              <a:rPr lang="tr-TR" dirty="0"/>
              <a:t> okuyucu/görüntü işleme elektronik donanımının sisteme entegre edilmiş olması. </a:t>
            </a:r>
          </a:p>
          <a:p>
            <a:endParaRPr lang="tr-TR" dirty="0"/>
          </a:p>
        </p:txBody>
      </p:sp>
    </p:spTree>
    <p:extLst>
      <p:ext uri="{BB962C8B-B14F-4D97-AF65-F5344CB8AC3E}">
        <p14:creationId xmlns:p14="http://schemas.microsoft.com/office/powerpoint/2010/main" val="286898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Minimum çıktılar:</a:t>
            </a:r>
            <a:r>
              <a:rPr lang="tr-TR" dirty="0"/>
              <a:t> </a:t>
            </a:r>
          </a:p>
        </p:txBody>
      </p:sp>
      <p:sp>
        <p:nvSpPr>
          <p:cNvPr id="3" name="İçerik Yer Tutucusu 2"/>
          <p:cNvSpPr>
            <a:spLocks noGrp="1"/>
          </p:cNvSpPr>
          <p:nvPr>
            <p:ph sz="quarter" idx="1"/>
          </p:nvPr>
        </p:nvSpPr>
        <p:spPr/>
        <p:txBody>
          <a:bodyPr/>
          <a:lstStyle/>
          <a:p>
            <a:pPr lvl="0"/>
            <a:r>
              <a:rPr lang="tr-TR" dirty="0"/>
              <a:t>Uygun raf bölgesine gidebilmesi için alanda belirlenen çizgileri takip edebilecek bir elektronik donanımının oluşturulması ve gezgin robota entegre edilmesi. </a:t>
            </a:r>
          </a:p>
          <a:p>
            <a:pPr lvl="0"/>
            <a:r>
              <a:rPr lang="tr-TR" dirty="0"/>
              <a:t>Engel tespiti ve bu engele göre otonom bir şekilde hareket kabiliyetinin sağlanabilmesi için uygun yazılımların geliştirilmesi. </a:t>
            </a:r>
          </a:p>
          <a:p>
            <a:pPr lvl="0"/>
            <a:r>
              <a:rPr lang="tr-TR" dirty="0"/>
              <a:t>Kablosuz haberleşme sistemi için uygun elektronik donanımların belirlenmesi ve kullanılabilmesi.  </a:t>
            </a:r>
          </a:p>
          <a:p>
            <a:endParaRPr lang="tr-TR" dirty="0"/>
          </a:p>
        </p:txBody>
      </p:sp>
    </p:spTree>
    <p:extLst>
      <p:ext uri="{BB962C8B-B14F-4D97-AF65-F5344CB8AC3E}">
        <p14:creationId xmlns:p14="http://schemas.microsoft.com/office/powerpoint/2010/main" val="37478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Minimum çıktılar:</a:t>
            </a:r>
            <a:r>
              <a:rPr lang="tr-TR" dirty="0"/>
              <a:t> </a:t>
            </a:r>
          </a:p>
        </p:txBody>
      </p:sp>
      <p:sp>
        <p:nvSpPr>
          <p:cNvPr id="3" name="İçerik Yer Tutucusu 2"/>
          <p:cNvSpPr>
            <a:spLocks noGrp="1"/>
          </p:cNvSpPr>
          <p:nvPr>
            <p:ph sz="quarter" idx="1"/>
          </p:nvPr>
        </p:nvSpPr>
        <p:spPr/>
        <p:txBody>
          <a:bodyPr/>
          <a:lstStyle/>
          <a:p>
            <a:pPr lvl="0"/>
            <a:r>
              <a:rPr lang="tr-TR" dirty="0"/>
              <a:t>Ana kontrol biriminde (server/bilgisayar) malzemelerin hangi raf bölgesine gideceğini belirleyecek bir </a:t>
            </a:r>
            <a:r>
              <a:rPr lang="tr-TR" dirty="0" err="1"/>
              <a:t>arayüz</a:t>
            </a:r>
            <a:r>
              <a:rPr lang="tr-TR" dirty="0"/>
              <a:t> yazılımının gerçekleştirilmesi. </a:t>
            </a:r>
          </a:p>
          <a:p>
            <a:pPr lvl="0"/>
            <a:r>
              <a:rPr lang="tr-TR" dirty="0"/>
              <a:t>Bu </a:t>
            </a:r>
            <a:r>
              <a:rPr lang="tr-TR" dirty="0" err="1"/>
              <a:t>arayüz</a:t>
            </a:r>
            <a:r>
              <a:rPr lang="tr-TR" dirty="0"/>
              <a:t> yazılımı ile robotun kablosuz olarak haberleşmesinin sağlanması. </a:t>
            </a:r>
          </a:p>
          <a:p>
            <a:pPr lvl="0"/>
            <a:r>
              <a:rPr lang="tr-TR" dirty="0"/>
              <a:t>Depo alanında rastgele hareket ederek ana kontrol biriminin belirlediği malzemeyi (kutuyu) </a:t>
            </a:r>
            <a:r>
              <a:rPr lang="tr-TR" dirty="0" err="1"/>
              <a:t>RFID’sini</a:t>
            </a:r>
            <a:r>
              <a:rPr lang="tr-TR" dirty="0"/>
              <a:t> okuyarak bulması ve malzeme hangi rafa götürülecekse uygun çizginin takibinin yapılarak belirlenen raf bölgesine malzemenin (kutunun) bırakılması. </a:t>
            </a:r>
          </a:p>
          <a:p>
            <a:endParaRPr lang="tr-TR" dirty="0"/>
          </a:p>
        </p:txBody>
      </p:sp>
    </p:spTree>
    <p:extLst>
      <p:ext uri="{BB962C8B-B14F-4D97-AF65-F5344CB8AC3E}">
        <p14:creationId xmlns:p14="http://schemas.microsoft.com/office/powerpoint/2010/main" val="2365628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a:t>Çalışmaya eklenebilecek özellikler:</a:t>
            </a:r>
            <a:r>
              <a:rPr lang="tr-TR" dirty="0"/>
              <a:t>  </a:t>
            </a:r>
          </a:p>
        </p:txBody>
      </p:sp>
      <p:sp>
        <p:nvSpPr>
          <p:cNvPr id="3" name="İçerik Yer Tutucusu 2"/>
          <p:cNvSpPr>
            <a:spLocks noGrp="1"/>
          </p:cNvSpPr>
          <p:nvPr>
            <p:ph sz="quarter" idx="1"/>
          </p:nvPr>
        </p:nvSpPr>
        <p:spPr/>
        <p:txBody>
          <a:bodyPr/>
          <a:lstStyle/>
          <a:p>
            <a:pPr lvl="0"/>
            <a:r>
              <a:rPr lang="tr-TR" dirty="0"/>
              <a:t>Ana kontrol birimi için masaüstü yazılımı yanında mobil yazılım geliştirilerek akıllı telefon üzerinden kontrol sistemi oluşturulabilir. </a:t>
            </a:r>
          </a:p>
          <a:p>
            <a:pPr lvl="0"/>
            <a:r>
              <a:rPr lang="tr-TR" dirty="0"/>
              <a:t>Daha uzun mesafelerde haberleşme sağlayabilecek kablosuz haberleşme protokollerinin ve bu protokollere uygun donanımların kullanılması. </a:t>
            </a:r>
          </a:p>
          <a:p>
            <a:pPr lvl="0"/>
            <a:r>
              <a:rPr lang="tr-TR" dirty="0"/>
              <a:t>Uygun raf bölgesinin tespiti için kapalı alan konum belirleme sistemleri geliştirilmesi (kapalı alanda konum belirleme hata oranı yüksek olduğu için çalışmanın ilerlemesine ve kalan zamana göre çalışmaya eklenebilir).  </a:t>
            </a:r>
          </a:p>
          <a:p>
            <a:endParaRPr lang="tr-TR" dirty="0"/>
          </a:p>
        </p:txBody>
      </p:sp>
    </p:spTree>
    <p:extLst>
      <p:ext uri="{BB962C8B-B14F-4D97-AF65-F5344CB8AC3E}">
        <p14:creationId xmlns:p14="http://schemas.microsoft.com/office/powerpoint/2010/main" val="2140711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r>
              <a:rPr lang="tr-TR" dirty="0" smtClean="0"/>
              <a:t>Madem yüzme öğrenmek istiyorsunuz, havuza girmeden bu iş olmaz.</a:t>
            </a:r>
          </a:p>
          <a:p>
            <a:endParaRPr lang="tr-TR" dirty="0"/>
          </a:p>
        </p:txBody>
      </p:sp>
    </p:spTree>
    <p:extLst>
      <p:ext uri="{BB962C8B-B14F-4D97-AF65-F5344CB8AC3E}">
        <p14:creationId xmlns:p14="http://schemas.microsoft.com/office/powerpoint/2010/main" val="40035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p:txBody>
          <a:bodyPr/>
          <a:lstStyle/>
          <a:p>
            <a:r>
              <a:rPr lang="tr-TR" dirty="0" smtClean="0"/>
              <a:t>Teşekkürler</a:t>
            </a:r>
            <a:endParaRPr lang="tr-TR" dirty="0"/>
          </a:p>
        </p:txBody>
      </p:sp>
      <p:sp>
        <p:nvSpPr>
          <p:cNvPr id="5" name="Alt Başlık 4"/>
          <p:cNvSpPr>
            <a:spLocks noGrp="1"/>
          </p:cNvSpPr>
          <p:nvPr>
            <p:ph type="subTitle" idx="1"/>
          </p:nvPr>
        </p:nvSpPr>
        <p:spPr/>
        <p:txBody>
          <a:bodyPr/>
          <a:lstStyle/>
          <a:p>
            <a:endParaRPr lang="tr-TR"/>
          </a:p>
        </p:txBody>
      </p:sp>
    </p:spTree>
    <p:extLst>
      <p:ext uri="{BB962C8B-B14F-4D97-AF65-F5344CB8AC3E}">
        <p14:creationId xmlns:p14="http://schemas.microsoft.com/office/powerpoint/2010/main" val="243998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AMAÇ</a:t>
            </a:r>
            <a:endParaRPr lang="tr-TR" dirty="0"/>
          </a:p>
        </p:txBody>
      </p:sp>
      <p:sp>
        <p:nvSpPr>
          <p:cNvPr id="3" name="İçerik Yer Tutucusu 2"/>
          <p:cNvSpPr>
            <a:spLocks noGrp="1"/>
          </p:cNvSpPr>
          <p:nvPr>
            <p:ph sz="quarter" idx="1"/>
          </p:nvPr>
        </p:nvSpPr>
        <p:spPr/>
        <p:txBody>
          <a:bodyPr>
            <a:normAutofit/>
          </a:bodyPr>
          <a:lstStyle/>
          <a:p>
            <a:r>
              <a:rPr lang="tr-TR" dirty="0" smtClean="0"/>
              <a:t>Çok bileşenli, çeşitli alt sistemleri içeren, birden fazla disiplini ilgilendiren proje ile Fakültemiz öğrencilerine çok disiplinli takımlarda etkin biçimde çalışabilme becerisi kazandırılacaktır. </a:t>
            </a:r>
            <a:endParaRPr lang="tr-TR" dirty="0"/>
          </a:p>
        </p:txBody>
      </p:sp>
    </p:spTree>
    <p:extLst>
      <p:ext uri="{BB962C8B-B14F-4D97-AF65-F5344CB8AC3E}">
        <p14:creationId xmlns:p14="http://schemas.microsoft.com/office/powerpoint/2010/main" val="2073206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AMAÇ</a:t>
            </a:r>
            <a:endParaRPr lang="tr-TR" dirty="0"/>
          </a:p>
        </p:txBody>
      </p:sp>
      <p:sp>
        <p:nvSpPr>
          <p:cNvPr id="3" name="İçerik Yer Tutucusu 2"/>
          <p:cNvSpPr>
            <a:spLocks noGrp="1"/>
          </p:cNvSpPr>
          <p:nvPr>
            <p:ph sz="quarter" idx="1"/>
          </p:nvPr>
        </p:nvSpPr>
        <p:spPr/>
        <p:txBody>
          <a:bodyPr/>
          <a:lstStyle/>
          <a:p>
            <a:r>
              <a:rPr lang="tr-TR" dirty="0" smtClean="0"/>
              <a:t>Projede yapılan tasarımda gerçekçi kısıtlar ve koşullar gözetilmelidir.  Tasarımın niteliğine göre, ekonomi, çevre sorunları, sürdürülebilirlik, </a:t>
            </a:r>
            <a:r>
              <a:rPr lang="tr-TR" dirty="0" err="1" smtClean="0"/>
              <a:t>üretilebilirlik</a:t>
            </a:r>
            <a:r>
              <a:rPr lang="tr-TR" dirty="0" smtClean="0"/>
              <a:t>, etik, sağlık, güvenlik, sosyal ve politik sorunlar gibi öğeler irdelenmelidir.</a:t>
            </a:r>
          </a:p>
          <a:p>
            <a:endParaRPr lang="tr-TR" dirty="0"/>
          </a:p>
        </p:txBody>
      </p:sp>
    </p:spTree>
    <p:extLst>
      <p:ext uri="{BB962C8B-B14F-4D97-AF65-F5344CB8AC3E}">
        <p14:creationId xmlns:p14="http://schemas.microsoft.com/office/powerpoint/2010/main" val="42140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NEDEN ROBOT?</a:t>
            </a:r>
            <a:endParaRPr lang="tr-TR" dirty="0"/>
          </a:p>
        </p:txBody>
      </p:sp>
      <p:sp>
        <p:nvSpPr>
          <p:cNvPr id="3" name="İçerik Yer Tutucusu 2"/>
          <p:cNvSpPr>
            <a:spLocks noGrp="1"/>
          </p:cNvSpPr>
          <p:nvPr>
            <p:ph sz="quarter" idx="1"/>
          </p:nvPr>
        </p:nvSpPr>
        <p:spPr/>
        <p:txBody>
          <a:bodyPr/>
          <a:lstStyle/>
          <a:p>
            <a:r>
              <a:rPr lang="tr-TR" dirty="0" smtClean="0"/>
              <a:t>Bir robot tasarımında</a:t>
            </a:r>
          </a:p>
          <a:p>
            <a:pPr lvl="1"/>
            <a:r>
              <a:rPr lang="tr-TR" dirty="0" smtClean="0"/>
              <a:t>Mekanik Yapılar</a:t>
            </a:r>
          </a:p>
          <a:p>
            <a:pPr lvl="1"/>
            <a:r>
              <a:rPr lang="tr-TR" dirty="0" smtClean="0"/>
              <a:t>Elektromekanik Yapılar</a:t>
            </a:r>
          </a:p>
          <a:p>
            <a:pPr lvl="1"/>
            <a:r>
              <a:rPr lang="tr-TR" dirty="0" smtClean="0"/>
              <a:t>Veri Toplayıcılar</a:t>
            </a:r>
          </a:p>
          <a:p>
            <a:pPr lvl="1"/>
            <a:r>
              <a:rPr lang="tr-TR" dirty="0" smtClean="0"/>
              <a:t>Kontrol Ünitesi</a:t>
            </a:r>
          </a:p>
          <a:p>
            <a:pPr lvl="1"/>
            <a:r>
              <a:rPr lang="tr-TR" dirty="0" smtClean="0"/>
              <a:t>Batarya</a:t>
            </a:r>
          </a:p>
          <a:p>
            <a:pPr lvl="1"/>
            <a:endParaRPr lang="tr-TR"/>
          </a:p>
          <a:p>
            <a:pPr marL="365760" lvl="1" indent="0">
              <a:buNone/>
            </a:pPr>
            <a:endParaRPr lang="tr-TR" dirty="0"/>
          </a:p>
        </p:txBody>
      </p:sp>
    </p:spTree>
    <p:extLst>
      <p:ext uri="{BB962C8B-B14F-4D97-AF65-F5344CB8AC3E}">
        <p14:creationId xmlns:p14="http://schemas.microsoft.com/office/powerpoint/2010/main" val="882414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Mekanik Tasarım</a:t>
            </a:r>
            <a:endParaRPr lang="tr-TR" dirty="0"/>
          </a:p>
        </p:txBody>
      </p:sp>
      <p:sp>
        <p:nvSpPr>
          <p:cNvPr id="4" name="İçerik Yer Tutucusu 3"/>
          <p:cNvSpPr>
            <a:spLocks noGrp="1"/>
          </p:cNvSpPr>
          <p:nvPr>
            <p:ph sz="quarter" idx="1"/>
          </p:nvPr>
        </p:nvSpPr>
        <p:spPr/>
        <p:txBody>
          <a:bodyPr/>
          <a:lstStyle/>
          <a:p>
            <a:r>
              <a:rPr lang="tr-TR" dirty="0" smtClean="0"/>
              <a:t>Gövde ve uzuvlarından oluşur.</a:t>
            </a:r>
          </a:p>
          <a:p>
            <a:r>
              <a:rPr lang="tr-TR" dirty="0" smtClean="0"/>
              <a:t>Üzerine </a:t>
            </a:r>
            <a:r>
              <a:rPr lang="tr-TR" dirty="0" err="1" smtClean="0"/>
              <a:t>yerleştirilcek</a:t>
            </a:r>
            <a:r>
              <a:rPr lang="tr-TR" dirty="0" smtClean="0"/>
              <a:t> her türlü donanıma uygun yatak, yuva, montaj alanı bulunur. </a:t>
            </a:r>
          </a:p>
          <a:p>
            <a:endParaRPr lang="tr-TR" dirty="0"/>
          </a:p>
          <a:p>
            <a:r>
              <a:rPr lang="tr-TR" dirty="0" smtClean="0"/>
              <a:t>Tasarımınızda DEKOTA kullanmanız tavsiye edilir. </a:t>
            </a:r>
            <a:endParaRPr lang="tr-TR" dirty="0"/>
          </a:p>
        </p:txBody>
      </p:sp>
    </p:spTree>
    <p:extLst>
      <p:ext uri="{BB962C8B-B14F-4D97-AF65-F5344CB8AC3E}">
        <p14:creationId xmlns:p14="http://schemas.microsoft.com/office/powerpoint/2010/main" val="206526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Nedir DEKOTA?</a:t>
            </a:r>
            <a:endParaRPr lang="tr-TR"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2857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3419872" y="1196752"/>
            <a:ext cx="4572000" cy="3416320"/>
          </a:xfrm>
          <a:prstGeom prst="rect">
            <a:avLst/>
          </a:prstGeom>
        </p:spPr>
        <p:txBody>
          <a:bodyPr>
            <a:spAutoFit/>
          </a:bodyPr>
          <a:lstStyle/>
          <a:p>
            <a:r>
              <a:rPr lang="tr-TR" dirty="0" smtClean="0"/>
              <a:t> PVC hammaddesinin içine kimyasallar homojen bir biçimde karıştırılarak çekme veya dökme hattında üretilen levhalar olarak bilinir. </a:t>
            </a:r>
          </a:p>
          <a:p>
            <a:endParaRPr lang="tr-TR" dirty="0" smtClean="0"/>
          </a:p>
          <a:p>
            <a:pPr marL="285750" indent="-285750">
              <a:buFont typeface="Arial" panose="020B0604020202020204" pitchFamily="34" charset="0"/>
              <a:buChar char="•"/>
            </a:pPr>
            <a:r>
              <a:rPr lang="tr-TR" b="1" dirty="0" smtClean="0"/>
              <a:t>Hafiftir, </a:t>
            </a:r>
          </a:p>
          <a:p>
            <a:pPr marL="285750" indent="-285750">
              <a:buFont typeface="Arial" panose="020B0604020202020204" pitchFamily="34" charset="0"/>
              <a:buChar char="•"/>
            </a:pPr>
            <a:r>
              <a:rPr lang="tr-TR" b="1" dirty="0" smtClean="0"/>
              <a:t>Kolay kesilir, kolay yapışır (İşlemesi kolaydır) </a:t>
            </a:r>
          </a:p>
          <a:p>
            <a:pPr marL="285750" indent="-285750">
              <a:buFont typeface="Arial" panose="020B0604020202020204" pitchFamily="34" charset="0"/>
              <a:buChar char="•"/>
            </a:pPr>
            <a:r>
              <a:rPr lang="tr-TR" b="1" dirty="0"/>
              <a:t>D</a:t>
            </a:r>
            <a:r>
              <a:rPr lang="tr-TR" b="1" dirty="0" smtClean="0"/>
              <a:t>ayanıklıdır. </a:t>
            </a:r>
          </a:p>
          <a:p>
            <a:endParaRPr lang="tr-TR" b="1" dirty="0"/>
          </a:p>
          <a:p>
            <a:r>
              <a:rPr lang="tr-TR" dirty="0" smtClean="0"/>
              <a:t>PVC </a:t>
            </a:r>
            <a:r>
              <a:rPr lang="tr-TR" dirty="0" err="1" smtClean="0"/>
              <a:t>foam</a:t>
            </a:r>
            <a:r>
              <a:rPr lang="tr-TR" dirty="0" smtClean="0"/>
              <a:t> levhalar piyasada </a:t>
            </a:r>
            <a:r>
              <a:rPr lang="tr-TR" dirty="0" err="1" smtClean="0"/>
              <a:t>dekota</a:t>
            </a:r>
            <a:r>
              <a:rPr lang="tr-TR" dirty="0" smtClean="0"/>
              <a:t> yada </a:t>
            </a:r>
            <a:r>
              <a:rPr lang="tr-TR" dirty="0" err="1" smtClean="0"/>
              <a:t>foreks</a:t>
            </a:r>
            <a:r>
              <a:rPr lang="tr-TR" dirty="0" smtClean="0"/>
              <a:t> </a:t>
            </a:r>
            <a:r>
              <a:rPr lang="tr-TR" dirty="0" err="1" smtClean="0"/>
              <a:t>olarakta</a:t>
            </a:r>
            <a:r>
              <a:rPr lang="tr-TR" dirty="0" smtClean="0"/>
              <a:t> bilinirler. Tam Türkçe karşılığı köpük PVC levhadır. </a:t>
            </a:r>
            <a:endParaRPr lang="tr-TR" dirty="0"/>
          </a:p>
        </p:txBody>
      </p:sp>
    </p:spTree>
    <p:extLst>
      <p:ext uri="{BB962C8B-B14F-4D97-AF65-F5344CB8AC3E}">
        <p14:creationId xmlns:p14="http://schemas.microsoft.com/office/powerpoint/2010/main" val="3289748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Elektromekanik Sistemler</a:t>
            </a:r>
            <a:endParaRPr lang="tr-TR" dirty="0"/>
          </a:p>
        </p:txBody>
      </p:sp>
      <p:sp>
        <p:nvSpPr>
          <p:cNvPr id="3" name="İçerik Yer Tutucusu 2"/>
          <p:cNvSpPr>
            <a:spLocks noGrp="1"/>
          </p:cNvSpPr>
          <p:nvPr>
            <p:ph sz="quarter" idx="1"/>
          </p:nvPr>
        </p:nvSpPr>
        <p:spPr/>
        <p:txBody>
          <a:bodyPr>
            <a:normAutofit/>
          </a:bodyPr>
          <a:lstStyle/>
          <a:p>
            <a:r>
              <a:rPr lang="tr-TR" dirty="0" smtClean="0"/>
              <a:t>DC Motorlar</a:t>
            </a:r>
          </a:p>
          <a:p>
            <a:r>
              <a:rPr lang="tr-TR" dirty="0" smtClean="0"/>
              <a:t>AC Motorlar (Bu çalışmada tavsiye edilmez)</a:t>
            </a:r>
          </a:p>
          <a:p>
            <a:endParaRPr lang="tr-TR" dirty="0"/>
          </a:p>
          <a:p>
            <a:r>
              <a:rPr lang="tr-TR" dirty="0" smtClean="0"/>
              <a:t>Besleme ünitesi Batarya olacağından tavsiye edilen 3 tip basit motor</a:t>
            </a:r>
          </a:p>
          <a:p>
            <a:pPr lvl="1"/>
            <a:r>
              <a:rPr lang="tr-TR" dirty="0" err="1" smtClean="0"/>
              <a:t>Redüktörlü</a:t>
            </a:r>
            <a:r>
              <a:rPr lang="tr-TR" dirty="0" smtClean="0"/>
              <a:t> DC motor (60-120 RPM arası)</a:t>
            </a:r>
          </a:p>
          <a:p>
            <a:pPr lvl="1"/>
            <a:r>
              <a:rPr lang="tr-TR" dirty="0" smtClean="0"/>
              <a:t>Adım (Step) Motor</a:t>
            </a:r>
          </a:p>
          <a:p>
            <a:pPr lvl="1"/>
            <a:r>
              <a:rPr lang="tr-TR" dirty="0" err="1" smtClean="0"/>
              <a:t>Servo</a:t>
            </a:r>
            <a:r>
              <a:rPr lang="tr-TR" dirty="0" smtClean="0"/>
              <a:t> Motor </a:t>
            </a:r>
          </a:p>
          <a:p>
            <a:endParaRPr lang="tr-TR" dirty="0"/>
          </a:p>
        </p:txBody>
      </p:sp>
    </p:spTree>
    <p:extLst>
      <p:ext uri="{BB962C8B-B14F-4D97-AF65-F5344CB8AC3E}">
        <p14:creationId xmlns:p14="http://schemas.microsoft.com/office/powerpoint/2010/main" val="130524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Tasarımı </a:t>
            </a:r>
            <a:r>
              <a:rPr lang="tr-TR" dirty="0" err="1" smtClean="0"/>
              <a:t>Şekillendiriken</a:t>
            </a:r>
            <a:endParaRPr lang="tr-TR" dirty="0"/>
          </a:p>
        </p:txBody>
      </p:sp>
      <p:sp>
        <p:nvSpPr>
          <p:cNvPr id="3" name="İçerik Yer Tutucusu 2"/>
          <p:cNvSpPr>
            <a:spLocks noGrp="1"/>
          </p:cNvSpPr>
          <p:nvPr>
            <p:ph sz="quarter" idx="1"/>
          </p:nvPr>
        </p:nvSpPr>
        <p:spPr/>
        <p:txBody>
          <a:bodyPr/>
          <a:lstStyle/>
          <a:p>
            <a:r>
              <a:rPr lang="tr-TR" dirty="0" smtClean="0"/>
              <a:t>Robotun yürütülmesi</a:t>
            </a:r>
          </a:p>
          <a:p>
            <a:pPr lvl="1"/>
            <a:r>
              <a:rPr lang="tr-TR" dirty="0" smtClean="0"/>
              <a:t>Tekerlekli</a:t>
            </a:r>
          </a:p>
          <a:p>
            <a:pPr lvl="1"/>
            <a:r>
              <a:rPr lang="tr-TR" dirty="0" smtClean="0"/>
              <a:t>Paletli</a:t>
            </a:r>
          </a:p>
          <a:p>
            <a:pPr lvl="1"/>
            <a:r>
              <a:rPr lang="tr-TR" dirty="0" smtClean="0"/>
              <a:t>Ayaklı</a:t>
            </a:r>
          </a:p>
          <a:p>
            <a:pPr marL="457200" lvl="1" indent="0">
              <a:buNone/>
            </a:pPr>
            <a:endParaRPr lang="tr-TR" dirty="0" smtClean="0"/>
          </a:p>
          <a:p>
            <a:endParaRPr lang="tr-TR"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346" y="3212976"/>
            <a:ext cx="309634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188" y="1025130"/>
            <a:ext cx="280831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861048"/>
            <a:ext cx="2885306" cy="2885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453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443</TotalTime>
  <Words>889</Words>
  <Application>Microsoft Office PowerPoint</Application>
  <PresentationFormat>Ekran Gösterisi (4:3)</PresentationFormat>
  <Paragraphs>123</Paragraphs>
  <Slides>27</Slides>
  <Notes>1</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Cumba</vt:lpstr>
      <vt:lpstr>ÇOK DİSİPLİNLİ TASARIM PROJESİ </vt:lpstr>
      <vt:lpstr>AMAÇ</vt:lpstr>
      <vt:lpstr>AMAÇ</vt:lpstr>
      <vt:lpstr>AMAÇ</vt:lpstr>
      <vt:lpstr>NEDEN ROBOT?</vt:lpstr>
      <vt:lpstr>Mekanik Tasarım</vt:lpstr>
      <vt:lpstr>Nedir DEKOTA?</vt:lpstr>
      <vt:lpstr>Elektromekanik Sistemler</vt:lpstr>
      <vt:lpstr>Tasarımı Şekillendiriken</vt:lpstr>
      <vt:lpstr>Mobil robotun boyutları</vt:lpstr>
      <vt:lpstr>Kutuyu Tespit</vt:lpstr>
      <vt:lpstr>Kutuyu Bulmak</vt:lpstr>
      <vt:lpstr>Kutuyu Tanımak</vt:lpstr>
      <vt:lpstr>Kutuyu Tutmak</vt:lpstr>
      <vt:lpstr>Kutuyu Taşımak</vt:lpstr>
      <vt:lpstr>RAF</vt:lpstr>
      <vt:lpstr>Raf Sistemi</vt:lpstr>
      <vt:lpstr>Çalışma alanı</vt:lpstr>
      <vt:lpstr>Haberleşme</vt:lpstr>
      <vt:lpstr>AMAÇ</vt:lpstr>
      <vt:lpstr>Ekip</vt:lpstr>
      <vt:lpstr>Minimum çıktılar:   </vt:lpstr>
      <vt:lpstr>Minimum çıktılar: </vt:lpstr>
      <vt:lpstr>Minimum çıktılar: </vt:lpstr>
      <vt:lpstr>Çalışmaya eklenebilecek özellikler:  </vt:lpstr>
      <vt:lpstr>PowerPoint Sunusu</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ÇOK DİSİPLİNLİ TASARIM PROJESİ</dc:title>
  <dc:creator>Serkan_Yeni</dc:creator>
  <cp:lastModifiedBy>Ytu</cp:lastModifiedBy>
  <cp:revision>26</cp:revision>
  <dcterms:created xsi:type="dcterms:W3CDTF">2018-10-10T06:26:18Z</dcterms:created>
  <dcterms:modified xsi:type="dcterms:W3CDTF">2018-10-19T08:34:08Z</dcterms:modified>
</cp:coreProperties>
</file>