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264" r:id="rId2"/>
    <p:sldId id="360" r:id="rId3"/>
    <p:sldId id="353" r:id="rId4"/>
    <p:sldId id="361" r:id="rId5"/>
    <p:sldId id="349" r:id="rId6"/>
    <p:sldId id="350" r:id="rId7"/>
    <p:sldId id="351" r:id="rId8"/>
    <p:sldId id="355" r:id="rId9"/>
    <p:sldId id="356" r:id="rId10"/>
    <p:sldId id="354" r:id="rId11"/>
    <p:sldId id="358" r:id="rId12"/>
    <p:sldId id="359" r:id="rId13"/>
    <p:sldId id="357" r:id="rId14"/>
    <p:sldId id="363" r:id="rId15"/>
    <p:sldId id="362" r:id="rId16"/>
    <p:sldId id="365" r:id="rId17"/>
    <p:sldId id="366" r:id="rId18"/>
    <p:sldId id="367" r:id="rId19"/>
    <p:sldId id="369" r:id="rId20"/>
    <p:sldId id="370" r:id="rId21"/>
    <p:sldId id="371" r:id="rId22"/>
    <p:sldId id="372" r:id="rId23"/>
    <p:sldId id="374" r:id="rId24"/>
    <p:sldId id="375" r:id="rId2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unus" initials="y" lastIdx="3" clrIdx="0"/>
  <p:cmAuthor id="1" name="Yunus Emre Selçuk" initials="YES" lastIdx="6" clrIdx="1"/>
  <p:cmAuthor id="2" name="yselc" initials="y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30T14:18:43.229" idx="6">
    <p:pos x="5476" y="2588"/>
    <p:text>50 kişilik gruplarda +30dk. dersi uzatıp öyle verebildik bu süreyi.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9-25T14:39:20.932" idx="1">
    <p:pos x="570" y="2462"/>
    <p:text>Bu alana bir piramit çizebilirsin</p:text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1819A4-059D-1F4F-ABEF-EDC3D7373FE4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81696655-B84F-214C-8CD6-A94E38C69B45}">
      <dgm:prSet phldrT="[Text]"/>
      <dgm:spPr/>
      <dgm:t>
        <a:bodyPr/>
        <a:lstStyle/>
        <a:p>
          <a:r>
            <a:rPr lang="en-US" dirty="0" err="1" smtClean="0"/>
            <a:t>Teori</a:t>
          </a:r>
          <a:endParaRPr lang="en-US" dirty="0"/>
        </a:p>
      </dgm:t>
    </dgm:pt>
    <dgm:pt modelId="{4A2437C5-7D27-484E-B3AC-EE5B88A3E807}" type="parTrans" cxnId="{496FDB22-0D12-234E-96B8-0B8DEA1CE4C4}">
      <dgm:prSet/>
      <dgm:spPr/>
      <dgm:t>
        <a:bodyPr/>
        <a:lstStyle/>
        <a:p>
          <a:endParaRPr lang="en-US"/>
        </a:p>
      </dgm:t>
    </dgm:pt>
    <dgm:pt modelId="{7E791F7D-8BC2-F14B-ACA1-4BE187C6D950}" type="sibTrans" cxnId="{496FDB22-0D12-234E-96B8-0B8DEA1CE4C4}">
      <dgm:prSet/>
      <dgm:spPr/>
      <dgm:t>
        <a:bodyPr/>
        <a:lstStyle/>
        <a:p>
          <a:endParaRPr lang="en-US"/>
        </a:p>
      </dgm:t>
    </dgm:pt>
    <dgm:pt modelId="{550DFBDD-A2F5-4D4E-8505-4316496C5A1E}">
      <dgm:prSet phldrT="[Text]"/>
      <dgm:spPr/>
      <dgm:t>
        <a:bodyPr/>
        <a:lstStyle/>
        <a:p>
          <a:r>
            <a:rPr lang="en-US" dirty="0" err="1" smtClean="0"/>
            <a:t>Gözlem</a:t>
          </a:r>
          <a:r>
            <a:rPr lang="en-US" dirty="0" smtClean="0"/>
            <a:t> /    </a:t>
          </a:r>
          <a:r>
            <a:rPr lang="en-US" dirty="0" err="1" smtClean="0"/>
            <a:t>Veri</a:t>
          </a:r>
          <a:r>
            <a:rPr lang="en-US" dirty="0" smtClean="0"/>
            <a:t> </a:t>
          </a:r>
          <a:r>
            <a:rPr lang="en-US" dirty="0" err="1" smtClean="0"/>
            <a:t>toplama</a:t>
          </a:r>
          <a:r>
            <a:rPr lang="en-US" dirty="0" smtClean="0"/>
            <a:t> /Test</a:t>
          </a:r>
          <a:endParaRPr lang="en-US" dirty="0"/>
        </a:p>
      </dgm:t>
    </dgm:pt>
    <dgm:pt modelId="{44E68BF4-DEB1-7E4A-AADE-20440304358A}" type="parTrans" cxnId="{145E6813-5516-C244-ABDE-6126587ECAF5}">
      <dgm:prSet/>
      <dgm:spPr/>
      <dgm:t>
        <a:bodyPr/>
        <a:lstStyle/>
        <a:p>
          <a:endParaRPr lang="en-US"/>
        </a:p>
      </dgm:t>
    </dgm:pt>
    <dgm:pt modelId="{358673C6-7399-9242-AA10-0CF7F12C9C65}" type="sibTrans" cxnId="{145E6813-5516-C244-ABDE-6126587ECAF5}">
      <dgm:prSet/>
      <dgm:spPr/>
      <dgm:t>
        <a:bodyPr/>
        <a:lstStyle/>
        <a:p>
          <a:endParaRPr lang="en-US"/>
        </a:p>
      </dgm:t>
    </dgm:pt>
    <dgm:pt modelId="{379B3D75-29F7-AC4B-85CF-52AA2670D161}">
      <dgm:prSet phldrT="[Text]"/>
      <dgm:spPr/>
      <dgm:t>
        <a:bodyPr/>
        <a:lstStyle/>
        <a:p>
          <a:r>
            <a:rPr lang="en-US" dirty="0" smtClean="0"/>
            <a:t>Kabul/Red</a:t>
          </a:r>
          <a:endParaRPr lang="en-US" dirty="0"/>
        </a:p>
      </dgm:t>
    </dgm:pt>
    <dgm:pt modelId="{11E6D5B8-8361-5E4C-8613-4753A0B10C45}" type="parTrans" cxnId="{58D7A26A-4C52-D14D-AAE9-D9873AEF53D7}">
      <dgm:prSet/>
      <dgm:spPr/>
      <dgm:t>
        <a:bodyPr/>
        <a:lstStyle/>
        <a:p>
          <a:endParaRPr lang="en-US"/>
        </a:p>
      </dgm:t>
    </dgm:pt>
    <dgm:pt modelId="{1338A426-89D9-0644-B3D3-F6EC76D32561}" type="sibTrans" cxnId="{58D7A26A-4C52-D14D-AAE9-D9873AEF53D7}">
      <dgm:prSet/>
      <dgm:spPr/>
      <dgm:t>
        <a:bodyPr/>
        <a:lstStyle/>
        <a:p>
          <a:endParaRPr lang="en-US"/>
        </a:p>
      </dgm:t>
    </dgm:pt>
    <dgm:pt modelId="{639C8761-A42C-984A-A358-8FA9DAB4E922}">
      <dgm:prSet phldrT="[Text]"/>
      <dgm:spPr/>
      <dgm:t>
        <a:bodyPr/>
        <a:lstStyle/>
        <a:p>
          <a:r>
            <a:rPr lang="en-US" dirty="0" err="1" smtClean="0"/>
            <a:t>Hipotezler</a:t>
          </a:r>
          <a:r>
            <a:rPr lang="en-US" dirty="0" smtClean="0"/>
            <a:t> </a:t>
          </a:r>
          <a:endParaRPr lang="en-US" dirty="0"/>
        </a:p>
      </dgm:t>
    </dgm:pt>
    <dgm:pt modelId="{EFB0F994-3A7E-4B40-B45F-647D4A9CC551}" type="parTrans" cxnId="{32346F08-6D1F-5E4F-BA19-FDABDB5B1650}">
      <dgm:prSet/>
      <dgm:spPr/>
      <dgm:t>
        <a:bodyPr/>
        <a:lstStyle/>
        <a:p>
          <a:endParaRPr lang="en-US"/>
        </a:p>
      </dgm:t>
    </dgm:pt>
    <dgm:pt modelId="{AF30E741-F807-7641-A811-E4DCEF1F4257}" type="sibTrans" cxnId="{32346F08-6D1F-5E4F-BA19-FDABDB5B1650}">
      <dgm:prSet/>
      <dgm:spPr/>
      <dgm:t>
        <a:bodyPr/>
        <a:lstStyle/>
        <a:p>
          <a:endParaRPr lang="en-US"/>
        </a:p>
      </dgm:t>
    </dgm:pt>
    <dgm:pt modelId="{5CBFF028-3498-BA4D-84A6-6107805EBE66}" type="pres">
      <dgm:prSet presAssocID="{411819A4-059D-1F4F-ABEF-EDC3D7373FE4}" presName="CompostProcess" presStyleCnt="0">
        <dgm:presLayoutVars>
          <dgm:dir/>
          <dgm:resizeHandles val="exact"/>
        </dgm:presLayoutVars>
      </dgm:prSet>
      <dgm:spPr/>
    </dgm:pt>
    <dgm:pt modelId="{56E43500-F072-6E44-BB84-F0AD66EAFF74}" type="pres">
      <dgm:prSet presAssocID="{411819A4-059D-1F4F-ABEF-EDC3D7373FE4}" presName="arrow" presStyleLbl="bgShp" presStyleIdx="0" presStyleCnt="1" custScaleY="100000"/>
      <dgm:spPr/>
    </dgm:pt>
    <dgm:pt modelId="{9FA0E14E-26AD-0340-A6B9-6B894CF05F9B}" type="pres">
      <dgm:prSet presAssocID="{411819A4-059D-1F4F-ABEF-EDC3D7373FE4}" presName="linearProcess" presStyleCnt="0"/>
      <dgm:spPr/>
    </dgm:pt>
    <dgm:pt modelId="{AD798B6F-A8AE-A348-B32B-8716E4FFDABA}" type="pres">
      <dgm:prSet presAssocID="{81696655-B84F-214C-8CD6-A94E38C69B45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D81BA-6330-1748-810F-E71606EE1125}" type="pres">
      <dgm:prSet presAssocID="{7E791F7D-8BC2-F14B-ACA1-4BE187C6D950}" presName="sibTrans" presStyleCnt="0"/>
      <dgm:spPr/>
    </dgm:pt>
    <dgm:pt modelId="{B7DC5462-9BC7-4C49-9401-DBF9665E2FAD}" type="pres">
      <dgm:prSet presAssocID="{639C8761-A42C-984A-A358-8FA9DAB4E922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146B8-78FA-2C42-AC1B-A7B1120A9B80}" type="pres">
      <dgm:prSet presAssocID="{AF30E741-F807-7641-A811-E4DCEF1F4257}" presName="sibTrans" presStyleCnt="0"/>
      <dgm:spPr/>
    </dgm:pt>
    <dgm:pt modelId="{E3B8FEC3-74CA-B14E-A52C-EB6928C723CB}" type="pres">
      <dgm:prSet presAssocID="{550DFBDD-A2F5-4D4E-8505-4316496C5A1E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958B5A-3CC0-C641-9196-16EA44E7A934}" type="pres">
      <dgm:prSet presAssocID="{358673C6-7399-9242-AA10-0CF7F12C9C65}" presName="sibTrans" presStyleCnt="0"/>
      <dgm:spPr/>
    </dgm:pt>
    <dgm:pt modelId="{06883017-4480-7D45-8BCF-14F06FB258B5}" type="pres">
      <dgm:prSet presAssocID="{379B3D75-29F7-AC4B-85CF-52AA2670D161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F6191B-0410-443A-B316-354E5D73FAFD}" type="presOf" srcId="{81696655-B84F-214C-8CD6-A94E38C69B45}" destId="{AD798B6F-A8AE-A348-B32B-8716E4FFDABA}" srcOrd="0" destOrd="0" presId="urn:microsoft.com/office/officeart/2005/8/layout/hProcess9"/>
    <dgm:cxn modelId="{70E7B594-436B-41B2-A9ED-F6C35B6CEE89}" type="presOf" srcId="{411819A4-059D-1F4F-ABEF-EDC3D7373FE4}" destId="{5CBFF028-3498-BA4D-84A6-6107805EBE66}" srcOrd="0" destOrd="0" presId="urn:microsoft.com/office/officeart/2005/8/layout/hProcess9"/>
    <dgm:cxn modelId="{496FDB22-0D12-234E-96B8-0B8DEA1CE4C4}" srcId="{411819A4-059D-1F4F-ABEF-EDC3D7373FE4}" destId="{81696655-B84F-214C-8CD6-A94E38C69B45}" srcOrd="0" destOrd="0" parTransId="{4A2437C5-7D27-484E-B3AC-EE5B88A3E807}" sibTransId="{7E791F7D-8BC2-F14B-ACA1-4BE187C6D950}"/>
    <dgm:cxn modelId="{CAD22F06-A209-44F0-8099-D6A4542497E8}" type="presOf" srcId="{379B3D75-29F7-AC4B-85CF-52AA2670D161}" destId="{06883017-4480-7D45-8BCF-14F06FB258B5}" srcOrd="0" destOrd="0" presId="urn:microsoft.com/office/officeart/2005/8/layout/hProcess9"/>
    <dgm:cxn modelId="{32346F08-6D1F-5E4F-BA19-FDABDB5B1650}" srcId="{411819A4-059D-1F4F-ABEF-EDC3D7373FE4}" destId="{639C8761-A42C-984A-A358-8FA9DAB4E922}" srcOrd="1" destOrd="0" parTransId="{EFB0F994-3A7E-4B40-B45F-647D4A9CC551}" sibTransId="{AF30E741-F807-7641-A811-E4DCEF1F4257}"/>
    <dgm:cxn modelId="{145E6813-5516-C244-ABDE-6126587ECAF5}" srcId="{411819A4-059D-1F4F-ABEF-EDC3D7373FE4}" destId="{550DFBDD-A2F5-4D4E-8505-4316496C5A1E}" srcOrd="2" destOrd="0" parTransId="{44E68BF4-DEB1-7E4A-AADE-20440304358A}" sibTransId="{358673C6-7399-9242-AA10-0CF7F12C9C65}"/>
    <dgm:cxn modelId="{58D7A26A-4C52-D14D-AAE9-D9873AEF53D7}" srcId="{411819A4-059D-1F4F-ABEF-EDC3D7373FE4}" destId="{379B3D75-29F7-AC4B-85CF-52AA2670D161}" srcOrd="3" destOrd="0" parTransId="{11E6D5B8-8361-5E4C-8613-4753A0B10C45}" sibTransId="{1338A426-89D9-0644-B3D3-F6EC76D32561}"/>
    <dgm:cxn modelId="{3778A63E-010C-480F-B990-794110A05BD6}" type="presOf" srcId="{550DFBDD-A2F5-4D4E-8505-4316496C5A1E}" destId="{E3B8FEC3-74CA-B14E-A52C-EB6928C723CB}" srcOrd="0" destOrd="0" presId="urn:microsoft.com/office/officeart/2005/8/layout/hProcess9"/>
    <dgm:cxn modelId="{87931BFD-7D89-4F10-B876-E053D4E8D0A0}" type="presOf" srcId="{639C8761-A42C-984A-A358-8FA9DAB4E922}" destId="{B7DC5462-9BC7-4C49-9401-DBF9665E2FAD}" srcOrd="0" destOrd="0" presId="urn:microsoft.com/office/officeart/2005/8/layout/hProcess9"/>
    <dgm:cxn modelId="{39A6A116-5311-4448-8C02-3DEA1FF8B601}" type="presParOf" srcId="{5CBFF028-3498-BA4D-84A6-6107805EBE66}" destId="{56E43500-F072-6E44-BB84-F0AD66EAFF74}" srcOrd="0" destOrd="0" presId="urn:microsoft.com/office/officeart/2005/8/layout/hProcess9"/>
    <dgm:cxn modelId="{4904BC30-2788-4B65-8637-B8F90BA0970A}" type="presParOf" srcId="{5CBFF028-3498-BA4D-84A6-6107805EBE66}" destId="{9FA0E14E-26AD-0340-A6B9-6B894CF05F9B}" srcOrd="1" destOrd="0" presId="urn:microsoft.com/office/officeart/2005/8/layout/hProcess9"/>
    <dgm:cxn modelId="{A120B32C-76C7-4220-99EF-28737568D9E3}" type="presParOf" srcId="{9FA0E14E-26AD-0340-A6B9-6B894CF05F9B}" destId="{AD798B6F-A8AE-A348-B32B-8716E4FFDABA}" srcOrd="0" destOrd="0" presId="urn:microsoft.com/office/officeart/2005/8/layout/hProcess9"/>
    <dgm:cxn modelId="{0C684697-17A7-4A69-8E38-118AA877F153}" type="presParOf" srcId="{9FA0E14E-26AD-0340-A6B9-6B894CF05F9B}" destId="{305D81BA-6330-1748-810F-E71606EE1125}" srcOrd="1" destOrd="0" presId="urn:microsoft.com/office/officeart/2005/8/layout/hProcess9"/>
    <dgm:cxn modelId="{E509FB7A-06D3-407B-A893-41AD6E1616EB}" type="presParOf" srcId="{9FA0E14E-26AD-0340-A6B9-6B894CF05F9B}" destId="{B7DC5462-9BC7-4C49-9401-DBF9665E2FAD}" srcOrd="2" destOrd="0" presId="urn:microsoft.com/office/officeart/2005/8/layout/hProcess9"/>
    <dgm:cxn modelId="{BA2796E8-AF80-4BC7-BD12-FE881930E3BD}" type="presParOf" srcId="{9FA0E14E-26AD-0340-A6B9-6B894CF05F9B}" destId="{CA2146B8-78FA-2C42-AC1B-A7B1120A9B80}" srcOrd="3" destOrd="0" presId="urn:microsoft.com/office/officeart/2005/8/layout/hProcess9"/>
    <dgm:cxn modelId="{856EB1CF-26CD-41E6-B8C0-75C8ACBDE1E8}" type="presParOf" srcId="{9FA0E14E-26AD-0340-A6B9-6B894CF05F9B}" destId="{E3B8FEC3-74CA-B14E-A52C-EB6928C723CB}" srcOrd="4" destOrd="0" presId="urn:microsoft.com/office/officeart/2005/8/layout/hProcess9"/>
    <dgm:cxn modelId="{F3006D5D-80B4-4CEF-B1B4-F6885D2E4006}" type="presParOf" srcId="{9FA0E14E-26AD-0340-A6B9-6B894CF05F9B}" destId="{7D958B5A-3CC0-C641-9196-16EA44E7A934}" srcOrd="5" destOrd="0" presId="urn:microsoft.com/office/officeart/2005/8/layout/hProcess9"/>
    <dgm:cxn modelId="{6E6EC744-B205-4739-947B-F1B8B4B68329}" type="presParOf" srcId="{9FA0E14E-26AD-0340-A6B9-6B894CF05F9B}" destId="{06883017-4480-7D45-8BCF-14F06FB258B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1819A4-059D-1F4F-ABEF-EDC3D7373FE4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81696655-B84F-214C-8CD6-A94E38C69B45}">
      <dgm:prSet phldrT="[Text]"/>
      <dgm:spPr/>
      <dgm:t>
        <a:bodyPr/>
        <a:lstStyle/>
        <a:p>
          <a:r>
            <a:rPr lang="en-US" dirty="0" err="1" smtClean="0"/>
            <a:t>Gözlem</a:t>
          </a:r>
          <a:r>
            <a:rPr lang="en-US" dirty="0" smtClean="0"/>
            <a:t>   /          </a:t>
          </a:r>
          <a:r>
            <a:rPr lang="en-US" dirty="0" err="1" smtClean="0"/>
            <a:t>Veri</a:t>
          </a:r>
          <a:r>
            <a:rPr lang="en-US" dirty="0" smtClean="0"/>
            <a:t> </a:t>
          </a:r>
          <a:r>
            <a:rPr lang="en-US" dirty="0" err="1" smtClean="0"/>
            <a:t>toplama</a:t>
          </a:r>
          <a:r>
            <a:rPr lang="en-US" dirty="0" smtClean="0"/>
            <a:t> /   Test</a:t>
          </a:r>
          <a:endParaRPr lang="en-US" dirty="0"/>
        </a:p>
      </dgm:t>
    </dgm:pt>
    <dgm:pt modelId="{4A2437C5-7D27-484E-B3AC-EE5B88A3E807}" type="parTrans" cxnId="{496FDB22-0D12-234E-96B8-0B8DEA1CE4C4}">
      <dgm:prSet/>
      <dgm:spPr/>
      <dgm:t>
        <a:bodyPr/>
        <a:lstStyle/>
        <a:p>
          <a:endParaRPr lang="en-US"/>
        </a:p>
      </dgm:t>
    </dgm:pt>
    <dgm:pt modelId="{7E791F7D-8BC2-F14B-ACA1-4BE187C6D950}" type="sibTrans" cxnId="{496FDB22-0D12-234E-96B8-0B8DEA1CE4C4}">
      <dgm:prSet/>
      <dgm:spPr/>
      <dgm:t>
        <a:bodyPr/>
        <a:lstStyle/>
        <a:p>
          <a:endParaRPr lang="en-US"/>
        </a:p>
      </dgm:t>
    </dgm:pt>
    <dgm:pt modelId="{550DFBDD-A2F5-4D4E-8505-4316496C5A1E}">
      <dgm:prSet phldrT="[Text]"/>
      <dgm:spPr/>
      <dgm:t>
        <a:bodyPr/>
        <a:lstStyle/>
        <a:p>
          <a:r>
            <a:rPr lang="en-US" dirty="0" err="1" smtClean="0"/>
            <a:t>Aynı</a:t>
          </a:r>
          <a:r>
            <a:rPr lang="en-US" dirty="0" smtClean="0"/>
            <a:t> </a:t>
          </a:r>
          <a:r>
            <a:rPr lang="en-US" dirty="0" err="1" smtClean="0"/>
            <a:t>tür</a:t>
          </a:r>
          <a:r>
            <a:rPr lang="en-US" dirty="0" smtClean="0"/>
            <a:t> </a:t>
          </a:r>
          <a:r>
            <a:rPr lang="en-US" dirty="0" err="1" smtClean="0"/>
            <a:t>pattern’ları</a:t>
          </a:r>
          <a:r>
            <a:rPr lang="en-US" dirty="0" smtClean="0"/>
            <a:t> </a:t>
          </a:r>
          <a:r>
            <a:rPr lang="en-US" dirty="0" err="1" smtClean="0"/>
            <a:t>belirleme</a:t>
          </a:r>
          <a:endParaRPr lang="en-US" dirty="0"/>
        </a:p>
      </dgm:t>
    </dgm:pt>
    <dgm:pt modelId="{44E68BF4-DEB1-7E4A-AADE-20440304358A}" type="parTrans" cxnId="{145E6813-5516-C244-ABDE-6126587ECAF5}">
      <dgm:prSet/>
      <dgm:spPr/>
      <dgm:t>
        <a:bodyPr/>
        <a:lstStyle/>
        <a:p>
          <a:endParaRPr lang="en-US"/>
        </a:p>
      </dgm:t>
    </dgm:pt>
    <dgm:pt modelId="{358673C6-7399-9242-AA10-0CF7F12C9C65}" type="sibTrans" cxnId="{145E6813-5516-C244-ABDE-6126587ECAF5}">
      <dgm:prSet/>
      <dgm:spPr/>
      <dgm:t>
        <a:bodyPr/>
        <a:lstStyle/>
        <a:p>
          <a:endParaRPr lang="en-US"/>
        </a:p>
      </dgm:t>
    </dgm:pt>
    <dgm:pt modelId="{379B3D75-29F7-AC4B-85CF-52AA2670D161}">
      <dgm:prSet phldrT="[Text]"/>
      <dgm:spPr/>
      <dgm:t>
        <a:bodyPr/>
        <a:lstStyle/>
        <a:p>
          <a:r>
            <a:rPr lang="en-US" dirty="0" err="1" smtClean="0"/>
            <a:t>Yeni</a:t>
          </a:r>
          <a:r>
            <a:rPr lang="en-US" dirty="0" smtClean="0"/>
            <a:t> </a:t>
          </a:r>
          <a:r>
            <a:rPr lang="en-US" dirty="0" err="1" smtClean="0"/>
            <a:t>hipotez</a:t>
          </a:r>
          <a:r>
            <a:rPr lang="en-US" dirty="0" smtClean="0"/>
            <a:t> </a:t>
          </a:r>
          <a:r>
            <a:rPr lang="en-US" dirty="0" err="1" smtClean="0"/>
            <a:t>veya</a:t>
          </a:r>
          <a:r>
            <a:rPr lang="en-US" dirty="0" smtClean="0"/>
            <a:t> </a:t>
          </a:r>
          <a:r>
            <a:rPr lang="en-US" dirty="0" err="1" smtClean="0"/>
            <a:t>teori</a:t>
          </a:r>
          <a:r>
            <a:rPr lang="en-US" dirty="0" smtClean="0"/>
            <a:t> </a:t>
          </a:r>
          <a:r>
            <a:rPr lang="en-US" dirty="0" err="1" smtClean="0"/>
            <a:t>üretimi</a:t>
          </a:r>
          <a:endParaRPr lang="en-US" dirty="0"/>
        </a:p>
      </dgm:t>
    </dgm:pt>
    <dgm:pt modelId="{11E6D5B8-8361-5E4C-8613-4753A0B10C45}" type="parTrans" cxnId="{58D7A26A-4C52-D14D-AAE9-D9873AEF53D7}">
      <dgm:prSet/>
      <dgm:spPr/>
      <dgm:t>
        <a:bodyPr/>
        <a:lstStyle/>
        <a:p>
          <a:endParaRPr lang="en-US"/>
        </a:p>
      </dgm:t>
    </dgm:pt>
    <dgm:pt modelId="{1338A426-89D9-0644-B3D3-F6EC76D32561}" type="sibTrans" cxnId="{58D7A26A-4C52-D14D-AAE9-D9873AEF53D7}">
      <dgm:prSet/>
      <dgm:spPr/>
      <dgm:t>
        <a:bodyPr/>
        <a:lstStyle/>
        <a:p>
          <a:endParaRPr lang="en-US"/>
        </a:p>
      </dgm:t>
    </dgm:pt>
    <dgm:pt modelId="{5CBFF028-3498-BA4D-84A6-6107805EBE66}" type="pres">
      <dgm:prSet presAssocID="{411819A4-059D-1F4F-ABEF-EDC3D7373FE4}" presName="CompostProcess" presStyleCnt="0">
        <dgm:presLayoutVars>
          <dgm:dir/>
          <dgm:resizeHandles val="exact"/>
        </dgm:presLayoutVars>
      </dgm:prSet>
      <dgm:spPr/>
    </dgm:pt>
    <dgm:pt modelId="{56E43500-F072-6E44-BB84-F0AD66EAFF74}" type="pres">
      <dgm:prSet presAssocID="{411819A4-059D-1F4F-ABEF-EDC3D7373FE4}" presName="arrow" presStyleLbl="bgShp" presStyleIdx="0" presStyleCnt="1" custLinFactNeighborY="-2632"/>
      <dgm:spPr/>
    </dgm:pt>
    <dgm:pt modelId="{9FA0E14E-26AD-0340-A6B9-6B894CF05F9B}" type="pres">
      <dgm:prSet presAssocID="{411819A4-059D-1F4F-ABEF-EDC3D7373FE4}" presName="linearProcess" presStyleCnt="0"/>
      <dgm:spPr/>
    </dgm:pt>
    <dgm:pt modelId="{AD798B6F-A8AE-A348-B32B-8716E4FFDABA}" type="pres">
      <dgm:prSet presAssocID="{81696655-B84F-214C-8CD6-A94E38C69B45}" presName="textNode" presStyleLbl="node1" presStyleIdx="0" presStyleCnt="3" custScaleX="708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D81BA-6330-1748-810F-E71606EE1125}" type="pres">
      <dgm:prSet presAssocID="{7E791F7D-8BC2-F14B-ACA1-4BE187C6D950}" presName="sibTrans" presStyleCnt="0"/>
      <dgm:spPr/>
    </dgm:pt>
    <dgm:pt modelId="{E3B8FEC3-74CA-B14E-A52C-EB6928C723CB}" type="pres">
      <dgm:prSet presAssocID="{550DFBDD-A2F5-4D4E-8505-4316496C5A1E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958B5A-3CC0-C641-9196-16EA44E7A934}" type="pres">
      <dgm:prSet presAssocID="{358673C6-7399-9242-AA10-0CF7F12C9C65}" presName="sibTrans" presStyleCnt="0"/>
      <dgm:spPr/>
    </dgm:pt>
    <dgm:pt modelId="{06883017-4480-7D45-8BCF-14F06FB258B5}" type="pres">
      <dgm:prSet presAssocID="{379B3D75-29F7-AC4B-85CF-52AA2670D161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6FDB22-0D12-234E-96B8-0B8DEA1CE4C4}" srcId="{411819A4-059D-1F4F-ABEF-EDC3D7373FE4}" destId="{81696655-B84F-214C-8CD6-A94E38C69B45}" srcOrd="0" destOrd="0" parTransId="{4A2437C5-7D27-484E-B3AC-EE5B88A3E807}" sibTransId="{7E791F7D-8BC2-F14B-ACA1-4BE187C6D950}"/>
    <dgm:cxn modelId="{C412FC43-22A2-4DED-9E0A-7CC62A4BCE80}" type="presOf" srcId="{81696655-B84F-214C-8CD6-A94E38C69B45}" destId="{AD798B6F-A8AE-A348-B32B-8716E4FFDABA}" srcOrd="0" destOrd="0" presId="urn:microsoft.com/office/officeart/2005/8/layout/hProcess9"/>
    <dgm:cxn modelId="{145E6813-5516-C244-ABDE-6126587ECAF5}" srcId="{411819A4-059D-1F4F-ABEF-EDC3D7373FE4}" destId="{550DFBDD-A2F5-4D4E-8505-4316496C5A1E}" srcOrd="1" destOrd="0" parTransId="{44E68BF4-DEB1-7E4A-AADE-20440304358A}" sibTransId="{358673C6-7399-9242-AA10-0CF7F12C9C65}"/>
    <dgm:cxn modelId="{9BE01F56-4DFF-49F0-B65F-1D16E5D4C92B}" type="presOf" srcId="{550DFBDD-A2F5-4D4E-8505-4316496C5A1E}" destId="{E3B8FEC3-74CA-B14E-A52C-EB6928C723CB}" srcOrd="0" destOrd="0" presId="urn:microsoft.com/office/officeart/2005/8/layout/hProcess9"/>
    <dgm:cxn modelId="{80B1EF94-7B7B-401F-A375-65FAC839BFB7}" type="presOf" srcId="{379B3D75-29F7-AC4B-85CF-52AA2670D161}" destId="{06883017-4480-7D45-8BCF-14F06FB258B5}" srcOrd="0" destOrd="0" presId="urn:microsoft.com/office/officeart/2005/8/layout/hProcess9"/>
    <dgm:cxn modelId="{58D7A26A-4C52-D14D-AAE9-D9873AEF53D7}" srcId="{411819A4-059D-1F4F-ABEF-EDC3D7373FE4}" destId="{379B3D75-29F7-AC4B-85CF-52AA2670D161}" srcOrd="2" destOrd="0" parTransId="{11E6D5B8-8361-5E4C-8613-4753A0B10C45}" sibTransId="{1338A426-89D9-0644-B3D3-F6EC76D32561}"/>
    <dgm:cxn modelId="{88B2203D-9B28-466F-BB4B-757A61989C3B}" type="presOf" srcId="{411819A4-059D-1F4F-ABEF-EDC3D7373FE4}" destId="{5CBFF028-3498-BA4D-84A6-6107805EBE66}" srcOrd="0" destOrd="0" presId="urn:microsoft.com/office/officeart/2005/8/layout/hProcess9"/>
    <dgm:cxn modelId="{F44470D7-A33E-43A1-91E3-B14B26825A50}" type="presParOf" srcId="{5CBFF028-3498-BA4D-84A6-6107805EBE66}" destId="{56E43500-F072-6E44-BB84-F0AD66EAFF74}" srcOrd="0" destOrd="0" presId="urn:microsoft.com/office/officeart/2005/8/layout/hProcess9"/>
    <dgm:cxn modelId="{C60C0FE6-5D58-4725-8F12-EA0085E1196E}" type="presParOf" srcId="{5CBFF028-3498-BA4D-84A6-6107805EBE66}" destId="{9FA0E14E-26AD-0340-A6B9-6B894CF05F9B}" srcOrd="1" destOrd="0" presId="urn:microsoft.com/office/officeart/2005/8/layout/hProcess9"/>
    <dgm:cxn modelId="{A397BA05-C1BE-473F-8593-ED006F7A8C47}" type="presParOf" srcId="{9FA0E14E-26AD-0340-A6B9-6B894CF05F9B}" destId="{AD798B6F-A8AE-A348-B32B-8716E4FFDABA}" srcOrd="0" destOrd="0" presId="urn:microsoft.com/office/officeart/2005/8/layout/hProcess9"/>
    <dgm:cxn modelId="{EE46C002-9952-4528-A66D-7C3A34FD5D9E}" type="presParOf" srcId="{9FA0E14E-26AD-0340-A6B9-6B894CF05F9B}" destId="{305D81BA-6330-1748-810F-E71606EE1125}" srcOrd="1" destOrd="0" presId="urn:microsoft.com/office/officeart/2005/8/layout/hProcess9"/>
    <dgm:cxn modelId="{64C92C44-BED0-4D50-AAC4-CACC6C006AF3}" type="presParOf" srcId="{9FA0E14E-26AD-0340-A6B9-6B894CF05F9B}" destId="{E3B8FEC3-74CA-B14E-A52C-EB6928C723CB}" srcOrd="2" destOrd="0" presId="urn:microsoft.com/office/officeart/2005/8/layout/hProcess9"/>
    <dgm:cxn modelId="{76206749-6184-47A6-861F-1BC3E140C440}" type="presParOf" srcId="{9FA0E14E-26AD-0340-A6B9-6B894CF05F9B}" destId="{7D958B5A-3CC0-C641-9196-16EA44E7A934}" srcOrd="3" destOrd="0" presId="urn:microsoft.com/office/officeart/2005/8/layout/hProcess9"/>
    <dgm:cxn modelId="{5710773E-DEA8-449E-8367-2149A0AE46E7}" type="presParOf" srcId="{9FA0E14E-26AD-0340-A6B9-6B894CF05F9B}" destId="{06883017-4480-7D45-8BCF-14F06FB258B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43500-F072-6E44-BB84-F0AD66EAFF74}">
      <dsp:nvSpPr>
        <dsp:cNvPr id="0" name=""/>
        <dsp:cNvSpPr/>
      </dsp:nvSpPr>
      <dsp:spPr>
        <a:xfrm>
          <a:off x="571499" y="0"/>
          <a:ext cx="6477000" cy="266429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798B6F-A8AE-A348-B32B-8716E4FFDABA}">
      <dsp:nvSpPr>
        <dsp:cNvPr id="0" name=""/>
        <dsp:cNvSpPr/>
      </dsp:nvSpPr>
      <dsp:spPr>
        <a:xfrm>
          <a:off x="3813" y="799288"/>
          <a:ext cx="1834306" cy="10657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Teori</a:t>
          </a:r>
          <a:endParaRPr lang="en-US" sz="2000" kern="1200" dirty="0"/>
        </a:p>
      </dsp:txBody>
      <dsp:txXfrm>
        <a:off x="55837" y="851312"/>
        <a:ext cx="1730258" cy="961670"/>
      </dsp:txXfrm>
    </dsp:sp>
    <dsp:sp modelId="{B7DC5462-9BC7-4C49-9401-DBF9665E2FAD}">
      <dsp:nvSpPr>
        <dsp:cNvPr id="0" name=""/>
        <dsp:cNvSpPr/>
      </dsp:nvSpPr>
      <dsp:spPr>
        <a:xfrm>
          <a:off x="1929835" y="799288"/>
          <a:ext cx="1834306" cy="10657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Hipotezler</a:t>
          </a:r>
          <a:r>
            <a:rPr lang="en-US" sz="2000" kern="1200" dirty="0" smtClean="0"/>
            <a:t> </a:t>
          </a:r>
          <a:endParaRPr lang="en-US" sz="2000" kern="1200" dirty="0"/>
        </a:p>
      </dsp:txBody>
      <dsp:txXfrm>
        <a:off x="1981859" y="851312"/>
        <a:ext cx="1730258" cy="961670"/>
      </dsp:txXfrm>
    </dsp:sp>
    <dsp:sp modelId="{E3B8FEC3-74CA-B14E-A52C-EB6928C723CB}">
      <dsp:nvSpPr>
        <dsp:cNvPr id="0" name=""/>
        <dsp:cNvSpPr/>
      </dsp:nvSpPr>
      <dsp:spPr>
        <a:xfrm>
          <a:off x="3855857" y="799288"/>
          <a:ext cx="1834306" cy="10657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Gözlem</a:t>
          </a:r>
          <a:r>
            <a:rPr lang="en-US" sz="2000" kern="1200" dirty="0" smtClean="0"/>
            <a:t> /    </a:t>
          </a:r>
          <a:r>
            <a:rPr lang="en-US" sz="2000" kern="1200" dirty="0" err="1" smtClean="0"/>
            <a:t>Veri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toplama</a:t>
          </a:r>
          <a:r>
            <a:rPr lang="en-US" sz="2000" kern="1200" dirty="0" smtClean="0"/>
            <a:t> /Test</a:t>
          </a:r>
          <a:endParaRPr lang="en-US" sz="2000" kern="1200" dirty="0"/>
        </a:p>
      </dsp:txBody>
      <dsp:txXfrm>
        <a:off x="3907881" y="851312"/>
        <a:ext cx="1730258" cy="961670"/>
      </dsp:txXfrm>
    </dsp:sp>
    <dsp:sp modelId="{06883017-4480-7D45-8BCF-14F06FB258B5}">
      <dsp:nvSpPr>
        <dsp:cNvPr id="0" name=""/>
        <dsp:cNvSpPr/>
      </dsp:nvSpPr>
      <dsp:spPr>
        <a:xfrm>
          <a:off x="5781879" y="799288"/>
          <a:ext cx="1834306" cy="10657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Kabul/Red</a:t>
          </a:r>
          <a:endParaRPr lang="en-US" sz="2000" kern="1200" dirty="0"/>
        </a:p>
      </dsp:txBody>
      <dsp:txXfrm>
        <a:off x="5833903" y="851312"/>
        <a:ext cx="1730258" cy="961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43500-F072-6E44-BB84-F0AD66EAFF74}">
      <dsp:nvSpPr>
        <dsp:cNvPr id="0" name=""/>
        <dsp:cNvSpPr/>
      </dsp:nvSpPr>
      <dsp:spPr>
        <a:xfrm>
          <a:off x="571499" y="0"/>
          <a:ext cx="6477000" cy="230425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798B6F-A8AE-A348-B32B-8716E4FFDABA}">
      <dsp:nvSpPr>
        <dsp:cNvPr id="0" name=""/>
        <dsp:cNvSpPr/>
      </dsp:nvSpPr>
      <dsp:spPr>
        <a:xfrm>
          <a:off x="578347" y="691276"/>
          <a:ext cx="1620065" cy="92170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Gözlem</a:t>
          </a:r>
          <a:r>
            <a:rPr lang="en-US" sz="1700" kern="1200" dirty="0" smtClean="0"/>
            <a:t>   /          </a:t>
          </a:r>
          <a:r>
            <a:rPr lang="en-US" sz="1700" kern="1200" dirty="0" err="1" smtClean="0"/>
            <a:t>Veri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toplama</a:t>
          </a:r>
          <a:r>
            <a:rPr lang="en-US" sz="1700" kern="1200" dirty="0" smtClean="0"/>
            <a:t> /   Test</a:t>
          </a:r>
          <a:endParaRPr lang="en-US" sz="1700" kern="1200" dirty="0"/>
        </a:p>
      </dsp:txBody>
      <dsp:txXfrm>
        <a:off x="623341" y="736270"/>
        <a:ext cx="1530077" cy="831714"/>
      </dsp:txXfrm>
    </dsp:sp>
    <dsp:sp modelId="{E3B8FEC3-74CA-B14E-A52C-EB6928C723CB}">
      <dsp:nvSpPr>
        <dsp:cNvPr id="0" name=""/>
        <dsp:cNvSpPr/>
      </dsp:nvSpPr>
      <dsp:spPr>
        <a:xfrm>
          <a:off x="2334032" y="691276"/>
          <a:ext cx="2286000" cy="92170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Aynı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tür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pattern’ları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belirleme</a:t>
          </a:r>
          <a:endParaRPr lang="en-US" sz="1700" kern="1200" dirty="0"/>
        </a:p>
      </dsp:txBody>
      <dsp:txXfrm>
        <a:off x="2379026" y="736270"/>
        <a:ext cx="2196012" cy="831714"/>
      </dsp:txXfrm>
    </dsp:sp>
    <dsp:sp modelId="{06883017-4480-7D45-8BCF-14F06FB258B5}">
      <dsp:nvSpPr>
        <dsp:cNvPr id="0" name=""/>
        <dsp:cNvSpPr/>
      </dsp:nvSpPr>
      <dsp:spPr>
        <a:xfrm>
          <a:off x="4755652" y="691276"/>
          <a:ext cx="2286000" cy="92170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Yeni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hipotez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veya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teori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üretimi</a:t>
          </a:r>
          <a:endParaRPr lang="en-US" sz="1700" kern="1200" dirty="0"/>
        </a:p>
      </dsp:txBody>
      <dsp:txXfrm>
        <a:off x="4800646" y="736270"/>
        <a:ext cx="2196012" cy="8317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Yaz.Söz. Sunum Becerileri Ders Notları</a:t>
            </a:r>
            <a:endParaRPr 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3388E64-8E86-4729-B27F-722E0FBF8C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0006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tr-TR" smtClean="0"/>
              <a:t>Yaz.Söz. Sunum Becerileri Ders Notları</a:t>
            </a:r>
            <a:endParaRPr lang="tr-T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D37472DB-1F00-4A58-96E4-30890481AD1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0581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7C23F7-A55C-4B8A-B86F-9100B5A09851}" type="slidenum">
              <a:rPr lang="tr-TR" altLang="tr-TR" smtClean="0"/>
              <a:pPr/>
              <a:t>1</a:t>
            </a:fld>
            <a:endParaRPr lang="tr-TR" altLang="tr-TR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1317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1696941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0EFF2-FA09-43A4-AA64-0B51A79B1DEE}" type="slidenum">
              <a:rPr lang="tr-TR" altLang="tr-TR" smtClean="0"/>
              <a:pPr/>
              <a:t>10</a:t>
            </a:fld>
            <a:endParaRPr lang="tr-TR" altLang="tr-TR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4389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1758549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0EFF2-FA09-43A4-AA64-0B51A79B1DEE}" type="slidenum">
              <a:rPr lang="tr-TR" altLang="tr-TR" smtClean="0"/>
              <a:pPr/>
              <a:t>11</a:t>
            </a:fld>
            <a:endParaRPr lang="tr-TR" altLang="tr-TR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4389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3598633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0EFF2-FA09-43A4-AA64-0B51A79B1DEE}" type="slidenum">
              <a:rPr lang="tr-TR" altLang="tr-TR" smtClean="0"/>
              <a:pPr/>
              <a:t>12</a:t>
            </a:fld>
            <a:endParaRPr lang="tr-TR" altLang="tr-TR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4389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401003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0EFF2-FA09-43A4-AA64-0B51A79B1DEE}" type="slidenum">
              <a:rPr lang="tr-TR" altLang="tr-TR" smtClean="0"/>
              <a:pPr/>
              <a:t>13</a:t>
            </a:fld>
            <a:endParaRPr lang="tr-TR" altLang="tr-TR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4389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40683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0EFF2-FA09-43A4-AA64-0B51A79B1DEE}" type="slidenum">
              <a:rPr lang="tr-TR" altLang="tr-TR" smtClean="0"/>
              <a:pPr/>
              <a:t>14</a:t>
            </a:fld>
            <a:endParaRPr lang="tr-TR" altLang="tr-TR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4389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1555047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0EFF2-FA09-43A4-AA64-0B51A79B1DEE}" type="slidenum">
              <a:rPr lang="tr-TR" altLang="tr-TR" smtClean="0"/>
              <a:pPr/>
              <a:t>15</a:t>
            </a:fld>
            <a:endParaRPr lang="tr-TR" altLang="tr-TR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4389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3626112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0EFF2-FA09-43A4-AA64-0B51A79B1DEE}" type="slidenum">
              <a:rPr lang="tr-TR" altLang="tr-TR" smtClean="0"/>
              <a:pPr/>
              <a:t>16</a:t>
            </a:fld>
            <a:endParaRPr lang="tr-TR" altLang="tr-TR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4389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1884416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0EFF2-FA09-43A4-AA64-0B51A79B1DEE}" type="slidenum">
              <a:rPr lang="tr-TR" altLang="tr-TR" smtClean="0"/>
              <a:pPr/>
              <a:t>17</a:t>
            </a:fld>
            <a:endParaRPr lang="tr-TR" altLang="tr-TR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4389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34575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0EFF2-FA09-43A4-AA64-0B51A79B1DEE}" type="slidenum">
              <a:rPr lang="tr-TR" altLang="tr-TR" smtClean="0"/>
              <a:pPr/>
              <a:t>18</a:t>
            </a:fld>
            <a:endParaRPr lang="tr-TR" altLang="tr-TR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4389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2607316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0EFF2-FA09-43A4-AA64-0B51A79B1DEE}" type="slidenum">
              <a:rPr lang="tr-TR" altLang="tr-TR" smtClean="0"/>
              <a:pPr/>
              <a:t>19</a:t>
            </a:fld>
            <a:endParaRPr lang="tr-TR" altLang="tr-TR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4389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422722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7C23F7-A55C-4B8A-B86F-9100B5A09851}" type="slidenum">
              <a:rPr lang="tr-TR" altLang="tr-TR" smtClean="0"/>
              <a:pPr/>
              <a:t>2</a:t>
            </a:fld>
            <a:endParaRPr lang="tr-TR" altLang="tr-TR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1317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2808208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0EFF2-FA09-43A4-AA64-0B51A79B1DEE}" type="slidenum">
              <a:rPr lang="tr-TR" altLang="tr-TR" smtClean="0"/>
              <a:pPr/>
              <a:t>20</a:t>
            </a:fld>
            <a:endParaRPr lang="tr-TR" altLang="tr-TR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4389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41279465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0EFF2-FA09-43A4-AA64-0B51A79B1DEE}" type="slidenum">
              <a:rPr lang="tr-TR" altLang="tr-TR" smtClean="0"/>
              <a:pPr/>
              <a:t>21</a:t>
            </a:fld>
            <a:endParaRPr lang="tr-TR" altLang="tr-TR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4389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720702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0EFF2-FA09-43A4-AA64-0B51A79B1DEE}" type="slidenum">
              <a:rPr lang="tr-TR" altLang="tr-TR" smtClean="0"/>
              <a:pPr/>
              <a:t>22</a:t>
            </a:fld>
            <a:endParaRPr lang="tr-TR" altLang="tr-TR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4389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1476113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0EFF2-FA09-43A4-AA64-0B51A79B1DEE}" type="slidenum">
              <a:rPr lang="tr-TR" altLang="tr-TR" smtClean="0"/>
              <a:pPr/>
              <a:t>23</a:t>
            </a:fld>
            <a:endParaRPr lang="tr-TR" altLang="tr-TR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4389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5526518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537068-E0D2-4ABD-A175-A354F23366D9}" type="slidenum">
              <a:rPr lang="tr-TR" altLang="tr-TR" smtClean="0"/>
              <a:pPr/>
              <a:t>24</a:t>
            </a:fld>
            <a:endParaRPr lang="tr-TR" altLang="tr-TR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3365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3755018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7C23F7-A55C-4B8A-B86F-9100B5A09851}" type="slidenum">
              <a:rPr lang="tr-TR" altLang="tr-TR" smtClean="0"/>
              <a:pPr/>
              <a:t>3</a:t>
            </a:fld>
            <a:endParaRPr lang="tr-TR" altLang="tr-TR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1317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1742051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537068-E0D2-4ABD-A175-A354F23366D9}" type="slidenum">
              <a:rPr lang="tr-TR" altLang="tr-TR" smtClean="0"/>
              <a:pPr/>
              <a:t>4</a:t>
            </a:fld>
            <a:endParaRPr lang="tr-TR" altLang="tr-TR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3365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873101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537068-E0D2-4ABD-A175-A354F23366D9}" type="slidenum">
              <a:rPr lang="tr-TR" altLang="tr-TR" smtClean="0"/>
              <a:pPr/>
              <a:t>5</a:t>
            </a:fld>
            <a:endParaRPr lang="tr-TR" altLang="tr-TR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3365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3459263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0EFF2-FA09-43A4-AA64-0B51A79B1DEE}" type="slidenum">
              <a:rPr lang="tr-TR" altLang="tr-TR" smtClean="0"/>
              <a:pPr/>
              <a:t>6</a:t>
            </a:fld>
            <a:endParaRPr lang="tr-TR" altLang="tr-TR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4389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306673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0EFF2-FA09-43A4-AA64-0B51A79B1DEE}" type="slidenum">
              <a:rPr lang="tr-TR" altLang="tr-TR" smtClean="0"/>
              <a:pPr/>
              <a:t>7</a:t>
            </a:fld>
            <a:endParaRPr lang="tr-TR" altLang="tr-TR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4389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735547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0EFF2-FA09-43A4-AA64-0B51A79B1DEE}" type="slidenum">
              <a:rPr lang="tr-TR" altLang="tr-TR" smtClean="0"/>
              <a:pPr/>
              <a:t>8</a:t>
            </a:fld>
            <a:endParaRPr lang="tr-TR" altLang="tr-TR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4389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4267399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0EFF2-FA09-43A4-AA64-0B51A79B1DEE}" type="slidenum">
              <a:rPr lang="tr-TR" altLang="tr-TR" smtClean="0"/>
              <a:pPr/>
              <a:t>9</a:t>
            </a:fld>
            <a:endParaRPr lang="tr-TR" altLang="tr-TR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4389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415764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tr-TR" altLang="tr-TR" sz="2400" smtClean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z="2400" smtClean="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 smtClean="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 smtClean="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 smtClean="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 smtClean="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 smtClean="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 smtClean="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 smtClean="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 smtClean="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 smtClean="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 smtClean="0">
                  <a:latin typeface="Times New Roman" pitchFamily="18" charset="0"/>
                </a:endParaRPr>
              </a:p>
            </p:txBody>
          </p:sp>
        </p:grpSp>
      </p:grpSp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Yaz.Müh.Not #1</a:t>
            </a: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B1BC1-90C4-43BF-AA0A-1D3131E9D09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93E63-B92D-49B8-8BB4-118823FDA4A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Yaz.Müh.Not #1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7C233-3F77-4F62-BFD0-5A9DA7BE34E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Yaz.Müh.Not #1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FBD67-7CAF-4178-B6D7-3F9D063B10C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Yaz.Müh.Not #1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B6812-0A17-45A6-91C6-6F8C9BCF43C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Yaz.Müh.Not #1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44D67-00EC-48C1-BC8D-3B3ED0ED26E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Yaz.Müh.Not #1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F5C98-AF7F-4164-B39E-76CD28E55E6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Yaz.Müh.Not #1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24F9C-1BCB-412F-A57B-159951CD564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Yaz.Müh.Not #1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8E62F-5C91-4C05-A643-C5D3C2ECFEF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Yaz.Müh.Not #1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7C88A-AB04-4E3B-B3A6-F9762036B5E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Yaz.Müh.Not #1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6E23F-BA63-4511-9EBC-13CFAB80815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Yaz.Müh.Not #1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486808B7-C52F-4319-93D0-880E60314E9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tr-TR" altLang="tr-TR" sz="2400" smtClean="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z="2400" smtClean="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z="2400" smtClean="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Click to edit Master title style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Click to edit Master text styles</a:t>
            </a:r>
          </a:p>
          <a:p>
            <a:pPr lvl="1"/>
            <a:r>
              <a:rPr lang="tr-TR" altLang="tr-TR" smtClean="0"/>
              <a:t>Second level</a:t>
            </a:r>
          </a:p>
          <a:p>
            <a:pPr lvl="2"/>
            <a:r>
              <a:rPr lang="tr-TR" altLang="tr-TR" smtClean="0"/>
              <a:t>Third level</a:t>
            </a:r>
          </a:p>
          <a:p>
            <a:pPr lvl="3"/>
            <a:r>
              <a:rPr lang="tr-TR" altLang="tr-TR" smtClean="0"/>
              <a:t>Fourth level</a:t>
            </a:r>
          </a:p>
          <a:p>
            <a:pPr lvl="4"/>
            <a:r>
              <a:rPr lang="tr-TR" altLang="tr-TR" smtClean="0"/>
              <a:t>Fifth level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tr-TR"/>
              <a:t>Yaz.Müh.Not #1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0" y="549275"/>
            <a:ext cx="914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 smtClean="0">
                <a:solidFill>
                  <a:schemeClr val="bg2"/>
                </a:solidFill>
              </a:rPr>
              <a:t>BLM2051 SEMİNER DERSİ – EYLÜL 2018</a:t>
            </a:r>
          </a:p>
          <a:p>
            <a:pPr algn="ctr"/>
            <a:r>
              <a:rPr lang="tr-TR" altLang="tr-TR" sz="2000" b="1" dirty="0" smtClean="0">
                <a:solidFill>
                  <a:schemeClr val="bg2"/>
                </a:solidFill>
              </a:rPr>
              <a:t>Sunan: </a:t>
            </a:r>
            <a:r>
              <a:rPr lang="tr-TR" altLang="tr-TR" sz="2000" dirty="0">
                <a:solidFill>
                  <a:schemeClr val="bg2"/>
                </a:solidFill>
              </a:rPr>
              <a:t>Doç. Dr. Veli HAKKOYMAZ</a:t>
            </a:r>
            <a:endParaRPr lang="tr-TR" altLang="tr-TR" sz="2000" b="1" dirty="0">
              <a:solidFill>
                <a:schemeClr val="bg2"/>
              </a:solidFill>
            </a:endParaRPr>
          </a:p>
          <a:p>
            <a:pPr algn="ctr"/>
            <a:r>
              <a:rPr lang="tr-TR" altLang="tr-TR" sz="2000" b="1" dirty="0">
                <a:solidFill>
                  <a:schemeClr val="bg2"/>
                </a:solidFill>
              </a:rPr>
              <a:t>GENEL BİLGİLER</a:t>
            </a:r>
          </a:p>
        </p:txBody>
      </p:sp>
      <p:grpSp>
        <p:nvGrpSpPr>
          <p:cNvPr id="4100" name="9 Grup"/>
          <p:cNvGrpSpPr>
            <a:grpSpLocks/>
          </p:cNvGrpSpPr>
          <p:nvPr/>
        </p:nvGrpSpPr>
        <p:grpSpPr bwMode="auto">
          <a:xfrm>
            <a:off x="395288" y="2880118"/>
            <a:ext cx="8496300" cy="2083117"/>
            <a:chOff x="395288" y="4768850"/>
            <a:chExt cx="8496300" cy="2082018"/>
          </a:xfrm>
        </p:grpSpPr>
        <p:sp>
          <p:nvSpPr>
            <p:cNvPr id="4102" name="Text Box 8"/>
            <p:cNvSpPr txBox="1">
              <a:spLocks noChangeArrowheads="1"/>
            </p:cNvSpPr>
            <p:nvPr/>
          </p:nvSpPr>
          <p:spPr bwMode="auto">
            <a:xfrm>
              <a:off x="395288" y="4768850"/>
              <a:ext cx="84963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r-TR" altLang="tr-TR" b="1" dirty="0" smtClean="0">
                  <a:solidFill>
                    <a:schemeClr val="bg2"/>
                  </a:solidFill>
                </a:rPr>
                <a:t>İLETİŞİM</a:t>
              </a:r>
              <a:endParaRPr lang="tr-TR" altLang="tr-TR" b="1" dirty="0">
                <a:solidFill>
                  <a:schemeClr val="bg2"/>
                </a:solidFill>
              </a:endParaRPr>
            </a:p>
          </p:txBody>
        </p:sp>
        <p:sp>
          <p:nvSpPr>
            <p:cNvPr id="4103" name="Text Box 9"/>
            <p:cNvSpPr txBox="1">
              <a:spLocks noChangeArrowheads="1"/>
            </p:cNvSpPr>
            <p:nvPr/>
          </p:nvSpPr>
          <p:spPr bwMode="auto">
            <a:xfrm>
              <a:off x="395288" y="5097467"/>
              <a:ext cx="8496300" cy="1753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buFontTx/>
                <a:buChar char="•"/>
              </a:pPr>
              <a:r>
                <a:rPr lang="tr-TR" altLang="tr-TR" dirty="0">
                  <a:solidFill>
                    <a:schemeClr val="bg2"/>
                  </a:solidFill>
                </a:rPr>
                <a:t>İletişim bilgileri</a:t>
              </a:r>
            </a:p>
            <a:p>
              <a:pPr marL="914400" lvl="1" indent="-457200">
                <a:buFontTx/>
                <a:buChar char="•"/>
              </a:pPr>
              <a:r>
                <a:rPr lang="tr-TR" altLang="tr-TR" dirty="0" smtClean="0">
                  <a:solidFill>
                    <a:schemeClr val="bg2"/>
                  </a:solidFill>
                </a:rPr>
                <a:t>Oda </a:t>
              </a:r>
              <a:r>
                <a:rPr lang="tr-TR" altLang="tr-TR" dirty="0">
                  <a:solidFill>
                    <a:schemeClr val="bg2"/>
                  </a:solidFill>
                </a:rPr>
                <a:t>: </a:t>
              </a:r>
              <a:r>
                <a:rPr lang="tr-TR" altLang="tr-TR" dirty="0" smtClean="0">
                  <a:solidFill>
                    <a:schemeClr val="bg2"/>
                  </a:solidFill>
                </a:rPr>
                <a:t>D-220</a:t>
              </a:r>
              <a:endParaRPr lang="tr-TR" altLang="tr-TR" dirty="0">
                <a:solidFill>
                  <a:schemeClr val="bg2"/>
                </a:solidFill>
              </a:endParaRPr>
            </a:p>
            <a:p>
              <a:pPr marL="914400" lvl="1" indent="-457200">
                <a:buFontTx/>
                <a:buChar char="•"/>
              </a:pPr>
              <a:r>
                <a:rPr lang="tr-TR" altLang="tr-TR" dirty="0" smtClean="0">
                  <a:solidFill>
                    <a:schemeClr val="bg2"/>
                  </a:solidFill>
                </a:rPr>
                <a:t>e-mail: veli@ce.yildiz.edu.tr,  vhakkoymaz@gmail.com</a:t>
              </a:r>
              <a:endParaRPr lang="tr-TR" altLang="tr-TR" dirty="0">
                <a:solidFill>
                  <a:schemeClr val="bg2"/>
                </a:solidFill>
              </a:endParaRPr>
            </a:p>
            <a:p>
              <a:pPr marL="457200" indent="-457200">
                <a:buFontTx/>
                <a:buChar char="•"/>
              </a:pPr>
              <a:r>
                <a:rPr lang="tr-TR" altLang="tr-TR" dirty="0" smtClean="0">
                  <a:solidFill>
                    <a:schemeClr val="bg2"/>
                  </a:solidFill>
                </a:rPr>
                <a:t>İletişim için: </a:t>
              </a:r>
              <a:endParaRPr lang="tr-TR" altLang="tr-TR" dirty="0">
                <a:solidFill>
                  <a:schemeClr val="bg2"/>
                </a:solidFill>
              </a:endParaRPr>
            </a:p>
            <a:p>
              <a:pPr marL="914400" lvl="1" indent="-457200">
                <a:buFontTx/>
                <a:buChar char="•"/>
              </a:pPr>
              <a:r>
                <a:rPr lang="tr-TR" altLang="tr-TR" dirty="0">
                  <a:solidFill>
                    <a:schemeClr val="bg2"/>
                  </a:solidFill>
                </a:rPr>
                <a:t>Öncelikle e-mail gönderiniz,</a:t>
              </a:r>
            </a:p>
            <a:p>
              <a:pPr marL="914400" lvl="1" indent="-457200">
                <a:buFontTx/>
                <a:buChar char="•"/>
              </a:pPr>
              <a:r>
                <a:rPr lang="tr-TR" altLang="tr-TR" dirty="0" smtClean="0">
                  <a:solidFill>
                    <a:schemeClr val="bg2"/>
                  </a:solidFill>
                </a:rPr>
                <a:t>Yüz yüze </a:t>
              </a:r>
              <a:r>
                <a:rPr lang="tr-TR" altLang="tr-TR" dirty="0">
                  <a:solidFill>
                    <a:schemeClr val="bg2"/>
                  </a:solidFill>
                </a:rPr>
                <a:t>görüşmemiz gerekiyor ise randevu isteyiniz</a:t>
              </a:r>
            </a:p>
          </p:txBody>
        </p:sp>
      </p:grpSp>
      <p:sp>
        <p:nvSpPr>
          <p:cNvPr id="4101" name="9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E30A6BE-ABCD-4702-86F2-F661E78F7C06}" type="slidenum">
              <a:rPr lang="tr-TR" altLang="tr-TR" smtClean="0"/>
              <a:pPr/>
              <a:t>1</a:t>
            </a:fld>
            <a:endParaRPr lang="tr-TR" altLang="tr-TR" smtClean="0"/>
          </a:p>
        </p:txBody>
      </p:sp>
      <p:grpSp>
        <p:nvGrpSpPr>
          <p:cNvPr id="13" name="9 Grup"/>
          <p:cNvGrpSpPr>
            <a:grpSpLocks/>
          </p:cNvGrpSpPr>
          <p:nvPr/>
        </p:nvGrpSpPr>
        <p:grpSpPr bwMode="auto">
          <a:xfrm>
            <a:off x="395288" y="1556792"/>
            <a:ext cx="8496300" cy="1252120"/>
            <a:chOff x="395288" y="4768850"/>
            <a:chExt cx="8496300" cy="1251460"/>
          </a:xfrm>
        </p:grpSpPr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395288" y="4768850"/>
              <a:ext cx="84963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r-TR" altLang="tr-TR" b="1" dirty="0" smtClean="0">
                  <a:solidFill>
                    <a:schemeClr val="bg2"/>
                  </a:solidFill>
                </a:rPr>
                <a:t>DERS GRUPLARI</a:t>
              </a:r>
              <a:endParaRPr lang="tr-TR" altLang="tr-TR" b="1" dirty="0">
                <a:solidFill>
                  <a:schemeClr val="bg2"/>
                </a:solidFill>
              </a:endParaRP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395288" y="5097467"/>
              <a:ext cx="8496300" cy="922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buFontTx/>
                <a:buChar char="•"/>
              </a:pPr>
              <a:r>
                <a:rPr lang="tr-TR" altLang="tr-TR" dirty="0">
                  <a:solidFill>
                    <a:schemeClr val="bg2"/>
                  </a:solidFill>
                </a:rPr>
                <a:t>Gr.1 Doç. Dr. Veli </a:t>
              </a:r>
              <a:r>
                <a:rPr lang="tr-TR" altLang="tr-TR" dirty="0" smtClean="0">
                  <a:solidFill>
                    <a:schemeClr val="bg2"/>
                  </a:solidFill>
                </a:rPr>
                <a:t>HAKKOYMAZ</a:t>
              </a:r>
            </a:p>
            <a:p>
              <a:pPr marL="457200" indent="-457200">
                <a:buFontTx/>
                <a:buChar char="•"/>
              </a:pPr>
              <a:r>
                <a:rPr lang="tr-TR" altLang="tr-TR" dirty="0">
                  <a:solidFill>
                    <a:schemeClr val="bg2"/>
                  </a:solidFill>
                </a:rPr>
                <a:t>Gr.2 Dr. Öğretim Üyesi Yunus Emre </a:t>
              </a:r>
              <a:r>
                <a:rPr lang="tr-TR" altLang="tr-TR" dirty="0" smtClean="0">
                  <a:solidFill>
                    <a:schemeClr val="bg2"/>
                  </a:solidFill>
                </a:rPr>
                <a:t>SELÇUK</a:t>
              </a:r>
            </a:p>
            <a:p>
              <a:pPr marL="457200" indent="-457200">
                <a:buFontTx/>
                <a:buChar char="•"/>
              </a:pPr>
              <a:r>
                <a:rPr lang="tr-TR" altLang="tr-TR" dirty="0" smtClean="0">
                  <a:solidFill>
                    <a:schemeClr val="bg2"/>
                  </a:solidFill>
                </a:rPr>
                <a:t>Gr.3 Dr</a:t>
              </a:r>
              <a:r>
                <a:rPr lang="tr-TR" altLang="tr-TR" dirty="0">
                  <a:solidFill>
                    <a:schemeClr val="bg2"/>
                  </a:solidFill>
                </a:rPr>
                <a:t>. Öğretim Üyesi </a:t>
              </a:r>
              <a:r>
                <a:rPr lang="tr-TR" altLang="tr-TR" dirty="0" err="1">
                  <a:solidFill>
                    <a:schemeClr val="bg2"/>
                  </a:solidFill>
                </a:rPr>
                <a:t>Zeyneb</a:t>
              </a:r>
              <a:r>
                <a:rPr lang="tr-TR" altLang="tr-TR" dirty="0">
                  <a:solidFill>
                    <a:schemeClr val="bg2"/>
                  </a:solidFill>
                </a:rPr>
                <a:t> </a:t>
              </a:r>
              <a:r>
                <a:rPr lang="tr-TR" altLang="tr-TR" dirty="0" smtClean="0">
                  <a:solidFill>
                    <a:schemeClr val="bg2"/>
                  </a:solidFill>
                </a:rPr>
                <a:t>KURT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549275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>
                <a:solidFill>
                  <a:schemeClr val="bg2"/>
                </a:solidFill>
              </a:rPr>
              <a:t>ARAŞTIRMA YÖNTEM VE TEKNİKLERİ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49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tr-TR" b="1" dirty="0" smtClean="0">
                <a:solidFill>
                  <a:schemeClr val="bg2"/>
                </a:solidFill>
              </a:rPr>
              <a:t>TEMEL KAVRAMLAR</a:t>
            </a:r>
            <a:endParaRPr lang="tr-TR" altLang="tr-TR" b="1" dirty="0">
              <a:solidFill>
                <a:schemeClr val="bg2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23850" y="1484313"/>
            <a:ext cx="84963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altLang="tr-TR" dirty="0">
                <a:solidFill>
                  <a:schemeClr val="bg2"/>
                </a:solidFill>
              </a:rPr>
              <a:t>Data (Veri): H</a:t>
            </a:r>
            <a:r>
              <a:rPr lang="tr-TR" altLang="tr-TR" dirty="0" smtClean="0">
                <a:solidFill>
                  <a:schemeClr val="bg2"/>
                </a:solidFill>
              </a:rPr>
              <a:t>enüz </a:t>
            </a:r>
            <a:r>
              <a:rPr lang="tr-TR" altLang="tr-TR" dirty="0">
                <a:solidFill>
                  <a:schemeClr val="bg2"/>
                </a:solidFill>
              </a:rPr>
              <a:t>işlenmemiş ham bilgilerdir. 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Information (Ma’lumat</a:t>
            </a:r>
            <a:r>
              <a:rPr lang="tr-TR" altLang="tr-TR" baseline="30000" dirty="0" smtClean="0">
                <a:solidFill>
                  <a:schemeClr val="bg2"/>
                </a:solidFill>
              </a:rPr>
              <a:t>1</a:t>
            </a:r>
            <a:r>
              <a:rPr lang="tr-TR" altLang="tr-TR" dirty="0" smtClean="0">
                <a:solidFill>
                  <a:schemeClr val="bg2"/>
                </a:solidFill>
              </a:rPr>
              <a:t>): İşlenmiş</a:t>
            </a:r>
            <a:r>
              <a:rPr lang="tr-TR" altLang="tr-TR" dirty="0">
                <a:solidFill>
                  <a:schemeClr val="bg2"/>
                </a:solidFill>
              </a:rPr>
              <a:t>, özetlenmiş, organize edilmiş, anlam kazanmış veridir. </a:t>
            </a:r>
            <a:endParaRPr lang="tr-TR" altLang="tr-TR" dirty="0" smtClean="0">
              <a:solidFill>
                <a:schemeClr val="bg2"/>
              </a:solidFill>
            </a:endParaRP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Knowledge </a:t>
            </a:r>
            <a:r>
              <a:rPr lang="tr-TR" altLang="tr-TR" dirty="0">
                <a:solidFill>
                  <a:schemeClr val="bg2"/>
                </a:solidFill>
              </a:rPr>
              <a:t>(Bilgi): </a:t>
            </a:r>
            <a:r>
              <a:rPr lang="tr-TR" altLang="tr-TR" dirty="0" smtClean="0">
                <a:solidFill>
                  <a:schemeClr val="bg2"/>
                </a:solidFill>
              </a:rPr>
              <a:t>Bir </a:t>
            </a:r>
            <a:r>
              <a:rPr lang="tr-TR" altLang="tr-TR" dirty="0">
                <a:solidFill>
                  <a:schemeClr val="bg2"/>
                </a:solidFill>
              </a:rPr>
              <a:t>karara varmak için, </a:t>
            </a:r>
            <a:r>
              <a:rPr lang="tr-TR" altLang="tr-TR" dirty="0" err="1" smtClean="0">
                <a:solidFill>
                  <a:schemeClr val="bg2"/>
                </a:solidFill>
              </a:rPr>
              <a:t>ma’lumatın</a:t>
            </a:r>
            <a:r>
              <a:rPr lang="tr-TR" altLang="tr-TR" dirty="0" smtClean="0">
                <a:solidFill>
                  <a:schemeClr val="bg2"/>
                </a:solidFill>
              </a:rPr>
              <a:t> deney</a:t>
            </a:r>
            <a:r>
              <a:rPr lang="tr-TR" altLang="tr-TR" dirty="0">
                <a:solidFill>
                  <a:schemeClr val="bg2"/>
                </a:solidFill>
              </a:rPr>
              <a:t>, tecrübe, yorum, analiz ve sentezle zenginleştirilmiş hali</a:t>
            </a:r>
          </a:p>
          <a:p>
            <a:pPr marL="457200" indent="-457200">
              <a:buFontTx/>
              <a:buChar char="•"/>
            </a:pPr>
            <a:r>
              <a:rPr lang="en-US" altLang="tr-TR" dirty="0" smtClean="0">
                <a:solidFill>
                  <a:schemeClr val="bg2"/>
                </a:solidFill>
              </a:rPr>
              <a:t>Wisdom</a:t>
            </a:r>
            <a:r>
              <a:rPr lang="tr-TR" altLang="tr-TR" dirty="0" smtClean="0">
                <a:solidFill>
                  <a:schemeClr val="bg2"/>
                </a:solidFill>
              </a:rPr>
              <a:t> </a:t>
            </a:r>
            <a:r>
              <a:rPr lang="tr-TR" altLang="tr-TR" dirty="0">
                <a:solidFill>
                  <a:schemeClr val="bg2"/>
                </a:solidFill>
              </a:rPr>
              <a:t>(İrfan</a:t>
            </a:r>
            <a:r>
              <a:rPr lang="tr-TR" altLang="tr-TR" dirty="0" smtClean="0">
                <a:solidFill>
                  <a:schemeClr val="bg2"/>
                </a:solidFill>
              </a:rPr>
              <a:t>, Bilgelik</a:t>
            </a:r>
            <a:r>
              <a:rPr lang="tr-TR" altLang="tr-TR" dirty="0">
                <a:solidFill>
                  <a:schemeClr val="bg2"/>
                </a:solidFill>
              </a:rPr>
              <a:t>): Bilgi ve tecrübelerden elde edilen ve karar verme aşamasında kullanılan en değerli ve en üst seviyedeki gerçekler</a:t>
            </a:r>
            <a:r>
              <a:rPr lang="tr-TR" altLang="tr-TR" dirty="0" smtClean="0">
                <a:solidFill>
                  <a:schemeClr val="bg2"/>
                </a:solidFill>
              </a:rPr>
              <a:t>.</a:t>
            </a:r>
            <a:endParaRPr lang="tr-TR" altLang="tr-TR" dirty="0">
              <a:solidFill>
                <a:schemeClr val="bg2"/>
              </a:solidFill>
            </a:endParaRPr>
          </a:p>
        </p:txBody>
      </p:sp>
      <p:sp>
        <p:nvSpPr>
          <p:cNvPr id="7177" name="9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64A254-E81B-40B8-AE8A-13148C61C4DD}" type="slidenum">
              <a:rPr lang="tr-TR" altLang="tr-TR" smtClean="0"/>
              <a:pPr/>
              <a:t>10</a:t>
            </a:fld>
            <a:endParaRPr lang="tr-TR" altLang="tr-TR" smtClean="0"/>
          </a:p>
        </p:txBody>
      </p:sp>
      <p:sp>
        <p:nvSpPr>
          <p:cNvPr id="2" name="Dikdörtgen 1"/>
          <p:cNvSpPr/>
          <p:nvPr/>
        </p:nvSpPr>
        <p:spPr>
          <a:xfrm>
            <a:off x="539552" y="5930116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altLang="tr-TR" sz="1400" dirty="0" err="1">
                <a:solidFill>
                  <a:schemeClr val="bg2"/>
                </a:solidFill>
              </a:rPr>
              <a:t>Ma’lumat</a:t>
            </a:r>
            <a:r>
              <a:rPr lang="tr-TR" altLang="tr-TR" sz="1400" dirty="0">
                <a:solidFill>
                  <a:schemeClr val="bg2"/>
                </a:solidFill>
              </a:rPr>
              <a:t> Arapça </a:t>
            </a:r>
            <a:r>
              <a:rPr lang="tr-TR" altLang="tr-TR" sz="1400" dirty="0" smtClean="0">
                <a:solidFill>
                  <a:schemeClr val="bg2"/>
                </a:solidFill>
              </a:rPr>
              <a:t>kökenli bir kelime </a:t>
            </a:r>
            <a:r>
              <a:rPr lang="tr-TR" altLang="tr-TR" sz="1400" dirty="0">
                <a:solidFill>
                  <a:schemeClr val="bg2"/>
                </a:solidFill>
              </a:rPr>
              <a:t>olup çoğul </a:t>
            </a:r>
            <a:r>
              <a:rPr lang="tr-TR" altLang="tr-TR" sz="1400" dirty="0" smtClean="0">
                <a:solidFill>
                  <a:schemeClr val="bg2"/>
                </a:solidFill>
              </a:rPr>
              <a:t>nitelik taşır.</a:t>
            </a:r>
            <a:br>
              <a:rPr lang="tr-TR" altLang="tr-TR" sz="1400" dirty="0" smtClean="0">
                <a:solidFill>
                  <a:schemeClr val="bg2"/>
                </a:solidFill>
              </a:rPr>
            </a:br>
            <a:r>
              <a:rPr lang="tr-TR" altLang="tr-TR" sz="1400" dirty="0" smtClean="0">
                <a:solidFill>
                  <a:schemeClr val="bg2"/>
                </a:solidFill>
              </a:rPr>
              <a:t>"</a:t>
            </a:r>
            <a:r>
              <a:rPr lang="tr-TR" altLang="tr-TR" sz="1400" dirty="0">
                <a:solidFill>
                  <a:schemeClr val="bg2"/>
                </a:solidFill>
              </a:rPr>
              <a:t>Bu hakikatler artık çocukların bildikleri en basit malumat sırasına geçmiştir." - H. R. Gürpınar</a:t>
            </a:r>
          </a:p>
        </p:txBody>
      </p:sp>
    </p:spTree>
    <p:extLst>
      <p:ext uri="{BB962C8B-B14F-4D97-AF65-F5344CB8AC3E}">
        <p14:creationId xmlns:p14="http://schemas.microsoft.com/office/powerpoint/2010/main" val="3314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549275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>
                <a:solidFill>
                  <a:schemeClr val="bg2"/>
                </a:solidFill>
              </a:rPr>
              <a:t>ARAŞTIRMA YÖNTEM VE TEKNİKLERİ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49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tr-TR" b="1" dirty="0" smtClean="0">
                <a:solidFill>
                  <a:schemeClr val="bg2"/>
                </a:solidFill>
              </a:rPr>
              <a:t>TEMEL KAVRAMLAR (Devam)</a:t>
            </a:r>
            <a:endParaRPr lang="tr-TR" altLang="tr-TR" b="1" dirty="0">
              <a:solidFill>
                <a:schemeClr val="bg2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23850" y="1484313"/>
            <a:ext cx="84963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Hipotez (varsayım</a:t>
            </a:r>
            <a:r>
              <a:rPr lang="tr-TR" altLang="tr-TR" dirty="0">
                <a:solidFill>
                  <a:schemeClr val="bg2"/>
                </a:solidFill>
              </a:rPr>
              <a:t>, sav): Deneylerle henüz yeter derecede doğrulanmamış ancak doğrulanacağı umulan teorik </a:t>
            </a:r>
            <a:r>
              <a:rPr lang="tr-TR" altLang="tr-TR" dirty="0" smtClean="0">
                <a:solidFill>
                  <a:schemeClr val="bg2"/>
                </a:solidFill>
              </a:rPr>
              <a:t>düşünce.</a:t>
            </a:r>
          </a:p>
          <a:p>
            <a:pPr marL="457200" indent="-457200">
              <a:buFontTx/>
              <a:buChar char="•"/>
            </a:pPr>
            <a:r>
              <a:rPr lang="tr-TR" altLang="tr-TR" dirty="0">
                <a:solidFill>
                  <a:schemeClr val="bg2"/>
                </a:solidFill>
              </a:rPr>
              <a:t>Teori: Hipotezlerin kontrollü deneyler ile doğrulanması ile ortaya çıkar. Olguları açıklama ve yorumlamada kullanılan fikirler bütünüdür.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Kanun</a:t>
            </a:r>
            <a:r>
              <a:rPr lang="tr-TR" altLang="tr-TR" dirty="0">
                <a:solidFill>
                  <a:schemeClr val="bg2"/>
                </a:solidFill>
              </a:rPr>
              <a:t>: Olgulardan türetilmiş, gözlem ve deneylerle iyi desteklenip kanıtlanmış, matematiksel olarak betimlenen (</a:t>
            </a:r>
            <a:r>
              <a:rPr lang="tr-TR" altLang="tr-TR" dirty="0" smtClean="0">
                <a:solidFill>
                  <a:schemeClr val="bg2"/>
                </a:solidFill>
              </a:rPr>
              <a:t>formüle </a:t>
            </a:r>
            <a:r>
              <a:rPr lang="tr-TR" altLang="tr-TR" dirty="0">
                <a:solidFill>
                  <a:schemeClr val="bg2"/>
                </a:solidFill>
              </a:rPr>
              <a:t>edilebilen) genellemeler/prensiplerdir.</a:t>
            </a:r>
          </a:p>
          <a:p>
            <a:pPr marL="457200" indent="-457200">
              <a:buFontTx/>
              <a:buChar char="•"/>
            </a:pPr>
            <a:r>
              <a:rPr lang="tr-TR" altLang="tr-TR" b="1" dirty="0" smtClean="0">
                <a:solidFill>
                  <a:schemeClr val="bg2"/>
                </a:solidFill>
              </a:rPr>
              <a:t>Hipotez ile teorinin farkı: </a:t>
            </a:r>
            <a:r>
              <a:rPr lang="tr-TR" altLang="tr-TR" dirty="0" smtClean="0">
                <a:solidFill>
                  <a:schemeClr val="bg2"/>
                </a:solidFill>
              </a:rPr>
              <a:t>Deneylerle yapılan doğrulamadır.</a:t>
            </a:r>
            <a:endParaRPr lang="tr-TR" altLang="tr-TR" b="1" dirty="0" smtClean="0">
              <a:solidFill>
                <a:schemeClr val="bg2"/>
              </a:solidFill>
            </a:endParaRPr>
          </a:p>
          <a:p>
            <a:pPr marL="457200" indent="-457200">
              <a:buFontTx/>
              <a:buChar char="•"/>
            </a:pPr>
            <a:r>
              <a:rPr lang="tr-TR" altLang="tr-TR" b="1" dirty="0" smtClean="0">
                <a:solidFill>
                  <a:schemeClr val="bg2"/>
                </a:solidFill>
              </a:rPr>
              <a:t>Teori ile kanunun farkı</a:t>
            </a:r>
            <a:r>
              <a:rPr lang="tr-TR" altLang="tr-TR" b="1" dirty="0">
                <a:solidFill>
                  <a:schemeClr val="bg2"/>
                </a:solidFill>
              </a:rPr>
              <a:t>: </a:t>
            </a:r>
            <a:r>
              <a:rPr lang="tr-TR" altLang="tr-TR" dirty="0">
                <a:solidFill>
                  <a:schemeClr val="bg2"/>
                </a:solidFill>
              </a:rPr>
              <a:t>teoriler, gözlemlediğimiz fenomenin neden (</a:t>
            </a:r>
            <a:r>
              <a:rPr lang="tr-TR" altLang="tr-TR" dirty="0" err="1">
                <a:solidFill>
                  <a:schemeClr val="bg2"/>
                </a:solidFill>
              </a:rPr>
              <a:t>why</a:t>
            </a:r>
            <a:r>
              <a:rPr lang="tr-TR" altLang="tr-TR" dirty="0">
                <a:solidFill>
                  <a:schemeClr val="bg2"/>
                </a:solidFill>
              </a:rPr>
              <a:t>) gerçekleştiğini, kanunlar ise ne olacağını (</a:t>
            </a:r>
            <a:r>
              <a:rPr lang="tr-TR" altLang="tr-TR" dirty="0" err="1">
                <a:solidFill>
                  <a:schemeClr val="bg2"/>
                </a:solidFill>
              </a:rPr>
              <a:t>what</a:t>
            </a:r>
            <a:r>
              <a:rPr lang="tr-TR" altLang="tr-TR" dirty="0">
                <a:solidFill>
                  <a:schemeClr val="bg2"/>
                </a:solidFill>
              </a:rPr>
              <a:t> </a:t>
            </a:r>
            <a:r>
              <a:rPr lang="tr-TR" altLang="tr-TR" dirty="0" err="1">
                <a:solidFill>
                  <a:schemeClr val="bg2"/>
                </a:solidFill>
              </a:rPr>
              <a:t>happens</a:t>
            </a:r>
            <a:r>
              <a:rPr lang="tr-TR" altLang="tr-TR" dirty="0">
                <a:solidFill>
                  <a:schemeClr val="bg2"/>
                </a:solidFill>
              </a:rPr>
              <a:t>) açıklar. </a:t>
            </a:r>
          </a:p>
          <a:p>
            <a:pPr marL="914400" lvl="1" indent="-457200">
              <a:buFontTx/>
              <a:buChar char="•"/>
            </a:pPr>
            <a:r>
              <a:rPr lang="en-US" altLang="tr-TR" dirty="0" smtClean="0">
                <a:solidFill>
                  <a:schemeClr val="bg2"/>
                </a:solidFill>
              </a:rPr>
              <a:t>‘Laws describe the patterns we see in the data, but do not describe why these patterns exist’</a:t>
            </a:r>
            <a:endParaRPr lang="en-US" altLang="tr-TR" dirty="0">
              <a:solidFill>
                <a:schemeClr val="bg2"/>
              </a:solidFill>
            </a:endParaRPr>
          </a:p>
        </p:txBody>
      </p:sp>
      <p:sp>
        <p:nvSpPr>
          <p:cNvPr id="7177" name="9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64A254-E81B-40B8-AE8A-13148C61C4DD}" type="slidenum">
              <a:rPr lang="tr-TR" altLang="tr-TR" smtClean="0"/>
              <a:pPr/>
              <a:t>11</a:t>
            </a:fld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74885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549275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>
                <a:solidFill>
                  <a:schemeClr val="bg2"/>
                </a:solidFill>
              </a:rPr>
              <a:t>ARAŞTIRMA YÖNTEM VE TEKNİKLERİ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49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tr-TR" b="1" dirty="0" smtClean="0">
                <a:solidFill>
                  <a:schemeClr val="bg2"/>
                </a:solidFill>
              </a:rPr>
              <a:t>TEMEL KAVRAMLAR (Devam)</a:t>
            </a:r>
            <a:endParaRPr lang="tr-TR" altLang="tr-TR" b="1" dirty="0">
              <a:solidFill>
                <a:schemeClr val="bg2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23850" y="1484313"/>
            <a:ext cx="84963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altLang="tr-TR" dirty="0">
                <a:solidFill>
                  <a:schemeClr val="bg2"/>
                </a:solidFill>
              </a:rPr>
              <a:t>Bir teori genelde iki öğeden oluşur: Aksiyom ve Hipotez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Aksiyom (</a:t>
            </a:r>
            <a:r>
              <a:rPr lang="tr-TR" altLang="tr-TR" dirty="0" err="1" smtClean="0">
                <a:solidFill>
                  <a:schemeClr val="bg2"/>
                </a:solidFill>
              </a:rPr>
              <a:t>Sayıltı</a:t>
            </a:r>
            <a:r>
              <a:rPr lang="tr-TR" altLang="tr-TR" dirty="0" smtClean="0">
                <a:solidFill>
                  <a:schemeClr val="bg2"/>
                </a:solidFill>
              </a:rPr>
              <a:t>): Test </a:t>
            </a:r>
            <a:r>
              <a:rPr lang="tr-TR" altLang="tr-TR" dirty="0">
                <a:solidFill>
                  <a:schemeClr val="bg2"/>
                </a:solidFill>
              </a:rPr>
              <a:t>edilmeyen doğruluğu ve geçerliliği kabul edilen genel ilkelerdir. Gerçek olduğuna dair elde oldukça kuvvetli kanaatler bulunan ifadelerdir. 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Hipotez (Denence): Test </a:t>
            </a:r>
            <a:r>
              <a:rPr lang="tr-TR" altLang="tr-TR" dirty="0">
                <a:solidFill>
                  <a:schemeClr val="bg2"/>
                </a:solidFill>
              </a:rPr>
              <a:t>edilmek için düzenlenen genellemelerdir. Araştırmacının amacını, iddiasını oluşturur, araştırma içinde tekrar tekrar test edilir. Kesinlik ifade etmezler, verilerin toplanması, analizi, ölçme ve değerlendirmeden sonra doğrulukları veya yanlışlıkları ortaya çıkabilir. </a:t>
            </a:r>
            <a:r>
              <a:rPr lang="tr-TR" altLang="tr-TR" dirty="0" smtClean="0">
                <a:solidFill>
                  <a:schemeClr val="bg2"/>
                </a:solidFill>
              </a:rPr>
              <a:t> </a:t>
            </a:r>
            <a:endParaRPr lang="en-US" altLang="tr-TR" dirty="0">
              <a:solidFill>
                <a:schemeClr val="bg2"/>
              </a:solidFill>
            </a:endParaRPr>
          </a:p>
        </p:txBody>
      </p:sp>
      <p:sp>
        <p:nvSpPr>
          <p:cNvPr id="7177" name="9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64A254-E81B-40B8-AE8A-13148C61C4DD}" type="slidenum">
              <a:rPr lang="tr-TR" altLang="tr-TR" smtClean="0"/>
              <a:pPr/>
              <a:t>12</a:t>
            </a:fld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40976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549275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>
                <a:solidFill>
                  <a:schemeClr val="bg2"/>
                </a:solidFill>
              </a:rPr>
              <a:t>ARAŞTIRMA YÖNTEM VE TEKNİKLERİ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49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tr-TR" b="1" dirty="0" smtClean="0">
                <a:solidFill>
                  <a:schemeClr val="bg2"/>
                </a:solidFill>
              </a:rPr>
              <a:t>BİLİMSEL ARAŞTIRMA YÖNTEMLERİ</a:t>
            </a:r>
            <a:endParaRPr lang="tr-TR" altLang="tr-TR" b="1" dirty="0">
              <a:solidFill>
                <a:schemeClr val="bg2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23850" y="1484313"/>
            <a:ext cx="84963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altLang="tr-TR" dirty="0">
                <a:solidFill>
                  <a:schemeClr val="bg2"/>
                </a:solidFill>
              </a:rPr>
              <a:t>Tümdengelim - </a:t>
            </a:r>
            <a:r>
              <a:rPr lang="tr-TR" altLang="tr-TR" dirty="0" err="1">
                <a:solidFill>
                  <a:schemeClr val="bg2"/>
                </a:solidFill>
              </a:rPr>
              <a:t>Deductive</a:t>
            </a:r>
            <a:r>
              <a:rPr lang="tr-TR" altLang="tr-TR" dirty="0">
                <a:solidFill>
                  <a:schemeClr val="bg2"/>
                </a:solidFill>
              </a:rPr>
              <a:t> (Nicel): Genel yargılardan </a:t>
            </a:r>
            <a:r>
              <a:rPr lang="tr-TR" altLang="tr-TR" dirty="0" smtClean="0">
                <a:solidFill>
                  <a:schemeClr val="bg2"/>
                </a:solidFill>
              </a:rPr>
              <a:t>özel yargılara ulaşılır</a:t>
            </a:r>
            <a:r>
              <a:rPr lang="tr-TR" altLang="tr-TR" dirty="0">
                <a:solidFill>
                  <a:schemeClr val="bg2"/>
                </a:solidFill>
              </a:rPr>
              <a:t>. Bir </a:t>
            </a:r>
            <a:r>
              <a:rPr lang="tr-TR" altLang="tr-TR" dirty="0" smtClean="0">
                <a:solidFill>
                  <a:schemeClr val="bg2"/>
                </a:solidFill>
              </a:rPr>
              <a:t>bütünde bulunan özelliklerden </a:t>
            </a:r>
            <a:r>
              <a:rPr lang="tr-TR" altLang="tr-TR" dirty="0">
                <a:solidFill>
                  <a:schemeClr val="bg2"/>
                </a:solidFill>
              </a:rPr>
              <a:t>hareketle </a:t>
            </a:r>
            <a:r>
              <a:rPr lang="tr-TR" altLang="tr-TR" dirty="0" smtClean="0">
                <a:solidFill>
                  <a:schemeClr val="bg2"/>
                </a:solidFill>
              </a:rPr>
              <a:t>bütünü oluşturan parçaların özellikleri </a:t>
            </a:r>
            <a:r>
              <a:rPr lang="tr-TR" altLang="tr-TR" dirty="0">
                <a:solidFill>
                  <a:schemeClr val="bg2"/>
                </a:solidFill>
              </a:rPr>
              <a:t>hakkında yargılara </a:t>
            </a:r>
            <a:r>
              <a:rPr lang="tr-TR" altLang="tr-TR" dirty="0" smtClean="0">
                <a:solidFill>
                  <a:schemeClr val="bg2"/>
                </a:solidFill>
              </a:rPr>
              <a:t>ulaşılır.</a:t>
            </a:r>
          </a:p>
          <a:p>
            <a:pPr marL="914400" lvl="1" indent="-457200">
              <a:buFontTx/>
              <a:buChar char="•"/>
            </a:pPr>
            <a:endParaRPr lang="tr-TR" altLang="tr-TR" dirty="0">
              <a:solidFill>
                <a:schemeClr val="bg2"/>
              </a:solidFill>
            </a:endParaRP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Tümevarım - </a:t>
            </a:r>
            <a:r>
              <a:rPr lang="tr-TR" altLang="tr-TR" dirty="0" err="1">
                <a:solidFill>
                  <a:schemeClr val="bg2"/>
                </a:solidFill>
              </a:rPr>
              <a:t>Inductive</a:t>
            </a:r>
            <a:r>
              <a:rPr lang="tr-TR" altLang="tr-TR" dirty="0">
                <a:solidFill>
                  <a:schemeClr val="bg2"/>
                </a:solidFill>
              </a:rPr>
              <a:t> (Nitel): Tek tek olaylardan genel yargılara ulaşılır</a:t>
            </a:r>
            <a:r>
              <a:rPr lang="tr-TR" altLang="tr-TR" dirty="0" smtClean="0">
                <a:solidFill>
                  <a:schemeClr val="bg2"/>
                </a:solidFill>
              </a:rPr>
              <a:t>. Bütünü oluşturan parçaların ortak yönlerinden </a:t>
            </a:r>
            <a:r>
              <a:rPr lang="tr-TR" altLang="tr-TR" dirty="0">
                <a:solidFill>
                  <a:schemeClr val="bg2"/>
                </a:solidFill>
              </a:rPr>
              <a:t>yola </a:t>
            </a:r>
            <a:r>
              <a:rPr lang="tr-TR" altLang="tr-TR" dirty="0" smtClean="0">
                <a:solidFill>
                  <a:schemeClr val="bg2"/>
                </a:solidFill>
              </a:rPr>
              <a:t>çıkarak </a:t>
            </a:r>
            <a:r>
              <a:rPr lang="tr-TR" altLang="tr-TR" dirty="0">
                <a:solidFill>
                  <a:schemeClr val="bg2"/>
                </a:solidFill>
              </a:rPr>
              <a:t>genellemeler yapılır.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>
                <a:solidFill>
                  <a:schemeClr val="bg2"/>
                </a:solidFill>
              </a:rPr>
              <a:t>Tümevarım ile P(n</a:t>
            </a:r>
            <a:r>
              <a:rPr lang="tr-TR" altLang="tr-TR" dirty="0" smtClean="0">
                <a:solidFill>
                  <a:schemeClr val="bg2"/>
                </a:solidFill>
              </a:rPr>
              <a:t>) teoreminin ispatı:</a:t>
            </a:r>
          </a:p>
          <a:p>
            <a:pPr marL="1371600" lvl="2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Temel durum: </a:t>
            </a:r>
            <a:r>
              <a:rPr lang="tr-TR" altLang="tr-TR" dirty="0">
                <a:solidFill>
                  <a:schemeClr val="bg2"/>
                </a:solidFill>
              </a:rPr>
              <a:t>i=0, i=1 için </a:t>
            </a:r>
            <a:r>
              <a:rPr lang="tr-TR" altLang="tr-TR" dirty="0" smtClean="0">
                <a:solidFill>
                  <a:schemeClr val="bg2"/>
                </a:solidFill>
              </a:rPr>
              <a:t>P(0) ve P(1) doğruluğunu </a:t>
            </a:r>
            <a:r>
              <a:rPr lang="tr-TR" altLang="tr-TR" dirty="0">
                <a:solidFill>
                  <a:schemeClr val="bg2"/>
                </a:solidFill>
              </a:rPr>
              <a:t>göster</a:t>
            </a:r>
          </a:p>
          <a:p>
            <a:pPr marL="1371600" lvl="2" indent="-457200">
              <a:buFontTx/>
              <a:buChar char="•"/>
            </a:pPr>
            <a:r>
              <a:rPr lang="tr-TR" altLang="tr-TR" dirty="0" err="1" smtClean="0">
                <a:solidFill>
                  <a:schemeClr val="bg2"/>
                </a:solidFill>
              </a:rPr>
              <a:t>Tümevarımsal</a:t>
            </a:r>
            <a:r>
              <a:rPr lang="tr-TR" altLang="tr-TR" dirty="0" smtClean="0">
                <a:solidFill>
                  <a:schemeClr val="bg2"/>
                </a:solidFill>
              </a:rPr>
              <a:t> adımlar: Her i için, </a:t>
            </a:r>
            <a:r>
              <a:rPr lang="tr-TR" altLang="tr-TR" dirty="0">
                <a:solidFill>
                  <a:schemeClr val="bg2"/>
                </a:solidFill>
              </a:rPr>
              <a:t>P(i) </a:t>
            </a:r>
            <a:r>
              <a:rPr lang="tr-TR" altLang="tr-TR" dirty="0" smtClean="0">
                <a:solidFill>
                  <a:schemeClr val="bg2"/>
                </a:solidFill>
              </a:rPr>
              <a:t>doğru </a:t>
            </a:r>
            <a:r>
              <a:rPr lang="tr-TR" altLang="tr-TR" dirty="0">
                <a:solidFill>
                  <a:schemeClr val="bg2"/>
                </a:solidFill>
              </a:rPr>
              <a:t>varsay. </a:t>
            </a:r>
            <a:endParaRPr lang="tr-TR" altLang="tr-TR" dirty="0" smtClean="0">
              <a:solidFill>
                <a:schemeClr val="bg2"/>
              </a:solidFill>
            </a:endParaRPr>
          </a:p>
          <a:p>
            <a:pPr marL="1371600" lvl="2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P(i</a:t>
            </a:r>
            <a:r>
              <a:rPr lang="tr-TR" altLang="tr-TR" dirty="0">
                <a:solidFill>
                  <a:schemeClr val="bg2"/>
                </a:solidFill>
              </a:rPr>
              <a:t>) </a:t>
            </a:r>
            <a:r>
              <a:rPr lang="tr-TR" altLang="tr-TR" dirty="0" smtClean="0">
                <a:solidFill>
                  <a:schemeClr val="bg2"/>
                </a:solidFill>
              </a:rPr>
              <a:t>→ P(i+1)’i </a:t>
            </a:r>
            <a:r>
              <a:rPr lang="tr-TR" altLang="tr-TR" dirty="0">
                <a:solidFill>
                  <a:schemeClr val="bg2"/>
                </a:solidFill>
              </a:rPr>
              <a:t>gerektiriyorsa, P(n) </a:t>
            </a:r>
            <a:r>
              <a:rPr lang="tr-TR" altLang="tr-TR" dirty="0" smtClean="0">
                <a:solidFill>
                  <a:schemeClr val="bg2"/>
                </a:solidFill>
              </a:rPr>
              <a:t>dosdoğrudur denir.</a:t>
            </a:r>
          </a:p>
        </p:txBody>
      </p:sp>
      <p:sp>
        <p:nvSpPr>
          <p:cNvPr id="7177" name="9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64A254-E81B-40B8-AE8A-13148C61C4DD}" type="slidenum">
              <a:rPr lang="tr-TR" altLang="tr-TR" smtClean="0"/>
              <a:pPr/>
              <a:t>13</a:t>
            </a:fld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30947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549275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>
                <a:solidFill>
                  <a:schemeClr val="bg2"/>
                </a:solidFill>
              </a:rPr>
              <a:t>ARAŞTIRMA YÖNTEM VE TEKNİKLERİ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49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tr-TR" b="1" dirty="0" smtClean="0">
                <a:solidFill>
                  <a:schemeClr val="bg2"/>
                </a:solidFill>
              </a:rPr>
              <a:t>BİLİMSEL ARAŞTIRMA YÖNTEMLERİ (devam)</a:t>
            </a:r>
            <a:endParaRPr lang="tr-TR" altLang="tr-TR" b="1" dirty="0">
              <a:solidFill>
                <a:schemeClr val="bg2"/>
              </a:solidFill>
            </a:endParaRPr>
          </a:p>
        </p:txBody>
      </p:sp>
      <p:sp>
        <p:nvSpPr>
          <p:cNvPr id="7177" name="9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64A254-E81B-40B8-AE8A-13148C61C4DD}" type="slidenum">
              <a:rPr lang="tr-TR" altLang="tr-TR" smtClean="0"/>
              <a:pPr/>
              <a:t>14</a:t>
            </a:fld>
            <a:endParaRPr lang="tr-TR" altLang="tr-TR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kern="0" dirty="0"/>
          </a:p>
        </p:txBody>
      </p:sp>
      <p:graphicFrame>
        <p:nvGraphicFramePr>
          <p:cNvPr id="8" name="Diagram 3"/>
          <p:cNvGraphicFramePr/>
          <p:nvPr>
            <p:extLst>
              <p:ext uri="{D42A27DB-BD31-4B8C-83A1-F6EECF244321}">
                <p14:modId xmlns:p14="http://schemas.microsoft.com/office/powerpoint/2010/main" val="984389368"/>
              </p:ext>
            </p:extLst>
          </p:nvPr>
        </p:nvGraphicFramePr>
        <p:xfrm>
          <a:off x="755576" y="1484784"/>
          <a:ext cx="7620000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4"/>
          <p:cNvGraphicFramePr/>
          <p:nvPr>
            <p:extLst>
              <p:ext uri="{D42A27DB-BD31-4B8C-83A1-F6EECF244321}">
                <p14:modId xmlns:p14="http://schemas.microsoft.com/office/powerpoint/2010/main" val="976547651"/>
              </p:ext>
            </p:extLst>
          </p:nvPr>
        </p:nvGraphicFramePr>
        <p:xfrm>
          <a:off x="611560" y="4365104"/>
          <a:ext cx="7620000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23850" y="1484313"/>
            <a:ext cx="84963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Tümdengelim yöntemi:</a:t>
            </a:r>
          </a:p>
          <a:p>
            <a:pPr marL="457200" indent="-457200">
              <a:buFontTx/>
              <a:buChar char="•"/>
            </a:pPr>
            <a:endParaRPr lang="tr-TR" altLang="tr-TR" dirty="0">
              <a:solidFill>
                <a:schemeClr val="bg2"/>
              </a:solidFill>
            </a:endParaRPr>
          </a:p>
          <a:p>
            <a:pPr marL="457200" indent="-457200">
              <a:buFontTx/>
              <a:buChar char="•"/>
            </a:pPr>
            <a:endParaRPr lang="tr-TR" altLang="tr-TR" dirty="0" smtClean="0">
              <a:solidFill>
                <a:schemeClr val="bg2"/>
              </a:solidFill>
            </a:endParaRPr>
          </a:p>
          <a:p>
            <a:pPr marL="457200" indent="-457200">
              <a:buFontTx/>
              <a:buChar char="•"/>
            </a:pPr>
            <a:endParaRPr lang="tr-TR" altLang="tr-TR" dirty="0">
              <a:solidFill>
                <a:schemeClr val="bg2"/>
              </a:solidFill>
            </a:endParaRPr>
          </a:p>
          <a:p>
            <a:pPr marL="457200" indent="-457200">
              <a:buFontTx/>
              <a:buChar char="•"/>
            </a:pPr>
            <a:endParaRPr lang="tr-TR" altLang="tr-TR" dirty="0" smtClean="0">
              <a:solidFill>
                <a:schemeClr val="bg2"/>
              </a:solidFill>
            </a:endParaRPr>
          </a:p>
          <a:p>
            <a:pPr marL="457200" indent="-457200">
              <a:buFontTx/>
              <a:buChar char="•"/>
            </a:pPr>
            <a:endParaRPr lang="tr-TR" altLang="tr-TR" dirty="0">
              <a:solidFill>
                <a:schemeClr val="bg2"/>
              </a:solidFill>
            </a:endParaRPr>
          </a:p>
          <a:p>
            <a:pPr marL="457200" indent="-457200">
              <a:buFontTx/>
              <a:buChar char="•"/>
            </a:pPr>
            <a:endParaRPr lang="tr-TR" altLang="tr-TR" dirty="0" smtClean="0">
              <a:solidFill>
                <a:schemeClr val="bg2"/>
              </a:solidFill>
            </a:endParaRPr>
          </a:p>
          <a:p>
            <a:pPr marL="457200" indent="-457200">
              <a:buFontTx/>
              <a:buChar char="•"/>
            </a:pPr>
            <a:endParaRPr lang="tr-TR" altLang="tr-TR" dirty="0">
              <a:solidFill>
                <a:schemeClr val="bg2"/>
              </a:solidFill>
            </a:endParaRPr>
          </a:p>
          <a:p>
            <a:pPr marL="457200" indent="-457200">
              <a:buFontTx/>
              <a:buChar char="•"/>
            </a:pPr>
            <a:endParaRPr lang="tr-TR" altLang="tr-TR" dirty="0">
              <a:solidFill>
                <a:schemeClr val="bg2"/>
              </a:solidFill>
            </a:endParaRP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Tümevarım yöntemi:</a:t>
            </a:r>
          </a:p>
        </p:txBody>
      </p:sp>
    </p:spTree>
    <p:extLst>
      <p:ext uri="{BB962C8B-B14F-4D97-AF65-F5344CB8AC3E}">
        <p14:creationId xmlns:p14="http://schemas.microsoft.com/office/powerpoint/2010/main" val="401967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549275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>
                <a:solidFill>
                  <a:schemeClr val="bg2"/>
                </a:solidFill>
              </a:rPr>
              <a:t>ARAŞTIRMA YÖNTEM VE TEKNİKLERİ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49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tr-TR" b="1" dirty="0">
                <a:solidFill>
                  <a:schemeClr val="bg2"/>
                </a:solidFill>
              </a:rPr>
              <a:t>BİLİMSEL ARAŞTIRMA </a:t>
            </a:r>
            <a:r>
              <a:rPr lang="tr-TR" altLang="tr-TR" b="1" dirty="0" smtClean="0">
                <a:solidFill>
                  <a:schemeClr val="bg2"/>
                </a:solidFill>
              </a:rPr>
              <a:t>YÖNTEMLERİ: TÜMDENGELİMSEL YÖNTEMLER</a:t>
            </a:r>
            <a:endParaRPr lang="tr-TR" altLang="tr-TR" b="1" dirty="0">
              <a:solidFill>
                <a:schemeClr val="bg2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23850" y="1484313"/>
            <a:ext cx="84963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Gözlem </a:t>
            </a:r>
            <a:r>
              <a:rPr lang="tr-TR" altLang="tr-TR" dirty="0">
                <a:solidFill>
                  <a:schemeClr val="bg2"/>
                </a:solidFill>
              </a:rPr>
              <a:t>ve </a:t>
            </a:r>
            <a:r>
              <a:rPr lang="tr-TR" altLang="tr-TR" dirty="0" smtClean="0">
                <a:solidFill>
                  <a:schemeClr val="bg2"/>
                </a:solidFill>
              </a:rPr>
              <a:t>ölçmelerin tekrarlanabildiği </a:t>
            </a:r>
            <a:r>
              <a:rPr lang="tr-TR" altLang="tr-TR" dirty="0">
                <a:solidFill>
                  <a:schemeClr val="bg2"/>
                </a:solidFill>
              </a:rPr>
              <a:t>ve objektif olarak </a:t>
            </a:r>
            <a:r>
              <a:rPr lang="tr-TR" altLang="tr-TR" dirty="0" smtClean="0">
                <a:solidFill>
                  <a:schemeClr val="bg2"/>
                </a:solidFill>
              </a:rPr>
              <a:t>yapıldığı araştırma </a:t>
            </a:r>
            <a:r>
              <a:rPr lang="tr-TR" altLang="tr-TR" dirty="0">
                <a:solidFill>
                  <a:schemeClr val="bg2"/>
                </a:solidFill>
              </a:rPr>
              <a:t>yöntemlerine nicel (</a:t>
            </a:r>
            <a:r>
              <a:rPr lang="tr-TR" altLang="tr-TR" dirty="0" err="1">
                <a:solidFill>
                  <a:schemeClr val="bg2"/>
                </a:solidFill>
              </a:rPr>
              <a:t>quantitative</a:t>
            </a:r>
            <a:r>
              <a:rPr lang="tr-TR" altLang="tr-TR" dirty="0">
                <a:solidFill>
                  <a:schemeClr val="bg2"/>
                </a:solidFill>
              </a:rPr>
              <a:t>) yöntem denir.</a:t>
            </a:r>
          </a:p>
          <a:p>
            <a:pPr marL="457200" indent="-457200">
              <a:buFontTx/>
              <a:buChar char="•"/>
            </a:pPr>
            <a:r>
              <a:rPr lang="tr-TR" altLang="tr-TR" dirty="0">
                <a:solidFill>
                  <a:schemeClr val="bg2"/>
                </a:solidFill>
              </a:rPr>
              <a:t>Doğrulanacak veya </a:t>
            </a:r>
            <a:r>
              <a:rPr lang="tr-TR" altLang="tr-TR" dirty="0" err="1" smtClean="0">
                <a:solidFill>
                  <a:schemeClr val="bg2"/>
                </a:solidFill>
              </a:rPr>
              <a:t>yanlışlanacak</a:t>
            </a:r>
            <a:r>
              <a:rPr lang="tr-TR" altLang="tr-TR" dirty="0" smtClean="0">
                <a:solidFill>
                  <a:schemeClr val="bg2"/>
                </a:solidFill>
              </a:rPr>
              <a:t> bir </a:t>
            </a:r>
            <a:r>
              <a:rPr lang="tr-TR" altLang="tr-TR" dirty="0">
                <a:solidFill>
                  <a:schemeClr val="bg2"/>
                </a:solidFill>
              </a:rPr>
              <a:t>dizi hipotez formüle edilerek başlar</a:t>
            </a:r>
            <a:r>
              <a:rPr lang="tr-TR" altLang="tr-TR" dirty="0" smtClean="0">
                <a:solidFill>
                  <a:schemeClr val="bg2"/>
                </a:solidFill>
              </a:rPr>
              <a:t>,…</a:t>
            </a:r>
            <a:endParaRPr lang="tr-TR" altLang="tr-TR" dirty="0">
              <a:solidFill>
                <a:schemeClr val="bg2"/>
              </a:solidFill>
            </a:endParaRP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… Hipotezlerin </a:t>
            </a:r>
            <a:r>
              <a:rPr lang="tr-TR" altLang="tr-TR" dirty="0">
                <a:solidFill>
                  <a:schemeClr val="bg2"/>
                </a:solidFill>
              </a:rPr>
              <a:t>kabul veya reddedilmesi ile sonlanır.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Verilen şekli hatırlayınız</a:t>
            </a:r>
          </a:p>
        </p:txBody>
      </p:sp>
      <p:sp>
        <p:nvSpPr>
          <p:cNvPr id="7177" name="9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64A254-E81B-40B8-AE8A-13148C61C4DD}" type="slidenum">
              <a:rPr lang="tr-TR" altLang="tr-TR" smtClean="0"/>
              <a:pPr/>
              <a:t>15</a:t>
            </a:fld>
            <a:endParaRPr lang="tr-TR" altLang="tr-TR" smtClean="0"/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708861"/>
              </p:ext>
            </p:extLst>
          </p:nvPr>
        </p:nvGraphicFramePr>
        <p:xfrm>
          <a:off x="611560" y="3284984"/>
          <a:ext cx="8064896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93497"/>
                <a:gridCol w="6171399"/>
              </a:tblGrid>
              <a:tr h="370840"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Özellik</a:t>
                      </a:r>
                      <a:endParaRPr lang="tr-T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Açıklama</a:t>
                      </a:r>
                      <a:endParaRPr lang="tr-TR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Tümden</a:t>
                      </a:r>
                      <a:r>
                        <a:rPr lang="tr-TR" baseline="0" noProof="0" dirty="0" smtClean="0"/>
                        <a:t> gelimci</a:t>
                      </a:r>
                      <a:endParaRPr lang="tr-T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Hipotezler</a:t>
                      </a:r>
                      <a:r>
                        <a:rPr lang="tr-TR" baseline="0" noProof="0" dirty="0" smtClean="0"/>
                        <a:t> belirlenir ve </a:t>
                      </a:r>
                      <a:r>
                        <a:rPr lang="tr-TR" b="1" baseline="0" noProof="0" dirty="0" smtClean="0"/>
                        <a:t>test edilir</a:t>
                      </a:r>
                      <a:endParaRPr lang="tr-TR" b="1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Kontrollü çevre</a:t>
                      </a:r>
                      <a:endParaRPr lang="tr-T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Davranışları kontrol edilmiş koşullarda inceler</a:t>
                      </a:r>
                      <a:endParaRPr lang="tr-TR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Sayısal veri</a:t>
                      </a:r>
                      <a:endParaRPr lang="tr-T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Geçerlik ve güvenirliği sağlanmış</a:t>
                      </a:r>
                      <a:r>
                        <a:rPr lang="tr-TR" baseline="0" noProof="0" dirty="0" smtClean="0"/>
                        <a:t> araçlarla hassas ölçüm</a:t>
                      </a:r>
                      <a:endParaRPr lang="tr-TR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Nesnel</a:t>
                      </a:r>
                      <a:endParaRPr lang="tr-T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Araştırmacı kendi bakış açısını katamaz</a:t>
                      </a:r>
                      <a:endParaRPr lang="tr-TR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Genelleme</a:t>
                      </a:r>
                      <a:endParaRPr lang="tr-T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Genellenebilir</a:t>
                      </a:r>
                      <a:r>
                        <a:rPr lang="tr-TR" baseline="0" noProof="0" dirty="0" smtClean="0"/>
                        <a:t> sonuçlara ulaşmak</a:t>
                      </a:r>
                      <a:endParaRPr lang="tr-TR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İstatistik</a:t>
                      </a:r>
                      <a:endParaRPr lang="tr-T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Davranışların kestirilmesinde olasılık kullanır</a:t>
                      </a:r>
                      <a:endParaRPr lang="tr-TR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03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549275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>
                <a:solidFill>
                  <a:schemeClr val="bg2"/>
                </a:solidFill>
              </a:rPr>
              <a:t>ARAŞTIRMA YÖNTEM VE TEKNİKLERİ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49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tr-TR" b="1" dirty="0">
                <a:solidFill>
                  <a:schemeClr val="bg2"/>
                </a:solidFill>
              </a:rPr>
              <a:t>BİLİMSEL ARAŞTIRMA </a:t>
            </a:r>
            <a:r>
              <a:rPr lang="tr-TR" altLang="tr-TR" b="1" dirty="0" smtClean="0">
                <a:solidFill>
                  <a:schemeClr val="bg2"/>
                </a:solidFill>
              </a:rPr>
              <a:t>YÖNTEMLERİ: TÜMEVARIMSAL YÖNTEMLER</a:t>
            </a:r>
            <a:endParaRPr lang="tr-TR" altLang="tr-TR" b="1" dirty="0">
              <a:solidFill>
                <a:schemeClr val="bg2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23850" y="1484313"/>
            <a:ext cx="84963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altLang="tr-TR" dirty="0">
                <a:solidFill>
                  <a:schemeClr val="bg2"/>
                </a:solidFill>
              </a:rPr>
              <a:t>Nitel yöntemler hipotezleri kesin ve </a:t>
            </a:r>
            <a:r>
              <a:rPr lang="tr-TR" altLang="tr-TR" dirty="0" smtClean="0">
                <a:solidFill>
                  <a:schemeClr val="bg2"/>
                </a:solidFill>
              </a:rPr>
              <a:t>açık </a:t>
            </a:r>
            <a:r>
              <a:rPr lang="tr-TR" altLang="tr-TR" dirty="0">
                <a:solidFill>
                  <a:schemeClr val="bg2"/>
                </a:solidFill>
              </a:rPr>
              <a:t>olarak belirtmezler. </a:t>
            </a:r>
            <a:endParaRPr lang="tr-TR" altLang="tr-TR" dirty="0" smtClean="0">
              <a:solidFill>
                <a:schemeClr val="bg2"/>
              </a:solidFill>
            </a:endParaRP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Önce </a:t>
            </a:r>
            <a:r>
              <a:rPr lang="tr-TR" altLang="tr-TR" dirty="0">
                <a:solidFill>
                  <a:schemeClr val="bg2"/>
                </a:solidFill>
              </a:rPr>
              <a:t>veriler toplanır, sonra özelden genele gidilerek </a:t>
            </a:r>
            <a:r>
              <a:rPr lang="tr-TR" altLang="tr-TR" dirty="0" smtClean="0">
                <a:solidFill>
                  <a:schemeClr val="bg2"/>
                </a:solidFill>
              </a:rPr>
              <a:t>bu </a:t>
            </a:r>
            <a:r>
              <a:rPr lang="tr-TR" altLang="tr-TR" dirty="0">
                <a:solidFill>
                  <a:schemeClr val="bg2"/>
                </a:solidFill>
              </a:rPr>
              <a:t>veriler sentezlenir, genel </a:t>
            </a:r>
            <a:r>
              <a:rPr lang="tr-TR" altLang="tr-TR" dirty="0" smtClean="0">
                <a:solidFill>
                  <a:schemeClr val="bg2"/>
                </a:solidFill>
              </a:rPr>
              <a:t>desenler (örüntü/</a:t>
            </a:r>
            <a:r>
              <a:rPr lang="tr-TR" altLang="tr-TR" dirty="0" err="1" smtClean="0">
                <a:solidFill>
                  <a:schemeClr val="bg2"/>
                </a:solidFill>
              </a:rPr>
              <a:t>pattern</a:t>
            </a:r>
            <a:r>
              <a:rPr lang="tr-TR" altLang="tr-TR" dirty="0" smtClean="0">
                <a:solidFill>
                  <a:schemeClr val="bg2"/>
                </a:solidFill>
              </a:rPr>
              <a:t>) tespit </a:t>
            </a:r>
            <a:r>
              <a:rPr lang="tr-TR" altLang="tr-TR" dirty="0">
                <a:solidFill>
                  <a:schemeClr val="bg2"/>
                </a:solidFill>
              </a:rPr>
              <a:t>edilir ve çalışma sonunda genelleyici ve yeni hipotezler üretilir</a:t>
            </a:r>
            <a:endParaRPr lang="tr-TR" altLang="tr-TR" dirty="0" smtClean="0">
              <a:solidFill>
                <a:schemeClr val="bg2"/>
              </a:solidFill>
            </a:endParaRPr>
          </a:p>
        </p:txBody>
      </p:sp>
      <p:sp>
        <p:nvSpPr>
          <p:cNvPr id="7177" name="9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64A254-E81B-40B8-AE8A-13148C61C4DD}" type="slidenum">
              <a:rPr lang="tr-TR" altLang="tr-TR" smtClean="0"/>
              <a:pPr/>
              <a:t>16</a:t>
            </a:fld>
            <a:endParaRPr lang="tr-TR" altLang="tr-TR" smtClean="0"/>
          </a:p>
        </p:txBody>
      </p:sp>
      <p:graphicFrame>
        <p:nvGraphicFramePr>
          <p:cNvPr id="7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262758"/>
              </p:ext>
            </p:extLst>
          </p:nvPr>
        </p:nvGraphicFramePr>
        <p:xfrm>
          <a:off x="323528" y="2852936"/>
          <a:ext cx="8496944" cy="3403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94935"/>
                <a:gridCol w="6502009"/>
              </a:tblGrid>
              <a:tr h="370840"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Özellik</a:t>
                      </a:r>
                      <a:endParaRPr lang="tr-T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Açıklama</a:t>
                      </a:r>
                      <a:endParaRPr lang="tr-TR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noProof="0" dirty="0" err="1" smtClean="0"/>
                        <a:t>Tümevarımcı</a:t>
                      </a:r>
                      <a:endParaRPr lang="tr-T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Başlangıçta</a:t>
                      </a:r>
                      <a:r>
                        <a:rPr lang="tr-TR" baseline="0" noProof="0" dirty="0" smtClean="0"/>
                        <a:t> sentezlenerek elde edilen bilgiden yola çıkarak ikna edici genellemeler yaparlar (özelden genele gidiş) </a:t>
                      </a:r>
                      <a:endParaRPr lang="tr-TR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Doğal</a:t>
                      </a:r>
                      <a:r>
                        <a:rPr lang="tr-TR" baseline="0" noProof="0" dirty="0" smtClean="0"/>
                        <a:t> ortam</a:t>
                      </a:r>
                      <a:endParaRPr lang="tr-T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Fenomenlerin, olguların ya</a:t>
                      </a:r>
                      <a:r>
                        <a:rPr lang="tr-TR" baseline="0" noProof="0" dirty="0" smtClean="0"/>
                        <a:t> da davranışların gerçekleştiği doğal ortamda çalışılır (ör: hastane kliniği)</a:t>
                      </a:r>
                      <a:endParaRPr lang="tr-TR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Veri toplama</a:t>
                      </a:r>
                      <a:endParaRPr lang="tr-T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Araştırmacı verilere doğrudan</a:t>
                      </a:r>
                      <a:r>
                        <a:rPr lang="tr-TR" baseline="0" noProof="0" dirty="0" smtClean="0"/>
                        <a:t> kaynağından ulaşır (ör: anket)</a:t>
                      </a:r>
                      <a:endParaRPr lang="tr-TR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Sürece</a:t>
                      </a:r>
                      <a:r>
                        <a:rPr lang="tr-TR" baseline="0" noProof="0" dirty="0" smtClean="0"/>
                        <a:t> yönelik</a:t>
                      </a:r>
                      <a:endParaRPr lang="tr-T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Fenomenlerin</a:t>
                      </a:r>
                      <a:r>
                        <a:rPr lang="tr-TR" baseline="0" noProof="0" dirty="0" smtClean="0"/>
                        <a:t> nasıl ve neden gerçekleştiğine odaklanılır</a:t>
                      </a:r>
                      <a:endParaRPr lang="tr-TR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Öznel</a:t>
                      </a:r>
                      <a:endParaRPr lang="tr-T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Katılımcının bakış açısı dahil edilir, katılımcının anlaması</a:t>
                      </a:r>
                      <a:r>
                        <a:rPr lang="tr-TR" baseline="0" noProof="0" dirty="0" smtClean="0"/>
                        <a:t> ve yorumlayışı şekillendirir</a:t>
                      </a:r>
                      <a:endParaRPr lang="tr-TR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Araştırma deseni</a:t>
                      </a:r>
                      <a:endParaRPr lang="tr-T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Esnektir, çalışmanın</a:t>
                      </a:r>
                      <a:r>
                        <a:rPr lang="tr-TR" baseline="0" noProof="0" dirty="0" smtClean="0"/>
                        <a:t> gerçekleştiği duruma göre gelişip değişir</a:t>
                      </a:r>
                      <a:endParaRPr lang="tr-TR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549275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>
                <a:solidFill>
                  <a:schemeClr val="bg2"/>
                </a:solidFill>
              </a:rPr>
              <a:t>ARAŞTIRMA YÖNTEM VE TEKNİKLERİ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49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tr-TR" b="1" dirty="0">
                <a:solidFill>
                  <a:schemeClr val="bg2"/>
                </a:solidFill>
              </a:rPr>
              <a:t>BİLİMSEL ARAŞTIRMA </a:t>
            </a:r>
            <a:r>
              <a:rPr lang="tr-TR" altLang="tr-TR" b="1" dirty="0" smtClean="0">
                <a:solidFill>
                  <a:schemeClr val="bg2"/>
                </a:solidFill>
              </a:rPr>
              <a:t>YÖNTEMLERİNİN KARŞILAŞTIRILMASI</a:t>
            </a:r>
            <a:endParaRPr lang="tr-TR" altLang="tr-TR" b="1" dirty="0">
              <a:solidFill>
                <a:schemeClr val="bg2"/>
              </a:solidFill>
            </a:endParaRPr>
          </a:p>
        </p:txBody>
      </p:sp>
      <p:sp>
        <p:nvSpPr>
          <p:cNvPr id="7177" name="9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64A254-E81B-40B8-AE8A-13148C61C4DD}" type="slidenum">
              <a:rPr lang="tr-TR" altLang="tr-TR" smtClean="0"/>
              <a:pPr/>
              <a:t>17</a:t>
            </a:fld>
            <a:endParaRPr lang="tr-TR" altLang="tr-TR" smtClean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9432363"/>
              </p:ext>
            </p:extLst>
          </p:nvPr>
        </p:nvGraphicFramePr>
        <p:xfrm>
          <a:off x="323528" y="1674584"/>
          <a:ext cx="8504238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031"/>
                <a:gridCol w="3672408"/>
                <a:gridCol w="365779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Nicel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Nitel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b="0" noProof="0" dirty="0" smtClean="0"/>
                        <a:t>Yaklaşım</a:t>
                      </a:r>
                      <a:endParaRPr lang="tr-TR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Tümdengelim ile teorilerin test edilmesi (doğrulama/</a:t>
                      </a:r>
                      <a:r>
                        <a:rPr lang="tr-TR" noProof="0" dirty="0" err="1" smtClean="0"/>
                        <a:t>yanlışlama</a:t>
                      </a:r>
                      <a:r>
                        <a:rPr lang="tr-TR" noProof="0" dirty="0" smtClean="0"/>
                        <a:t>)</a:t>
                      </a:r>
                      <a:endParaRPr lang="tr-T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Tümevarım</a:t>
                      </a:r>
                      <a:r>
                        <a:rPr lang="tr-TR" baseline="0" noProof="0" dirty="0" smtClean="0"/>
                        <a:t> ile teori/hipotez oluşturulması</a:t>
                      </a:r>
                      <a:endParaRPr lang="tr-TR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b="0" noProof="0" dirty="0" smtClean="0"/>
                        <a:t>Amaç</a:t>
                      </a:r>
                      <a:endParaRPr lang="tr-TR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Olgular arası bağlantıları ve</a:t>
                      </a:r>
                      <a:r>
                        <a:rPr lang="tr-TR" baseline="0" noProof="0" dirty="0" smtClean="0"/>
                        <a:t> neden-sonuç ilişkisini inceleme</a:t>
                      </a:r>
                      <a:endParaRPr lang="tr-T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Olguları detaylı bir</a:t>
                      </a:r>
                      <a:r>
                        <a:rPr lang="tr-TR" baseline="0" noProof="0" dirty="0" smtClean="0"/>
                        <a:t> şekilde inceleme</a:t>
                      </a:r>
                      <a:endParaRPr lang="tr-TR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b="0" noProof="0" dirty="0" smtClean="0"/>
                        <a:t>Akış</a:t>
                      </a:r>
                      <a:endParaRPr lang="tr-TR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Teori ve hipotezle</a:t>
                      </a:r>
                      <a:r>
                        <a:rPr lang="tr-TR" baseline="0" noProof="0" dirty="0" smtClean="0"/>
                        <a:t> başlar</a:t>
                      </a:r>
                      <a:endParaRPr lang="tr-T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noProof="0" dirty="0" smtClean="0"/>
                        <a:t>Teori ve hipotezle</a:t>
                      </a:r>
                      <a:r>
                        <a:rPr lang="tr-TR" baseline="0" noProof="0" dirty="0" smtClean="0"/>
                        <a:t> son bulur</a:t>
                      </a:r>
                      <a:endParaRPr lang="tr-TR" noProof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b="0" noProof="0" dirty="0" err="1" smtClean="0"/>
                        <a:t>Pattern</a:t>
                      </a:r>
                      <a:r>
                        <a:rPr lang="tr-TR" b="0" baseline="0" noProof="0" dirty="0" smtClean="0"/>
                        <a:t> (desen)</a:t>
                      </a:r>
                      <a:endParaRPr lang="tr-TR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Çalışmadan</a:t>
                      </a:r>
                      <a:r>
                        <a:rPr lang="tr-TR" baseline="0" noProof="0" dirty="0" smtClean="0"/>
                        <a:t> önce oluşturulur</a:t>
                      </a:r>
                      <a:endParaRPr lang="tr-T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Çalışma</a:t>
                      </a:r>
                      <a:r>
                        <a:rPr lang="tr-TR" baseline="0" noProof="0" dirty="0" smtClean="0"/>
                        <a:t> süresince oluşturulur</a:t>
                      </a:r>
                      <a:endParaRPr lang="tr-TR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b="0" noProof="0" dirty="0" smtClean="0"/>
                        <a:t>Veri kullanımı</a:t>
                      </a:r>
                      <a:endParaRPr lang="tr-TR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Var olan bir</a:t>
                      </a:r>
                      <a:r>
                        <a:rPr lang="tr-TR" baseline="0" noProof="0" dirty="0" smtClean="0"/>
                        <a:t> teoriyle ilişkili önermeler veya hipotezleri değerlendirmek için veri toplanır</a:t>
                      </a:r>
                      <a:endParaRPr lang="tr-T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Kavramsal bir çerçeve oluşturmak,</a:t>
                      </a:r>
                      <a:r>
                        <a:rPr lang="tr-TR" baseline="0" noProof="0" dirty="0" smtClean="0"/>
                        <a:t> desen/örüntüleri tanımlamak veya bir fenomeni incelemek amacıyla veri toplanır</a:t>
                      </a:r>
                      <a:endParaRPr lang="tr-TR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b="0" noProof="0" dirty="0" smtClean="0"/>
                        <a:t>Analiz</a:t>
                      </a:r>
                      <a:endParaRPr lang="tr-TR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Sayısal verilerin istatistiki analizi ve tahmin yapma</a:t>
                      </a:r>
                      <a:endParaRPr lang="tr-T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Sözel betimleme ve yorumlama</a:t>
                      </a:r>
                      <a:endParaRPr lang="tr-TR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77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549275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>
                <a:solidFill>
                  <a:schemeClr val="bg2"/>
                </a:solidFill>
              </a:rPr>
              <a:t>ARAŞTIRMA YÖNTEM VE TEKNİKLERİ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49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tr-TR" b="1" dirty="0" smtClean="0">
                <a:solidFill>
                  <a:schemeClr val="bg2"/>
                </a:solidFill>
              </a:rPr>
              <a:t>VERİ TOPLAMA VE </a:t>
            </a:r>
            <a:r>
              <a:rPr lang="tr-TR" altLang="tr-TR" b="1" u="sng" dirty="0" smtClean="0">
                <a:solidFill>
                  <a:schemeClr val="bg2"/>
                </a:solidFill>
              </a:rPr>
              <a:t>VERİ</a:t>
            </a:r>
            <a:r>
              <a:rPr lang="tr-TR" altLang="tr-TR" b="1" dirty="0" smtClean="0">
                <a:solidFill>
                  <a:schemeClr val="bg2"/>
                </a:solidFill>
              </a:rPr>
              <a:t> TÜRLERİ</a:t>
            </a:r>
            <a:endParaRPr lang="tr-TR" altLang="tr-TR" b="1" dirty="0">
              <a:solidFill>
                <a:schemeClr val="bg2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23850" y="1484313"/>
            <a:ext cx="84963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Veri</a:t>
            </a:r>
            <a:r>
              <a:rPr lang="tr-TR" altLang="tr-TR" dirty="0">
                <a:solidFill>
                  <a:schemeClr val="bg2"/>
                </a:solidFill>
              </a:rPr>
              <a:t>: </a:t>
            </a:r>
            <a:r>
              <a:rPr lang="tr-TR" altLang="tr-TR" dirty="0" smtClean="0">
                <a:solidFill>
                  <a:schemeClr val="bg2"/>
                </a:solidFill>
              </a:rPr>
              <a:t>İşlenmemiş </a:t>
            </a:r>
            <a:r>
              <a:rPr lang="tr-TR" altLang="tr-TR" dirty="0">
                <a:solidFill>
                  <a:schemeClr val="bg2"/>
                </a:solidFill>
              </a:rPr>
              <a:t>ham </a:t>
            </a:r>
            <a:r>
              <a:rPr lang="tr-TR" altLang="tr-TR" dirty="0" smtClean="0">
                <a:solidFill>
                  <a:schemeClr val="bg2"/>
                </a:solidFill>
              </a:rPr>
              <a:t>bilgi olduğunu hatırlayınız.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Duyu </a:t>
            </a:r>
            <a:r>
              <a:rPr lang="tr-TR" altLang="tr-TR" dirty="0">
                <a:solidFill>
                  <a:schemeClr val="bg2"/>
                </a:solidFill>
              </a:rPr>
              <a:t>organları veya algılayıcı cihazlar ile elde edilebilen, ölçülebilen, kaydedilebilen, analiz ve yorum yapılabilen her türlü öğedir</a:t>
            </a:r>
            <a:r>
              <a:rPr lang="tr-TR" altLang="tr-TR" dirty="0" smtClean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7177" name="9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64A254-E81B-40B8-AE8A-13148C61C4DD}" type="slidenum">
              <a:rPr lang="tr-TR" altLang="tr-TR" smtClean="0"/>
              <a:pPr/>
              <a:t>18</a:t>
            </a:fld>
            <a:endParaRPr lang="tr-TR" altLang="tr-TR" smtClean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23850" y="2677224"/>
            <a:ext cx="849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tr-TR" b="1" dirty="0" smtClean="0">
                <a:solidFill>
                  <a:schemeClr val="bg2"/>
                </a:solidFill>
              </a:rPr>
              <a:t>VERİ TOPLAMA VE </a:t>
            </a:r>
            <a:r>
              <a:rPr lang="tr-TR" altLang="tr-TR" b="1" u="sng" dirty="0" smtClean="0">
                <a:solidFill>
                  <a:schemeClr val="bg2"/>
                </a:solidFill>
              </a:rPr>
              <a:t>VERİ TÜRLERİ: Olgusal ve Yargısal</a:t>
            </a:r>
            <a:endParaRPr lang="tr-TR" altLang="tr-TR" b="1" u="sng" dirty="0">
              <a:solidFill>
                <a:schemeClr val="bg2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3850" y="3109024"/>
            <a:ext cx="84963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altLang="tr-TR" dirty="0">
                <a:solidFill>
                  <a:schemeClr val="bg2"/>
                </a:solidFill>
              </a:rPr>
              <a:t>Olgusal veriler: </a:t>
            </a:r>
            <a:endParaRPr lang="tr-TR" altLang="tr-TR" dirty="0" smtClean="0">
              <a:solidFill>
                <a:schemeClr val="bg2"/>
              </a:solidFill>
            </a:endParaRPr>
          </a:p>
          <a:p>
            <a:pPr lvl="1"/>
            <a:r>
              <a:rPr lang="tr-TR" altLang="tr-TR" dirty="0" smtClean="0">
                <a:solidFill>
                  <a:schemeClr val="bg2"/>
                </a:solidFill>
              </a:rPr>
              <a:t>+	Nesnel </a:t>
            </a:r>
            <a:r>
              <a:rPr lang="tr-TR" altLang="tr-TR" dirty="0">
                <a:solidFill>
                  <a:schemeClr val="bg2"/>
                </a:solidFill>
              </a:rPr>
              <a:t>olan, </a:t>
            </a:r>
            <a:r>
              <a:rPr lang="tr-TR" altLang="tr-TR" dirty="0" smtClean="0">
                <a:solidFill>
                  <a:schemeClr val="bg2"/>
                </a:solidFill>
              </a:rPr>
              <a:t>herkesçe kabul </a:t>
            </a:r>
            <a:r>
              <a:rPr lang="tr-TR" altLang="tr-TR" dirty="0">
                <a:solidFill>
                  <a:schemeClr val="bg2"/>
                </a:solidFill>
              </a:rPr>
              <a:t>edilen ve </a:t>
            </a:r>
            <a:r>
              <a:rPr lang="tr-TR" altLang="tr-TR" dirty="0" smtClean="0">
                <a:solidFill>
                  <a:schemeClr val="bg2"/>
                </a:solidFill>
              </a:rPr>
              <a:t>ölçülebilir nitelikte </a:t>
            </a:r>
            <a:r>
              <a:rPr lang="tr-TR" altLang="tr-TR" dirty="0">
                <a:solidFill>
                  <a:schemeClr val="bg2"/>
                </a:solidFill>
              </a:rPr>
              <a:t>olan </a:t>
            </a:r>
            <a:r>
              <a:rPr lang="tr-TR" altLang="tr-TR" dirty="0" smtClean="0">
                <a:solidFill>
                  <a:schemeClr val="bg2"/>
                </a:solidFill>
              </a:rPr>
              <a:t>verilerdir </a:t>
            </a:r>
          </a:p>
          <a:p>
            <a:pPr marL="1371600" lvl="2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Yaş, cinsiyet</a:t>
            </a:r>
            <a:r>
              <a:rPr lang="tr-TR" altLang="tr-TR" dirty="0">
                <a:solidFill>
                  <a:schemeClr val="bg2"/>
                </a:solidFill>
              </a:rPr>
              <a:t>, </a:t>
            </a:r>
            <a:r>
              <a:rPr lang="tr-TR" altLang="tr-TR" dirty="0" smtClean="0">
                <a:solidFill>
                  <a:schemeClr val="bg2"/>
                </a:solidFill>
              </a:rPr>
              <a:t>ağırlık, vb.</a:t>
            </a:r>
            <a:endParaRPr lang="tr-TR" altLang="tr-TR" dirty="0">
              <a:solidFill>
                <a:schemeClr val="bg2"/>
              </a:solidFill>
            </a:endParaRPr>
          </a:p>
          <a:p>
            <a:pPr marL="457200" indent="-457200">
              <a:buFontTx/>
              <a:buChar char="•"/>
            </a:pPr>
            <a:endParaRPr lang="tr-TR" altLang="tr-TR" dirty="0">
              <a:solidFill>
                <a:schemeClr val="bg2"/>
              </a:solidFill>
            </a:endParaRPr>
          </a:p>
          <a:p>
            <a:pPr marL="457200" indent="-457200">
              <a:buFontTx/>
              <a:buChar char="•"/>
            </a:pPr>
            <a:r>
              <a:rPr lang="tr-TR" altLang="tr-TR" dirty="0">
                <a:solidFill>
                  <a:schemeClr val="bg2"/>
                </a:solidFill>
              </a:rPr>
              <a:t>Yargısal veriler: </a:t>
            </a:r>
            <a:endParaRPr lang="tr-TR" altLang="tr-TR" dirty="0" smtClean="0">
              <a:solidFill>
                <a:schemeClr val="bg2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−"/>
            </a:pPr>
            <a:r>
              <a:rPr lang="tr-TR" altLang="tr-TR" dirty="0" smtClean="0">
                <a:solidFill>
                  <a:schemeClr val="bg2"/>
                </a:solidFill>
              </a:rPr>
              <a:t>Sübjektif </a:t>
            </a:r>
            <a:r>
              <a:rPr lang="tr-TR" altLang="tr-TR" dirty="0">
                <a:solidFill>
                  <a:schemeClr val="bg2"/>
                </a:solidFill>
              </a:rPr>
              <a:t>verilerdir. </a:t>
            </a:r>
            <a:endParaRPr lang="tr-TR" altLang="tr-TR" dirty="0" smtClean="0">
              <a:solidFill>
                <a:schemeClr val="bg2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−"/>
            </a:pPr>
            <a:r>
              <a:rPr lang="tr-TR" altLang="tr-TR" dirty="0" smtClean="0">
                <a:solidFill>
                  <a:schemeClr val="bg2"/>
                </a:solidFill>
              </a:rPr>
              <a:t>İnsanların görüş ve düşüncelerine</a:t>
            </a:r>
            <a:r>
              <a:rPr lang="tr-TR" altLang="tr-TR" dirty="0">
                <a:solidFill>
                  <a:schemeClr val="bg2"/>
                </a:solidFill>
              </a:rPr>
              <a:t>, tutum ve </a:t>
            </a:r>
            <a:r>
              <a:rPr lang="tr-TR" altLang="tr-TR" dirty="0" smtClean="0">
                <a:solidFill>
                  <a:schemeClr val="bg2"/>
                </a:solidFill>
              </a:rPr>
              <a:t>davranışlarına göre oluşur (ör</a:t>
            </a:r>
            <a:r>
              <a:rPr lang="tr-TR" altLang="tr-TR" dirty="0">
                <a:solidFill>
                  <a:schemeClr val="bg2"/>
                </a:solidFill>
              </a:rPr>
              <a:t>: anket), </a:t>
            </a:r>
            <a:endParaRPr lang="tr-TR" altLang="tr-TR" dirty="0" smtClean="0">
              <a:solidFill>
                <a:schemeClr val="bg2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−"/>
            </a:pPr>
            <a:r>
              <a:rPr lang="tr-TR" altLang="tr-TR" dirty="0" smtClean="0">
                <a:solidFill>
                  <a:schemeClr val="bg2"/>
                </a:solidFill>
              </a:rPr>
              <a:t>Kısa </a:t>
            </a:r>
            <a:r>
              <a:rPr lang="tr-TR" altLang="tr-TR" dirty="0">
                <a:solidFill>
                  <a:schemeClr val="bg2"/>
                </a:solidFill>
              </a:rPr>
              <a:t>bir </a:t>
            </a:r>
            <a:r>
              <a:rPr lang="tr-TR" altLang="tr-TR" dirty="0" smtClean="0">
                <a:solidFill>
                  <a:schemeClr val="bg2"/>
                </a:solidFill>
              </a:rPr>
              <a:t>süre içinde </a:t>
            </a:r>
            <a:r>
              <a:rPr lang="tr-TR" altLang="tr-TR" dirty="0">
                <a:solidFill>
                  <a:schemeClr val="bg2"/>
                </a:solidFill>
              </a:rPr>
              <a:t>bile </a:t>
            </a:r>
            <a:r>
              <a:rPr lang="tr-TR" altLang="tr-TR" dirty="0" smtClean="0">
                <a:solidFill>
                  <a:schemeClr val="bg2"/>
                </a:solidFill>
              </a:rPr>
              <a:t>değişebilir</a:t>
            </a:r>
            <a:r>
              <a:rPr lang="tr-TR" altLang="tr-TR" dirty="0">
                <a:solidFill>
                  <a:schemeClr val="bg2"/>
                </a:solidFill>
              </a:rPr>
              <a:t>. </a:t>
            </a:r>
            <a:endParaRPr lang="tr-TR" altLang="tr-TR" dirty="0" smtClean="0">
              <a:solidFill>
                <a:schemeClr val="bg2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−"/>
            </a:pPr>
            <a:r>
              <a:rPr lang="tr-TR" altLang="tr-TR" dirty="0" smtClean="0">
                <a:solidFill>
                  <a:schemeClr val="bg2"/>
                </a:solidFill>
              </a:rPr>
              <a:t>Veri </a:t>
            </a:r>
            <a:r>
              <a:rPr lang="tr-TR" altLang="tr-TR" dirty="0">
                <a:solidFill>
                  <a:schemeClr val="bg2"/>
                </a:solidFill>
              </a:rPr>
              <a:t>toplama anında insanlar samimi olmayabilir, sorulara </a:t>
            </a:r>
            <a:r>
              <a:rPr lang="tr-TR" altLang="tr-TR" dirty="0" smtClean="0">
                <a:solidFill>
                  <a:schemeClr val="bg2"/>
                </a:solidFill>
              </a:rPr>
              <a:t>içtenlikle </a:t>
            </a:r>
            <a:r>
              <a:rPr lang="tr-TR" altLang="tr-TR" dirty="0">
                <a:solidFill>
                  <a:schemeClr val="bg2"/>
                </a:solidFill>
              </a:rPr>
              <a:t>cevap vermeyebilirler.</a:t>
            </a:r>
          </a:p>
          <a:p>
            <a:pPr marL="457200" indent="-457200">
              <a:buFontTx/>
              <a:buChar char="•"/>
            </a:pPr>
            <a:endParaRPr lang="tr-TR" altLang="tr-TR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09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549275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>
                <a:solidFill>
                  <a:schemeClr val="bg2"/>
                </a:solidFill>
              </a:rPr>
              <a:t>ARAŞTIRMA YÖNTEM VE TEKNİKLERİ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49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tr-TR" b="1" dirty="0" smtClean="0">
                <a:solidFill>
                  <a:schemeClr val="bg2"/>
                </a:solidFill>
              </a:rPr>
              <a:t>VERİ TOPLAMA VE </a:t>
            </a:r>
            <a:r>
              <a:rPr lang="tr-TR" altLang="tr-TR" b="1" u="sng" dirty="0" smtClean="0">
                <a:solidFill>
                  <a:schemeClr val="bg2"/>
                </a:solidFill>
              </a:rPr>
              <a:t>VERİ TÜRLERİ</a:t>
            </a:r>
            <a:endParaRPr lang="tr-TR" altLang="tr-TR" b="1" u="sng" dirty="0">
              <a:solidFill>
                <a:schemeClr val="bg2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23850" y="1484313"/>
            <a:ext cx="84963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Yargısal verilerin öznelliğini ve diğer zayıf yönlerinin etkisini azaltmak üzere önerilen bir yöntem: </a:t>
            </a:r>
            <a:r>
              <a:rPr lang="tr-TR" altLang="tr-TR" dirty="0" err="1" smtClean="0">
                <a:solidFill>
                  <a:schemeClr val="bg2"/>
                </a:solidFill>
              </a:rPr>
              <a:t>Delphi</a:t>
            </a:r>
            <a:r>
              <a:rPr lang="tr-TR" altLang="tr-TR" dirty="0" smtClean="0">
                <a:solidFill>
                  <a:schemeClr val="bg2"/>
                </a:solidFill>
              </a:rPr>
              <a:t> metodu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>
                <a:solidFill>
                  <a:schemeClr val="bg2"/>
                </a:solidFill>
              </a:rPr>
              <a:t>Bir koordinatör yönetiminde bilirkişi ekibi tarafından birkaç kez yinelenen yazılı takdir miktarlarına göre ortak bir tahmin yapılmaktadır. 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Yöntem</a:t>
            </a:r>
            <a:r>
              <a:rPr lang="tr-TR" altLang="tr-TR" dirty="0">
                <a:solidFill>
                  <a:schemeClr val="bg2"/>
                </a:solidFill>
              </a:rPr>
              <a:t>:</a:t>
            </a:r>
          </a:p>
          <a:p>
            <a:pPr marL="1371600" lvl="2" indent="-457200">
              <a:buFontTx/>
              <a:buChar char="•"/>
            </a:pPr>
            <a:r>
              <a:rPr lang="tr-TR" altLang="tr-TR" dirty="0">
                <a:solidFill>
                  <a:schemeClr val="bg2"/>
                </a:solidFill>
              </a:rPr>
              <a:t>Koordinatör bilirkişilere "sistemi tanımlama" belgelerini ve birer "tahmin formu" verir. </a:t>
            </a:r>
          </a:p>
          <a:p>
            <a:pPr marL="1371600" lvl="2" indent="-457200">
              <a:buFontTx/>
              <a:buChar char="•"/>
            </a:pPr>
            <a:r>
              <a:rPr lang="tr-TR" altLang="tr-TR" dirty="0">
                <a:solidFill>
                  <a:schemeClr val="bg2"/>
                </a:solidFill>
              </a:rPr>
              <a:t>Bilirkişiler birbirinden habersiz, nedenleri ile birlikte tahminlerini yazılı olarak koordinatöre bildirir. </a:t>
            </a:r>
          </a:p>
          <a:p>
            <a:pPr marL="1371600" lvl="2" indent="-457200">
              <a:buFontTx/>
              <a:buChar char="•"/>
            </a:pPr>
            <a:r>
              <a:rPr lang="tr-TR" altLang="tr-TR" dirty="0">
                <a:solidFill>
                  <a:schemeClr val="bg2"/>
                </a:solidFill>
              </a:rPr>
              <a:t>Koordinatör ortanca ve aykırı tahmin sonuçlarını bilirkişilere vererek, yeni tahminde bulunmalarını ister. </a:t>
            </a:r>
          </a:p>
          <a:p>
            <a:pPr marL="1371600" lvl="2" indent="-457200">
              <a:buFontTx/>
              <a:buChar char="•"/>
            </a:pPr>
            <a:r>
              <a:rPr lang="tr-TR" altLang="tr-TR" dirty="0">
                <a:solidFill>
                  <a:schemeClr val="bg2"/>
                </a:solidFill>
              </a:rPr>
              <a:t>Ortak bir değere yaklaşıncaya kadar bu işlem yinelenmektedir.</a:t>
            </a:r>
          </a:p>
          <a:p>
            <a:pPr marL="914400" lvl="1" indent="-457200">
              <a:buFontTx/>
              <a:buChar char="•"/>
            </a:pPr>
            <a:endParaRPr lang="tr-TR" altLang="tr-TR" dirty="0" smtClean="0">
              <a:solidFill>
                <a:schemeClr val="bg2"/>
              </a:solidFill>
            </a:endParaRPr>
          </a:p>
        </p:txBody>
      </p:sp>
      <p:sp>
        <p:nvSpPr>
          <p:cNvPr id="7177" name="9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64A254-E81B-40B8-AE8A-13148C61C4DD}" type="slidenum">
              <a:rPr lang="tr-TR" altLang="tr-TR" smtClean="0"/>
              <a:pPr/>
              <a:t>19</a:t>
            </a:fld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38671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0" y="549275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 smtClean="0">
                <a:solidFill>
                  <a:schemeClr val="bg2"/>
                </a:solidFill>
              </a:rPr>
              <a:t>BLM2051 SEMİNER DERSİ – GENEL </a:t>
            </a:r>
            <a:r>
              <a:rPr lang="tr-TR" altLang="tr-TR" sz="2000" b="1" dirty="0">
                <a:solidFill>
                  <a:schemeClr val="bg2"/>
                </a:solidFill>
              </a:rPr>
              <a:t>BİLGİLER</a:t>
            </a:r>
          </a:p>
        </p:txBody>
      </p:sp>
      <p:grpSp>
        <p:nvGrpSpPr>
          <p:cNvPr id="4100" name="9 Grup"/>
          <p:cNvGrpSpPr>
            <a:grpSpLocks/>
          </p:cNvGrpSpPr>
          <p:nvPr/>
        </p:nvGrpSpPr>
        <p:grpSpPr bwMode="auto">
          <a:xfrm>
            <a:off x="395288" y="1151926"/>
            <a:ext cx="8496300" cy="2360116"/>
            <a:chOff x="395288" y="4768850"/>
            <a:chExt cx="8496300" cy="2358871"/>
          </a:xfrm>
        </p:grpSpPr>
        <p:sp>
          <p:nvSpPr>
            <p:cNvPr id="4102" name="Text Box 8"/>
            <p:cNvSpPr txBox="1">
              <a:spLocks noChangeArrowheads="1"/>
            </p:cNvSpPr>
            <p:nvPr/>
          </p:nvSpPr>
          <p:spPr bwMode="auto">
            <a:xfrm>
              <a:off x="395288" y="4768850"/>
              <a:ext cx="84963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r-TR" altLang="tr-TR" b="1" dirty="0">
                  <a:solidFill>
                    <a:schemeClr val="bg2"/>
                  </a:solidFill>
                </a:rPr>
                <a:t>BAŞARIM DEĞERLENDİRME</a:t>
              </a:r>
            </a:p>
          </p:txBody>
        </p:sp>
        <p:sp>
          <p:nvSpPr>
            <p:cNvPr id="4103" name="Text Box 9"/>
            <p:cNvSpPr txBox="1">
              <a:spLocks noChangeArrowheads="1"/>
            </p:cNvSpPr>
            <p:nvPr/>
          </p:nvSpPr>
          <p:spPr bwMode="auto">
            <a:xfrm>
              <a:off x="395288" y="5097467"/>
              <a:ext cx="8496300" cy="2030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buFontTx/>
                <a:buChar char="•"/>
              </a:pPr>
              <a:r>
                <a:rPr lang="tr-TR" altLang="tr-TR" dirty="0" smtClean="0">
                  <a:solidFill>
                    <a:schemeClr val="bg2"/>
                  </a:solidFill>
                </a:rPr>
                <a:t>1</a:t>
              </a:r>
              <a:r>
                <a:rPr lang="tr-TR" altLang="tr-TR" dirty="0">
                  <a:solidFill>
                    <a:schemeClr val="bg2"/>
                  </a:solidFill>
                </a:rPr>
                <a:t>. </a:t>
              </a:r>
              <a:r>
                <a:rPr lang="tr-TR" altLang="tr-TR" dirty="0" smtClean="0">
                  <a:solidFill>
                    <a:schemeClr val="bg2"/>
                  </a:solidFill>
                </a:rPr>
                <a:t>ara sınav:  21/11/2018 (9. hafta) (bölümün sayfasında duyuracağı programa göre değişebilir.</a:t>
              </a:r>
            </a:p>
            <a:p>
              <a:pPr marL="457200" indent="-457200">
                <a:buFontTx/>
                <a:buChar char="•"/>
              </a:pPr>
              <a:r>
                <a:rPr lang="tr-TR" altLang="tr-TR" dirty="0" smtClean="0">
                  <a:solidFill>
                    <a:schemeClr val="bg2"/>
                  </a:solidFill>
                </a:rPr>
                <a:t>1. sunum: Kendi seçeceğiniz bir ilgi alanında</a:t>
              </a:r>
            </a:p>
            <a:p>
              <a:pPr marL="914400" lvl="1" indent="-457200">
                <a:buFontTx/>
                <a:buChar char="•"/>
              </a:pPr>
              <a:r>
                <a:rPr lang="tr-TR" altLang="tr-TR" dirty="0" smtClean="0">
                  <a:solidFill>
                    <a:schemeClr val="bg2"/>
                  </a:solidFill>
                </a:rPr>
                <a:t>Sınavlarda öğrenci sunumlarından soru sorulmayacaktır.</a:t>
              </a:r>
            </a:p>
            <a:p>
              <a:pPr marL="457200" indent="-457200">
                <a:buFontTx/>
                <a:buChar char="•"/>
              </a:pPr>
              <a:r>
                <a:rPr lang="tr-TR" altLang="tr-TR" dirty="0" smtClean="0">
                  <a:solidFill>
                    <a:schemeClr val="bg2"/>
                  </a:solidFill>
                </a:rPr>
                <a:t>Rapor ve Final </a:t>
              </a:r>
              <a:r>
                <a:rPr lang="tr-TR" altLang="tr-TR" dirty="0">
                  <a:solidFill>
                    <a:schemeClr val="bg2"/>
                  </a:solidFill>
                </a:rPr>
                <a:t>sınavı: </a:t>
              </a:r>
              <a:r>
                <a:rPr lang="tr-TR" altLang="tr-TR" dirty="0" smtClean="0">
                  <a:solidFill>
                    <a:schemeClr val="bg2"/>
                  </a:solidFill>
                </a:rPr>
                <a:t>Final haftasında</a:t>
              </a:r>
              <a:endParaRPr lang="tr-TR" altLang="tr-TR" dirty="0">
                <a:solidFill>
                  <a:schemeClr val="bg2"/>
                </a:solidFill>
              </a:endParaRPr>
            </a:p>
            <a:p>
              <a:pPr marL="457200" indent="-457200">
                <a:buFontTx/>
                <a:buChar char="•"/>
              </a:pPr>
              <a:r>
                <a:rPr lang="tr-TR" altLang="tr-TR" dirty="0" smtClean="0">
                  <a:solidFill>
                    <a:schemeClr val="bg2"/>
                  </a:solidFill>
                </a:rPr>
                <a:t>Puanlama </a:t>
              </a:r>
              <a:r>
                <a:rPr lang="tr-TR" altLang="tr-TR" dirty="0">
                  <a:solidFill>
                    <a:schemeClr val="bg2"/>
                  </a:solidFill>
                </a:rPr>
                <a:t>(değişebilir): </a:t>
              </a:r>
            </a:p>
            <a:p>
              <a:pPr marL="914400" lvl="1" indent="-457200">
                <a:buFontTx/>
                <a:buChar char="•"/>
              </a:pPr>
              <a:r>
                <a:rPr lang="tr-TR" altLang="tr-TR" dirty="0" smtClean="0">
                  <a:solidFill>
                    <a:schemeClr val="bg2"/>
                  </a:solidFill>
                </a:rPr>
                <a:t>Devam: %10, 1. ara sınav %2</a:t>
              </a:r>
              <a:r>
                <a:rPr lang="tr-TR" altLang="tr-TR" dirty="0">
                  <a:solidFill>
                    <a:schemeClr val="bg2"/>
                  </a:solidFill>
                </a:rPr>
                <a:t>5</a:t>
              </a:r>
              <a:r>
                <a:rPr lang="tr-TR" altLang="tr-TR" dirty="0" smtClean="0">
                  <a:solidFill>
                    <a:schemeClr val="bg2"/>
                  </a:solidFill>
                </a:rPr>
                <a:t>, 1. sunum %25, Rapor %15, Final %2</a:t>
              </a:r>
              <a:r>
                <a:rPr lang="tr-TR" altLang="tr-TR" dirty="0">
                  <a:solidFill>
                    <a:schemeClr val="bg2"/>
                  </a:solidFill>
                </a:rPr>
                <a:t>5</a:t>
              </a:r>
            </a:p>
          </p:txBody>
        </p:sp>
      </p:grpSp>
      <p:sp>
        <p:nvSpPr>
          <p:cNvPr id="4101" name="9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E30A6BE-ABCD-4702-86F2-F661E78F7C06}" type="slidenum">
              <a:rPr lang="tr-TR" altLang="tr-TR" smtClean="0"/>
              <a:pPr/>
              <a:t>2</a:t>
            </a:fld>
            <a:endParaRPr lang="tr-TR" altLang="tr-TR" smtClean="0"/>
          </a:p>
        </p:txBody>
      </p:sp>
      <p:grpSp>
        <p:nvGrpSpPr>
          <p:cNvPr id="10" name="8 Grup"/>
          <p:cNvGrpSpPr/>
          <p:nvPr/>
        </p:nvGrpSpPr>
        <p:grpSpPr>
          <a:xfrm>
            <a:off x="396180" y="3573016"/>
            <a:ext cx="8496300" cy="1632129"/>
            <a:chOff x="323850" y="4256176"/>
            <a:chExt cx="8496300" cy="1632129"/>
          </a:xfrm>
        </p:grpSpPr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323850" y="4256176"/>
              <a:ext cx="84963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r-TR" altLang="tr-TR" b="1" dirty="0" smtClean="0">
                  <a:solidFill>
                    <a:schemeClr val="bg2"/>
                  </a:solidFill>
                </a:rPr>
                <a:t>DERS İÇERİĞİ</a:t>
              </a:r>
              <a:endParaRPr lang="tr-TR" altLang="tr-TR" b="1" dirty="0">
                <a:solidFill>
                  <a:schemeClr val="bg2"/>
                </a:solidFill>
              </a:endParaRPr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323850" y="4687976"/>
              <a:ext cx="8496300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buFontTx/>
                <a:buChar char="•"/>
              </a:pPr>
              <a:r>
                <a:rPr lang="tr-TR" altLang="tr-TR" dirty="0">
                  <a:solidFill>
                    <a:schemeClr val="bg2"/>
                  </a:solidFill>
                </a:rPr>
                <a:t>Araştırma Yöntem ve Teknikleri</a:t>
              </a:r>
            </a:p>
            <a:p>
              <a:pPr marL="457200" indent="-457200">
                <a:buFontTx/>
                <a:buChar char="•"/>
              </a:pPr>
              <a:r>
                <a:rPr lang="tr-TR" altLang="tr-TR" dirty="0" smtClean="0">
                  <a:solidFill>
                    <a:schemeClr val="bg2"/>
                  </a:solidFill>
                </a:rPr>
                <a:t>Bilimsel yayınların ve raporların hazırlanması</a:t>
              </a:r>
            </a:p>
            <a:p>
              <a:pPr marL="457200" indent="-457200">
                <a:buFontTx/>
                <a:buChar char="•"/>
              </a:pPr>
              <a:r>
                <a:rPr lang="tr-TR" altLang="tr-TR" dirty="0" smtClean="0">
                  <a:solidFill>
                    <a:schemeClr val="bg2"/>
                  </a:solidFill>
                </a:rPr>
                <a:t>Sunum hazırlanması ve Hitabet becerileri</a:t>
              </a:r>
            </a:p>
            <a:p>
              <a:pPr marL="457200" indent="-457200">
                <a:buFontTx/>
                <a:buChar char="•"/>
              </a:pPr>
              <a:r>
                <a:rPr lang="tr-TR" altLang="tr-TR" dirty="0" smtClean="0">
                  <a:solidFill>
                    <a:schemeClr val="bg2"/>
                  </a:solidFill>
                </a:rPr>
                <a:t>Öğrenci sunumları</a:t>
              </a:r>
              <a:endParaRPr lang="tr-TR" altLang="tr-TR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8 Grup"/>
          <p:cNvGrpSpPr/>
          <p:nvPr/>
        </p:nvGrpSpPr>
        <p:grpSpPr>
          <a:xfrm>
            <a:off x="395536" y="5375205"/>
            <a:ext cx="8496300" cy="1355130"/>
            <a:chOff x="323850" y="4256176"/>
            <a:chExt cx="8496300" cy="1355130"/>
          </a:xfrm>
        </p:grpSpPr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323850" y="4256176"/>
              <a:ext cx="84963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r-TR" altLang="tr-TR" b="1" dirty="0" smtClean="0">
                  <a:solidFill>
                    <a:schemeClr val="bg2"/>
                  </a:solidFill>
                </a:rPr>
                <a:t>DERS NOTLARI</a:t>
              </a:r>
              <a:endParaRPr lang="tr-TR" altLang="tr-TR" b="1" dirty="0">
                <a:solidFill>
                  <a:schemeClr val="bg2"/>
                </a:solidFill>
              </a:endParaRPr>
            </a:p>
          </p:txBody>
        </p:sp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323850" y="4687976"/>
              <a:ext cx="849630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buFontTx/>
                <a:buChar char="•"/>
              </a:pPr>
              <a:r>
                <a:rPr lang="tr-TR" altLang="tr-TR" dirty="0" smtClean="0">
                  <a:solidFill>
                    <a:schemeClr val="bg2"/>
                  </a:solidFill>
                </a:rPr>
                <a:t>www.ce.yildiz.edu.tr/personal/yunus</a:t>
              </a:r>
            </a:p>
            <a:p>
              <a:pPr marL="457200" indent="-457200">
                <a:buFontTx/>
                <a:buChar char="•"/>
              </a:pPr>
              <a:r>
                <a:rPr lang="tr-TR" altLang="tr-TR" dirty="0" smtClean="0">
                  <a:solidFill>
                    <a:schemeClr val="bg2"/>
                  </a:solidFill>
                </a:rPr>
                <a:t>www.ce.yildiz.edu.tr/personal/zeyneb</a:t>
              </a:r>
            </a:p>
            <a:p>
              <a:pPr marL="457200" indent="-457200">
                <a:buFontTx/>
                <a:buChar char="•"/>
              </a:pPr>
              <a:r>
                <a:rPr lang="tr-TR" altLang="tr-TR" dirty="0" smtClean="0">
                  <a:solidFill>
                    <a:schemeClr val="bg2"/>
                  </a:solidFill>
                </a:rPr>
                <a:t>www.ce.yildiz.edu.tr/personal/vhakkoymaz</a:t>
              </a:r>
              <a:endParaRPr lang="tr-TR" altLang="tr-TR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003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549275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>
                <a:solidFill>
                  <a:schemeClr val="bg2"/>
                </a:solidFill>
              </a:rPr>
              <a:t>ARAŞTIRMA YÖNTEM VE TEKNİKLERİ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49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tr-TR" b="1" u="sng" dirty="0" smtClean="0">
                <a:solidFill>
                  <a:schemeClr val="bg2"/>
                </a:solidFill>
              </a:rPr>
              <a:t>VERİ TOPLAMA VE VERİ TÜRLERİ: Birincil ve İkincil</a:t>
            </a:r>
            <a:endParaRPr lang="tr-TR" altLang="tr-TR" b="1" u="sng" dirty="0">
              <a:solidFill>
                <a:schemeClr val="bg2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23850" y="1484313"/>
            <a:ext cx="84963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altLang="tr-TR" dirty="0">
                <a:solidFill>
                  <a:schemeClr val="bg2"/>
                </a:solidFill>
              </a:rPr>
              <a:t>Birincil veriler: </a:t>
            </a:r>
            <a:r>
              <a:rPr lang="tr-TR" altLang="tr-TR" dirty="0" smtClean="0">
                <a:solidFill>
                  <a:schemeClr val="bg2"/>
                </a:solidFill>
              </a:rPr>
              <a:t>Araştırma, </a:t>
            </a:r>
            <a:r>
              <a:rPr lang="tr-TR" altLang="tr-TR" dirty="0">
                <a:solidFill>
                  <a:schemeClr val="bg2"/>
                </a:solidFill>
              </a:rPr>
              <a:t>anket, </a:t>
            </a:r>
            <a:r>
              <a:rPr lang="tr-TR" altLang="tr-TR" dirty="0" smtClean="0">
                <a:solidFill>
                  <a:schemeClr val="bg2"/>
                </a:solidFill>
              </a:rPr>
              <a:t>gözlem</a:t>
            </a:r>
            <a:r>
              <a:rPr lang="tr-TR" altLang="tr-TR" dirty="0">
                <a:solidFill>
                  <a:schemeClr val="bg2"/>
                </a:solidFill>
              </a:rPr>
              <a:t>, deney ve </a:t>
            </a:r>
            <a:r>
              <a:rPr lang="tr-TR" altLang="tr-TR" dirty="0" smtClean="0">
                <a:solidFill>
                  <a:schemeClr val="bg2"/>
                </a:solidFill>
              </a:rPr>
              <a:t>görüşme </a:t>
            </a:r>
            <a:r>
              <a:rPr lang="tr-TR" altLang="tr-TR" dirty="0">
                <a:solidFill>
                  <a:schemeClr val="bg2"/>
                </a:solidFill>
              </a:rPr>
              <a:t>gibi bilimsel </a:t>
            </a:r>
            <a:r>
              <a:rPr lang="tr-TR" altLang="tr-TR" dirty="0" smtClean="0">
                <a:solidFill>
                  <a:schemeClr val="bg2"/>
                </a:solidFill>
              </a:rPr>
              <a:t>araştırma teknikleri </a:t>
            </a:r>
            <a:r>
              <a:rPr lang="tr-TR" altLang="tr-TR" dirty="0">
                <a:solidFill>
                  <a:schemeClr val="bg2"/>
                </a:solidFill>
              </a:rPr>
              <a:t>toplanan ve yorumlanan </a:t>
            </a:r>
            <a:r>
              <a:rPr lang="tr-TR" altLang="tr-TR" dirty="0" smtClean="0">
                <a:solidFill>
                  <a:schemeClr val="bg2"/>
                </a:solidFill>
              </a:rPr>
              <a:t>özgün verilerdir</a:t>
            </a:r>
            <a:r>
              <a:rPr lang="tr-TR" altLang="tr-TR" dirty="0">
                <a:solidFill>
                  <a:schemeClr val="bg2"/>
                </a:solidFill>
              </a:rPr>
              <a:t>. </a:t>
            </a:r>
          </a:p>
          <a:p>
            <a:pPr marL="457200" indent="-457200">
              <a:buFontTx/>
              <a:buChar char="•"/>
            </a:pPr>
            <a:endParaRPr lang="tr-TR" altLang="tr-TR" dirty="0">
              <a:solidFill>
                <a:schemeClr val="bg2"/>
              </a:solidFill>
            </a:endParaRP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İkincil veriler</a:t>
            </a:r>
            <a:r>
              <a:rPr lang="tr-TR" altLang="tr-TR" dirty="0">
                <a:solidFill>
                  <a:schemeClr val="bg2"/>
                </a:solidFill>
              </a:rPr>
              <a:t>: Birincil veriler </a:t>
            </a:r>
            <a:r>
              <a:rPr lang="tr-TR" altLang="tr-TR" dirty="0" smtClean="0">
                <a:solidFill>
                  <a:schemeClr val="bg2"/>
                </a:solidFill>
              </a:rPr>
              <a:t>dışında </a:t>
            </a:r>
            <a:r>
              <a:rPr lang="tr-TR" altLang="tr-TR" dirty="0">
                <a:solidFill>
                  <a:schemeClr val="bg2"/>
                </a:solidFill>
              </a:rPr>
              <a:t>kalan, daha </a:t>
            </a:r>
            <a:r>
              <a:rPr lang="tr-TR" altLang="tr-TR" dirty="0" smtClean="0">
                <a:solidFill>
                  <a:schemeClr val="bg2"/>
                </a:solidFill>
              </a:rPr>
              <a:t>önce başkaları </a:t>
            </a:r>
            <a:r>
              <a:rPr lang="tr-TR" altLang="tr-TR" dirty="0">
                <a:solidFill>
                  <a:schemeClr val="bg2"/>
                </a:solidFill>
              </a:rPr>
              <a:t>tarafından </a:t>
            </a:r>
            <a:r>
              <a:rPr lang="tr-TR" altLang="tr-TR" dirty="0" smtClean="0">
                <a:solidFill>
                  <a:schemeClr val="bg2"/>
                </a:solidFill>
              </a:rPr>
              <a:t>oluşturulmuş tüm verilerdir</a:t>
            </a:r>
            <a:r>
              <a:rPr lang="tr-TR" altLang="tr-TR" dirty="0">
                <a:solidFill>
                  <a:schemeClr val="bg2"/>
                </a:solidFill>
              </a:rPr>
              <a:t>. </a:t>
            </a:r>
            <a:endParaRPr lang="tr-TR" altLang="tr-TR" dirty="0" smtClean="0">
              <a:solidFill>
                <a:schemeClr val="bg2"/>
              </a:solidFill>
            </a:endParaRP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Kütüphanelerden</a:t>
            </a:r>
            <a:r>
              <a:rPr lang="tr-TR" altLang="tr-TR" dirty="0">
                <a:solidFill>
                  <a:schemeClr val="bg2"/>
                </a:solidFill>
              </a:rPr>
              <a:t>, </a:t>
            </a:r>
            <a:r>
              <a:rPr lang="tr-TR" altLang="tr-TR" dirty="0" smtClean="0">
                <a:solidFill>
                  <a:schemeClr val="bg2"/>
                </a:solidFill>
              </a:rPr>
              <a:t>arşivler, kitaplar, dergiler, tezler, istatistikler gibi kaynaklardan, literatür taraması yöntemi ile </a:t>
            </a:r>
            <a:r>
              <a:rPr lang="tr-TR" altLang="tr-TR" dirty="0">
                <a:solidFill>
                  <a:schemeClr val="bg2"/>
                </a:solidFill>
              </a:rPr>
              <a:t>elde edilir. </a:t>
            </a:r>
          </a:p>
        </p:txBody>
      </p:sp>
      <p:sp>
        <p:nvSpPr>
          <p:cNvPr id="7177" name="9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64A254-E81B-40B8-AE8A-13148C61C4DD}" type="slidenum">
              <a:rPr lang="tr-TR" altLang="tr-TR" smtClean="0"/>
              <a:pPr/>
              <a:t>20</a:t>
            </a:fld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50281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549275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>
                <a:solidFill>
                  <a:schemeClr val="bg2"/>
                </a:solidFill>
              </a:rPr>
              <a:t>ARAŞTIRMA YÖNTEM VE TEKNİKLERİ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49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tr-TR" b="1" u="sng" dirty="0" smtClean="0">
                <a:solidFill>
                  <a:schemeClr val="bg2"/>
                </a:solidFill>
              </a:rPr>
              <a:t>VERİ TOPLAMA VE VERİ TÜRLERİ: Birincil ve İkincil</a:t>
            </a:r>
            <a:endParaRPr lang="tr-TR" altLang="tr-TR" b="1" u="sng" dirty="0">
              <a:solidFill>
                <a:schemeClr val="bg2"/>
              </a:solidFill>
            </a:endParaRPr>
          </a:p>
        </p:txBody>
      </p:sp>
      <p:sp>
        <p:nvSpPr>
          <p:cNvPr id="7177" name="9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64A254-E81B-40B8-AE8A-13148C61C4DD}" type="slidenum">
              <a:rPr lang="tr-TR" altLang="tr-TR" smtClean="0"/>
              <a:pPr/>
              <a:t>21</a:t>
            </a:fld>
            <a:endParaRPr lang="tr-TR" altLang="tr-TR" smtClean="0"/>
          </a:p>
        </p:txBody>
      </p:sp>
      <p:pic>
        <p:nvPicPr>
          <p:cNvPr id="6" name="Picture 2" descr="Image result for primary vs secondary sour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63521"/>
            <a:ext cx="7200800" cy="528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74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549275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>
                <a:solidFill>
                  <a:schemeClr val="bg2"/>
                </a:solidFill>
              </a:rPr>
              <a:t>ARAŞTIRMA YÖNTEM VE TEKNİKLERİ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49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tr-TR" b="1" u="sng" dirty="0" smtClean="0">
                <a:solidFill>
                  <a:schemeClr val="bg2"/>
                </a:solidFill>
              </a:rPr>
              <a:t>VERİ TOPLAMA </a:t>
            </a:r>
            <a:r>
              <a:rPr lang="tr-TR" altLang="tr-TR" b="1" dirty="0" smtClean="0">
                <a:solidFill>
                  <a:schemeClr val="bg2"/>
                </a:solidFill>
              </a:rPr>
              <a:t>VE VERİ TÜRLERİ</a:t>
            </a:r>
            <a:endParaRPr lang="tr-TR" altLang="tr-TR" b="1" dirty="0">
              <a:solidFill>
                <a:schemeClr val="bg2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23850" y="1484313"/>
            <a:ext cx="84963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altLang="tr-TR" dirty="0">
                <a:solidFill>
                  <a:schemeClr val="bg2"/>
                </a:solidFill>
              </a:rPr>
              <a:t>Bir konu, durum veya fenomen ile ilgili bilimsel, objektif ve somut bir yargıya varmak veya bir hipotezin ispatı için veri toplanmalıdır </a:t>
            </a:r>
            <a:endParaRPr lang="tr-TR" altLang="tr-TR" dirty="0" smtClean="0">
              <a:solidFill>
                <a:schemeClr val="bg2"/>
              </a:solidFill>
            </a:endParaRP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(</a:t>
            </a:r>
            <a:r>
              <a:rPr lang="tr-TR" altLang="tr-TR" dirty="0">
                <a:solidFill>
                  <a:schemeClr val="bg2"/>
                </a:solidFill>
              </a:rPr>
              <a:t>doğruluk ve güvenirlik sağlanarak).</a:t>
            </a:r>
          </a:p>
          <a:p>
            <a:pPr marL="457200" indent="-457200">
              <a:buFontTx/>
              <a:buChar char="•"/>
            </a:pPr>
            <a:endParaRPr lang="tr-TR" altLang="tr-TR" dirty="0">
              <a:solidFill>
                <a:schemeClr val="bg2"/>
              </a:solidFill>
            </a:endParaRP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Veri </a:t>
            </a:r>
            <a:r>
              <a:rPr lang="tr-TR" altLang="tr-TR" dirty="0">
                <a:solidFill>
                  <a:schemeClr val="bg2"/>
                </a:solidFill>
              </a:rPr>
              <a:t>rastgele toplanmaz, belli amaç, plan ve kısıtlamaların olması gerekir. </a:t>
            </a:r>
          </a:p>
          <a:p>
            <a:pPr marL="457200" indent="-457200">
              <a:buFontTx/>
              <a:buChar char="•"/>
            </a:pPr>
            <a:endParaRPr lang="tr-TR" altLang="tr-TR" dirty="0" smtClean="0">
              <a:solidFill>
                <a:schemeClr val="bg2"/>
              </a:solidFill>
            </a:endParaRPr>
          </a:p>
          <a:p>
            <a:pPr marL="457200" indent="-457200">
              <a:buFontTx/>
              <a:buChar char="•"/>
            </a:pPr>
            <a:endParaRPr lang="tr-TR" altLang="tr-TR" dirty="0" smtClean="0">
              <a:solidFill>
                <a:schemeClr val="bg2"/>
              </a:solidFill>
            </a:endParaRPr>
          </a:p>
        </p:txBody>
      </p:sp>
      <p:sp>
        <p:nvSpPr>
          <p:cNvPr id="7177" name="9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64A254-E81B-40B8-AE8A-13148C61C4DD}" type="slidenum">
              <a:rPr lang="tr-TR" altLang="tr-TR" smtClean="0"/>
              <a:pPr/>
              <a:t>22</a:t>
            </a:fld>
            <a:endParaRPr lang="tr-TR" altLang="tr-TR" smtClean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23850" y="3087206"/>
            <a:ext cx="849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tr-TR" b="1" u="sng" dirty="0" smtClean="0">
                <a:solidFill>
                  <a:schemeClr val="bg2"/>
                </a:solidFill>
              </a:rPr>
              <a:t>VERİ TOPLAMA: LİTERATÜR TARAMASI</a:t>
            </a:r>
            <a:endParaRPr lang="tr-TR" altLang="tr-TR" b="1" dirty="0">
              <a:solidFill>
                <a:schemeClr val="bg2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3850" y="3519006"/>
            <a:ext cx="84963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altLang="tr-TR" dirty="0">
                <a:solidFill>
                  <a:schemeClr val="bg2"/>
                </a:solidFill>
              </a:rPr>
              <a:t>Fiziksel kütüphane ya da süreli yayınlardan </a:t>
            </a:r>
            <a:r>
              <a:rPr lang="tr-TR" altLang="tr-TR" dirty="0" smtClean="0">
                <a:solidFill>
                  <a:schemeClr val="bg2"/>
                </a:solidFill>
              </a:rPr>
              <a:t>tarama:</a:t>
            </a:r>
            <a:endParaRPr lang="tr-TR" altLang="tr-TR" dirty="0">
              <a:solidFill>
                <a:schemeClr val="bg2"/>
              </a:solidFill>
            </a:endParaRP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Kütüphane kataloğunda tarama</a:t>
            </a:r>
            <a:endParaRPr lang="tr-TR" altLang="tr-TR" dirty="0">
              <a:solidFill>
                <a:schemeClr val="bg2"/>
              </a:solidFill>
            </a:endParaRPr>
          </a:p>
          <a:p>
            <a:pPr marL="1371600" lvl="2" indent="-457200">
              <a:buFontTx/>
              <a:buChar char="•"/>
            </a:pPr>
            <a:r>
              <a:rPr lang="tr-TR" altLang="tr-TR" dirty="0">
                <a:solidFill>
                  <a:schemeClr val="bg2"/>
                </a:solidFill>
              </a:rPr>
              <a:t>www.ktp.yildiz.edu.tr (YTÜ)</a:t>
            </a:r>
          </a:p>
          <a:p>
            <a:pPr marL="1371600" lvl="2" indent="-457200">
              <a:buFontTx/>
              <a:buChar char="•"/>
            </a:pPr>
            <a:r>
              <a:rPr lang="tr-TR" altLang="tr-TR" dirty="0">
                <a:solidFill>
                  <a:schemeClr val="bg2"/>
                </a:solidFill>
              </a:rPr>
              <a:t>www.mkutup.gov.tr (milli kütüphane)</a:t>
            </a:r>
          </a:p>
          <a:p>
            <a:pPr marL="1371600" lvl="2" indent="-457200">
              <a:buFontTx/>
              <a:buChar char="•"/>
            </a:pPr>
            <a:r>
              <a:rPr lang="tr-TR" altLang="tr-TR" dirty="0">
                <a:solidFill>
                  <a:schemeClr val="bg2"/>
                </a:solidFill>
              </a:rPr>
              <a:t>www.ulakbim.gov.tr </a:t>
            </a:r>
            <a:r>
              <a:rPr lang="tr-TR" altLang="tr-TR" dirty="0" smtClean="0">
                <a:solidFill>
                  <a:schemeClr val="bg2"/>
                </a:solidFill>
              </a:rPr>
              <a:t>(ULAKBİM </a:t>
            </a:r>
            <a:r>
              <a:rPr lang="tr-TR" altLang="tr-TR" dirty="0">
                <a:solidFill>
                  <a:schemeClr val="bg2"/>
                </a:solidFill>
              </a:rPr>
              <a:t>ulusal veri </a:t>
            </a:r>
            <a:r>
              <a:rPr lang="tr-TR" altLang="tr-TR" dirty="0" smtClean="0">
                <a:solidFill>
                  <a:schemeClr val="bg2"/>
                </a:solidFill>
              </a:rPr>
              <a:t>tabanı)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İnternette </a:t>
            </a:r>
            <a:r>
              <a:rPr lang="tr-TR" altLang="tr-TR" dirty="0">
                <a:solidFill>
                  <a:schemeClr val="bg2"/>
                </a:solidFill>
              </a:rPr>
              <a:t>tarama: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>
                <a:solidFill>
                  <a:schemeClr val="bg2"/>
                </a:solidFill>
              </a:rPr>
              <a:t>scholar.google.com, sciencedirect.com, </a:t>
            </a:r>
            <a:r>
              <a:rPr lang="tr-TR" altLang="tr-TR" dirty="0" smtClean="0">
                <a:solidFill>
                  <a:schemeClr val="bg2"/>
                </a:solidFill>
              </a:rPr>
              <a:t>pubmed.com ...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Örnek: Google akademik (derste uygulanacak)</a:t>
            </a:r>
            <a:endParaRPr lang="tr-TR" altLang="tr-TR" dirty="0">
              <a:solidFill>
                <a:schemeClr val="bg2"/>
              </a:solidFill>
            </a:endParaRP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YÖK ulusal </a:t>
            </a:r>
            <a:r>
              <a:rPr lang="tr-TR" altLang="tr-TR" dirty="0">
                <a:solidFill>
                  <a:schemeClr val="bg2"/>
                </a:solidFill>
              </a:rPr>
              <a:t>tez merkezi: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>
                <a:solidFill>
                  <a:schemeClr val="bg2"/>
                </a:solidFill>
              </a:rPr>
              <a:t>tez.yok.gov.tr</a:t>
            </a:r>
          </a:p>
        </p:txBody>
      </p:sp>
    </p:spTree>
    <p:extLst>
      <p:ext uri="{BB962C8B-B14F-4D97-AF65-F5344CB8AC3E}">
        <p14:creationId xmlns:p14="http://schemas.microsoft.com/office/powerpoint/2010/main" val="329814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549275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>
                <a:solidFill>
                  <a:schemeClr val="bg2"/>
                </a:solidFill>
              </a:rPr>
              <a:t>ARAŞTIRMA YÖNTEM VE TEKNİKLERİ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49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tr-TR" b="1" u="sng" dirty="0" smtClean="0">
                <a:solidFill>
                  <a:schemeClr val="bg2"/>
                </a:solidFill>
              </a:rPr>
              <a:t>VERİ TOPLAMA: BİLGİNİN SAYGINLIĞI</a:t>
            </a:r>
            <a:endParaRPr lang="tr-TR" altLang="tr-TR" b="1" dirty="0">
              <a:solidFill>
                <a:schemeClr val="bg2"/>
              </a:solidFill>
            </a:endParaRPr>
          </a:p>
        </p:txBody>
      </p:sp>
      <p:sp>
        <p:nvSpPr>
          <p:cNvPr id="7177" name="9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64A254-E81B-40B8-AE8A-13148C61C4DD}" type="slidenum">
              <a:rPr lang="tr-TR" altLang="tr-TR" smtClean="0"/>
              <a:pPr/>
              <a:t>23</a:t>
            </a:fld>
            <a:endParaRPr lang="tr-TR" altLang="tr-TR" smtClean="0"/>
          </a:p>
        </p:txBody>
      </p:sp>
      <p:pic>
        <p:nvPicPr>
          <p:cNvPr id="6" name="Picture 2" descr="Image result for peer reviewed  sourc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25588"/>
            <a:ext cx="5048456" cy="518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2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93C1EF-69B2-4D72-AC3E-9CE1B9DE9622}" type="slidenum">
              <a:rPr lang="tr-TR" altLang="tr-TR" smtClean="0"/>
              <a:pPr/>
              <a:t>24</a:t>
            </a:fld>
            <a:endParaRPr lang="tr-TR" altLang="tr-TR" smtClean="0"/>
          </a:p>
        </p:txBody>
      </p:sp>
      <p:sp>
        <p:nvSpPr>
          <p:cNvPr id="5" name="4 Dikdörtgen"/>
          <p:cNvSpPr/>
          <p:nvPr/>
        </p:nvSpPr>
        <p:spPr>
          <a:xfrm>
            <a:off x="179512" y="620688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 smtClean="0">
                <a:solidFill>
                  <a:schemeClr val="bg2"/>
                </a:solidFill>
              </a:rPr>
              <a:t>Bu yansı ders notlarının düzeni için boş bırakılmıştır.</a:t>
            </a:r>
          </a:p>
        </p:txBody>
      </p:sp>
    </p:spTree>
    <p:extLst>
      <p:ext uri="{BB962C8B-B14F-4D97-AF65-F5344CB8AC3E}">
        <p14:creationId xmlns:p14="http://schemas.microsoft.com/office/powerpoint/2010/main" val="166011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0" y="549275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>
                <a:solidFill>
                  <a:schemeClr val="bg2"/>
                </a:solidFill>
              </a:rPr>
              <a:t>BLM2051 SEMİNER </a:t>
            </a:r>
            <a:r>
              <a:rPr lang="tr-TR" altLang="tr-TR" sz="2000" b="1" dirty="0" smtClean="0">
                <a:solidFill>
                  <a:schemeClr val="bg2"/>
                </a:solidFill>
              </a:rPr>
              <a:t>DERSİ – GENEL </a:t>
            </a:r>
            <a:r>
              <a:rPr lang="tr-TR" altLang="tr-TR" sz="2000" b="1" dirty="0">
                <a:solidFill>
                  <a:schemeClr val="bg2"/>
                </a:solidFill>
              </a:rPr>
              <a:t>BİLGİLER</a:t>
            </a:r>
          </a:p>
        </p:txBody>
      </p:sp>
      <p:sp>
        <p:nvSpPr>
          <p:cNvPr id="4101" name="9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E30A6BE-ABCD-4702-86F2-F661E78F7C06}" type="slidenum">
              <a:rPr lang="tr-TR" altLang="tr-TR" smtClean="0"/>
              <a:pPr/>
              <a:t>3</a:t>
            </a:fld>
            <a:endParaRPr lang="tr-TR" altLang="tr-TR" smtClean="0"/>
          </a:p>
        </p:txBody>
      </p:sp>
      <p:grpSp>
        <p:nvGrpSpPr>
          <p:cNvPr id="9" name="8 Grup"/>
          <p:cNvGrpSpPr/>
          <p:nvPr/>
        </p:nvGrpSpPr>
        <p:grpSpPr>
          <a:xfrm>
            <a:off x="396180" y="3356992"/>
            <a:ext cx="8496300" cy="3294122"/>
            <a:chOff x="323850" y="4256176"/>
            <a:chExt cx="8496300" cy="3294122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323850" y="4256176"/>
              <a:ext cx="84963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r-TR" altLang="tr-TR" b="1" dirty="0" smtClean="0">
                  <a:solidFill>
                    <a:schemeClr val="bg2"/>
                  </a:solidFill>
                </a:rPr>
                <a:t>SUNUM HAFTALARI ve RAPOR</a:t>
              </a:r>
              <a:endParaRPr lang="tr-TR" altLang="tr-TR" b="1" dirty="0">
                <a:solidFill>
                  <a:schemeClr val="bg2"/>
                </a:solidFill>
              </a:endParaRP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323850" y="4687976"/>
              <a:ext cx="8496300" cy="2862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buFontTx/>
                <a:buChar char="•"/>
              </a:pPr>
              <a:r>
                <a:rPr lang="tr-TR" altLang="tr-TR" dirty="0">
                  <a:solidFill>
                    <a:schemeClr val="bg2"/>
                  </a:solidFill>
                </a:rPr>
                <a:t>Her derste </a:t>
              </a:r>
              <a:r>
                <a:rPr lang="tr-TR" altLang="tr-TR" dirty="0" smtClean="0">
                  <a:solidFill>
                    <a:schemeClr val="bg2"/>
                  </a:solidFill>
                </a:rPr>
                <a:t>7 öğrenci </a:t>
              </a:r>
              <a:r>
                <a:rPr lang="tr-TR" altLang="tr-TR" dirty="0">
                  <a:solidFill>
                    <a:schemeClr val="bg2"/>
                  </a:solidFill>
                </a:rPr>
                <a:t>sunum yapacaktır</a:t>
              </a:r>
            </a:p>
            <a:p>
              <a:pPr marL="457200" indent="-457200">
                <a:buFontTx/>
                <a:buChar char="•"/>
              </a:pPr>
              <a:r>
                <a:rPr lang="tr-TR" altLang="tr-TR" dirty="0" smtClean="0">
                  <a:solidFill>
                    <a:schemeClr val="bg2"/>
                  </a:solidFill>
                </a:rPr>
                <a:t>Her </a:t>
              </a:r>
              <a:r>
                <a:rPr lang="tr-TR" altLang="tr-TR" dirty="0">
                  <a:solidFill>
                    <a:schemeClr val="bg2"/>
                  </a:solidFill>
                </a:rPr>
                <a:t>bir öğrenci için </a:t>
              </a:r>
              <a:r>
                <a:rPr lang="tr-TR" altLang="tr-TR" dirty="0" smtClean="0">
                  <a:solidFill>
                    <a:schemeClr val="bg2"/>
                  </a:solidFill>
                </a:rPr>
                <a:t>10 </a:t>
              </a:r>
              <a:r>
                <a:rPr lang="tr-TR" altLang="tr-TR" dirty="0">
                  <a:solidFill>
                    <a:schemeClr val="bg2"/>
                  </a:solidFill>
                </a:rPr>
                <a:t>dakika sunum süresi verilecektir</a:t>
              </a:r>
              <a:r>
                <a:rPr lang="tr-TR" altLang="tr-TR" dirty="0" smtClean="0">
                  <a:solidFill>
                    <a:schemeClr val="bg2"/>
                  </a:solidFill>
                </a:rPr>
                <a:t>. Ardından 2 dakikalık soru-cevap kısmı gelecektir.</a:t>
              </a:r>
              <a:endParaRPr lang="tr-TR" altLang="tr-TR" dirty="0">
                <a:solidFill>
                  <a:schemeClr val="bg2"/>
                </a:solidFill>
              </a:endParaRPr>
            </a:p>
            <a:p>
              <a:pPr marL="457200" indent="-457200">
                <a:buFontTx/>
                <a:buChar char="•"/>
              </a:pPr>
              <a:r>
                <a:rPr lang="tr-TR" altLang="tr-TR" dirty="0" smtClean="0">
                  <a:solidFill>
                    <a:schemeClr val="bg2"/>
                  </a:solidFill>
                </a:rPr>
                <a:t>Sunum-öğrenci </a:t>
              </a:r>
              <a:r>
                <a:rPr lang="tr-TR" altLang="tr-TR" dirty="0">
                  <a:solidFill>
                    <a:schemeClr val="bg2"/>
                  </a:solidFill>
                </a:rPr>
                <a:t>takvimi numara sırası (baştan sona veya tersi şekilde) belirlenecektir ve ilgili hocanın sayfasında </a:t>
              </a:r>
              <a:r>
                <a:rPr lang="tr-TR" altLang="tr-TR" dirty="0" smtClean="0">
                  <a:solidFill>
                    <a:schemeClr val="bg2"/>
                  </a:solidFill>
                </a:rPr>
                <a:t>duyurulacaktır.</a:t>
              </a:r>
              <a:endParaRPr lang="tr-TR" altLang="tr-TR" dirty="0">
                <a:solidFill>
                  <a:schemeClr val="bg2"/>
                </a:solidFill>
              </a:endParaRPr>
            </a:p>
            <a:p>
              <a:pPr marL="457200" indent="-457200">
                <a:buFontTx/>
                <a:buChar char="•"/>
              </a:pPr>
              <a:r>
                <a:rPr lang="tr-TR" altLang="tr-TR" dirty="0" smtClean="0">
                  <a:solidFill>
                    <a:schemeClr val="bg2"/>
                  </a:solidFill>
                </a:rPr>
                <a:t>Karşılıklı-değiştirme </a:t>
              </a:r>
              <a:r>
                <a:rPr lang="tr-TR" altLang="tr-TR" dirty="0">
                  <a:solidFill>
                    <a:schemeClr val="bg2"/>
                  </a:solidFill>
                </a:rPr>
                <a:t>(becayiş) talebi olmadığı sürece, hiçbir öğrencinin sunum haftası kesinlikle </a:t>
              </a:r>
              <a:r>
                <a:rPr lang="tr-TR" altLang="tr-TR" dirty="0" smtClean="0">
                  <a:solidFill>
                    <a:schemeClr val="bg2"/>
                  </a:solidFill>
                </a:rPr>
                <a:t>değiştirilmeyecektir.</a:t>
              </a:r>
            </a:p>
            <a:p>
              <a:pPr marL="457200" indent="-457200">
                <a:buFontTx/>
                <a:buChar char="•"/>
              </a:pPr>
              <a:r>
                <a:rPr lang="tr-TR" altLang="tr-TR" dirty="0" smtClean="0">
                  <a:solidFill>
                    <a:schemeClr val="bg2"/>
                  </a:solidFill>
                </a:rPr>
                <a:t>Her öğrenci kendi sunumuna dayanarak hazırlayacağı raporu ilgili hocaya final haftasının ilk gününde iletecektir.</a:t>
              </a:r>
            </a:p>
            <a:p>
              <a:pPr marL="457200" indent="-457200">
                <a:buFontTx/>
                <a:buChar char="•"/>
              </a:pPr>
              <a:r>
                <a:rPr lang="tr-TR" altLang="tr-TR" dirty="0" smtClean="0">
                  <a:solidFill>
                    <a:schemeClr val="bg2"/>
                  </a:solidFill>
                </a:rPr>
                <a:t>Ek ayrıntılar ilgili hocaların sayfalarında ilerleyen günlerde duyurulacaktır.</a:t>
              </a:r>
              <a:endParaRPr lang="tr-TR" altLang="tr-TR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9 Grup"/>
          <p:cNvGrpSpPr>
            <a:grpSpLocks/>
          </p:cNvGrpSpPr>
          <p:nvPr/>
        </p:nvGrpSpPr>
        <p:grpSpPr bwMode="auto">
          <a:xfrm>
            <a:off x="395288" y="1140893"/>
            <a:ext cx="8496300" cy="2360115"/>
            <a:chOff x="395288" y="4768850"/>
            <a:chExt cx="8496300" cy="2358871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95288" y="4768850"/>
              <a:ext cx="84963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r-TR" altLang="tr-TR" b="1" dirty="0" smtClean="0">
                  <a:solidFill>
                    <a:schemeClr val="bg2"/>
                  </a:solidFill>
                </a:rPr>
                <a:t>2018-2019 Güz Döneminden İtibaren Geçerli Olan Önemli Yenilikler</a:t>
              </a:r>
              <a:endParaRPr lang="tr-TR" altLang="tr-TR" b="1" dirty="0">
                <a:solidFill>
                  <a:schemeClr val="bg2"/>
                </a:solidFill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395288" y="5097467"/>
              <a:ext cx="8496300" cy="2030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buFontTx/>
                <a:buChar char="•"/>
              </a:pPr>
              <a:r>
                <a:rPr lang="tr-TR" altLang="tr-TR" dirty="0" smtClean="0">
                  <a:solidFill>
                    <a:schemeClr val="bg2"/>
                  </a:solidFill>
                </a:rPr>
                <a:t>Senato kararı uyarınca:</a:t>
              </a:r>
            </a:p>
            <a:p>
              <a:pPr marL="914400" lvl="1" indent="-457200">
                <a:buFontTx/>
                <a:buChar char="•"/>
              </a:pPr>
              <a:r>
                <a:rPr lang="tr-TR" altLang="tr-TR" dirty="0">
                  <a:solidFill>
                    <a:schemeClr val="bg2"/>
                  </a:solidFill>
                </a:rPr>
                <a:t>Öğrencinin ara sınav notunun %60'ı + Finalin %40'ı eğer "sayısal olarak" </a:t>
              </a:r>
              <a:r>
                <a:rPr lang="tr-TR" altLang="tr-TR" b="1" dirty="0" smtClean="0">
                  <a:solidFill>
                    <a:schemeClr val="bg2"/>
                  </a:solidFill>
                </a:rPr>
                <a:t>40'ın </a:t>
              </a:r>
              <a:r>
                <a:rPr lang="tr-TR" altLang="tr-TR" b="1" dirty="0">
                  <a:solidFill>
                    <a:schemeClr val="bg2"/>
                  </a:solidFill>
                </a:rPr>
                <a:t>altı</a:t>
              </a:r>
              <a:r>
                <a:rPr lang="tr-TR" altLang="tr-TR" dirty="0">
                  <a:solidFill>
                    <a:schemeClr val="bg2"/>
                  </a:solidFill>
                </a:rPr>
                <a:t>nda kalıyorsa öğrenci </a:t>
              </a:r>
              <a:r>
                <a:rPr lang="tr-TR" altLang="tr-TR" dirty="0" smtClean="0">
                  <a:solidFill>
                    <a:schemeClr val="bg2"/>
                  </a:solidFill>
                </a:rPr>
                <a:t>doğrudan </a:t>
              </a:r>
              <a:r>
                <a:rPr lang="tr-TR" altLang="tr-TR" dirty="0">
                  <a:solidFill>
                    <a:schemeClr val="bg2"/>
                  </a:solidFill>
                </a:rPr>
                <a:t>"</a:t>
              </a:r>
              <a:r>
                <a:rPr lang="tr-TR" altLang="tr-TR" b="1" dirty="0">
                  <a:solidFill>
                    <a:schemeClr val="bg2"/>
                  </a:solidFill>
                </a:rPr>
                <a:t>FF</a:t>
              </a:r>
              <a:r>
                <a:rPr lang="tr-TR" altLang="tr-TR" dirty="0">
                  <a:solidFill>
                    <a:schemeClr val="bg2"/>
                  </a:solidFill>
                </a:rPr>
                <a:t> notu" </a:t>
              </a:r>
              <a:r>
                <a:rPr lang="tr-TR" altLang="tr-TR" b="1" dirty="0">
                  <a:solidFill>
                    <a:schemeClr val="bg2"/>
                  </a:solidFill>
                </a:rPr>
                <a:t>ile </a:t>
              </a:r>
              <a:r>
                <a:rPr lang="tr-TR" altLang="tr-TR" b="1" dirty="0" smtClean="0">
                  <a:solidFill>
                    <a:schemeClr val="bg2"/>
                  </a:solidFill>
                </a:rPr>
                <a:t>dersten kalmış sayılacaktır</a:t>
              </a:r>
              <a:r>
                <a:rPr lang="tr-TR" altLang="tr-TR" dirty="0" smtClean="0">
                  <a:solidFill>
                    <a:schemeClr val="bg2"/>
                  </a:solidFill>
                </a:rPr>
                <a:t>.</a:t>
              </a:r>
            </a:p>
            <a:p>
              <a:pPr marL="914400" lvl="1" indent="-457200">
                <a:buFontTx/>
                <a:buChar char="•"/>
              </a:pPr>
              <a:r>
                <a:rPr lang="tr-TR" altLang="tr-TR" dirty="0" smtClean="0">
                  <a:solidFill>
                    <a:schemeClr val="bg2"/>
                  </a:solidFill>
                </a:rPr>
                <a:t>Bütün öğrencilere </a:t>
              </a:r>
              <a:r>
                <a:rPr lang="tr-TR" altLang="tr-TR" dirty="0">
                  <a:solidFill>
                    <a:schemeClr val="bg2"/>
                  </a:solidFill>
                </a:rPr>
                <a:t>derslere devam zorunluluğu </a:t>
              </a:r>
              <a:r>
                <a:rPr lang="tr-TR" altLang="tr-TR" dirty="0" smtClean="0">
                  <a:solidFill>
                    <a:schemeClr val="bg2"/>
                  </a:solidFill>
                </a:rPr>
                <a:t>gelmiştir (dersi tekrar alanların önceki notu ne olursa olsun).</a:t>
              </a:r>
            </a:p>
            <a:p>
              <a:pPr marL="914400" lvl="1" indent="-457200">
                <a:buFontTx/>
                <a:buChar char="•"/>
              </a:pPr>
              <a:endParaRPr lang="tr-TR" altLang="tr-TR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555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93C1EF-69B2-4D72-AC3E-9CE1B9DE9622}" type="slidenum">
              <a:rPr lang="tr-TR" altLang="tr-TR" smtClean="0"/>
              <a:pPr/>
              <a:t>4</a:t>
            </a:fld>
            <a:endParaRPr lang="tr-TR" altLang="tr-TR" smtClean="0"/>
          </a:p>
        </p:txBody>
      </p:sp>
      <p:sp>
        <p:nvSpPr>
          <p:cNvPr id="5" name="4 Dikdörtgen"/>
          <p:cNvSpPr/>
          <p:nvPr/>
        </p:nvSpPr>
        <p:spPr>
          <a:xfrm>
            <a:off x="179512" y="620688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 smtClean="0">
                <a:solidFill>
                  <a:schemeClr val="bg2"/>
                </a:solidFill>
              </a:rPr>
              <a:t>Bu sayfa ders notlarının düzeni için boş bırakılmıştır.</a:t>
            </a:r>
          </a:p>
        </p:txBody>
      </p:sp>
    </p:spTree>
    <p:extLst>
      <p:ext uri="{BB962C8B-B14F-4D97-AF65-F5344CB8AC3E}">
        <p14:creationId xmlns:p14="http://schemas.microsoft.com/office/powerpoint/2010/main" val="128416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0" y="1341438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 smtClean="0">
                <a:solidFill>
                  <a:schemeClr val="bg2"/>
                </a:solidFill>
              </a:rPr>
              <a:t>BLM2051 SEMİNER DERSİ NOTLARI</a:t>
            </a:r>
            <a:endParaRPr lang="tr-TR" altLang="tr-TR" sz="2000" b="1" dirty="0">
              <a:solidFill>
                <a:schemeClr val="bg2"/>
              </a:solidFill>
            </a:endParaRPr>
          </a:p>
          <a:p>
            <a:pPr algn="ctr"/>
            <a:r>
              <a:rPr lang="tr-TR" altLang="tr-TR" sz="2000" b="1" dirty="0" smtClean="0">
                <a:solidFill>
                  <a:schemeClr val="bg2"/>
                </a:solidFill>
              </a:rPr>
              <a:t>Sunan: Dr. Veli HAKKOYMAZ</a:t>
            </a:r>
            <a:endParaRPr lang="tr-TR" altLang="tr-TR" sz="2000" b="1" dirty="0">
              <a:solidFill>
                <a:schemeClr val="bg2"/>
              </a:solidFill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7891" y="2204864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 smtClean="0">
                <a:solidFill>
                  <a:schemeClr val="bg2"/>
                </a:solidFill>
              </a:rPr>
              <a:t>ARAŞTIRMA YÖNTEM VE TEKNİKLERİ</a:t>
            </a:r>
            <a:endParaRPr lang="tr-TR" altLang="tr-TR" sz="2000" b="1" dirty="0">
              <a:solidFill>
                <a:schemeClr val="bg2"/>
              </a:solidFill>
            </a:endParaRPr>
          </a:p>
        </p:txBody>
      </p:sp>
      <p:sp>
        <p:nvSpPr>
          <p:cNvPr id="6148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93C1EF-69B2-4D72-AC3E-9CE1B9DE9622}" type="slidenum">
              <a:rPr lang="tr-TR" altLang="tr-TR" smtClean="0"/>
              <a:pPr/>
              <a:t>5</a:t>
            </a:fld>
            <a:endParaRPr lang="tr-TR" altLang="tr-TR" smtClean="0"/>
          </a:p>
        </p:txBody>
      </p:sp>
      <p:sp>
        <p:nvSpPr>
          <p:cNvPr id="5" name="4 Dikdörtgen"/>
          <p:cNvSpPr/>
          <p:nvPr/>
        </p:nvSpPr>
        <p:spPr>
          <a:xfrm>
            <a:off x="179512" y="2708920"/>
            <a:ext cx="8784976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 smtClean="0">
                <a:solidFill>
                  <a:schemeClr val="bg2"/>
                </a:solidFill>
              </a:rPr>
              <a:t>Kaynaklar:</a:t>
            </a:r>
          </a:p>
          <a:p>
            <a:pPr marL="342900" indent="-342900">
              <a:buAutoNum type="arabicParenR"/>
            </a:pPr>
            <a:r>
              <a:rPr lang="tr-TR" sz="1600" dirty="0" smtClean="0"/>
              <a:t>Saunders</a:t>
            </a:r>
            <a:r>
              <a:rPr lang="tr-TR" sz="1600" dirty="0"/>
              <a:t>, M., Lewis, P. &amp; Thornhill, A. (2012) “Research Methods for Business Students” 6th edition, Pearson Education </a:t>
            </a:r>
            <a:r>
              <a:rPr lang="tr-TR" sz="1600" dirty="0" smtClean="0"/>
              <a:t>Limited</a:t>
            </a:r>
          </a:p>
          <a:p>
            <a:pPr marL="342900" indent="-342900">
              <a:buAutoNum type="arabicParenR"/>
            </a:pPr>
            <a:r>
              <a:rPr lang="tr-TR" sz="1600" dirty="0" smtClean="0"/>
              <a:t>Prof</a:t>
            </a:r>
            <a:r>
              <a:rPr lang="tr-TR" sz="1600" dirty="0"/>
              <a:t>. Dr. İbrahim Arslanoğlu'nun araştırma teknikleri üzerine yazısı, Ankara Üniversitesi, Dil tarih coğrafya fakültesi, felsefe </a:t>
            </a:r>
            <a:r>
              <a:rPr lang="tr-TR" sz="1600" dirty="0" smtClean="0"/>
              <a:t>bölümü.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600" dirty="0"/>
              <a:t>Arseven, A. (1994), Alan Araştırma Yöntemi İlkeler Teknikler Örnekler, Tekışık Matbaası: Ankara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600" dirty="0"/>
              <a:t>Karasar, N. (1994), Bilimsel Araştırma Yöntemi: Kavramlar, İlkeler, Teknikler. 7.Bsm. 3A Araştırma Eğitim Danışmanlık Ltd. Şti.: Ankara, 1995.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600" dirty="0"/>
              <a:t>Turkdoğan O. (1995), Bilimsel Düşünme ve Araştırma Metedolojisi,  M.E.B. Yay.: İstanbul</a:t>
            </a:r>
          </a:p>
          <a:p>
            <a:pPr marL="342900" indent="-342900">
              <a:buAutoNum type="arabicParenR"/>
            </a:pPr>
            <a:r>
              <a:rPr lang="tr-TR" sz="1600" dirty="0" smtClean="0"/>
              <a:t>Prof</a:t>
            </a:r>
            <a:r>
              <a:rPr lang="tr-TR" sz="1600" dirty="0"/>
              <a:t>. Dr. Şener BÜYÜKÖZTÜRK, Hasan Kalyoncu </a:t>
            </a:r>
            <a:r>
              <a:rPr lang="tr-TR" sz="1600" dirty="0" smtClean="0"/>
              <a:t>Üniv. </a:t>
            </a:r>
            <a:r>
              <a:rPr lang="tr-TR" sz="1600" dirty="0"/>
              <a:t>Eğitim Fakültesi Dekanı, Gazi </a:t>
            </a:r>
            <a:r>
              <a:rPr lang="tr-TR" sz="1600" dirty="0" smtClean="0"/>
              <a:t>Üniv. </a:t>
            </a:r>
            <a:r>
              <a:rPr lang="tr-TR" sz="1600" dirty="0"/>
              <a:t>Eğitim Fakültesi Eğitimde Ölçme ve Değerlendirme </a:t>
            </a:r>
            <a:r>
              <a:rPr lang="tr-TR" sz="1600" dirty="0" smtClean="0"/>
              <a:t>ABD başkanı</a:t>
            </a:r>
          </a:p>
          <a:p>
            <a:pPr marL="342900" indent="-342900">
              <a:buAutoNum type="arabicParenR"/>
            </a:pPr>
            <a:r>
              <a:rPr lang="tr-TR" sz="1600" dirty="0" smtClean="0"/>
              <a:t>Göksel Biricik: Akademik </a:t>
            </a:r>
            <a:r>
              <a:rPr lang="tr-TR" sz="1600" dirty="0"/>
              <a:t>rapor hazırlama ders </a:t>
            </a:r>
            <a:r>
              <a:rPr lang="tr-TR" sz="1600" dirty="0" smtClean="0"/>
              <a:t>notları/slaytlarından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600" smtClean="0">
                <a:solidFill>
                  <a:schemeClr val="bg2"/>
                </a:solidFill>
              </a:rPr>
              <a:t>Robert </a:t>
            </a:r>
            <a:r>
              <a:rPr lang="tr-TR" sz="1600" dirty="0">
                <a:solidFill>
                  <a:schemeClr val="bg2"/>
                </a:solidFill>
              </a:rPr>
              <a:t>A. Day (Çeviri: Gülay Aşkar Altay), “Bilimsel Bir Makale Nasıl yazılır ve Yayımlanır?”. Copyright Tübitak 1996, Oryx Press izni 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6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549275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>
                <a:solidFill>
                  <a:schemeClr val="bg2"/>
                </a:solidFill>
              </a:rPr>
              <a:t>ARAŞTIRMA YÖNTEM VE TEKNİKLERİ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49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tr-TR" b="1" dirty="0" smtClean="0">
                <a:solidFill>
                  <a:schemeClr val="bg2"/>
                </a:solidFill>
              </a:rPr>
              <a:t>BU BÖLÜMÜN KONU BAŞLIKLARI:</a:t>
            </a:r>
            <a:endParaRPr lang="tr-TR" altLang="tr-TR" b="1" dirty="0">
              <a:solidFill>
                <a:schemeClr val="bg2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23850" y="1484313"/>
            <a:ext cx="84963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altLang="tr-TR" dirty="0">
                <a:solidFill>
                  <a:schemeClr val="bg2"/>
                </a:solidFill>
              </a:rPr>
              <a:t>Bilimsel Araştırma Tanımı ve </a:t>
            </a:r>
            <a:r>
              <a:rPr lang="tr-TR" altLang="tr-TR" dirty="0" smtClean="0">
                <a:solidFill>
                  <a:schemeClr val="bg2"/>
                </a:solidFill>
              </a:rPr>
              <a:t>Amaçları</a:t>
            </a:r>
          </a:p>
          <a:p>
            <a:pPr marL="457200" indent="-457200">
              <a:buFontTx/>
              <a:buChar char="•"/>
            </a:pPr>
            <a:r>
              <a:rPr lang="tr-TR" altLang="tr-TR" dirty="0">
                <a:solidFill>
                  <a:schemeClr val="bg2"/>
                </a:solidFill>
              </a:rPr>
              <a:t>Bilimsel </a:t>
            </a:r>
            <a:r>
              <a:rPr lang="tr-TR" altLang="tr-TR" dirty="0" smtClean="0">
                <a:solidFill>
                  <a:schemeClr val="bg2"/>
                </a:solidFill>
              </a:rPr>
              <a:t>Araştırma Aşamaları</a:t>
            </a:r>
            <a:endParaRPr lang="tr-TR" altLang="tr-TR" dirty="0">
              <a:solidFill>
                <a:schemeClr val="bg2"/>
              </a:solidFill>
            </a:endParaRP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Temel </a:t>
            </a:r>
            <a:r>
              <a:rPr lang="tr-TR" altLang="tr-TR" dirty="0">
                <a:solidFill>
                  <a:schemeClr val="bg2"/>
                </a:solidFill>
              </a:rPr>
              <a:t>Kavramlar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Bilimsel </a:t>
            </a:r>
            <a:r>
              <a:rPr lang="tr-TR" altLang="tr-TR" dirty="0">
                <a:solidFill>
                  <a:schemeClr val="bg2"/>
                </a:solidFill>
              </a:rPr>
              <a:t>Araştırma Yöntem ve Teknikleri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>
                <a:solidFill>
                  <a:schemeClr val="bg2"/>
                </a:solidFill>
              </a:rPr>
              <a:t>Nicel Araştırma Yöntemleri 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>
                <a:solidFill>
                  <a:schemeClr val="bg2"/>
                </a:solidFill>
              </a:rPr>
              <a:t>Nitel Araştırma Yöntemleri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Veri </a:t>
            </a:r>
            <a:r>
              <a:rPr lang="tr-TR" altLang="tr-TR" dirty="0">
                <a:solidFill>
                  <a:schemeClr val="bg2"/>
                </a:solidFill>
              </a:rPr>
              <a:t>Toplama ve Veri Türleri 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Literatür </a:t>
            </a:r>
            <a:r>
              <a:rPr lang="tr-TR" altLang="tr-TR" dirty="0">
                <a:solidFill>
                  <a:schemeClr val="bg2"/>
                </a:solidFill>
              </a:rPr>
              <a:t>Taraması Nasıl Yapılır</a:t>
            </a:r>
            <a:r>
              <a:rPr lang="tr-TR" altLang="tr-TR" dirty="0" smtClean="0">
                <a:solidFill>
                  <a:schemeClr val="bg2"/>
                </a:solidFill>
              </a:rPr>
              <a:t>?</a:t>
            </a:r>
            <a:endParaRPr lang="tr-TR" altLang="tr-TR" dirty="0">
              <a:solidFill>
                <a:schemeClr val="bg2"/>
              </a:solidFill>
            </a:endParaRPr>
          </a:p>
        </p:txBody>
      </p:sp>
      <p:sp>
        <p:nvSpPr>
          <p:cNvPr id="7177" name="9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64A254-E81B-40B8-AE8A-13148C61C4DD}" type="slidenum">
              <a:rPr lang="tr-TR" altLang="tr-TR" smtClean="0"/>
              <a:pPr/>
              <a:t>6</a:t>
            </a:fld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09165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549275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>
                <a:solidFill>
                  <a:schemeClr val="bg2"/>
                </a:solidFill>
              </a:rPr>
              <a:t>ARAŞTIRMA YÖNTEM VE TEKNİKLERİ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49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tr-TR" b="1" dirty="0" smtClean="0">
                <a:solidFill>
                  <a:schemeClr val="bg2"/>
                </a:solidFill>
              </a:rPr>
              <a:t>BİLİMSEL ARAŞTIRMANIN TANIMI</a:t>
            </a:r>
            <a:endParaRPr lang="tr-TR" altLang="tr-TR" b="1" dirty="0">
              <a:solidFill>
                <a:schemeClr val="bg2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23850" y="1484313"/>
            <a:ext cx="84963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altLang="tr-TR" dirty="0">
                <a:solidFill>
                  <a:schemeClr val="bg2"/>
                </a:solidFill>
              </a:rPr>
              <a:t>Amaçlı, planlı ve sistemli olarak: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>
                <a:solidFill>
                  <a:schemeClr val="bg2"/>
                </a:solidFill>
              </a:rPr>
              <a:t>Verilerin toplanması ve gruplanması, 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>
                <a:solidFill>
                  <a:schemeClr val="bg2"/>
                </a:solidFill>
              </a:rPr>
              <a:t>Veri analizi ve sentezi,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>
                <a:solidFill>
                  <a:schemeClr val="bg2"/>
                </a:solidFill>
              </a:rPr>
              <a:t>Açıklama, yorumlama ve değerlendirme 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işlemleriyle </a:t>
            </a:r>
            <a:r>
              <a:rPr lang="tr-TR" altLang="tr-TR" dirty="0">
                <a:solidFill>
                  <a:schemeClr val="bg2"/>
                </a:solidFill>
              </a:rPr>
              <a:t>problemlere güvenilir çözümler bulma sürecidir.</a:t>
            </a:r>
          </a:p>
          <a:p>
            <a:pPr marL="457200" indent="-457200">
              <a:buFontTx/>
              <a:buChar char="•"/>
            </a:pPr>
            <a:endParaRPr lang="tr-TR" altLang="tr-TR" dirty="0" smtClean="0">
              <a:solidFill>
                <a:schemeClr val="bg2"/>
              </a:solidFill>
            </a:endParaRPr>
          </a:p>
        </p:txBody>
      </p:sp>
      <p:sp>
        <p:nvSpPr>
          <p:cNvPr id="7177" name="9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64A254-E81B-40B8-AE8A-13148C61C4DD}" type="slidenum">
              <a:rPr lang="tr-TR" altLang="tr-TR" smtClean="0"/>
              <a:pPr/>
              <a:t>7</a:t>
            </a:fld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401461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549275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>
                <a:solidFill>
                  <a:schemeClr val="bg2"/>
                </a:solidFill>
              </a:rPr>
              <a:t>ARAŞTIRMA YÖNTEM VE TEKNİKLERİ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49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tr-TR" b="1" dirty="0" smtClean="0">
                <a:solidFill>
                  <a:schemeClr val="bg2"/>
                </a:solidFill>
              </a:rPr>
              <a:t>BİLİMSEL ARAŞTIRMANIN AMAÇLARI</a:t>
            </a:r>
            <a:endParaRPr lang="tr-TR" altLang="tr-TR" b="1" dirty="0">
              <a:solidFill>
                <a:schemeClr val="bg2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23850" y="1484313"/>
            <a:ext cx="84963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altLang="tr-TR" dirty="0">
                <a:solidFill>
                  <a:schemeClr val="bg2"/>
                </a:solidFill>
              </a:rPr>
              <a:t>Bir konu ile ilgili önceden yapılmış çalışmaları incelemek (literatür taraması ile),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Bir </a:t>
            </a:r>
            <a:r>
              <a:rPr lang="tr-TR" altLang="tr-TR" dirty="0">
                <a:solidFill>
                  <a:schemeClr val="bg2"/>
                </a:solidFill>
              </a:rPr>
              <a:t>hipotezin ispatına yönelik veri toplamak &amp; hipotezi test etme,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Bir </a:t>
            </a:r>
            <a:r>
              <a:rPr lang="tr-TR" altLang="tr-TR" dirty="0">
                <a:solidFill>
                  <a:schemeClr val="bg2"/>
                </a:solidFill>
              </a:rPr>
              <a:t>durumun veya </a:t>
            </a:r>
            <a:r>
              <a:rPr lang="tr-TR" altLang="tr-TR" dirty="0" smtClean="0">
                <a:solidFill>
                  <a:schemeClr val="bg2"/>
                </a:solidFill>
              </a:rPr>
              <a:t>fenomenin/olgunun </a:t>
            </a:r>
            <a:r>
              <a:rPr lang="tr-TR" altLang="tr-TR" dirty="0">
                <a:solidFill>
                  <a:schemeClr val="bg2"/>
                </a:solidFill>
              </a:rPr>
              <a:t>tespiti ve karakteristik </a:t>
            </a:r>
            <a:r>
              <a:rPr lang="tr-TR" altLang="tr-TR" dirty="0" smtClean="0">
                <a:solidFill>
                  <a:schemeClr val="bg2"/>
                </a:solidFill>
              </a:rPr>
              <a:t>özelliklerinin </a:t>
            </a:r>
            <a:r>
              <a:rPr lang="tr-TR" altLang="tr-TR" dirty="0">
                <a:solidFill>
                  <a:schemeClr val="bg2"/>
                </a:solidFill>
              </a:rPr>
              <a:t>tanımlanması (betimleme)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Olguların </a:t>
            </a:r>
            <a:r>
              <a:rPr lang="tr-TR" altLang="tr-TR" dirty="0">
                <a:solidFill>
                  <a:schemeClr val="bg2"/>
                </a:solidFill>
              </a:rPr>
              <a:t>gelecekte nasıl davranacaklarını tahmin etme (kestirim)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Açığa </a:t>
            </a:r>
            <a:r>
              <a:rPr lang="tr-TR" altLang="tr-TR" dirty="0">
                <a:solidFill>
                  <a:schemeClr val="bg2"/>
                </a:solidFill>
              </a:rPr>
              <a:t>çıkan bir problemi çözmek veya daha önceden belirlenmiş bir problem için yeni bir çözüm önermek (ör: daha hızlı</a:t>
            </a:r>
            <a:r>
              <a:rPr lang="tr-TR" altLang="tr-TR" dirty="0" smtClean="0">
                <a:solidFill>
                  <a:schemeClr val="bg2"/>
                </a:solidFill>
              </a:rPr>
              <a:t>).</a:t>
            </a:r>
          </a:p>
        </p:txBody>
      </p:sp>
      <p:sp>
        <p:nvSpPr>
          <p:cNvPr id="7177" name="9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64A254-E81B-40B8-AE8A-13148C61C4DD}" type="slidenum">
              <a:rPr lang="tr-TR" altLang="tr-TR" smtClean="0"/>
              <a:pPr/>
              <a:t>8</a:t>
            </a:fld>
            <a:endParaRPr lang="tr-TR" altLang="tr-TR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3528" y="3928988"/>
            <a:ext cx="84963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Seçilen amaca </a:t>
            </a:r>
            <a:r>
              <a:rPr lang="tr-TR" altLang="tr-TR" dirty="0">
                <a:solidFill>
                  <a:schemeClr val="bg2"/>
                </a:solidFill>
              </a:rPr>
              <a:t>göre farklı </a:t>
            </a:r>
            <a:r>
              <a:rPr lang="tr-TR" altLang="tr-TR" dirty="0" smtClean="0">
                <a:solidFill>
                  <a:schemeClr val="bg2"/>
                </a:solidFill>
              </a:rPr>
              <a:t>yöntem/yöntemler ve teknikler kullanılabilir (ileride işlenilecek)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Literatür taraması tek başına da amaç olabilmekle birlikte, her araştırmada yer alması gereken bir etkinliktir.</a:t>
            </a:r>
          </a:p>
        </p:txBody>
      </p:sp>
    </p:spTree>
    <p:extLst>
      <p:ext uri="{BB962C8B-B14F-4D97-AF65-F5344CB8AC3E}">
        <p14:creationId xmlns:p14="http://schemas.microsoft.com/office/powerpoint/2010/main" val="371299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549275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>
                <a:solidFill>
                  <a:schemeClr val="bg2"/>
                </a:solidFill>
              </a:rPr>
              <a:t>ARAŞTIRMA YÖNTEM VE TEKNİKLERİ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49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tr-TR" b="1" dirty="0" smtClean="0">
                <a:solidFill>
                  <a:schemeClr val="bg2"/>
                </a:solidFill>
              </a:rPr>
              <a:t>BİLİMSEL ARAŞTIRMANIN AŞAMALARI</a:t>
            </a:r>
            <a:endParaRPr lang="tr-TR" altLang="tr-TR" b="1" dirty="0">
              <a:solidFill>
                <a:schemeClr val="bg2"/>
              </a:solidFill>
            </a:endParaRPr>
          </a:p>
        </p:txBody>
      </p:sp>
      <p:sp>
        <p:nvSpPr>
          <p:cNvPr id="7177" name="9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64A254-E81B-40B8-AE8A-13148C61C4DD}" type="slidenum">
              <a:rPr lang="tr-TR" altLang="tr-TR" smtClean="0"/>
              <a:pPr/>
              <a:t>9</a:t>
            </a:fld>
            <a:endParaRPr lang="tr-TR" altLang="tr-TR" smtClean="0"/>
          </a:p>
        </p:txBody>
      </p:sp>
      <p:sp>
        <p:nvSpPr>
          <p:cNvPr id="7" name="3 Yuvarlatılmış Dikdörtgen"/>
          <p:cNvSpPr/>
          <p:nvPr/>
        </p:nvSpPr>
        <p:spPr>
          <a:xfrm>
            <a:off x="1115616" y="1556792"/>
            <a:ext cx="6768752" cy="432048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Problemin fark edilmesi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8" name="4 Yuvarlatılmış Dikdörtgen"/>
          <p:cNvSpPr/>
          <p:nvPr/>
        </p:nvSpPr>
        <p:spPr>
          <a:xfrm>
            <a:off x="1115616" y="2348880"/>
            <a:ext cx="6768752" cy="432048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Problemin tanımlanması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9" name="5 Yuvarlatılmış Dikdörtgen"/>
          <p:cNvSpPr/>
          <p:nvPr/>
        </p:nvSpPr>
        <p:spPr>
          <a:xfrm>
            <a:off x="1115616" y="3140968"/>
            <a:ext cx="6768752" cy="432048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Çözüm yollarının tahmini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0" name="6 Yuvarlatılmış Dikdörtgen"/>
          <p:cNvSpPr/>
          <p:nvPr/>
        </p:nvSpPr>
        <p:spPr>
          <a:xfrm>
            <a:off x="1115616" y="3933056"/>
            <a:ext cx="6768752" cy="432048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Araştırma yönteminin geliştirilmesi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1" name="7 Yuvarlatılmış Dikdörtgen"/>
          <p:cNvSpPr/>
          <p:nvPr/>
        </p:nvSpPr>
        <p:spPr>
          <a:xfrm>
            <a:off x="1115616" y="4725144"/>
            <a:ext cx="6768752" cy="432048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Verilerin toplanması ve analizi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2" name="8 Yuvarlatılmış Dikdörtgen"/>
          <p:cNvSpPr/>
          <p:nvPr/>
        </p:nvSpPr>
        <p:spPr>
          <a:xfrm>
            <a:off x="1115616" y="5517232"/>
            <a:ext cx="6768752" cy="432048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Karar verme ve yorumlama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3" name="9 Aşağı Ok"/>
          <p:cNvSpPr/>
          <p:nvPr/>
        </p:nvSpPr>
        <p:spPr>
          <a:xfrm>
            <a:off x="4211960" y="1916832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10 Aşağı Ok"/>
          <p:cNvSpPr/>
          <p:nvPr/>
        </p:nvSpPr>
        <p:spPr>
          <a:xfrm>
            <a:off x="4211960" y="2708920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11 Aşağı Ok"/>
          <p:cNvSpPr/>
          <p:nvPr/>
        </p:nvSpPr>
        <p:spPr>
          <a:xfrm>
            <a:off x="4211960" y="3501008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12 Aşağı Ok"/>
          <p:cNvSpPr/>
          <p:nvPr/>
        </p:nvSpPr>
        <p:spPr>
          <a:xfrm>
            <a:off x="4211960" y="4293096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13 Aşağı Ok"/>
          <p:cNvSpPr/>
          <p:nvPr/>
        </p:nvSpPr>
        <p:spPr>
          <a:xfrm>
            <a:off x="4211960" y="5085184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8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2779</TotalTime>
  <Words>1943</Words>
  <Application>Microsoft Office PowerPoint</Application>
  <PresentationFormat>On-screen Show (4:3)</PresentationFormat>
  <Paragraphs>321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Pixel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yunus</dc:creator>
  <cp:lastModifiedBy>Veli Hakkoymaz</cp:lastModifiedBy>
  <cp:revision>236</cp:revision>
  <dcterms:created xsi:type="dcterms:W3CDTF">1601-01-01T00:00:00Z</dcterms:created>
  <dcterms:modified xsi:type="dcterms:W3CDTF">2018-10-03T05:14:01Z</dcterms:modified>
</cp:coreProperties>
</file>