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01" r:id="rId2"/>
    <p:sldId id="348" r:id="rId3"/>
    <p:sldId id="261" r:id="rId4"/>
    <p:sldId id="303" r:id="rId5"/>
    <p:sldId id="302" r:id="rId6"/>
    <p:sldId id="304" r:id="rId7"/>
    <p:sldId id="305" r:id="rId8"/>
    <p:sldId id="307" r:id="rId9"/>
    <p:sldId id="306" r:id="rId10"/>
    <p:sldId id="308" r:id="rId11"/>
    <p:sldId id="309" r:id="rId12"/>
    <p:sldId id="310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nus" initials="y" lastIdx="3" clrIdx="0"/>
  <p:cmAuthor id="1" name="Yunus Emre Selçuk" initials="YES" lastIdx="6" clrIdx="1"/>
  <p:cmAuthor id="2" name="yselc" initials="y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Yaz.Söz. Sunum Becerileri Ders Notları</a:t>
            </a: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3388E64-8E86-4729-B27F-722E0FBF8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00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tr-TR" smtClean="0"/>
              <a:t>Yaz.Söz. Sunum Becerileri Ders Notları</a:t>
            </a:r>
            <a:endParaRPr lang="tr-T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37472DB-1F00-4A58-96E4-30890481AD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581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37068-E0D2-4ABD-A175-A354F23366D9}" type="slidenum">
              <a:rPr lang="tr-TR" altLang="tr-TR" smtClean="0"/>
              <a:pPr/>
              <a:t>1</a:t>
            </a:fld>
            <a:endParaRPr lang="tr-TR" alt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3365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04860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00388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11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10916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12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4928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2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64751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95574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2701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5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602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29077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7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96292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26356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08973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B1BC1-90C4-43BF-AA0A-1D3131E9D0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93E63-B92D-49B8-8BB4-118823FDA4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7C233-3F77-4F62-BFD0-5A9DA7BE34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BD67-7CAF-4178-B6D7-3F9D063B10C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B6812-0A17-45A6-91C6-6F8C9BCF43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4D67-00EC-48C1-BC8D-3B3ED0ED26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5C98-AF7F-4164-B39E-76CD28E55E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F9C-1BCB-412F-A57B-159951CD564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E62F-5C91-4C05-A643-C5D3C2ECFEF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C88A-AB04-4E3B-B3A6-F9762036B5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E23F-BA63-4511-9EBC-13CFAB80815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86808B7-C52F-4319-93D0-880E60314E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text styles</a:t>
            </a:r>
          </a:p>
          <a:p>
            <a:pPr lvl="1"/>
            <a:r>
              <a:rPr lang="tr-TR" altLang="tr-TR" smtClean="0"/>
              <a:t>Second level</a:t>
            </a:r>
          </a:p>
          <a:p>
            <a:pPr lvl="2"/>
            <a:r>
              <a:rPr lang="tr-TR" altLang="tr-TR" smtClean="0"/>
              <a:t>Third level</a:t>
            </a:r>
          </a:p>
          <a:p>
            <a:pPr lvl="3"/>
            <a:r>
              <a:rPr lang="tr-TR" altLang="tr-TR" smtClean="0"/>
              <a:t>Fourth level</a:t>
            </a:r>
          </a:p>
          <a:p>
            <a:pPr lvl="4"/>
            <a:r>
              <a:rPr lang="tr-TR" altLang="tr-TR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0" y="134143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BLM2051 SEMİNER DERSİ NOTLARI</a:t>
            </a:r>
          </a:p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Sunan: Doç. Dr. Veli HAKKOYMAZ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2671763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6148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3C1EF-69B2-4D72-AC3E-9CE1B9DE9622}" type="slidenum">
              <a:rPr lang="tr-TR" altLang="tr-TR" smtClean="0"/>
              <a:pPr/>
              <a:t>1</a:t>
            </a:fld>
            <a:endParaRPr lang="tr-TR" altLang="tr-TR" smtClean="0"/>
          </a:p>
        </p:txBody>
      </p:sp>
      <p:sp>
        <p:nvSpPr>
          <p:cNvPr id="5" name="4 Dikdörtgen"/>
          <p:cNvSpPr/>
          <p:nvPr/>
        </p:nvSpPr>
        <p:spPr>
          <a:xfrm>
            <a:off x="179512" y="3502749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chemeClr val="bg2"/>
                </a:solidFill>
              </a:rPr>
              <a:t>Robert A. </a:t>
            </a:r>
            <a:r>
              <a:rPr lang="tr-TR" dirty="0" err="1" smtClean="0">
                <a:solidFill>
                  <a:schemeClr val="bg2"/>
                </a:solidFill>
              </a:rPr>
              <a:t>Day</a:t>
            </a:r>
            <a:r>
              <a:rPr lang="tr-TR" dirty="0" smtClean="0">
                <a:solidFill>
                  <a:schemeClr val="bg2"/>
                </a:solidFill>
              </a:rPr>
              <a:t> (Çeviri: Gülay </a:t>
            </a:r>
            <a:r>
              <a:rPr lang="tr-TR" dirty="0" err="1" smtClean="0">
                <a:solidFill>
                  <a:schemeClr val="bg2"/>
                </a:solidFill>
              </a:rPr>
              <a:t>Aşkar</a:t>
            </a:r>
            <a:r>
              <a:rPr lang="tr-TR" dirty="0" smtClean="0">
                <a:solidFill>
                  <a:schemeClr val="bg2"/>
                </a:solidFill>
              </a:rPr>
              <a:t> Altay), “Bilimsel Bir Makale Nasıl yazılır ve Yayımlanır?”. </a:t>
            </a:r>
            <a:r>
              <a:rPr lang="tr-TR" dirty="0" err="1" smtClean="0">
                <a:solidFill>
                  <a:schemeClr val="bg2"/>
                </a:solidFill>
              </a:rPr>
              <a:t>Copyright</a:t>
            </a:r>
            <a:r>
              <a:rPr lang="tr-TR" dirty="0" smtClean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Tübitak</a:t>
            </a:r>
            <a:r>
              <a:rPr lang="tr-TR" dirty="0" smtClean="0">
                <a:solidFill>
                  <a:schemeClr val="bg2"/>
                </a:solidFill>
              </a:rPr>
              <a:t> 1996, </a:t>
            </a:r>
            <a:r>
              <a:rPr lang="tr-TR" dirty="0" err="1" smtClean="0">
                <a:solidFill>
                  <a:schemeClr val="bg2"/>
                </a:solidFill>
              </a:rPr>
              <a:t>Oryx</a:t>
            </a:r>
            <a:r>
              <a:rPr lang="tr-TR" dirty="0" smtClean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Press</a:t>
            </a:r>
            <a:r>
              <a:rPr lang="tr-TR" dirty="0" smtClean="0">
                <a:solidFill>
                  <a:schemeClr val="bg2"/>
                </a:solidFill>
              </a:rPr>
              <a:t> izni ile.</a:t>
            </a:r>
            <a:endParaRPr lang="tr-T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BİR BİLİMSEL YAYININ GENEL İÇERİĞİ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Başlık                         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Yazarlar ve Adresleri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Özet                           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Anahtar Kelimeler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Giriş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Kavramsal Çerçeve: Konunun tanımlanması, sorunun ve çalışmanın ortaya konulması.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Yöntemler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Mevcut Durum: Dünyada ve Türkiye'de sorun alanı ile ilgili durum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Yöntem: Konunun nasıl ele alındığı, ne tür araştırmalar yapıldığı, nasıl bilgi toplandığı, bu bilgilerin nasıl analiz edildiği vb.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Sonuçlar, Öneriler, Yapılabilecek gelecek çalışmalar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Kaynakça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Ekler 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BAZI PÜF NOKTALARI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Başlık ilk izlenimi verir, ilk izlenimler de çok önemlidir.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Bütün kelimeleri çok dikkatli seçilmeli ve birbiri ile ilişkileri dikkatli kurulmalıdır.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Uzun olmamalıdır, içeriği yeterli ölçüde en az sayıda kelime dizisi ile anlatmalıdır.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Makalenin özeti ilk izlenimi pekiştirir.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Okuyucunun, kendi ilgi alanlarıyla/gereksinimleriyle ilişkisini saptamasını ve böylece dokümanı bütünüyle okuyup okumamaya karar vermesini sağlar.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Önce makaleyi yazıp ardından özetin hazırlanması daha iyi bir yaklaşımdır.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Anahtar kelimeler: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Makalelerde dizin olarak kullanılır.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Makalenin ilgi alanının ve özgün katkısının ne(</a:t>
            </a:r>
            <a:r>
              <a:rPr lang="tr-TR" altLang="tr-TR" dirty="0" err="1" smtClean="0">
                <a:solidFill>
                  <a:schemeClr val="bg2"/>
                </a:solidFill>
              </a:rPr>
              <a:t>ler</a:t>
            </a:r>
            <a:r>
              <a:rPr lang="tr-TR" altLang="tr-TR" dirty="0" smtClean="0">
                <a:solidFill>
                  <a:schemeClr val="bg2"/>
                </a:solidFill>
              </a:rPr>
              <a:t>) ile ilgili olduğunu vurgular.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Literatür taramasını kolaylaştırır.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11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AHLAK, HAKLAR VE İZİNLER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makalenin bir dergiye gönderilmesi için: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Daha önceden yayınlanmamış olması,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Başka yerde yayımlanmak üzere incelemede olmayan kabul edildiği taktirde, İngilizce veya başka bir dilde, editörün izni olmadan başka yerde yayımlanmayacak olması,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Özgün araştırma sonuçları veya fikirlerini sunması, 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İntihal/aşırma içermemesi,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Telif hakları formunun doldurularak </a:t>
            </a:r>
            <a:r>
              <a:rPr lang="tr-TR" altLang="tr-TR" smtClean="0">
                <a:solidFill>
                  <a:schemeClr val="bg2"/>
                </a:solidFill>
              </a:rPr>
              <a:t>gönderilmesi gerekir.</a:t>
            </a:r>
            <a:endParaRPr lang="tr-TR" altLang="tr-TR" dirty="0" smtClean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12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BİLİMSEL YAYINLARIN HAZIRLANMASI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BU BÖLÜMÜN KONU BAŞLIKLARI: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İlk adımlar ve Zorluklar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Yayın Nedir?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Yayının Temel Bölümleri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Yayının Çeşitleri</a:t>
            </a: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</a:t>
            </a:r>
            <a:r>
              <a:rPr lang="tr-TR" altLang="tr-TR" dirty="0">
                <a:solidFill>
                  <a:schemeClr val="bg2"/>
                </a:solidFill>
              </a:rPr>
              <a:t>Yayının </a:t>
            </a:r>
            <a:r>
              <a:rPr lang="tr-TR" altLang="tr-TR" dirty="0" smtClean="0">
                <a:solidFill>
                  <a:schemeClr val="bg2"/>
                </a:solidFill>
              </a:rPr>
              <a:t>Nitelikleri</a:t>
            </a:r>
          </a:p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Bilimsel </a:t>
            </a:r>
            <a:r>
              <a:rPr lang="tr-TR" altLang="tr-TR" dirty="0" smtClean="0">
                <a:solidFill>
                  <a:schemeClr val="bg2"/>
                </a:solidFill>
              </a:rPr>
              <a:t>Yayının Genel İçeriği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Püf Noktaları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Etik</a:t>
            </a:r>
            <a:endParaRPr lang="tr-TR" altLang="tr-TR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2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293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HİÇ DÜŞÜNDÜNÜZ MÜ?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olayı, olguyu veya derdi bir başkasına aktarmak, ilk bakışta çok basit ve özel bir eğitim gerektirmeden yapılabilecek bir iş gibi gözükür.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Beş yaşındaki bir çocuğun telefondaki konuşması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Sınav kağıdında kendini ifade edememe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İLK ADIMLAR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Bahis konusu havadisin başkasına sunulmaya değer olup olmadığına karar verilmesi (köpek ve adam örneği)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Konunun o günkü uluslararası düzeyinden haberdar olmak, sunulmaya uygun bulunduğunda belli bir düzende sunmak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Bu düzen bilim camiası tarafından oluşturulmuş, çoğu yazılı olmayan alışkanlık ve kurallardan oluşur ki bu düzen tecrübe de ister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Uzman okuyucuyu sıkmayacak, ancak konu dışındaki bir bilimciye tatminkar bilgi verebilecek şekilde olmalıdır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Yazının dili nasıl olmalıdır?  Gösterişten kaçınılmalıdır.</a:t>
            </a:r>
          </a:p>
          <a:p>
            <a:pPr marL="914400" lvl="1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ZORLUKLAR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Uluslararası bilim diline yabancılık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Uluslararası bilim topluluğuna uzaklık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Yerli geleneklerimizin nesnel, eleştirel ve akılcı bilimsel düşünceye bizi hazırlamamış olması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5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YAYIN NEDİR?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yayın, özgün araştırma sonuçlarını tanımlayan, yazılmış ve basılmış rapordur.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Her türlü bilimsel yazı, bir bilginin düşünce ile yoğrularak oluşturduğu hamurun kalıplanmış şeklidir (Prof. Dr. Celal </a:t>
            </a:r>
            <a:r>
              <a:rPr lang="tr-TR" altLang="tr-TR" dirty="0" err="1" smtClean="0">
                <a:solidFill>
                  <a:schemeClr val="bg2"/>
                </a:solidFill>
              </a:rPr>
              <a:t>Şengör</a:t>
            </a:r>
            <a:r>
              <a:rPr lang="tr-TR" altLang="tr-TR" dirty="0" smtClean="0">
                <a:solidFill>
                  <a:schemeClr val="bg2"/>
                </a:solidFill>
              </a:rPr>
              <a:t>).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yayın, alıcıya açık bir bilginin iletilmesidir.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Yazının kelimeleri, mümkün olduğu kadar açık, basit ve iyi sıralanmış olmalıdır.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Süslemeye gerek yoktur.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Sadece meslektaşlar değil, mesleğe yeni girmekte olan öğrenciler, kendi dar konuları dışında okuyan bilim adamlarına ve özellikle ana dili </a:t>
            </a:r>
            <a:r>
              <a:rPr lang="tr-TR" altLang="tr-TR" dirty="0" err="1" smtClean="0">
                <a:solidFill>
                  <a:schemeClr val="bg2"/>
                </a:solidFill>
              </a:rPr>
              <a:t>İngilizce’den</a:t>
            </a:r>
            <a:r>
              <a:rPr lang="tr-TR" altLang="tr-TR" dirty="0" smtClean="0">
                <a:solidFill>
                  <a:schemeClr val="bg2"/>
                </a:solidFill>
              </a:rPr>
              <a:t> başka olan okurlara da hitap etmelidir.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En iyi metin, en az sayıda kısa kelimelerle anlamı veren metindir.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BİR BİLİMSEL YAYININ TEMEL BÖLÜMLERİ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Hangi problem incelendi? 	</a:t>
            </a:r>
            <a:r>
              <a:rPr lang="tr-TR" altLang="tr-TR" dirty="0" err="1" smtClean="0">
                <a:solidFill>
                  <a:schemeClr val="bg2"/>
                </a:solidFill>
              </a:rPr>
              <a:t>Introduction</a:t>
            </a:r>
            <a:r>
              <a:rPr lang="tr-TR" altLang="tr-TR" dirty="0" smtClean="0">
                <a:solidFill>
                  <a:schemeClr val="bg2"/>
                </a:solidFill>
              </a:rPr>
              <a:t>: Giriş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Problem nasıl incelendi? 	</a:t>
            </a:r>
            <a:r>
              <a:rPr lang="tr-TR" altLang="tr-TR" dirty="0" err="1" smtClean="0">
                <a:solidFill>
                  <a:schemeClr val="bg2"/>
                </a:solidFill>
              </a:rPr>
              <a:t>Methods</a:t>
            </a:r>
            <a:r>
              <a:rPr lang="tr-TR" altLang="tr-TR" dirty="0" smtClean="0">
                <a:solidFill>
                  <a:schemeClr val="bg2"/>
                </a:solidFill>
              </a:rPr>
              <a:t>: Yöntemler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İlgili diğer çalışmalar nelerdir?	</a:t>
            </a:r>
            <a:r>
              <a:rPr lang="tr-TR" altLang="tr-TR" dirty="0" err="1" smtClean="0">
                <a:solidFill>
                  <a:schemeClr val="bg2"/>
                </a:solidFill>
              </a:rPr>
              <a:t>Related</a:t>
            </a:r>
            <a:r>
              <a:rPr lang="tr-TR" altLang="tr-TR" dirty="0" smtClean="0">
                <a:solidFill>
                  <a:schemeClr val="bg2"/>
                </a:solidFill>
              </a:rPr>
              <a:t> </a:t>
            </a:r>
            <a:r>
              <a:rPr lang="tr-TR" altLang="tr-TR" dirty="0" err="1" smtClean="0">
                <a:solidFill>
                  <a:schemeClr val="bg2"/>
                </a:solidFill>
              </a:rPr>
              <a:t>works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Neler bulundu ? 		</a:t>
            </a:r>
            <a:r>
              <a:rPr lang="tr-TR" altLang="tr-TR" dirty="0" err="1" smtClean="0">
                <a:solidFill>
                  <a:schemeClr val="bg2"/>
                </a:solidFill>
              </a:rPr>
              <a:t>Results</a:t>
            </a:r>
            <a:r>
              <a:rPr lang="tr-TR" altLang="tr-TR" dirty="0" smtClean="0">
                <a:solidFill>
                  <a:schemeClr val="bg2"/>
                </a:solidFill>
              </a:rPr>
              <a:t>: Sonuçlar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Bunlar ne anlam taşır? 	</a:t>
            </a:r>
            <a:r>
              <a:rPr lang="tr-TR" altLang="tr-TR" dirty="0" err="1" smtClean="0">
                <a:solidFill>
                  <a:schemeClr val="bg2"/>
                </a:solidFill>
              </a:rPr>
              <a:t>Discussion</a:t>
            </a:r>
            <a:r>
              <a:rPr lang="tr-TR" altLang="tr-TR" dirty="0" smtClean="0">
                <a:solidFill>
                  <a:schemeClr val="bg2"/>
                </a:solidFill>
              </a:rPr>
              <a:t>: Tartışma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7</a:t>
            </a:fld>
            <a:endParaRPr lang="tr-TR" altLang="tr-TR" smtClean="0"/>
          </a:p>
        </p:txBody>
      </p:sp>
      <p:sp>
        <p:nvSpPr>
          <p:cNvPr id="6" name="5 Dikdörtgen"/>
          <p:cNvSpPr/>
          <p:nvPr/>
        </p:nvSpPr>
        <p:spPr>
          <a:xfrm>
            <a:off x="323529" y="2924944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Değinilen çalışmalara veya ayrıntısı ile değinilmeyen konulara nasıl ulaşılır?</a:t>
            </a:r>
          </a:p>
        </p:txBody>
      </p:sp>
      <p:sp>
        <p:nvSpPr>
          <p:cNvPr id="7" name="6 Dikdörtgen"/>
          <p:cNvSpPr/>
          <p:nvPr/>
        </p:nvSpPr>
        <p:spPr>
          <a:xfrm>
            <a:off x="3981868" y="2924944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tr-TR" altLang="tr-TR" dirty="0" err="1" smtClean="0">
                <a:solidFill>
                  <a:schemeClr val="bg2"/>
                </a:solidFill>
              </a:rPr>
              <a:t>References</a:t>
            </a:r>
            <a:r>
              <a:rPr lang="tr-TR" altLang="tr-TR" dirty="0" smtClean="0">
                <a:solidFill>
                  <a:schemeClr val="bg2"/>
                </a:solidFill>
              </a:rPr>
              <a:t>: Kaynakça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YAYIN ÇEŞİTLERİ: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Makale: Akademik süreli yayınlarda (dergilerde) çıkan ve özgün araştırma sonuçlarını içeren yayın.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Yeni bir düşünce veya yöntemi, analiz ve deneysel ayrıntıları içermeyen genişletilmiş özetler bilimsel makale olarak nitelendirilemez.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Tarama/Değerlendirme makalesi: Özgün içeriğe sahip olmamakla birlikte, belli bir konudaki bilimsel durumu özetler.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Yayımlanmış olan bilgiyi özetler, analiz eder, değerlendirir veya birleştirir.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Yeni bir şey içermese de, yeni sentez, fikir ve hatta modellerin ortaya çıkmasına neden olabilir.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Bildiri: Düzenli (genelde yıllık) yapılan akademik konferanslarda </a:t>
            </a:r>
            <a:r>
              <a:rPr lang="tr-TR" altLang="tr-TR" u="sng" dirty="0" smtClean="0">
                <a:solidFill>
                  <a:schemeClr val="bg2"/>
                </a:solidFill>
              </a:rPr>
              <a:t>sunulan</a:t>
            </a:r>
            <a:r>
              <a:rPr lang="tr-TR" altLang="tr-TR" dirty="0" smtClean="0">
                <a:solidFill>
                  <a:schemeClr val="bg2"/>
                </a:solidFill>
              </a:rPr>
              <a:t>, bir konudaki son çalışmalarının değerlendirilmesini sunan yayın.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BİLİMSEL YAYINLARIN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BİR BİLİMSEL YAYININ TEMEL NİTELİKLERİ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Bütün cümleler kendinizin olmalıdır: Kesinlikle bir yerden kopya olmamalıdır.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başka çalışmadaki çok uygun bir cümleyi kullanacaksanız da mutlaka o çalışmaya referans vermelisiniz.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yayın edebi eser değildir. Bilimsel yayını hazırlayan kişi edebi anlamda yazar değildir ve öyle de davranmamalıdır.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yazımda iddialı kelimelere veya gösterişe yer yoktur.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2781</TotalTime>
  <Words>859</Words>
  <Application>Microsoft Office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</dc:creator>
  <cp:lastModifiedBy>Veli Hakkoymaz</cp:lastModifiedBy>
  <cp:revision>238</cp:revision>
  <dcterms:created xsi:type="dcterms:W3CDTF">1601-01-01T00:00:00Z</dcterms:created>
  <dcterms:modified xsi:type="dcterms:W3CDTF">2018-10-09T11:22:02Z</dcterms:modified>
</cp:coreProperties>
</file>