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311" r:id="rId2"/>
    <p:sldId id="312" r:id="rId3"/>
    <p:sldId id="315" r:id="rId4"/>
    <p:sldId id="316" r:id="rId5"/>
    <p:sldId id="317" r:id="rId6"/>
    <p:sldId id="318" r:id="rId7"/>
    <p:sldId id="319" r:id="rId8"/>
    <p:sldId id="314" r:id="rId9"/>
    <p:sldId id="322" r:id="rId10"/>
    <p:sldId id="346" r:id="rId1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unus" initials="y" lastIdx="3" clrIdx="0"/>
  <p:cmAuthor id="1" name="Yunus Emre Selçuk" initials="YES" lastIdx="6" clrIdx="1"/>
  <p:cmAuthor id="2" name="yselc" initials="y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Yaz.Söz. Sunum Becerileri Ders Notları</a:t>
            </a:r>
            <a:endParaRPr 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3388E64-8E86-4729-B27F-722E0FBF8C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0006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tr-TR" smtClean="0"/>
              <a:t>Yaz.Söz. Sunum Becerileri Ders Notları</a:t>
            </a:r>
            <a:endParaRPr lang="tr-T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D37472DB-1F00-4A58-96E4-30890481AD1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0581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537068-E0D2-4ABD-A175-A354F23366D9}" type="slidenum">
              <a:rPr lang="tr-TR" altLang="tr-TR" smtClean="0"/>
              <a:pPr/>
              <a:t>1</a:t>
            </a:fld>
            <a:endParaRPr lang="tr-TR" altLang="tr-TR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3365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3182740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537068-E0D2-4ABD-A175-A354F23366D9}" type="slidenum">
              <a:rPr lang="tr-TR" altLang="tr-TR" smtClean="0"/>
              <a:pPr/>
              <a:t>10</a:t>
            </a:fld>
            <a:endParaRPr lang="tr-TR" altLang="tr-TR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3365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277439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0EFF2-FA09-43A4-AA64-0B51A79B1DEE}" type="slidenum">
              <a:rPr lang="tr-TR" altLang="tr-TR" smtClean="0"/>
              <a:pPr/>
              <a:t>2</a:t>
            </a:fld>
            <a:endParaRPr lang="tr-TR" altLang="tr-TR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4389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3593269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0EFF2-FA09-43A4-AA64-0B51A79B1DEE}" type="slidenum">
              <a:rPr lang="tr-TR" altLang="tr-TR" smtClean="0"/>
              <a:pPr/>
              <a:t>3</a:t>
            </a:fld>
            <a:endParaRPr lang="tr-TR" altLang="tr-TR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4389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2839193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0EFF2-FA09-43A4-AA64-0B51A79B1DEE}" type="slidenum">
              <a:rPr lang="tr-TR" altLang="tr-TR" smtClean="0"/>
              <a:pPr/>
              <a:t>4</a:t>
            </a:fld>
            <a:endParaRPr lang="tr-TR" altLang="tr-TR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4389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1418820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0EFF2-FA09-43A4-AA64-0B51A79B1DEE}" type="slidenum">
              <a:rPr lang="tr-TR" altLang="tr-TR" smtClean="0"/>
              <a:pPr/>
              <a:t>5</a:t>
            </a:fld>
            <a:endParaRPr lang="tr-TR" altLang="tr-TR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4389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83936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0EFF2-FA09-43A4-AA64-0B51A79B1DEE}" type="slidenum">
              <a:rPr lang="tr-TR" altLang="tr-TR" smtClean="0"/>
              <a:pPr/>
              <a:t>6</a:t>
            </a:fld>
            <a:endParaRPr lang="tr-TR" altLang="tr-TR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4389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694936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0EFF2-FA09-43A4-AA64-0B51A79B1DEE}" type="slidenum">
              <a:rPr lang="tr-TR" altLang="tr-TR" smtClean="0"/>
              <a:pPr/>
              <a:t>7</a:t>
            </a:fld>
            <a:endParaRPr lang="tr-TR" altLang="tr-TR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4389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1096636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0EFF2-FA09-43A4-AA64-0B51A79B1DEE}" type="slidenum">
              <a:rPr lang="tr-TR" altLang="tr-TR" smtClean="0"/>
              <a:pPr/>
              <a:t>8</a:t>
            </a:fld>
            <a:endParaRPr lang="tr-TR" altLang="tr-TR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4389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4008694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0EFF2-FA09-43A4-AA64-0B51A79B1DEE}" type="slidenum">
              <a:rPr lang="tr-TR" altLang="tr-TR" smtClean="0"/>
              <a:pPr/>
              <a:t>9</a:t>
            </a:fld>
            <a:endParaRPr lang="tr-TR" altLang="tr-TR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altLang="tr-TR" smtClean="0"/>
          </a:p>
        </p:txBody>
      </p:sp>
      <p:sp>
        <p:nvSpPr>
          <p:cNvPr id="144389" name="4 Altbilgi Yer Tutucusu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altLang="tr-TR" smtClean="0"/>
              <a:t>Yaz.Söz. Sunum Becerileri Ders Notları</a:t>
            </a:r>
          </a:p>
        </p:txBody>
      </p:sp>
    </p:spTree>
    <p:extLst>
      <p:ext uri="{BB962C8B-B14F-4D97-AF65-F5344CB8AC3E}">
        <p14:creationId xmlns:p14="http://schemas.microsoft.com/office/powerpoint/2010/main" val="309003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tr-TR" altLang="tr-TR" sz="2400" smtClean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z="2400" smtClean="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 smtClean="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 smtClean="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 smtClean="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 smtClean="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 smtClean="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 smtClean="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 smtClean="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 smtClean="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 smtClean="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 smtClean="0">
                  <a:latin typeface="Times New Roman" pitchFamily="18" charset="0"/>
                </a:endParaRPr>
              </a:p>
            </p:txBody>
          </p:sp>
        </p:grpSp>
      </p:grpSp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Yaz.Müh.Not #1</a:t>
            </a: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B1BC1-90C4-43BF-AA0A-1D3131E9D09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93E63-B92D-49B8-8BB4-118823FDA4A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Yaz.Müh.Not #1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7C233-3F77-4F62-BFD0-5A9DA7BE34E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Yaz.Müh.Not #1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FBD67-7CAF-4178-B6D7-3F9D063B10C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Yaz.Müh.Not #1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B6812-0A17-45A6-91C6-6F8C9BCF43C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Yaz.Müh.Not #1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44D67-00EC-48C1-BC8D-3B3ED0ED26E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Yaz.Müh.Not #1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F5C98-AF7F-4164-B39E-76CD28E55E6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Yaz.Müh.Not #1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24F9C-1BCB-412F-A57B-159951CD564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Yaz.Müh.Not #1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8E62F-5C91-4C05-A643-C5D3C2ECFEF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Yaz.Müh.Not #1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7C88A-AB04-4E3B-B3A6-F9762036B5E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Yaz.Müh.Not #1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6E23F-BA63-4511-9EBC-13CFAB80815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Yaz.Müh.Not #1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486808B7-C52F-4319-93D0-880E60314E9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tr-TR" altLang="tr-TR" sz="2400" smtClean="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z="2400" smtClean="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z="2400" smtClean="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Click to edit Master title style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Click to edit Master text styles</a:t>
            </a:r>
          </a:p>
          <a:p>
            <a:pPr lvl="1"/>
            <a:r>
              <a:rPr lang="tr-TR" altLang="tr-TR" smtClean="0"/>
              <a:t>Second level</a:t>
            </a:r>
          </a:p>
          <a:p>
            <a:pPr lvl="2"/>
            <a:r>
              <a:rPr lang="tr-TR" altLang="tr-TR" smtClean="0"/>
              <a:t>Third level</a:t>
            </a:r>
          </a:p>
          <a:p>
            <a:pPr lvl="3"/>
            <a:r>
              <a:rPr lang="tr-TR" altLang="tr-TR" smtClean="0"/>
              <a:t>Fourth level</a:t>
            </a:r>
          </a:p>
          <a:p>
            <a:pPr lvl="4"/>
            <a:r>
              <a:rPr lang="tr-TR" altLang="tr-TR" smtClean="0"/>
              <a:t>Fifth level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tr-TR"/>
              <a:t>Yaz.Müh.Not #1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ergi.omu.edu.tr/omujecm/article/viewFile/1009000971/100900103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0" y="1341438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>
                <a:solidFill>
                  <a:schemeClr val="bg2"/>
                </a:solidFill>
              </a:rPr>
              <a:t>BLM2051 SEMİNER DERSİ NOTLARI</a:t>
            </a:r>
          </a:p>
          <a:p>
            <a:pPr algn="ctr"/>
            <a:r>
              <a:rPr lang="tr-TR" altLang="tr-TR" sz="2000" b="1" dirty="0" smtClean="0">
                <a:solidFill>
                  <a:schemeClr val="bg2"/>
                </a:solidFill>
              </a:rPr>
              <a:t>Sunan: </a:t>
            </a:r>
            <a:r>
              <a:rPr lang="tr-TR" altLang="tr-TR" sz="2000" b="1" dirty="0">
                <a:solidFill>
                  <a:schemeClr val="bg2"/>
                </a:solidFill>
              </a:rPr>
              <a:t>Doç. Dr. Veli HAKKOYMAZ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0" y="2671763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 smtClean="0">
                <a:solidFill>
                  <a:schemeClr val="bg2"/>
                </a:solidFill>
              </a:rPr>
              <a:t>SUNUM HAZIRLANMASI</a:t>
            </a:r>
            <a:endParaRPr lang="tr-TR" altLang="tr-TR" sz="2000" b="1" dirty="0">
              <a:solidFill>
                <a:schemeClr val="bg2"/>
              </a:solidFill>
            </a:endParaRPr>
          </a:p>
        </p:txBody>
      </p:sp>
      <p:sp>
        <p:nvSpPr>
          <p:cNvPr id="6148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93C1EF-69B2-4D72-AC3E-9CE1B9DE9622}" type="slidenum">
              <a:rPr lang="tr-TR" altLang="tr-TR" smtClean="0"/>
              <a:pPr/>
              <a:t>1</a:t>
            </a:fld>
            <a:endParaRPr lang="tr-TR" altLang="tr-TR" smtClean="0"/>
          </a:p>
        </p:txBody>
      </p:sp>
      <p:sp>
        <p:nvSpPr>
          <p:cNvPr id="5" name="4 Dikdörtgen"/>
          <p:cNvSpPr/>
          <p:nvPr/>
        </p:nvSpPr>
        <p:spPr>
          <a:xfrm>
            <a:off x="179512" y="3502749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solidFill>
                  <a:schemeClr val="bg2"/>
                </a:solidFill>
              </a:rPr>
              <a:t>Ana Kaynak:</a:t>
            </a:r>
          </a:p>
          <a:p>
            <a:r>
              <a:rPr lang="tr-TR" dirty="0" err="1" smtClean="0">
                <a:solidFill>
                  <a:schemeClr val="bg2"/>
                </a:solidFill>
              </a:rPr>
              <a:t>Leblebicioğlu</a:t>
            </a:r>
            <a:r>
              <a:rPr lang="tr-TR" dirty="0" smtClean="0">
                <a:solidFill>
                  <a:schemeClr val="bg2"/>
                </a:solidFill>
              </a:rPr>
              <a:t>, H. (1988), “Etkili Sunum Yöntemleri”. O.M.Ü. Tıp Dergisi, 15(3), p191.</a:t>
            </a:r>
          </a:p>
          <a:p>
            <a:r>
              <a:rPr lang="tr-TR" dirty="0" smtClean="0">
                <a:solidFill>
                  <a:schemeClr val="bg2"/>
                </a:solidFill>
              </a:rPr>
              <a:t>URL: </a:t>
            </a:r>
            <a:r>
              <a:rPr lang="tr-TR" dirty="0" smtClean="0">
                <a:solidFill>
                  <a:schemeClr val="bg2"/>
                </a:solidFill>
                <a:hlinkClick r:id="rId3"/>
              </a:rPr>
              <a:t>http://dergi.omu.edu.tr/</a:t>
            </a:r>
            <a:r>
              <a:rPr lang="tr-TR" dirty="0" err="1" smtClean="0">
                <a:solidFill>
                  <a:schemeClr val="bg2"/>
                </a:solidFill>
                <a:hlinkClick r:id="rId3"/>
              </a:rPr>
              <a:t>omujecm</a:t>
            </a:r>
            <a:r>
              <a:rPr lang="tr-TR" dirty="0" smtClean="0">
                <a:solidFill>
                  <a:schemeClr val="bg2"/>
                </a:solidFill>
                <a:hlinkClick r:id="rId3"/>
              </a:rPr>
              <a:t>/</a:t>
            </a:r>
            <a:r>
              <a:rPr lang="tr-TR" dirty="0" err="1" smtClean="0">
                <a:solidFill>
                  <a:schemeClr val="bg2"/>
                </a:solidFill>
                <a:hlinkClick r:id="rId3"/>
              </a:rPr>
              <a:t>article</a:t>
            </a:r>
            <a:r>
              <a:rPr lang="tr-TR" dirty="0" smtClean="0">
                <a:solidFill>
                  <a:schemeClr val="bg2"/>
                </a:solidFill>
                <a:hlinkClick r:id="rId3"/>
              </a:rPr>
              <a:t>/</a:t>
            </a:r>
            <a:r>
              <a:rPr lang="tr-TR" dirty="0" err="1" smtClean="0">
                <a:solidFill>
                  <a:schemeClr val="bg2"/>
                </a:solidFill>
                <a:hlinkClick r:id="rId3"/>
              </a:rPr>
              <a:t>viewFile</a:t>
            </a:r>
            <a:r>
              <a:rPr lang="tr-TR" dirty="0" smtClean="0">
                <a:solidFill>
                  <a:schemeClr val="bg2"/>
                </a:solidFill>
                <a:hlinkClick r:id="rId3"/>
              </a:rPr>
              <a:t>/1009000971/1009001039</a:t>
            </a:r>
            <a:r>
              <a:rPr lang="tr-TR" dirty="0" smtClean="0">
                <a:solidFill>
                  <a:schemeClr val="bg2"/>
                </a:solidFill>
              </a:rPr>
              <a:t>, </a:t>
            </a:r>
          </a:p>
          <a:p>
            <a:r>
              <a:rPr lang="tr-TR" dirty="0" smtClean="0">
                <a:solidFill>
                  <a:schemeClr val="bg2"/>
                </a:solidFill>
              </a:rPr>
              <a:t>Son ziyaret: 22/02/2016.</a:t>
            </a:r>
            <a:endParaRPr lang="tr-TR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4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93C1EF-69B2-4D72-AC3E-9CE1B9DE9622}" type="slidenum">
              <a:rPr lang="tr-TR" altLang="tr-TR" smtClean="0"/>
              <a:pPr/>
              <a:t>10</a:t>
            </a:fld>
            <a:endParaRPr lang="tr-TR" altLang="tr-TR" smtClean="0"/>
          </a:p>
        </p:txBody>
      </p:sp>
      <p:sp>
        <p:nvSpPr>
          <p:cNvPr id="5" name="4 Dikdörtgen"/>
          <p:cNvSpPr/>
          <p:nvPr/>
        </p:nvSpPr>
        <p:spPr>
          <a:xfrm>
            <a:off x="179512" y="620688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 smtClean="0">
                <a:solidFill>
                  <a:schemeClr val="bg2"/>
                </a:solidFill>
              </a:rPr>
              <a:t>Bu yansı ders notlarının düzeni için boş bırakılmıştır.</a:t>
            </a:r>
          </a:p>
        </p:txBody>
      </p:sp>
    </p:spTree>
    <p:extLst>
      <p:ext uri="{BB962C8B-B14F-4D97-AF65-F5344CB8AC3E}">
        <p14:creationId xmlns:p14="http://schemas.microsoft.com/office/powerpoint/2010/main" val="46329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549275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 smtClean="0">
                <a:solidFill>
                  <a:schemeClr val="bg2"/>
                </a:solidFill>
              </a:rPr>
              <a:t>SUNUM HAZIRLANMASI</a:t>
            </a:r>
            <a:endParaRPr lang="tr-TR" altLang="tr-TR" sz="2000" b="1" dirty="0">
              <a:solidFill>
                <a:schemeClr val="bg2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49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tr-TR" b="1" dirty="0" smtClean="0">
                <a:solidFill>
                  <a:schemeClr val="bg2"/>
                </a:solidFill>
              </a:rPr>
              <a:t>BU BÖLÜMÜN KONU BAŞLIKLARI:</a:t>
            </a:r>
            <a:endParaRPr lang="tr-TR" altLang="tr-TR" b="1" dirty="0">
              <a:solidFill>
                <a:schemeClr val="bg2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23850" y="1484313"/>
            <a:ext cx="84963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Sunum yapılması ile ilgili eylemler: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Sunuma hazırlanma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Sunumu hazırlama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Yansıları hazırlama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İyi bir sunumun özellikleri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Kötü bir sunumun özellikleri</a:t>
            </a:r>
          </a:p>
        </p:txBody>
      </p:sp>
      <p:sp>
        <p:nvSpPr>
          <p:cNvPr id="7177" name="9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64A254-E81B-40B8-AE8A-13148C61C4DD}" type="slidenum">
              <a:rPr lang="tr-TR" altLang="tr-TR" smtClean="0"/>
              <a:pPr/>
              <a:t>2</a:t>
            </a:fld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549275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 smtClean="0">
                <a:solidFill>
                  <a:schemeClr val="bg2"/>
                </a:solidFill>
              </a:rPr>
              <a:t>SUNUM HAZIRLANMASI</a:t>
            </a:r>
            <a:endParaRPr lang="tr-TR" altLang="tr-TR" sz="2000" b="1" dirty="0">
              <a:solidFill>
                <a:schemeClr val="bg2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49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tr-TR" b="1" dirty="0" smtClean="0">
                <a:solidFill>
                  <a:schemeClr val="bg2"/>
                </a:solidFill>
              </a:rPr>
              <a:t>SUNUMA HAZIRLANMA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23850" y="1484313"/>
            <a:ext cx="84963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Aşağıdaki soruların cevaplarına göre sunum hazırlanmalıdır: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Sunumun amacı nedir?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Nasıl bir kitleye hitap edilecek?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Sunumun süresi ne kadar olacak? 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Ana soruların yanıtlarının belirleyeceği ayrıntılar: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Alt konu başlıklarının ne olacağı 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Hangi alt başlığa ne kadar zaman ayrılacağı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Sunum dilinin ve görsel tasarımının biçimi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Ayrıca: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Sunumun gösterimi hangi yazılım ve donanım kullanılarak yapılacak?</a:t>
            </a:r>
          </a:p>
        </p:txBody>
      </p:sp>
      <p:sp>
        <p:nvSpPr>
          <p:cNvPr id="7177" name="9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64A254-E81B-40B8-AE8A-13148C61C4DD}" type="slidenum">
              <a:rPr lang="tr-TR" altLang="tr-TR" smtClean="0"/>
              <a:pPr/>
              <a:t>3</a:t>
            </a:fld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549275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 smtClean="0">
                <a:solidFill>
                  <a:schemeClr val="bg2"/>
                </a:solidFill>
              </a:rPr>
              <a:t>SUNUM HAZIRLANMASI</a:t>
            </a:r>
            <a:endParaRPr lang="tr-TR" altLang="tr-TR" sz="2000" b="1" dirty="0">
              <a:solidFill>
                <a:schemeClr val="bg2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49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tr-TR" b="1" dirty="0" smtClean="0">
                <a:solidFill>
                  <a:schemeClr val="bg2"/>
                </a:solidFill>
              </a:rPr>
              <a:t>SUNUMU HAZIRLAMA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23850" y="1484313"/>
            <a:ext cx="84963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Bir sunumun sahip olması gereken bölümler ve içerikleri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Karşılama/başlık yansısı: </a:t>
            </a:r>
          </a:p>
          <a:p>
            <a:pPr marL="1371600" lvl="2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Sunum başlığı, konuşmacının kurumu, </a:t>
            </a:r>
            <a:r>
              <a:rPr lang="tr-TR" altLang="tr-TR" dirty="0" err="1" smtClean="0">
                <a:solidFill>
                  <a:schemeClr val="bg2"/>
                </a:solidFill>
              </a:rPr>
              <a:t>ünvanı</a:t>
            </a:r>
            <a:r>
              <a:rPr lang="tr-TR" altLang="tr-TR" dirty="0" smtClean="0">
                <a:solidFill>
                  <a:schemeClr val="bg2"/>
                </a:solidFill>
              </a:rPr>
              <a:t>, adı-soyadı, iletişim bilgisi (son yansıda da olabilir), tarih, yer/sunumun hitap ettiği kurum (seçimlik), tarih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Sunum planı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Giriş yansısı/yansıları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Konunun ve diğer içeriğin aktarıldığı gövde yansılar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Sonuçlar/değerlendirmeler/genel özet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Sorular/görüşler/dinleyicilere teşekkür</a:t>
            </a:r>
          </a:p>
        </p:txBody>
      </p:sp>
      <p:sp>
        <p:nvSpPr>
          <p:cNvPr id="7177" name="9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64A254-E81B-40B8-AE8A-13148C61C4DD}" type="slidenum">
              <a:rPr lang="tr-TR" altLang="tr-TR" smtClean="0"/>
              <a:pPr/>
              <a:t>4</a:t>
            </a:fld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549275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 smtClean="0">
                <a:solidFill>
                  <a:schemeClr val="bg2"/>
                </a:solidFill>
              </a:rPr>
              <a:t>SUNUM HAZIRLANMASI</a:t>
            </a:r>
            <a:endParaRPr lang="tr-TR" altLang="tr-TR" sz="2000" b="1" dirty="0">
              <a:solidFill>
                <a:schemeClr val="bg2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49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tr-TR" b="1" dirty="0" smtClean="0">
                <a:solidFill>
                  <a:schemeClr val="bg2"/>
                </a:solidFill>
              </a:rPr>
              <a:t>YANSI HAZIRLAMA: Yapılması Gerekenler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23850" y="1484313"/>
            <a:ext cx="84963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Yansılar çok kalabalık tutulmamalıdır: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Az sözcükle çok şey anlatabilmek daha etkilidir.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Yansı mümkün olduğunca sade hazırlanmalıdır.</a:t>
            </a:r>
          </a:p>
          <a:p>
            <a:pPr marL="1371600" lvl="2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Uçan-kaçan canlandırmalardan uzak durulmalıdır.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Amaca uygun ifadeler ve görsel(</a:t>
            </a:r>
            <a:r>
              <a:rPr lang="tr-TR" altLang="tr-TR" dirty="0" err="1" smtClean="0">
                <a:solidFill>
                  <a:schemeClr val="bg2"/>
                </a:solidFill>
              </a:rPr>
              <a:t>ler</a:t>
            </a:r>
            <a:r>
              <a:rPr lang="tr-TR" altLang="tr-TR" dirty="0" smtClean="0">
                <a:solidFill>
                  <a:schemeClr val="bg2"/>
                </a:solidFill>
              </a:rPr>
              <a:t>) içermelidir.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Uygun yazı tipi ve punto kullanılmalı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Okunamayan çok küçük harfler kullanılmamalıdır. En az 18 punto kullanınız.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Aynı metinde farklı yazı tipi ve puntolardan kaçınılmalıdır.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Bazı fontlar Türkçe karakterlerde sorun çıkarabilmektedir. </a:t>
            </a:r>
            <a:r>
              <a:rPr lang="tr-TR" altLang="tr-TR" dirty="0" err="1" smtClean="0">
                <a:solidFill>
                  <a:schemeClr val="bg2"/>
                </a:solidFill>
              </a:rPr>
              <a:t>Times</a:t>
            </a:r>
            <a:r>
              <a:rPr lang="tr-TR" altLang="tr-TR" dirty="0" smtClean="0">
                <a:solidFill>
                  <a:schemeClr val="bg2"/>
                </a:solidFill>
              </a:rPr>
              <a:t> New Roman, </a:t>
            </a:r>
            <a:r>
              <a:rPr lang="tr-TR" altLang="tr-TR" dirty="0" err="1" smtClean="0">
                <a:solidFill>
                  <a:schemeClr val="bg2"/>
                </a:solidFill>
              </a:rPr>
              <a:t>Arial</a:t>
            </a:r>
            <a:r>
              <a:rPr lang="tr-TR" altLang="tr-TR" dirty="0" smtClean="0">
                <a:solidFill>
                  <a:schemeClr val="bg2"/>
                </a:solidFill>
              </a:rPr>
              <a:t>, </a:t>
            </a:r>
            <a:r>
              <a:rPr lang="tr-TR" altLang="tr-TR" dirty="0" err="1" smtClean="0">
                <a:solidFill>
                  <a:schemeClr val="bg2"/>
                </a:solidFill>
              </a:rPr>
              <a:t>Calibri</a:t>
            </a:r>
            <a:r>
              <a:rPr lang="tr-TR" altLang="tr-TR" dirty="0" smtClean="0">
                <a:solidFill>
                  <a:schemeClr val="bg2"/>
                </a:solidFill>
              </a:rPr>
              <a:t>, </a:t>
            </a:r>
            <a:r>
              <a:rPr lang="tr-TR" altLang="tr-TR" dirty="0" err="1" smtClean="0">
                <a:solidFill>
                  <a:schemeClr val="bg2"/>
                </a:solidFill>
              </a:rPr>
              <a:t>Verdana</a:t>
            </a:r>
            <a:r>
              <a:rPr lang="tr-TR" altLang="tr-TR" dirty="0" smtClean="0">
                <a:solidFill>
                  <a:schemeClr val="bg2"/>
                </a:solidFill>
              </a:rPr>
              <a:t> tercih edilebilir.</a:t>
            </a:r>
          </a:p>
        </p:txBody>
      </p:sp>
      <p:sp>
        <p:nvSpPr>
          <p:cNvPr id="7177" name="9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64A254-E81B-40B8-AE8A-13148C61C4DD}" type="slidenum">
              <a:rPr lang="tr-TR" altLang="tr-TR" smtClean="0"/>
              <a:pPr/>
              <a:t>5</a:t>
            </a:fld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549275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 smtClean="0">
                <a:solidFill>
                  <a:schemeClr val="bg2"/>
                </a:solidFill>
              </a:rPr>
              <a:t>SUNUM HAZIRLANMASI</a:t>
            </a:r>
            <a:endParaRPr lang="tr-TR" altLang="tr-TR" sz="2000" b="1" dirty="0">
              <a:solidFill>
                <a:schemeClr val="bg2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49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tr-TR" b="1" dirty="0" smtClean="0">
                <a:solidFill>
                  <a:schemeClr val="bg2"/>
                </a:solidFill>
              </a:rPr>
              <a:t>YANSI HAZIRLAMA: Kaçınılması Gerekenler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23850" y="1484313"/>
            <a:ext cx="84963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altLang="tr-TR" dirty="0" err="1" smtClean="0">
                <a:solidFill>
                  <a:schemeClr val="bg2"/>
                </a:solidFill>
              </a:rPr>
              <a:t>Eskik</a:t>
            </a:r>
            <a:r>
              <a:rPr lang="tr-TR" altLang="tr-TR" dirty="0" smtClean="0">
                <a:solidFill>
                  <a:schemeClr val="bg2"/>
                </a:solidFill>
              </a:rPr>
              <a:t> ya da </a:t>
            </a:r>
            <a:r>
              <a:rPr lang="tr-TR" altLang="tr-TR" dirty="0" err="1" smtClean="0">
                <a:solidFill>
                  <a:schemeClr val="bg2"/>
                </a:solidFill>
              </a:rPr>
              <a:t>hetalı</a:t>
            </a:r>
            <a:r>
              <a:rPr lang="tr-TR" altLang="tr-TR" dirty="0" smtClean="0">
                <a:solidFill>
                  <a:schemeClr val="bg2"/>
                </a:solidFill>
              </a:rPr>
              <a:t> </a:t>
            </a:r>
            <a:r>
              <a:rPr lang="tr-TR" altLang="tr-TR" dirty="0" err="1" smtClean="0">
                <a:solidFill>
                  <a:schemeClr val="bg2"/>
                </a:solidFill>
              </a:rPr>
              <a:t>hrf</a:t>
            </a:r>
            <a:r>
              <a:rPr lang="tr-TR" altLang="tr-TR" dirty="0" smtClean="0">
                <a:solidFill>
                  <a:schemeClr val="bg2"/>
                </a:solidFill>
              </a:rPr>
              <a:t> klanımı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Dikkat dağıtır. Sizin de dikkatiniz dağıldı, değil mi?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Dinleyicinin sunum yapan kişinin anlattıklarına ilgisini ve güvenini azaltır.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Noktalama işaretlerinin kullanımı, de ve ki bağlaçlarının ayrı yazılması gereğine de dikkat edilmeli, bu hatalardan da kaçınılmalıdır ki değindiğimiz sakıncalar gerçekleşmesin.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Yazıların tamamı büyük harf olmamalıdır.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Büyük harflerle yazılan ifadeler “kabaca bağırmak” anlamına gelmektedir.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İtalik yazı tiplerinden kaçınılmalıdır. Yatık yazı tipi okunabilirliği azaltmaktadır.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Yazı düzeniniz dağınık olmamalıdır.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Kimi sağa kimi sola kimi ortaya yaslanmış yazılar tutarsızlık, ciddiyetsizlik, ve/veya özensizlik göstergesidir.</a:t>
            </a:r>
          </a:p>
        </p:txBody>
      </p:sp>
      <p:sp>
        <p:nvSpPr>
          <p:cNvPr id="7177" name="9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64A254-E81B-40B8-AE8A-13148C61C4DD}" type="slidenum">
              <a:rPr lang="tr-TR" altLang="tr-TR" smtClean="0"/>
              <a:pPr/>
              <a:t>6</a:t>
            </a:fld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615878"/>
            <a:ext cx="4920208" cy="1861122"/>
          </a:xfrm>
          <a:prstGeom prst="rect">
            <a:avLst/>
          </a:prstGeom>
        </p:spPr>
      </p:pic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549275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 smtClean="0">
                <a:solidFill>
                  <a:schemeClr val="bg2"/>
                </a:solidFill>
              </a:rPr>
              <a:t>SUNUM HAZIRLANMASI</a:t>
            </a:r>
            <a:endParaRPr lang="tr-TR" altLang="tr-TR" sz="2000" b="1" dirty="0">
              <a:solidFill>
                <a:schemeClr val="bg2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49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tr-TR" b="1" dirty="0" smtClean="0">
                <a:solidFill>
                  <a:schemeClr val="bg2"/>
                </a:solidFill>
              </a:rPr>
              <a:t>YANSI HAZIRLAMA: Kaçınılması Gerekenler (Devam)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23850" y="1484313"/>
            <a:ext cx="84963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Aynı yansıda çok fazla farklı renk kullanılmamalıdır.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Aksi yapılan yansılar zor okunur ve göz yorar.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Arka plan renkleri ve düzeninde koyu veya parlak renklerden kaçınılmalı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Metin rengi de arka plandan uzak olmalıdır.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Beyaz veya açık pastel bir zemin rengi ile koyu bir metin rengi seçilebilir.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Arka planda kurum amblemi olması gerekiyorsa çok silik olmalıdır veya arka plan yerine her yansıda uygun bir kenarda tekrarlanmak suretiyle kullanılmalıdır.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Dikkat dağıtan nesneler kullanılmamalıdır.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Aksi halde anlatılan konuya odaklanmak zorlaşır.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Bir yansıda çok fazla şey anlatılmaya çalışılmamalıdır.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Birbiri ile ilgili içerik </a:t>
            </a:r>
            <a:br>
              <a:rPr lang="tr-TR" altLang="tr-TR" dirty="0" smtClean="0">
                <a:solidFill>
                  <a:schemeClr val="bg2"/>
                </a:solidFill>
              </a:rPr>
            </a:br>
            <a:r>
              <a:rPr lang="tr-TR" altLang="tr-TR" dirty="0" smtClean="0">
                <a:solidFill>
                  <a:schemeClr val="bg2"/>
                </a:solidFill>
              </a:rPr>
              <a:t>(metin, grafik, vb.) </a:t>
            </a:r>
            <a:br>
              <a:rPr lang="tr-TR" altLang="tr-TR" dirty="0" smtClean="0">
                <a:solidFill>
                  <a:schemeClr val="bg2"/>
                </a:solidFill>
              </a:rPr>
            </a:br>
            <a:r>
              <a:rPr lang="tr-TR" altLang="tr-TR" dirty="0" smtClean="0">
                <a:solidFill>
                  <a:schemeClr val="bg2"/>
                </a:solidFill>
              </a:rPr>
              <a:t>yansıda birbirine yakın</a:t>
            </a:r>
            <a:br>
              <a:rPr lang="tr-TR" altLang="tr-TR" dirty="0" smtClean="0">
                <a:solidFill>
                  <a:schemeClr val="bg2"/>
                </a:solidFill>
              </a:rPr>
            </a:br>
            <a:r>
              <a:rPr lang="tr-TR" altLang="tr-TR" dirty="0" smtClean="0">
                <a:solidFill>
                  <a:schemeClr val="bg2"/>
                </a:solidFill>
              </a:rPr>
              <a:t>ve zıtlarından uzak </a:t>
            </a:r>
            <a:br>
              <a:rPr lang="tr-TR" altLang="tr-TR" dirty="0" smtClean="0">
                <a:solidFill>
                  <a:schemeClr val="bg2"/>
                </a:solidFill>
              </a:rPr>
            </a:br>
            <a:r>
              <a:rPr lang="tr-TR" altLang="tr-TR" dirty="0" smtClean="0">
                <a:solidFill>
                  <a:schemeClr val="bg2"/>
                </a:solidFill>
              </a:rPr>
              <a:t>konumlandırılmalıdır.</a:t>
            </a:r>
          </a:p>
        </p:txBody>
      </p:sp>
      <p:sp>
        <p:nvSpPr>
          <p:cNvPr id="7177" name="9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64A254-E81B-40B8-AE8A-13148C61C4DD}" type="slidenum">
              <a:rPr lang="tr-TR" altLang="tr-TR" smtClean="0"/>
              <a:pPr/>
              <a:t>7</a:t>
            </a:fld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549275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 smtClean="0">
                <a:solidFill>
                  <a:schemeClr val="bg2"/>
                </a:solidFill>
              </a:rPr>
              <a:t>SUNUM HAZIRLANMASI</a:t>
            </a:r>
            <a:endParaRPr lang="tr-TR" altLang="tr-TR" sz="2000" b="1" dirty="0">
              <a:solidFill>
                <a:schemeClr val="bg2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496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tr-TR" b="1" dirty="0" smtClean="0">
                <a:solidFill>
                  <a:schemeClr val="bg2"/>
                </a:solidFill>
              </a:rPr>
              <a:t>SUNUCUNUN KAÇINMASI GEREKENLER</a:t>
            </a:r>
            <a:endParaRPr lang="tr-TR" altLang="tr-TR" b="1" dirty="0">
              <a:solidFill>
                <a:schemeClr val="bg2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23850" y="1484313"/>
            <a:ext cx="84963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Hazırlıksız yakalanılmamalıdır. 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Sunumun üzerinden önceden bir kez geçilmelidir.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İlk kez yapılacak sunumlar en az üç kez ve zaman tutularak tekrarlanmalıdır.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Sunum sadece yansılarda yazılanların okunması şeklinde yapılmamalıdır.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Sunumda “</a:t>
            </a:r>
            <a:r>
              <a:rPr lang="tr-TR" altLang="tr-TR" dirty="0" err="1" smtClean="0">
                <a:solidFill>
                  <a:schemeClr val="bg2"/>
                </a:solidFill>
              </a:rPr>
              <a:t>ııı</a:t>
            </a:r>
            <a:r>
              <a:rPr lang="tr-TR" altLang="tr-TR" dirty="0" smtClean="0">
                <a:solidFill>
                  <a:schemeClr val="bg2"/>
                </a:solidFill>
              </a:rPr>
              <a:t>”, “</a:t>
            </a:r>
            <a:r>
              <a:rPr lang="tr-TR" altLang="tr-TR" dirty="0" err="1" smtClean="0">
                <a:solidFill>
                  <a:schemeClr val="bg2"/>
                </a:solidFill>
              </a:rPr>
              <a:t>eee</a:t>
            </a:r>
            <a:r>
              <a:rPr lang="tr-TR" altLang="tr-TR" dirty="0" smtClean="0">
                <a:solidFill>
                  <a:schemeClr val="bg2"/>
                </a:solidFill>
              </a:rPr>
              <a:t>”, “</a:t>
            </a:r>
            <a:r>
              <a:rPr lang="tr-TR" altLang="tr-TR" dirty="0" err="1" smtClean="0">
                <a:solidFill>
                  <a:schemeClr val="bg2"/>
                </a:solidFill>
              </a:rPr>
              <a:t>hmm</a:t>
            </a:r>
            <a:r>
              <a:rPr lang="tr-TR" altLang="tr-TR" dirty="0" smtClean="0">
                <a:solidFill>
                  <a:schemeClr val="bg2"/>
                </a:solidFill>
              </a:rPr>
              <a:t>”, “</a:t>
            </a:r>
            <a:r>
              <a:rPr lang="tr-TR" altLang="tr-TR" dirty="0" err="1" smtClean="0">
                <a:solidFill>
                  <a:schemeClr val="bg2"/>
                </a:solidFill>
              </a:rPr>
              <a:t>şeyyy</a:t>
            </a:r>
            <a:r>
              <a:rPr lang="tr-TR" altLang="tr-TR" dirty="0" smtClean="0">
                <a:solidFill>
                  <a:schemeClr val="bg2"/>
                </a:solidFill>
              </a:rPr>
              <a:t>” gibi ifadeler kullanılmamalıdır.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Sunum boyunca aynı tekdüze ses tonu kullanılmamalıdır.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Vurgulamaların ve beden dilinin kullanılması anlatımı kuvvetlendirir.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Çekingen bir tavır kullanılmamalıdır.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Dinleyici ile göz teması kurulmalıdır.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Vücut pozisyonunuz yansının önemli kısımlarını örtmemelidir.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Yürüyerek anlatma </a:t>
            </a:r>
            <a:r>
              <a:rPr lang="tr-TR" altLang="tr-TR" smtClean="0">
                <a:solidFill>
                  <a:schemeClr val="bg2"/>
                </a:solidFill>
              </a:rPr>
              <a:t>yardımcı olabilir.</a:t>
            </a:r>
            <a:endParaRPr lang="tr-TR" altLang="tr-TR" dirty="0" smtClean="0">
              <a:solidFill>
                <a:schemeClr val="bg2"/>
              </a:solidFill>
            </a:endParaRPr>
          </a:p>
        </p:txBody>
      </p:sp>
      <p:sp>
        <p:nvSpPr>
          <p:cNvPr id="7177" name="9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64A254-E81B-40B8-AE8A-13148C61C4DD}" type="slidenum">
              <a:rPr lang="tr-TR" altLang="tr-TR" smtClean="0"/>
              <a:pPr/>
              <a:t>8</a:t>
            </a:fld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549275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altLang="tr-TR" sz="2000" b="1" dirty="0" smtClean="0">
                <a:solidFill>
                  <a:schemeClr val="bg2"/>
                </a:solidFill>
              </a:rPr>
              <a:t>SUNUM HAZIRLANMASI</a:t>
            </a:r>
            <a:endParaRPr lang="tr-TR" altLang="tr-TR" sz="2000" b="1" dirty="0">
              <a:solidFill>
                <a:schemeClr val="bg2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496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altLang="tr-TR" b="1" dirty="0" smtClean="0">
                <a:solidFill>
                  <a:schemeClr val="bg2"/>
                </a:solidFill>
              </a:rPr>
              <a:t>SUNUCUNUN YAPMASI GEREKENLER</a:t>
            </a:r>
            <a:endParaRPr lang="tr-TR" altLang="tr-TR" b="1" dirty="0">
              <a:solidFill>
                <a:schemeClr val="bg2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23850" y="1484313"/>
            <a:ext cx="84963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Giyim önemlidir: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Görünüş ve giysiye özen göstermek, izleyicilerinize saygının göstergesidir.</a:t>
            </a:r>
          </a:p>
          <a:p>
            <a:pPr marL="914400" lvl="1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Dinleyicilerin kültürüne zıt giyim, sunucuya ve anlattıklarına ilgiyi ve güveni azaltır.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Sunum zamanı iyi kullanılmalıdır.</a:t>
            </a:r>
          </a:p>
          <a:p>
            <a:pPr marL="457200" indent="-457200">
              <a:buFontTx/>
              <a:buChar char="•"/>
            </a:pPr>
            <a:r>
              <a:rPr lang="tr-TR" altLang="tr-TR" dirty="0" smtClean="0">
                <a:solidFill>
                  <a:schemeClr val="bg2"/>
                </a:solidFill>
              </a:rPr>
              <a:t>Konu ile ilgili kişisel deneyimler, anekdotlar veya laubali kaçmayacak fıkralarla sunum daha ilgi çekici hale getirilebilir.</a:t>
            </a:r>
          </a:p>
        </p:txBody>
      </p:sp>
      <p:sp>
        <p:nvSpPr>
          <p:cNvPr id="7177" name="9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64A254-E81B-40B8-AE8A-13148C61C4DD}" type="slidenum">
              <a:rPr lang="tr-TR" altLang="tr-TR" smtClean="0"/>
              <a:pPr/>
              <a:t>9</a:t>
            </a:fld>
            <a:endParaRPr lang="tr-TR" alt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2781</TotalTime>
  <Words>728</Words>
  <Application>Microsoft Office PowerPoint</Application>
  <PresentationFormat>On-screen Show (4:3)</PresentationFormat>
  <Paragraphs>122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Pixel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yunus</dc:creator>
  <cp:lastModifiedBy>Veli Hakkoymaz</cp:lastModifiedBy>
  <cp:revision>238</cp:revision>
  <dcterms:created xsi:type="dcterms:W3CDTF">1601-01-01T00:00:00Z</dcterms:created>
  <dcterms:modified xsi:type="dcterms:W3CDTF">2018-10-09T11:23:34Z</dcterms:modified>
</cp:coreProperties>
</file>