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81" r:id="rId13"/>
    <p:sldId id="265" r:id="rId14"/>
    <p:sldId id="266" r:id="rId15"/>
    <p:sldId id="269" r:id="rId16"/>
    <p:sldId id="270" r:id="rId17"/>
    <p:sldId id="271" r:id="rId18"/>
    <p:sldId id="272" r:id="rId19"/>
    <p:sldId id="273" r:id="rId20"/>
    <p:sldId id="282" r:id="rId21"/>
    <p:sldId id="283" r:id="rId22"/>
    <p:sldId id="274" r:id="rId23"/>
    <p:sldId id="275" r:id="rId24"/>
    <p:sldId id="276" r:id="rId25"/>
    <p:sldId id="277" r:id="rId26"/>
    <p:sldId id="278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79" r:id="rId42"/>
    <p:sldId id="280" r:id="rId43"/>
  </p:sldIdLst>
  <p:sldSz cx="9144000" cy="5143500" type="screen16x9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Açık Stil 1 - Vurgu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29" autoAdjust="0"/>
    <p:restoredTop sz="79024" autoAdjust="0"/>
  </p:normalViewPr>
  <p:slideViewPr>
    <p:cSldViewPr>
      <p:cViewPr varScale="1">
        <p:scale>
          <a:sx n="98" d="100"/>
          <a:sy n="98" d="100"/>
        </p:scale>
        <p:origin x="492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23.12.2018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210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23.12.2018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399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23.12.2018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152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23.12.2018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158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23.12.2018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414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23.12.2018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140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23.12.2018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237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23.12.2018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894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23.12.2018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152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23.12.2018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205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23.12.2018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650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B2C39-F84B-46A6-868D-010A953C52B8}" type="datetimeFigureOut">
              <a:rPr lang="tr-TR" smtClean="0"/>
              <a:t>23.12.2018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791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Mikroişlemci Sistemleri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Yrd. Doç. Dr. Erkan Uslu</a:t>
            </a:r>
          </a:p>
          <a:p>
            <a:r>
              <a:rPr lang="tr-TR" smtClean="0"/>
              <a:t>2017/1-Ders </a:t>
            </a:r>
            <a:r>
              <a:rPr lang="tr-TR" dirty="0" smtClean="0"/>
              <a:t>14</a:t>
            </a:r>
          </a:p>
          <a:p>
            <a:r>
              <a:rPr lang="tr-TR" dirty="0" smtClean="0"/>
              <a:t>YTÜ-CE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39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4543" y="2139702"/>
            <a:ext cx="2315210" cy="857250"/>
          </a:xfrm>
        </p:spPr>
        <p:txBody>
          <a:bodyPr>
            <a:normAutofit/>
          </a:bodyPr>
          <a:lstStyle/>
          <a:p>
            <a:r>
              <a:rPr lang="tr-TR" dirty="0" smtClean="0"/>
              <a:t>4x4 ROM</a:t>
            </a:r>
            <a:endParaRPr lang="tr-TR" dirty="0"/>
          </a:p>
        </p:txBody>
      </p:sp>
      <p:pic>
        <p:nvPicPr>
          <p:cNvPr id="27" name="Resim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52" y="10666"/>
            <a:ext cx="66670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9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-26640" y="195486"/>
            <a:ext cx="2870448" cy="4948014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4x4 ROM</a:t>
            </a:r>
            <a:br>
              <a:rPr lang="tr-TR" dirty="0" smtClean="0"/>
            </a:br>
            <a:r>
              <a:rPr lang="tr-TR" dirty="0" smtClean="0"/>
              <a:t>Program:</a:t>
            </a:r>
            <a:br>
              <a:rPr lang="tr-TR" dirty="0" smtClean="0"/>
            </a:br>
            <a:r>
              <a:rPr lang="tr-TR" u="sng" dirty="0" err="1" smtClean="0"/>
              <a:t>Adr</a:t>
            </a:r>
            <a:r>
              <a:rPr lang="tr-TR" u="sng" dirty="0" smtClean="0"/>
              <a:t>./Data</a:t>
            </a:r>
            <a:br>
              <a:rPr lang="tr-TR" u="sng" dirty="0" smtClean="0"/>
            </a:br>
            <a:r>
              <a:rPr lang="tr-TR" dirty="0" smtClean="0"/>
              <a:t>0 – A</a:t>
            </a:r>
            <a:br>
              <a:rPr lang="tr-TR" dirty="0" smtClean="0"/>
            </a:br>
            <a:r>
              <a:rPr lang="tr-TR" dirty="0" smtClean="0"/>
              <a:t>1 – 3</a:t>
            </a:r>
            <a:br>
              <a:rPr lang="tr-TR" dirty="0" smtClean="0"/>
            </a:br>
            <a:r>
              <a:rPr lang="tr-TR" dirty="0" smtClean="0"/>
              <a:t>2 – 5</a:t>
            </a:r>
            <a:br>
              <a:rPr lang="tr-TR" dirty="0" smtClean="0"/>
            </a:br>
            <a:r>
              <a:rPr lang="tr-TR" dirty="0" smtClean="0"/>
              <a:t>3 – 7</a:t>
            </a:r>
            <a:br>
              <a:rPr lang="tr-TR" dirty="0" smtClean="0"/>
            </a:br>
            <a:endParaRPr lang="tr-TR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0"/>
            <a:ext cx="527685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089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ROM Blok Diyagram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Metin kutusu 16"/>
              <p:cNvSpPr txBox="1"/>
              <p:nvPr/>
            </p:nvSpPr>
            <p:spPr>
              <a:xfrm>
                <a:off x="4679504" y="1320522"/>
                <a:ext cx="4464496" cy="1614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3200" dirty="0" smtClean="0"/>
                  <a:t>2</a:t>
                </a:r>
                <a:r>
                  <a:rPr lang="tr-TR" sz="3200" baseline="30000" dirty="0" smtClean="0"/>
                  <a:t>n</a:t>
                </a:r>
                <a:r>
                  <a:rPr lang="tr-TR" sz="3200" dirty="0" smtClean="0"/>
                  <a:t> x m kapasiteli ROM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3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3200" i="1" dirty="0">
                            <a:latin typeface="Cambria Math"/>
                          </a:rPr>
                          <m:t>𝑂𝐸</m:t>
                        </m:r>
                      </m:e>
                    </m:acc>
                  </m:oMath>
                </a14:m>
                <a:r>
                  <a:rPr lang="tr-TR" sz="3200" dirty="0" smtClean="0"/>
                  <a:t> ↔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3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3200" i="1" dirty="0">
                            <a:latin typeface="Cambria Math"/>
                          </a:rPr>
                          <m:t>𝑅𝐷</m:t>
                        </m:r>
                      </m:e>
                    </m:acc>
                  </m:oMath>
                </a14:m>
                <a:endParaRPr lang="tr-TR" sz="32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3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3200" i="1" dirty="0">
                            <a:latin typeface="Cambria Math"/>
                          </a:rPr>
                          <m:t>𝐶𝑆</m:t>
                        </m:r>
                      </m:e>
                    </m:acc>
                  </m:oMath>
                </a14:m>
                <a:r>
                  <a:rPr lang="tr-TR" sz="3200" dirty="0" smtClean="0"/>
                  <a:t> ↔ Adres çözümleme</a:t>
                </a:r>
              </a:p>
            </p:txBody>
          </p:sp>
        </mc:Choice>
        <mc:Fallback xmlns="">
          <p:sp>
            <p:nvSpPr>
              <p:cNvPr id="17" name="Metin kutusu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504" y="1320522"/>
                <a:ext cx="4464496" cy="1614416"/>
              </a:xfrm>
              <a:prstGeom prst="rect">
                <a:avLst/>
              </a:prstGeom>
              <a:blipFill rotWithShape="1">
                <a:blip r:embed="rId3"/>
                <a:stretch>
                  <a:fillRect l="-3552" t="-4924" b="-947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Nesne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588348"/>
              </p:ext>
            </p:extLst>
          </p:nvPr>
        </p:nvGraphicFramePr>
        <p:xfrm>
          <a:off x="251520" y="1097062"/>
          <a:ext cx="4752528" cy="404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Visio" r:id="rId4" imgW="2319846" imgH="1905191" progId="Visio.Drawing.11">
                  <p:embed/>
                </p:oleObj>
              </mc:Choice>
              <mc:Fallback>
                <p:oleObj name="Visio" r:id="rId4" imgW="2319846" imgH="190519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520" y="1097062"/>
                        <a:ext cx="4752528" cy="404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546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RAM (</a:t>
            </a:r>
            <a:r>
              <a:rPr lang="tr-TR" dirty="0" err="1" smtClean="0"/>
              <a:t>Random</a:t>
            </a:r>
            <a:r>
              <a:rPr lang="tr-TR" dirty="0" smtClean="0"/>
              <a:t> Access Memory)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RAM </a:t>
            </a:r>
            <a:r>
              <a:rPr lang="tr-TR" dirty="0" smtClean="0">
                <a:sym typeface="Wingdings" pitchFamily="2" charset="2"/>
              </a:rPr>
              <a:t> </a:t>
            </a:r>
            <a:r>
              <a:rPr lang="tr-TR" dirty="0" err="1" smtClean="0">
                <a:sym typeface="Wingdings" pitchFamily="2" charset="2"/>
              </a:rPr>
              <a:t>volatile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 err="1" smtClean="0">
                <a:sym typeface="Wingdings" pitchFamily="2" charset="2"/>
              </a:rPr>
              <a:t>memory</a:t>
            </a:r>
            <a:endParaRPr lang="tr-TR" dirty="0" smtClean="0">
              <a:sym typeface="Wingdings" pitchFamily="2" charset="2"/>
            </a:endParaRPr>
          </a:p>
          <a:p>
            <a:r>
              <a:rPr lang="tr-TR" dirty="0" smtClean="0"/>
              <a:t>Hızlı okuma ve yazma</a:t>
            </a:r>
          </a:p>
          <a:p>
            <a:r>
              <a:rPr lang="tr-TR" dirty="0" smtClean="0">
                <a:sym typeface="Wingdings" pitchFamily="2" charset="2"/>
              </a:rPr>
              <a:t>Bilgisayarda «main </a:t>
            </a:r>
            <a:r>
              <a:rPr lang="tr-TR" dirty="0" err="1" smtClean="0">
                <a:sym typeface="Wingdings" pitchFamily="2" charset="2"/>
              </a:rPr>
              <a:t>memory</a:t>
            </a:r>
            <a:r>
              <a:rPr lang="tr-TR" dirty="0" smtClean="0">
                <a:sym typeface="Wingdings" pitchFamily="2" charset="2"/>
              </a:rPr>
              <a:t>» olarak kullanılır</a:t>
            </a:r>
          </a:p>
          <a:p>
            <a:r>
              <a:rPr lang="tr-TR" dirty="0" err="1" smtClean="0">
                <a:sym typeface="Wingdings" pitchFamily="2" charset="2"/>
              </a:rPr>
              <a:t>Random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 err="1" smtClean="0">
                <a:sym typeface="Wingdings" pitchFamily="2" charset="2"/>
              </a:rPr>
              <a:t>access</a:t>
            </a:r>
            <a:r>
              <a:rPr lang="tr-TR" dirty="0" smtClean="0">
                <a:sym typeface="Wingdings" pitchFamily="2" charset="2"/>
              </a:rPr>
              <a:t> vs. </a:t>
            </a:r>
            <a:r>
              <a:rPr lang="tr-TR" dirty="0" err="1" smtClean="0">
                <a:sym typeface="Wingdings" pitchFamily="2" charset="2"/>
              </a:rPr>
              <a:t>sequential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 err="1" smtClean="0">
                <a:sym typeface="Wingdings" pitchFamily="2" charset="2"/>
              </a:rPr>
              <a:t>access</a:t>
            </a:r>
            <a:endParaRPr lang="tr-TR" dirty="0" smtClean="0">
              <a:sym typeface="Wingdings" pitchFamily="2" charset="2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079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RAM Çeşitleri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ym typeface="Wingdings" pitchFamily="2" charset="2"/>
              </a:rPr>
              <a:t>SRAM (</a:t>
            </a:r>
            <a:r>
              <a:rPr lang="tr-TR" dirty="0" err="1">
                <a:sym typeface="Wingdings" pitchFamily="2" charset="2"/>
              </a:rPr>
              <a:t>static</a:t>
            </a:r>
            <a:r>
              <a:rPr lang="tr-TR" dirty="0">
                <a:sym typeface="Wingdings" pitchFamily="2" charset="2"/>
              </a:rPr>
              <a:t> </a:t>
            </a:r>
            <a:r>
              <a:rPr lang="tr-TR" dirty="0" err="1">
                <a:sym typeface="Wingdings" pitchFamily="2" charset="2"/>
              </a:rPr>
              <a:t>random</a:t>
            </a:r>
            <a:r>
              <a:rPr lang="tr-TR" dirty="0">
                <a:sym typeface="Wingdings" pitchFamily="2" charset="2"/>
              </a:rPr>
              <a:t> </a:t>
            </a:r>
            <a:r>
              <a:rPr lang="tr-TR" dirty="0" err="1">
                <a:sym typeface="Wingdings" pitchFamily="2" charset="2"/>
              </a:rPr>
              <a:t>access</a:t>
            </a:r>
            <a:r>
              <a:rPr lang="tr-TR" dirty="0">
                <a:sym typeface="Wingdings" pitchFamily="2" charset="2"/>
              </a:rPr>
              <a:t> </a:t>
            </a:r>
            <a:r>
              <a:rPr lang="tr-TR" dirty="0" err="1">
                <a:sym typeface="Wingdings" pitchFamily="2" charset="2"/>
              </a:rPr>
              <a:t>memory</a:t>
            </a:r>
            <a:r>
              <a:rPr lang="tr-TR" dirty="0">
                <a:sym typeface="Wingdings" pitchFamily="2" charset="2"/>
              </a:rPr>
              <a:t>)</a:t>
            </a:r>
          </a:p>
          <a:p>
            <a:r>
              <a:rPr lang="tr-TR" dirty="0">
                <a:sym typeface="Wingdings" pitchFamily="2" charset="2"/>
              </a:rPr>
              <a:t>DRAM (</a:t>
            </a:r>
            <a:r>
              <a:rPr lang="tr-TR" dirty="0" err="1">
                <a:sym typeface="Wingdings" pitchFamily="2" charset="2"/>
              </a:rPr>
              <a:t>dynamic</a:t>
            </a:r>
            <a:r>
              <a:rPr lang="tr-TR" dirty="0">
                <a:sym typeface="Wingdings" pitchFamily="2" charset="2"/>
              </a:rPr>
              <a:t> </a:t>
            </a:r>
            <a:r>
              <a:rPr lang="tr-TR" dirty="0" err="1">
                <a:sym typeface="Wingdings" pitchFamily="2" charset="2"/>
              </a:rPr>
              <a:t>random</a:t>
            </a:r>
            <a:r>
              <a:rPr lang="tr-TR" dirty="0">
                <a:sym typeface="Wingdings" pitchFamily="2" charset="2"/>
              </a:rPr>
              <a:t> </a:t>
            </a:r>
            <a:r>
              <a:rPr lang="tr-TR" dirty="0" err="1">
                <a:sym typeface="Wingdings" pitchFamily="2" charset="2"/>
              </a:rPr>
              <a:t>access</a:t>
            </a:r>
            <a:r>
              <a:rPr lang="tr-TR" dirty="0">
                <a:sym typeface="Wingdings" pitchFamily="2" charset="2"/>
              </a:rPr>
              <a:t> </a:t>
            </a:r>
            <a:r>
              <a:rPr lang="tr-TR" dirty="0" err="1">
                <a:sym typeface="Wingdings" pitchFamily="2" charset="2"/>
              </a:rPr>
              <a:t>memory</a:t>
            </a:r>
            <a:r>
              <a:rPr lang="tr-TR" dirty="0" smtClean="0">
                <a:sym typeface="Wingdings" pitchFamily="2" charset="2"/>
              </a:rPr>
              <a:t>)</a:t>
            </a:r>
            <a:endParaRPr lang="tr-T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61981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SRAM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SRAM </a:t>
            </a:r>
            <a:r>
              <a:rPr lang="tr-TR" dirty="0" smtClean="0"/>
              <a:t>çapraz eşleştirilmiş değil kapıları kullanır.</a:t>
            </a:r>
            <a:endParaRPr lang="tr-TR" dirty="0"/>
          </a:p>
          <a:p>
            <a:r>
              <a:rPr lang="tr-TR" dirty="0" smtClean="0"/>
              <a:t>Hafıza bölgesine yeni bir veri yazılana kadar enerjisi mevcut olduğu sürece veriyi saklar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4413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47664" y="4377929"/>
            <a:ext cx="6120680" cy="857250"/>
          </a:xfrm>
        </p:spPr>
        <p:txBody>
          <a:bodyPr>
            <a:normAutofit/>
          </a:bodyPr>
          <a:lstStyle/>
          <a:p>
            <a:r>
              <a:rPr lang="tr-TR" sz="2800" dirty="0" smtClean="0"/>
              <a:t>WL: </a:t>
            </a:r>
            <a:r>
              <a:rPr lang="tr-TR" sz="2800" dirty="0" err="1" smtClean="0"/>
              <a:t>word</a:t>
            </a:r>
            <a:r>
              <a:rPr lang="tr-TR" sz="2800" dirty="0" smtClean="0"/>
              <a:t> </a:t>
            </a:r>
            <a:r>
              <a:rPr lang="tr-TR" sz="2800" dirty="0" err="1" smtClean="0"/>
              <a:t>line</a:t>
            </a:r>
            <a:r>
              <a:rPr lang="tr-TR" sz="2800" dirty="0" smtClean="0"/>
              <a:t> (adres), BL</a:t>
            </a:r>
            <a:r>
              <a:rPr lang="tr-TR" sz="2800" dirty="0" smtClean="0">
                <a:sym typeface="Wingdings" pitchFamily="2" charset="2"/>
              </a:rPr>
              <a:t>: bit </a:t>
            </a:r>
            <a:r>
              <a:rPr lang="tr-TR" sz="2800" dirty="0" err="1" smtClean="0">
                <a:sym typeface="Wingdings" pitchFamily="2" charset="2"/>
              </a:rPr>
              <a:t>line</a:t>
            </a:r>
            <a:r>
              <a:rPr lang="tr-TR" sz="2800" dirty="0" smtClean="0">
                <a:sym typeface="Wingdings" pitchFamily="2" charset="2"/>
              </a:rPr>
              <a:t> (</a:t>
            </a:r>
            <a:r>
              <a:rPr lang="tr-TR" sz="2800" dirty="0" smtClean="0"/>
              <a:t>data)</a:t>
            </a:r>
            <a:endParaRPr lang="tr-TR" sz="2800" dirty="0"/>
          </a:p>
        </p:txBody>
      </p:sp>
      <p:pic>
        <p:nvPicPr>
          <p:cNvPr id="11266" name="Picture 2" descr="https://upload.wikimedia.org/wikipedia/commons/9/9d/SRAM_Cell_Inverter_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347615"/>
            <a:ext cx="4140552" cy="310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328937"/>
            <a:ext cx="4064352" cy="3048264"/>
          </a:xfrm>
          <a:prstGeom prst="rect">
            <a:avLst/>
          </a:prstGeom>
        </p:spPr>
      </p:pic>
      <p:sp>
        <p:nvSpPr>
          <p:cNvPr id="6" name="Başlık 1"/>
          <p:cNvSpPr txBox="1">
            <a:spLocks/>
          </p:cNvSpPr>
          <p:nvPr/>
        </p:nvSpPr>
        <p:spPr>
          <a:xfrm>
            <a:off x="609600" y="3583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SRAM Hücresi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77953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SRAM – 1 Yazma Mantığı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</a:t>
                </a:r>
                <a:r>
                  <a:rPr lang="tr-TR" dirty="0" smtClean="0"/>
                  <a:t>L</a:t>
                </a:r>
                <a:r>
                  <a:rPr lang="en-US" dirty="0" smtClean="0"/>
                  <a:t>=1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  <m:r>
                          <a:rPr lang="tr-TR" i="1" dirty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dirty="0" smtClean="0"/>
                  <a:t>=0</a:t>
                </a:r>
                <a:endParaRPr lang="en-US" dirty="0"/>
              </a:p>
              <a:p>
                <a:r>
                  <a:rPr lang="tr-TR" dirty="0" smtClean="0"/>
                  <a:t>WL=1</a:t>
                </a: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" y="2427734"/>
            <a:ext cx="4550258" cy="2715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892" y="2370308"/>
            <a:ext cx="4569718" cy="277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47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SRAM – 0 Yazma Mantığı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</a:t>
                </a:r>
                <a:r>
                  <a:rPr lang="tr-TR" dirty="0" smtClean="0"/>
                  <a:t>L</a:t>
                </a:r>
                <a:r>
                  <a:rPr lang="en-US" dirty="0" smtClean="0"/>
                  <a:t>=</a:t>
                </a:r>
                <a:r>
                  <a:rPr lang="tr-TR" dirty="0" smtClean="0"/>
                  <a:t>0</a:t>
                </a:r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  <m:r>
                          <a:rPr lang="tr-TR" i="1" dirty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dirty="0" smtClean="0"/>
                  <a:t>=</a:t>
                </a:r>
                <a:r>
                  <a:rPr lang="tr-TR" dirty="0" smtClean="0"/>
                  <a:t>1</a:t>
                </a:r>
                <a:endParaRPr lang="en-US" dirty="0"/>
              </a:p>
              <a:p>
                <a:r>
                  <a:rPr lang="tr-TR" dirty="0" smtClean="0"/>
                  <a:t>WL=1</a:t>
                </a: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" y="2311958"/>
            <a:ext cx="4642792" cy="283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012" y="2504953"/>
            <a:ext cx="4363987" cy="263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5643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SRAM – Okuma Mantığı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WL=1</a:t>
            </a:r>
            <a:endParaRPr lang="tr-TR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29258"/>
            <a:ext cx="4627169" cy="4014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90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Ders-14 Konular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tr-TR" dirty="0" smtClean="0"/>
              <a:t>Hafıza Birimleri</a:t>
            </a:r>
          </a:p>
          <a:p>
            <a:pPr lvl="1"/>
            <a:r>
              <a:rPr lang="tr-TR" dirty="0" smtClean="0"/>
              <a:t>ROM</a:t>
            </a:r>
          </a:p>
          <a:p>
            <a:pPr lvl="2"/>
            <a:r>
              <a:rPr lang="tr-TR" dirty="0" err="1" smtClean="0"/>
              <a:t>Masked</a:t>
            </a:r>
            <a:r>
              <a:rPr lang="tr-TR" dirty="0" smtClean="0"/>
              <a:t> ROM</a:t>
            </a:r>
          </a:p>
          <a:p>
            <a:pPr lvl="2"/>
            <a:r>
              <a:rPr lang="tr-TR" dirty="0" smtClean="0"/>
              <a:t>PROM</a:t>
            </a:r>
          </a:p>
          <a:p>
            <a:pPr lvl="2"/>
            <a:r>
              <a:rPr lang="tr-TR" dirty="0" smtClean="0"/>
              <a:t>EPROM</a:t>
            </a:r>
          </a:p>
          <a:p>
            <a:pPr lvl="2"/>
            <a:r>
              <a:rPr lang="tr-TR" dirty="0" smtClean="0"/>
              <a:t>EEPROM</a:t>
            </a:r>
          </a:p>
          <a:p>
            <a:pPr lvl="2"/>
            <a:r>
              <a:rPr lang="tr-TR" dirty="0" smtClean="0"/>
              <a:t>Flash Memory</a:t>
            </a:r>
          </a:p>
          <a:p>
            <a:pPr lvl="1"/>
            <a:r>
              <a:rPr lang="tr-TR" dirty="0" smtClean="0"/>
              <a:t>RAM</a:t>
            </a:r>
          </a:p>
          <a:p>
            <a:pPr lvl="2"/>
            <a:r>
              <a:rPr lang="tr-TR" dirty="0" smtClean="0"/>
              <a:t>SRAM</a:t>
            </a:r>
          </a:p>
          <a:p>
            <a:pPr lvl="2"/>
            <a:r>
              <a:rPr lang="tr-TR" dirty="0" smtClean="0"/>
              <a:t>DRAM</a:t>
            </a:r>
          </a:p>
          <a:p>
            <a:r>
              <a:rPr lang="tr-TR" dirty="0" smtClean="0"/>
              <a:t>Adres Çözümleme</a:t>
            </a:r>
          </a:p>
          <a:p>
            <a:r>
              <a:rPr lang="tr-TR" dirty="0" smtClean="0"/>
              <a:t>8086 - Hafıza Birimleri </a:t>
            </a:r>
            <a:r>
              <a:rPr lang="tr-TR" dirty="0" err="1" smtClean="0"/>
              <a:t>Arayüzü</a:t>
            </a:r>
            <a:endParaRPr lang="tr-TR" dirty="0" smtClean="0"/>
          </a:p>
          <a:p>
            <a:r>
              <a:rPr lang="tr-TR" dirty="0" smtClean="0"/>
              <a:t>Örnekler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89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SRAM Blok Diyagram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Metin kutusu 16"/>
              <p:cNvSpPr txBox="1"/>
              <p:nvPr/>
            </p:nvSpPr>
            <p:spPr>
              <a:xfrm>
                <a:off x="4679504" y="1320522"/>
                <a:ext cx="4464496" cy="2063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3200" dirty="0" smtClean="0"/>
                  <a:t>2</a:t>
                </a:r>
                <a:r>
                  <a:rPr lang="tr-TR" sz="3200" baseline="30000" dirty="0" smtClean="0"/>
                  <a:t>n</a:t>
                </a:r>
                <a:r>
                  <a:rPr lang="tr-TR" sz="3200" dirty="0" smtClean="0"/>
                  <a:t> x m kapasiteli SRAM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3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3200" b="0" i="1" dirty="0" smtClean="0">
                            <a:latin typeface="Cambria Math"/>
                          </a:rPr>
                          <m:t>𝑅</m:t>
                        </m:r>
                        <m:r>
                          <a:rPr lang="tr-TR" sz="3200" i="1" dirty="0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tr-TR" sz="3200" dirty="0" smtClean="0"/>
                  <a:t> ↔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3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3200" i="1" dirty="0">
                            <a:latin typeface="Cambria Math"/>
                          </a:rPr>
                          <m:t>𝑅𝐷</m:t>
                        </m:r>
                      </m:e>
                    </m:acc>
                  </m:oMath>
                </a14:m>
                <a:endParaRPr lang="tr-TR" sz="32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3200" b="0" i="1" dirty="0" smtClean="0">
                            <a:latin typeface="Cambria Math"/>
                          </a:rPr>
                          <m:t>𝑊</m:t>
                        </m:r>
                        <m:r>
                          <a:rPr lang="tr-TR" sz="3200" i="1" dirty="0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tr-TR" sz="3200" dirty="0"/>
                  <a:t> ↔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3200" b="0" i="1" dirty="0" smtClean="0">
                            <a:latin typeface="Cambria Math"/>
                          </a:rPr>
                          <m:t>𝑊𝑅</m:t>
                        </m:r>
                      </m:e>
                    </m:acc>
                  </m:oMath>
                </a14:m>
                <a:endParaRPr lang="tr-TR" sz="32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3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3200" i="1" dirty="0">
                            <a:latin typeface="Cambria Math"/>
                          </a:rPr>
                          <m:t>𝐶𝑆</m:t>
                        </m:r>
                      </m:e>
                    </m:acc>
                  </m:oMath>
                </a14:m>
                <a:r>
                  <a:rPr lang="tr-TR" sz="3200" dirty="0" smtClean="0"/>
                  <a:t> ↔ Adres çözümleme</a:t>
                </a:r>
              </a:p>
            </p:txBody>
          </p:sp>
        </mc:Choice>
        <mc:Fallback xmlns="">
          <p:sp>
            <p:nvSpPr>
              <p:cNvPr id="17" name="Metin kutusu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504" y="1320522"/>
                <a:ext cx="4464496" cy="2063257"/>
              </a:xfrm>
              <a:prstGeom prst="rect">
                <a:avLst/>
              </a:prstGeom>
              <a:blipFill rotWithShape="1">
                <a:blip r:embed="rId3"/>
                <a:stretch>
                  <a:fillRect l="-3552" t="-3846" b="-917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Nesne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86051"/>
              </p:ext>
            </p:extLst>
          </p:nvPr>
        </p:nvGraphicFramePr>
        <p:xfrm>
          <a:off x="251520" y="1097062"/>
          <a:ext cx="4752528" cy="404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Visio" r:id="rId4" imgW="2319846" imgH="1905191" progId="Visio.Drawing.11">
                  <p:embed/>
                </p:oleObj>
              </mc:Choice>
              <mc:Fallback>
                <p:oleObj name="Visio" r:id="rId4" imgW="2319846" imgH="190519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520" y="1097062"/>
                        <a:ext cx="4752528" cy="404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5253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779662"/>
            <a:ext cx="2170584" cy="1573683"/>
          </a:xfrm>
        </p:spPr>
        <p:txBody>
          <a:bodyPr>
            <a:normAutofit/>
          </a:bodyPr>
          <a:lstStyle/>
          <a:p>
            <a:r>
              <a:rPr lang="tr-TR" dirty="0" smtClean="0"/>
              <a:t>SRAM İç Yapısı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0"/>
            <a:ext cx="4749629" cy="514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199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DRAM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Kapasite + Transistor çiftlerinden oluşur</a:t>
            </a:r>
            <a:endParaRPr lang="tr-TR" dirty="0"/>
          </a:p>
          <a:p>
            <a:r>
              <a:rPr lang="tr-TR" dirty="0" smtClean="0"/>
              <a:t>Tuttuğu lojik değer belirli aralıklarla güncellenmek zorundadır</a:t>
            </a:r>
          </a:p>
          <a:p>
            <a:r>
              <a:rPr lang="tr-TR" dirty="0" smtClean="0"/>
              <a:t>Her bir hücresi </a:t>
            </a:r>
            <a:r>
              <a:rPr lang="tr-TR" dirty="0" err="1" smtClean="0"/>
              <a:t>SRAM’a</a:t>
            </a:r>
            <a:r>
              <a:rPr lang="tr-TR" dirty="0" smtClean="0"/>
              <a:t> göre entegrede 4 kat daha az yer kaplar</a:t>
            </a:r>
          </a:p>
          <a:p>
            <a:r>
              <a:rPr lang="tr-TR" dirty="0" smtClean="0"/>
              <a:t>0 değeri kayıpsız saklanır, 1 değeri güncellenmezse kaybedilir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5500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DRAM Hücresi</a:t>
            </a:r>
            <a:endParaRPr lang="tr-T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9635"/>
            <a:ext cx="6517674" cy="284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739408"/>
            <a:ext cx="1440160" cy="2248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849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DRAM – 1 Yazma Mantığı</a:t>
            </a:r>
            <a:endParaRPr lang="tr-T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53" y="1634095"/>
            <a:ext cx="4104456" cy="292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593" y="1634095"/>
            <a:ext cx="4169868" cy="292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580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DRAM – 0 Yazma Mantığı</a:t>
            </a:r>
            <a:endParaRPr lang="tr-T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4" y="1698948"/>
            <a:ext cx="4432895" cy="313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969" y="1602531"/>
            <a:ext cx="4437097" cy="3153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DRAM - Güncelleme </a:t>
            </a:r>
            <a:endParaRPr lang="tr-T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1" y="1203598"/>
            <a:ext cx="4577438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99742"/>
            <a:ext cx="5372456" cy="264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488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DRAM Blok Diyagramı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Metin kutusu 16"/>
              <p:cNvSpPr txBox="1"/>
              <p:nvPr/>
            </p:nvSpPr>
            <p:spPr>
              <a:xfrm>
                <a:off x="4427984" y="1320522"/>
                <a:ext cx="4536504" cy="2556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3200" dirty="0" smtClean="0"/>
                  <a:t>2</a:t>
                </a:r>
                <a:r>
                  <a:rPr lang="tr-TR" sz="3200" baseline="30000" dirty="0" smtClean="0"/>
                  <a:t>2n</a:t>
                </a:r>
                <a:r>
                  <a:rPr lang="tr-TR" sz="3200" dirty="0" smtClean="0"/>
                  <a:t> x m kapasiteli DRAM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3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3200" b="0" i="1" dirty="0" smtClean="0">
                            <a:latin typeface="Cambria Math"/>
                          </a:rPr>
                          <m:t>𝑅</m:t>
                        </m:r>
                        <m:r>
                          <a:rPr lang="tr-TR" sz="3200" i="1" dirty="0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tr-TR" sz="3200" dirty="0" smtClean="0"/>
                  <a:t> ↔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3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3200" i="1" dirty="0">
                            <a:latin typeface="Cambria Math"/>
                          </a:rPr>
                          <m:t>𝑅𝐷</m:t>
                        </m:r>
                      </m:e>
                    </m:acc>
                  </m:oMath>
                </a14:m>
                <a:endParaRPr lang="tr-TR" sz="32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3200" b="0" i="1" dirty="0" smtClean="0">
                            <a:latin typeface="Cambria Math"/>
                          </a:rPr>
                          <m:t>𝑊</m:t>
                        </m:r>
                        <m:r>
                          <a:rPr lang="tr-TR" sz="3200" i="1" dirty="0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tr-TR" sz="3200" dirty="0"/>
                  <a:t> ↔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3200" b="0" i="1" dirty="0" smtClean="0">
                            <a:latin typeface="Cambria Math"/>
                          </a:rPr>
                          <m:t>𝑊𝑅</m:t>
                        </m:r>
                      </m:e>
                    </m:acc>
                  </m:oMath>
                </a14:m>
                <a:endParaRPr lang="tr-TR" sz="3200" dirty="0" smtClean="0"/>
              </a:p>
              <a:p>
                <a:pPr>
                  <a:tabLst>
                    <a:tab pos="179070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3200" b="0" i="1" dirty="0" smtClean="0">
                            <a:latin typeface="Cambria Math"/>
                          </a:rPr>
                          <m:t>𝑅𝐴𝑆</m:t>
                        </m:r>
                      </m:e>
                    </m:acc>
                  </m:oMath>
                </a14:m>
                <a:r>
                  <a:rPr lang="tr-TR" sz="3200" dirty="0"/>
                  <a:t> </a:t>
                </a:r>
                <a:r>
                  <a:rPr lang="tr-TR" sz="3200" dirty="0" smtClean="0"/>
                  <a:t>	: </a:t>
                </a:r>
                <a:r>
                  <a:rPr lang="tr-TR" sz="3200" dirty="0" err="1" smtClean="0"/>
                  <a:t>row</a:t>
                </a:r>
                <a:r>
                  <a:rPr lang="tr-TR" sz="3200" dirty="0" smtClean="0"/>
                  <a:t> </a:t>
                </a:r>
                <a:r>
                  <a:rPr lang="tr-TR" sz="3200" dirty="0" err="1" smtClean="0"/>
                  <a:t>select</a:t>
                </a:r>
                <a:endParaRPr lang="tr-TR" sz="3200" dirty="0" smtClean="0"/>
              </a:p>
              <a:p>
                <a:pPr>
                  <a:tabLst>
                    <a:tab pos="179070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3200" b="0" i="1" dirty="0" smtClean="0">
                            <a:latin typeface="Cambria Math"/>
                          </a:rPr>
                          <m:t>𝐶𝐴𝑆</m:t>
                        </m:r>
                      </m:e>
                    </m:acc>
                  </m:oMath>
                </a14:m>
                <a:r>
                  <a:rPr lang="tr-TR" sz="3200" dirty="0" smtClean="0"/>
                  <a:t> </a:t>
                </a:r>
                <a14:m>
                  <m:oMath xmlns:m="http://schemas.openxmlformats.org/officeDocument/2006/math">
                    <m:r>
                      <a:rPr lang="tr-TR" sz="3200" i="1" dirty="0">
                        <a:latin typeface="Cambria Math"/>
                      </a:rPr>
                      <m:t>(</m:t>
                    </m:r>
                    <m:acc>
                      <m:accPr>
                        <m:chr m:val="̅"/>
                        <m:ctrlPr>
                          <a:rPr lang="tr-TR" sz="3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3200" i="1" dirty="0">
                            <a:latin typeface="Cambria Math"/>
                          </a:rPr>
                          <m:t>𝐶𝑆</m:t>
                        </m:r>
                      </m:e>
                    </m:acc>
                    <m:r>
                      <a:rPr lang="tr-TR" sz="32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tr-TR" sz="3200" dirty="0"/>
                  <a:t> </a:t>
                </a:r>
                <a:r>
                  <a:rPr lang="tr-TR" sz="3200" dirty="0" smtClean="0"/>
                  <a:t>	: </a:t>
                </a:r>
                <a:r>
                  <a:rPr lang="tr-TR" sz="3200" dirty="0" err="1" smtClean="0"/>
                  <a:t>column</a:t>
                </a:r>
                <a:r>
                  <a:rPr lang="tr-TR" sz="3200" dirty="0" smtClean="0"/>
                  <a:t> </a:t>
                </a:r>
                <a:r>
                  <a:rPr lang="tr-TR" sz="3200" dirty="0" err="1" smtClean="0"/>
                  <a:t>select</a:t>
                </a:r>
                <a:endParaRPr lang="tr-TR" sz="3200" dirty="0" smtClean="0"/>
              </a:p>
            </p:txBody>
          </p:sp>
        </mc:Choice>
        <mc:Fallback xmlns="">
          <p:sp>
            <p:nvSpPr>
              <p:cNvPr id="17" name="Metin kutusu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320522"/>
                <a:ext cx="4536504" cy="2556854"/>
              </a:xfrm>
              <a:prstGeom prst="rect">
                <a:avLst/>
              </a:prstGeom>
              <a:blipFill rotWithShape="1">
                <a:blip r:embed="rId3"/>
                <a:stretch>
                  <a:fillRect l="-3356" t="-3103" r="-1611" b="-716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Nesne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525441"/>
              </p:ext>
            </p:extLst>
          </p:nvPr>
        </p:nvGraphicFramePr>
        <p:xfrm>
          <a:off x="179512" y="1097062"/>
          <a:ext cx="4752528" cy="404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Visio" r:id="rId4" imgW="2319846" imgH="1905191" progId="Visio.Drawing.11">
                  <p:embed/>
                </p:oleObj>
              </mc:Choice>
              <mc:Fallback>
                <p:oleObj name="Visio" r:id="rId4" imgW="2319846" imgH="190519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512" y="1097062"/>
                        <a:ext cx="4752528" cy="404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0197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DRAM İç Yapısı</a:t>
            </a:r>
            <a:endParaRPr lang="tr-TR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3" b="6711"/>
          <a:stretch/>
        </p:blipFill>
        <p:spPr bwMode="auto">
          <a:xfrm>
            <a:off x="1043608" y="1131590"/>
            <a:ext cx="6984776" cy="4007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549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8086 Adres Uzayı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8086 </a:t>
            </a:r>
            <a:r>
              <a:rPr lang="tr-TR" dirty="0" smtClean="0">
                <a:sym typeface="Wingdings" pitchFamily="2" charset="2"/>
              </a:rPr>
              <a:t> 20 adres ucu, 16 veri ucu var</a:t>
            </a:r>
          </a:p>
          <a:p>
            <a:r>
              <a:rPr lang="tr-TR" dirty="0" smtClean="0">
                <a:sym typeface="Wingdings" pitchFamily="2" charset="2"/>
              </a:rPr>
              <a:t>Hafıza birimleri  8 veri ucuna sahip</a:t>
            </a:r>
          </a:p>
          <a:p>
            <a:r>
              <a:rPr lang="tr-TR" dirty="0" smtClean="0">
                <a:sym typeface="Wingdings" pitchFamily="2" charset="2"/>
              </a:rPr>
              <a:t>8086  çift adresten 16 bitlik, tek adresten 8 bitlik, çift adresten 8 bitlik işlemleri bir okuma/yazma çevriminde yapmayı desteklemeli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847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ROM (Read </a:t>
            </a:r>
            <a:r>
              <a:rPr lang="tr-TR" dirty="0" err="1" smtClean="0"/>
              <a:t>Only</a:t>
            </a:r>
            <a:r>
              <a:rPr lang="tr-TR" dirty="0" smtClean="0"/>
              <a:t> Memory)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ROM hafıza birimi çalışması sırasında sadece okunabilir</a:t>
            </a:r>
          </a:p>
          <a:p>
            <a:r>
              <a:rPr lang="tr-TR" dirty="0" smtClean="0"/>
              <a:t>ROM </a:t>
            </a:r>
            <a:r>
              <a:rPr lang="tr-TR" dirty="0" smtClean="0">
                <a:sym typeface="Wingdings" pitchFamily="2" charset="2"/>
              </a:rPr>
              <a:t></a:t>
            </a:r>
            <a:r>
              <a:rPr lang="tr-TR" dirty="0" smtClean="0"/>
              <a:t> </a:t>
            </a:r>
            <a:r>
              <a:rPr lang="tr-TR" dirty="0" err="1" smtClean="0"/>
              <a:t>non-volatile</a:t>
            </a:r>
            <a:r>
              <a:rPr lang="tr-TR" dirty="0" smtClean="0"/>
              <a:t> : enerjisi kesildiğinde verisi kaybolmaz</a:t>
            </a:r>
          </a:p>
          <a:p>
            <a:r>
              <a:rPr lang="tr-TR" dirty="0" smtClean="0"/>
              <a:t>8086 </a:t>
            </a:r>
            <a:r>
              <a:rPr lang="tr-TR" dirty="0" err="1" smtClean="0"/>
              <a:t>reset</a:t>
            </a:r>
            <a:r>
              <a:rPr lang="tr-TR" dirty="0" smtClean="0"/>
              <a:t> vektöründe bir ROM yerleşiktir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6483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8086 Adres Uzayı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0" y="1200151"/>
                <a:ext cx="4572000" cy="3603847"/>
              </a:xfrm>
            </p:spPr>
            <p:txBody>
              <a:bodyPr>
                <a:normAutofit fontScale="92500"/>
              </a:bodyPr>
              <a:lstStyle/>
              <a:p>
                <a:r>
                  <a:rPr lang="tr-TR" dirty="0" smtClean="0"/>
                  <a:t>20 uç ile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tr-TR" b="0" i="1" smtClean="0">
                            <a:latin typeface="Cambria Math"/>
                          </a:rPr>
                          <m:t>20</m:t>
                        </m:r>
                      </m:sup>
                    </m:sSup>
                    <m:r>
                      <a:rPr lang="tr-TR" b="0" i="0" smtClean="0">
                        <a:latin typeface="Cambria Math"/>
                      </a:rPr>
                      <m:t>=1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/>
                      </a:rPr>
                      <m:t>M</m:t>
                    </m:r>
                  </m:oMath>
                </a14:m>
                <a:r>
                  <a:rPr lang="tr-TR" dirty="0" smtClean="0"/>
                  <a:t> hafıza gözü </a:t>
                </a:r>
                <a:r>
                  <a:rPr lang="tr-TR" dirty="0" err="1" smtClean="0"/>
                  <a:t>adreslenebilir</a:t>
                </a:r>
                <a:endParaRPr lang="tr-TR" dirty="0"/>
              </a:p>
              <a:p>
                <a:r>
                  <a:rPr lang="tr-TR" dirty="0" smtClean="0"/>
                  <a:t>Hafıza birimi </a:t>
                </a:r>
                <a:r>
                  <a:rPr lang="tr-TR" dirty="0" smtClean="0">
                    <a:sym typeface="Wingdings" pitchFamily="2" charset="2"/>
                  </a:rPr>
                  <a:t> birim kapasite 1 </a:t>
                </a:r>
                <a:r>
                  <a:rPr lang="tr-TR" dirty="0" err="1" smtClean="0">
                    <a:sym typeface="Wingdings" pitchFamily="2" charset="2"/>
                  </a:rPr>
                  <a:t>byte</a:t>
                </a:r>
                <a:r>
                  <a:rPr lang="tr-TR" dirty="0" smtClean="0">
                    <a:sym typeface="Wingdings" pitchFamily="2" charset="2"/>
                  </a:rPr>
                  <a:t> (8 veri ucu)</a:t>
                </a:r>
              </a:p>
              <a:p>
                <a:r>
                  <a:rPr lang="tr-TR" dirty="0" smtClean="0">
                    <a:sym typeface="Wingdings" pitchFamily="2" charset="2"/>
                  </a:rPr>
                  <a:t>8086 adresleme kapasitesi  1MB</a:t>
                </a: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00151"/>
                <a:ext cx="4572000" cy="3603847"/>
              </a:xfrm>
              <a:blipFill rotWithShape="1">
                <a:blip r:embed="rId2"/>
                <a:stretch>
                  <a:fillRect l="-2667" t="-2030" r="-2400" b="-186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kdörtgen 3"/>
          <p:cNvSpPr/>
          <p:nvPr/>
        </p:nvSpPr>
        <p:spPr>
          <a:xfrm>
            <a:off x="4572000" y="987574"/>
            <a:ext cx="1152128" cy="342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 smtClean="0">
                <a:solidFill>
                  <a:schemeClr val="tx1"/>
                </a:solidFill>
              </a:rPr>
              <a:t>1Mx8</a:t>
            </a:r>
            <a:endParaRPr lang="tr-TR" sz="3200" dirty="0">
              <a:solidFill>
                <a:schemeClr val="tx1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6804248" y="1842669"/>
            <a:ext cx="2304256" cy="1710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 smtClean="0">
                <a:solidFill>
                  <a:schemeClr val="tx1"/>
                </a:solidFill>
              </a:rPr>
              <a:t>512Kx16</a:t>
            </a:r>
            <a:endParaRPr lang="tr-TR" sz="3200" dirty="0">
              <a:solidFill>
                <a:schemeClr val="tx1"/>
              </a:solidFill>
            </a:endParaRPr>
          </a:p>
        </p:txBody>
      </p:sp>
      <p:sp>
        <p:nvSpPr>
          <p:cNvPr id="9" name="Sağ Ok 8"/>
          <p:cNvSpPr/>
          <p:nvPr/>
        </p:nvSpPr>
        <p:spPr>
          <a:xfrm>
            <a:off x="5796136" y="2589752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Yerine</a:t>
            </a:r>
          </a:p>
          <a:p>
            <a:pPr algn="ctr"/>
            <a:endParaRPr lang="tr-TR" dirty="0">
              <a:solidFill>
                <a:schemeClr val="tx1"/>
              </a:solidFill>
            </a:endParaRPr>
          </a:p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4836119" y="4511716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ym typeface="Wingdings" pitchFamily="2" charset="2"/>
              </a:rPr>
              <a:t>1MB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7644431" y="3651870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ym typeface="Wingdings" pitchFamily="2" charset="2"/>
              </a:rPr>
              <a:t>1MB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6804248" y="3015399"/>
            <a:ext cx="1152128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7956376" y="3015399"/>
            <a:ext cx="1152128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/>
          <p:cNvSpPr/>
          <p:nvPr/>
        </p:nvSpPr>
        <p:spPr>
          <a:xfrm>
            <a:off x="4572000" y="3455831"/>
            <a:ext cx="1152128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7628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 fontScale="90000"/>
          </a:bodyPr>
          <a:lstStyle/>
          <a:p>
            <a:r>
              <a:rPr lang="tr-TR" dirty="0"/>
              <a:t>8086 Adres </a:t>
            </a:r>
            <a:r>
              <a:rPr lang="tr-TR" dirty="0" smtClean="0"/>
              <a:t>Uzayı – çift adresten 8 bit işlem</a:t>
            </a: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91630"/>
            <a:ext cx="7300416" cy="351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667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33488"/>
            <a:ext cx="7219702" cy="349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Başlık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 fontScale="90000"/>
          </a:bodyPr>
          <a:lstStyle/>
          <a:p>
            <a:r>
              <a:rPr lang="tr-TR" dirty="0"/>
              <a:t>8086 Adres </a:t>
            </a:r>
            <a:r>
              <a:rPr lang="tr-TR" dirty="0" smtClean="0"/>
              <a:t>Uzayı – tek adresten 8 bit işlem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3068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75606"/>
            <a:ext cx="6279322" cy="3577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-108520" y="205979"/>
            <a:ext cx="9361040" cy="857250"/>
          </a:xfrm>
        </p:spPr>
        <p:txBody>
          <a:bodyPr>
            <a:normAutofit fontScale="90000"/>
          </a:bodyPr>
          <a:lstStyle/>
          <a:p>
            <a:r>
              <a:rPr lang="tr-TR" dirty="0"/>
              <a:t>8086 Adres </a:t>
            </a:r>
            <a:r>
              <a:rPr lang="tr-TR" dirty="0" smtClean="0"/>
              <a:t>Uzayı – çift adresten 16 bit işlem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98087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" y="1635646"/>
            <a:ext cx="894077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-108520" y="205979"/>
            <a:ext cx="9361040" cy="857250"/>
          </a:xfrm>
        </p:spPr>
        <p:txBody>
          <a:bodyPr>
            <a:normAutofit fontScale="90000"/>
          </a:bodyPr>
          <a:lstStyle/>
          <a:p>
            <a:r>
              <a:rPr lang="tr-TR" dirty="0"/>
              <a:t>8086 Adres </a:t>
            </a:r>
            <a:r>
              <a:rPr lang="tr-TR" dirty="0" smtClean="0"/>
              <a:t>Uzayı – tek adresten 16 bit işlem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/>
              <p:cNvSpPr txBox="1"/>
              <p:nvPr/>
            </p:nvSpPr>
            <p:spPr>
              <a:xfrm>
                <a:off x="1043608" y="1255420"/>
                <a:ext cx="1141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/>
                            </a:rPr>
                            <m:t>𝐵𝐻𝐸</m:t>
                          </m:r>
                        </m:e>
                      </m:acc>
                      <m:r>
                        <a:rPr lang="tr-T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Metin kutus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55420"/>
                <a:ext cx="114108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/>
              <p:cNvSpPr txBox="1"/>
              <p:nvPr/>
            </p:nvSpPr>
            <p:spPr>
              <a:xfrm>
                <a:off x="2771800" y="125542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/>
                        </a:rPr>
                        <m:t>𝐴</m:t>
                      </m:r>
                      <m:r>
                        <a:rPr lang="tr-TR" b="0" i="1" smtClean="0">
                          <a:latin typeface="Cambria Math"/>
                        </a:rPr>
                        <m:t>0=1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8" name="Metin kutus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255420"/>
                <a:ext cx="94128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/>
              <p:cNvSpPr txBox="1"/>
              <p:nvPr/>
            </p:nvSpPr>
            <p:spPr>
              <a:xfrm>
                <a:off x="5580112" y="1232466"/>
                <a:ext cx="1141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/>
                            </a:rPr>
                            <m:t>𝐵𝐻𝐸</m:t>
                          </m:r>
                        </m:e>
                      </m:acc>
                      <m:r>
                        <a:rPr lang="tr-TR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9" name="Metin kutus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1232466"/>
                <a:ext cx="11410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/>
              <p:cNvSpPr txBox="1"/>
              <p:nvPr/>
            </p:nvSpPr>
            <p:spPr>
              <a:xfrm>
                <a:off x="7380312" y="1232466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/>
                        </a:rPr>
                        <m:t>𝐴</m:t>
                      </m:r>
                      <m:r>
                        <a:rPr lang="tr-TR" b="0" i="1" smtClean="0">
                          <a:latin typeface="Cambria Math"/>
                        </a:rPr>
                        <m:t>0=0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" name="Metin kutus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1232466"/>
                <a:ext cx="94128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487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Adres Çözümleme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Hafıza ve I/O çipleri ortak veri ve adres yollarını kullanır</a:t>
            </a:r>
          </a:p>
          <a:p>
            <a:r>
              <a:rPr lang="tr-TR" dirty="0" smtClean="0"/>
              <a:t>Bir seferde yola veri çıkan tek bir çip sağlamak için ADRES ÇÖZÜMLEME kullanılır</a:t>
            </a:r>
          </a:p>
          <a:p>
            <a:r>
              <a:rPr lang="tr-TR" dirty="0"/>
              <a:t>Hafıza ve I/O </a:t>
            </a:r>
            <a:r>
              <a:rPr lang="tr-TR" dirty="0" smtClean="0"/>
              <a:t>çipleri sadece belirli adres aralıklarına yerleştirmek için</a:t>
            </a:r>
            <a:r>
              <a:rPr lang="tr-TR" dirty="0"/>
              <a:t> ADRES ÇÖZÜMLEME</a:t>
            </a:r>
            <a:r>
              <a:rPr lang="tr-TR" dirty="0" smtClean="0"/>
              <a:t> gereklidir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725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Adres Çözümleme (AÇ)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0" y="1059582"/>
                <a:ext cx="9144000" cy="40839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tr-TR" dirty="0" smtClean="0"/>
                  <a:t>AÇ lojiği ile hafıza birimi için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/>
                          </a:rPr>
                          <m:t>𝐶𝑆</m:t>
                        </m:r>
                      </m:e>
                    </m:acc>
                  </m:oMath>
                </a14:m>
                <a:r>
                  <a:rPr lang="tr-TR" dirty="0" smtClean="0"/>
                  <a:t> işareti üretilir</a:t>
                </a:r>
              </a:p>
              <a:p>
                <a:r>
                  <a:rPr lang="tr-TR" dirty="0" smtClean="0"/>
                  <a:t>A1-Ai hafıza biriminin adres uçlarına bağlanır</a:t>
                </a:r>
              </a:p>
              <a:p>
                <a:r>
                  <a:rPr lang="tr-TR" dirty="0" smtClean="0"/>
                  <a:t>A(i+1</a:t>
                </a:r>
                <a:r>
                  <a:rPr lang="tr-TR" dirty="0"/>
                  <a:t>)-</a:t>
                </a:r>
                <a:r>
                  <a:rPr lang="tr-TR" dirty="0" smtClean="0"/>
                  <a:t>A19 uçları AÇ lojiğine girdi olur</a:t>
                </a:r>
              </a:p>
              <a:p>
                <a14:m>
                  <m:oMath xmlns:m="http://schemas.openxmlformats.org/officeDocument/2006/math">
                    <m:r>
                      <a:rPr lang="tr-TR" i="1" dirty="0">
                        <a:latin typeface="Cambria Math"/>
                      </a:rPr>
                      <m:t>𝑀</m:t>
                    </m:r>
                    <m:r>
                      <a:rPr lang="tr-TR" i="1" dirty="0">
                        <a:latin typeface="Cambria Math"/>
                      </a:rPr>
                      <m:t>/</m:t>
                    </m:r>
                    <m:acc>
                      <m:accPr>
                        <m:chr m:val="̅"/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 dirty="0">
                            <a:latin typeface="Cambria Math"/>
                          </a:rPr>
                          <m:t>𝐼𝑂</m:t>
                        </m:r>
                      </m:e>
                    </m:acc>
                  </m:oMath>
                </a14:m>
                <a:r>
                  <a:rPr lang="tr-TR" dirty="0" smtClean="0"/>
                  <a:t> ucu </a:t>
                </a:r>
                <a:r>
                  <a:rPr lang="tr-TR" dirty="0" err="1" smtClean="0"/>
                  <a:t>AÇ’de</a:t>
                </a:r>
                <a:r>
                  <a:rPr lang="tr-TR" dirty="0" smtClean="0"/>
                  <a:t> kullanılırsa </a:t>
                </a:r>
                <a:r>
                  <a:rPr lang="tr-TR" dirty="0" smtClean="0">
                    <a:sym typeface="Wingdings" pitchFamily="2" charset="2"/>
                  </a:rPr>
                  <a:t> </a:t>
                </a:r>
                <a:r>
                  <a:rPr lang="tr-TR" dirty="0" err="1" smtClean="0">
                    <a:sym typeface="Wingdings" pitchFamily="2" charset="2"/>
                  </a:rPr>
                  <a:t>isolated</a:t>
                </a:r>
                <a:r>
                  <a:rPr lang="tr-TR" dirty="0" smtClean="0">
                    <a:sym typeface="Wingdings" pitchFamily="2" charset="2"/>
                  </a:rPr>
                  <a:t> I/O</a:t>
                </a:r>
              </a:p>
              <a:p>
                <a14:m>
                  <m:oMath xmlns:m="http://schemas.openxmlformats.org/officeDocument/2006/math">
                    <m:r>
                      <a:rPr lang="tr-TR" i="1" dirty="0">
                        <a:latin typeface="Cambria Math"/>
                      </a:rPr>
                      <m:t>𝑀</m:t>
                    </m:r>
                    <m:r>
                      <a:rPr lang="tr-TR" i="1" dirty="0">
                        <a:latin typeface="Cambria Math"/>
                      </a:rPr>
                      <m:t>/</m:t>
                    </m:r>
                    <m:acc>
                      <m:accPr>
                        <m:chr m:val="̅"/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 dirty="0">
                            <a:latin typeface="Cambria Math"/>
                          </a:rPr>
                          <m:t>𝐼𝑂</m:t>
                        </m:r>
                      </m:e>
                    </m:acc>
                  </m:oMath>
                </a14:m>
                <a:r>
                  <a:rPr lang="tr-TR" dirty="0"/>
                  <a:t> ucu </a:t>
                </a:r>
                <a:r>
                  <a:rPr lang="tr-TR" dirty="0" err="1"/>
                  <a:t>AÇ’de</a:t>
                </a:r>
                <a:r>
                  <a:rPr lang="tr-TR" dirty="0"/>
                  <a:t> </a:t>
                </a:r>
                <a:r>
                  <a:rPr lang="tr-TR" dirty="0" smtClean="0"/>
                  <a:t>kullanılmazsa </a:t>
                </a:r>
                <a:r>
                  <a:rPr lang="tr-TR" dirty="0">
                    <a:sym typeface="Wingdings" pitchFamily="2" charset="2"/>
                  </a:rPr>
                  <a:t> </a:t>
                </a:r>
                <a:r>
                  <a:rPr lang="tr-TR" dirty="0" err="1" smtClean="0">
                    <a:sym typeface="Wingdings" pitchFamily="2" charset="2"/>
                  </a:rPr>
                  <a:t>memory</a:t>
                </a:r>
                <a:r>
                  <a:rPr lang="tr-TR" dirty="0" smtClean="0">
                    <a:sym typeface="Wingdings" pitchFamily="2" charset="2"/>
                  </a:rPr>
                  <a:t> </a:t>
                </a:r>
                <a:r>
                  <a:rPr lang="tr-TR" dirty="0" err="1" smtClean="0">
                    <a:sym typeface="Wingdings" pitchFamily="2" charset="2"/>
                  </a:rPr>
                  <a:t>mapped</a:t>
                </a:r>
                <a:r>
                  <a:rPr lang="tr-TR" dirty="0" smtClean="0">
                    <a:sym typeface="Wingdings" pitchFamily="2" charset="2"/>
                  </a:rPr>
                  <a:t> I/O</a:t>
                </a:r>
                <a:endParaRPr lang="tr-TR" dirty="0" smtClean="0"/>
              </a:p>
              <a:p>
                <a:r>
                  <a:rPr lang="tr-TR" dirty="0" smtClean="0"/>
                  <a:t>A0,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/>
                          </a:rPr>
                          <m:t>𝐵𝐻𝐸</m:t>
                        </m:r>
                      </m:e>
                    </m:acc>
                  </m:oMath>
                </a14:m>
                <a:r>
                  <a:rPr lang="tr-TR" dirty="0" smtClean="0"/>
                  <a:t> </a:t>
                </a:r>
                <a:r>
                  <a:rPr lang="tr-TR" dirty="0" err="1" smtClean="0"/>
                  <a:t>AÇ’de</a:t>
                </a:r>
                <a:r>
                  <a:rPr lang="tr-TR" dirty="0" smtClean="0"/>
                  <a:t> kullanılırsa </a:t>
                </a:r>
                <a:r>
                  <a:rPr lang="tr-TR" dirty="0" smtClean="0">
                    <a:sym typeface="Wingdings" pitchFamily="2" charset="2"/>
                  </a:rPr>
                  <a:t> </a:t>
                </a:r>
                <a:r>
                  <a:rPr lang="tr-TR" dirty="0" err="1" smtClean="0">
                    <a:sym typeface="Wingdings" pitchFamily="2" charset="2"/>
                  </a:rPr>
                  <a:t>seperate</a:t>
                </a:r>
                <a:r>
                  <a:rPr lang="tr-TR" dirty="0" smtClean="0">
                    <a:sym typeface="Wingdings" pitchFamily="2" charset="2"/>
                  </a:rPr>
                  <a:t> bank </a:t>
                </a:r>
                <a:r>
                  <a:rPr lang="tr-TR" dirty="0" err="1" smtClean="0">
                    <a:sym typeface="Wingdings" pitchFamily="2" charset="2"/>
                  </a:rPr>
                  <a:t>decoder</a:t>
                </a:r>
                <a:r>
                  <a:rPr lang="tr-TR" dirty="0" smtClean="0">
                    <a:sym typeface="Wingdings" pitchFamily="2" charset="2"/>
                  </a:rPr>
                  <a:t> yöntemi</a:t>
                </a:r>
              </a:p>
              <a:p>
                <a:r>
                  <a:rPr lang="tr-TR" dirty="0"/>
                  <a:t>A0,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/>
                          </a:rPr>
                          <m:t>𝐵𝐻𝐸</m:t>
                        </m:r>
                      </m:e>
                    </m:acc>
                  </m:oMath>
                </a14:m>
                <a:r>
                  <a:rPr lang="tr-TR" dirty="0" smtClean="0"/>
                  <a:t>;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dirty="0" smtClean="0">
                            <a:latin typeface="Cambria Math"/>
                          </a:rPr>
                          <m:t>𝑅𝐷</m:t>
                        </m:r>
                      </m:e>
                    </m:acc>
                  </m:oMath>
                </a14:m>
                <a:r>
                  <a:rPr lang="tr-TR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dirty="0" smtClean="0">
                            <a:latin typeface="Cambria Math"/>
                          </a:rPr>
                          <m:t>𝑊𝑅</m:t>
                        </m:r>
                      </m:e>
                    </m:acc>
                  </m:oMath>
                </a14:m>
                <a:r>
                  <a:rPr lang="tr-TR" dirty="0" smtClean="0"/>
                  <a:t> işaretleri ile birleştirilerek kullanılıyorsa </a:t>
                </a:r>
                <a:r>
                  <a:rPr lang="tr-TR" dirty="0" smtClean="0">
                    <a:sym typeface="Wingdings" pitchFamily="2" charset="2"/>
                  </a:rPr>
                  <a:t> </a:t>
                </a:r>
                <a:r>
                  <a:rPr lang="tr-TR" dirty="0" err="1">
                    <a:sym typeface="Wingdings" pitchFamily="2" charset="2"/>
                  </a:rPr>
                  <a:t>seperate</a:t>
                </a:r>
                <a:r>
                  <a:rPr lang="tr-TR" dirty="0">
                    <a:sym typeface="Wingdings" pitchFamily="2" charset="2"/>
                  </a:rPr>
                  <a:t> bank </a:t>
                </a:r>
                <a:r>
                  <a:rPr lang="tr-TR" dirty="0" err="1" smtClean="0">
                    <a:sym typeface="Wingdings" pitchFamily="2" charset="2"/>
                  </a:rPr>
                  <a:t>strobe</a:t>
                </a:r>
                <a:r>
                  <a:rPr lang="tr-TR" dirty="0" smtClean="0">
                    <a:sym typeface="Wingdings" pitchFamily="2" charset="2"/>
                  </a:rPr>
                  <a:t> </a:t>
                </a:r>
                <a:r>
                  <a:rPr lang="tr-TR" dirty="0">
                    <a:sym typeface="Wingdings" pitchFamily="2" charset="2"/>
                  </a:rPr>
                  <a:t>yöntemi</a:t>
                </a: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59582"/>
                <a:ext cx="9144000" cy="4083917"/>
              </a:xfrm>
              <a:blipFill rotWithShape="1">
                <a:blip r:embed="rId2"/>
                <a:stretch>
                  <a:fillRect l="-1333" t="-3881" r="-333" b="-119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849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>
                <a:sym typeface="Wingdings" pitchFamily="2" charset="2"/>
              </a:rPr>
              <a:t>Isolated</a:t>
            </a:r>
            <a:r>
              <a:rPr lang="tr-TR" dirty="0" smtClean="0">
                <a:sym typeface="Wingdings" pitchFamily="2" charset="2"/>
              </a:rPr>
              <a:t> I/O – Memory </a:t>
            </a:r>
            <a:r>
              <a:rPr lang="tr-TR" dirty="0" err="1" smtClean="0">
                <a:sym typeface="Wingdings" pitchFamily="2" charset="2"/>
              </a:rPr>
              <a:t>Mapped</a:t>
            </a:r>
            <a:r>
              <a:rPr lang="tr-TR" dirty="0" smtClean="0">
                <a:sym typeface="Wingdings" pitchFamily="2" charset="2"/>
              </a:rPr>
              <a:t> I/O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899592" y="1203598"/>
            <a:ext cx="1152128" cy="342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tr-TR" sz="2000" dirty="0" smtClean="0">
                <a:solidFill>
                  <a:schemeClr val="tx1"/>
                </a:solidFill>
              </a:rPr>
              <a:t>1MB</a:t>
            </a:r>
          </a:p>
          <a:p>
            <a:pPr algn="ctr"/>
            <a:r>
              <a:rPr lang="tr-TR" sz="2000" dirty="0" smtClean="0">
                <a:solidFill>
                  <a:schemeClr val="tx1"/>
                </a:solidFill>
              </a:rPr>
              <a:t>Memory</a:t>
            </a:r>
            <a:endParaRPr lang="tr-TR" sz="2000" dirty="0">
              <a:solidFill>
                <a:schemeClr val="tx1"/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2233564" y="3435846"/>
            <a:ext cx="1152128" cy="1181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tr-TR" sz="3200" dirty="0" smtClean="0">
                <a:solidFill>
                  <a:schemeClr val="tx1"/>
                </a:solidFill>
              </a:rPr>
              <a:t>64KB</a:t>
            </a:r>
          </a:p>
          <a:p>
            <a:pPr algn="ctr"/>
            <a:r>
              <a:rPr lang="tr-TR" sz="3200" dirty="0" smtClean="0">
                <a:solidFill>
                  <a:schemeClr val="tx1"/>
                </a:solidFill>
              </a:rPr>
              <a:t>I/O</a:t>
            </a:r>
            <a:endParaRPr lang="tr-TR" sz="3200" dirty="0">
              <a:solidFill>
                <a:schemeClr val="tx1"/>
              </a:solidFill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5281140" y="1203598"/>
            <a:ext cx="1152128" cy="342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tr-TR" sz="2000" dirty="0" smtClean="0">
                <a:solidFill>
                  <a:schemeClr val="tx1"/>
                </a:solidFill>
              </a:rPr>
              <a:t>Memory</a:t>
            </a:r>
          </a:p>
          <a:p>
            <a:pPr algn="ctr"/>
            <a:endParaRPr lang="tr-TR" sz="3200" dirty="0">
              <a:solidFill>
                <a:schemeClr val="tx1"/>
              </a:solidFill>
            </a:endParaRPr>
          </a:p>
          <a:p>
            <a:pPr algn="ctr"/>
            <a:endParaRPr lang="tr-TR" sz="3200" dirty="0" smtClean="0">
              <a:solidFill>
                <a:schemeClr val="tx1"/>
              </a:solidFill>
            </a:endParaRPr>
          </a:p>
          <a:p>
            <a:pPr algn="ctr"/>
            <a:endParaRPr lang="tr-TR" sz="3200" dirty="0">
              <a:solidFill>
                <a:schemeClr val="tx1"/>
              </a:solidFill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5281140" y="3696875"/>
            <a:ext cx="1152128" cy="659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tr-TR" sz="3200" dirty="0" smtClean="0">
                <a:solidFill>
                  <a:schemeClr val="tx1"/>
                </a:solidFill>
              </a:rPr>
              <a:t>I/O</a:t>
            </a:r>
            <a:endParaRPr lang="tr-TR" sz="3200" dirty="0">
              <a:solidFill>
                <a:schemeClr val="tx1"/>
              </a:solidFill>
            </a:endParaRPr>
          </a:p>
        </p:txBody>
      </p:sp>
      <p:cxnSp>
        <p:nvCxnSpPr>
          <p:cNvPr id="4" name="Düz Bağlayıcı 3"/>
          <p:cNvCxnSpPr/>
          <p:nvPr/>
        </p:nvCxnSpPr>
        <p:spPr>
          <a:xfrm>
            <a:off x="6660232" y="3435846"/>
            <a:ext cx="0" cy="1181906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/>
          <p:cNvCxnSpPr/>
          <p:nvPr/>
        </p:nvCxnSpPr>
        <p:spPr>
          <a:xfrm>
            <a:off x="5281140" y="3438376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etin kutusu 6"/>
          <p:cNvSpPr txBox="1"/>
          <p:nvPr/>
        </p:nvSpPr>
        <p:spPr>
          <a:xfrm>
            <a:off x="6712768" y="3987391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64K’lık alan</a:t>
            </a:r>
            <a:endParaRPr lang="tr-TR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57567" y="443931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00000H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107504" y="101893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FFFFFH</a:t>
            </a:r>
            <a:endParaRPr lang="tr-TR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3347864" y="443931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00000H</a:t>
            </a:r>
            <a:endParaRPr lang="tr-TR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3347864" y="325371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0FFFFH</a:t>
            </a:r>
            <a:endParaRPr lang="tr-TR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4450055" y="443931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00000H</a:t>
            </a:r>
            <a:endParaRPr lang="tr-TR" dirty="0"/>
          </a:p>
        </p:txBody>
      </p:sp>
      <p:sp>
        <p:nvSpPr>
          <p:cNvPr id="17" name="Metin kutusu 16"/>
          <p:cNvSpPr txBox="1"/>
          <p:nvPr/>
        </p:nvSpPr>
        <p:spPr>
          <a:xfrm>
            <a:off x="4506161" y="101893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FFFFFH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019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069628"/>
          </a:xfrm>
        </p:spPr>
        <p:txBody>
          <a:bodyPr>
            <a:normAutofit fontScale="90000"/>
          </a:bodyPr>
          <a:lstStyle/>
          <a:p>
            <a:r>
              <a:rPr lang="tr-TR" dirty="0" err="1" smtClean="0">
                <a:sym typeface="Wingdings" pitchFamily="2" charset="2"/>
              </a:rPr>
              <a:t>Seperate</a:t>
            </a:r>
            <a:r>
              <a:rPr lang="tr-TR" dirty="0" smtClean="0">
                <a:sym typeface="Wingdings" pitchFamily="2" charset="2"/>
              </a:rPr>
              <a:t> Bank </a:t>
            </a:r>
            <a:r>
              <a:rPr lang="tr-TR" dirty="0" err="1" smtClean="0">
                <a:sym typeface="Wingdings" pitchFamily="2" charset="2"/>
              </a:rPr>
              <a:t>Decoder</a:t>
            </a:r>
            <a:r>
              <a:rPr lang="tr-TR" dirty="0" smtClean="0">
                <a:sym typeface="Wingdings" pitchFamily="2" charset="2"/>
              </a:rPr>
              <a:t> – </a:t>
            </a:r>
            <a:br>
              <a:rPr lang="tr-TR" dirty="0" smtClean="0">
                <a:sym typeface="Wingdings" pitchFamily="2" charset="2"/>
              </a:rPr>
            </a:br>
            <a:r>
              <a:rPr lang="tr-TR" dirty="0" err="1" smtClean="0">
                <a:sym typeface="Wingdings" pitchFamily="2" charset="2"/>
              </a:rPr>
              <a:t>Seperate</a:t>
            </a:r>
            <a:r>
              <a:rPr lang="tr-TR" dirty="0" smtClean="0">
                <a:sym typeface="Wingdings" pitchFamily="2" charset="2"/>
              </a:rPr>
              <a:t> Bank </a:t>
            </a:r>
            <a:r>
              <a:rPr lang="tr-TR" dirty="0" err="1" smtClean="0">
                <a:sym typeface="Wingdings" pitchFamily="2" charset="2"/>
              </a:rPr>
              <a:t>Strobe</a:t>
            </a:r>
            <a:r>
              <a:rPr lang="tr-TR" dirty="0" smtClean="0">
                <a:sym typeface="Wingdings" pitchFamily="2" charset="2"/>
              </a:rPr>
              <a:t> 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19622"/>
                <a:ext cx="8229600" cy="3394472"/>
              </a:xfrm>
            </p:spPr>
            <p:txBody>
              <a:bodyPr/>
              <a:lstStyle/>
              <a:p>
                <a:r>
                  <a:rPr lang="tr-TR" dirty="0" smtClean="0">
                    <a:sym typeface="Wingdings" pitchFamily="2" charset="2"/>
                  </a:rPr>
                  <a:t>Seperate</a:t>
                </a:r>
                <a:r>
                  <a:rPr lang="tr-TR" dirty="0">
                    <a:sym typeface="Wingdings" pitchFamily="2" charset="2"/>
                  </a:rPr>
                  <a:t> Bank </a:t>
                </a:r>
                <a:r>
                  <a:rPr lang="tr-TR" dirty="0" err="1" smtClean="0">
                    <a:sym typeface="Wingdings" pitchFamily="2" charset="2"/>
                  </a:rPr>
                  <a:t>Decoder</a:t>
                </a:r>
                <a:r>
                  <a:rPr lang="tr-TR" dirty="0" smtClean="0">
                    <a:sym typeface="Wingdings" pitchFamily="2" charset="2"/>
                  </a:rPr>
                  <a:t> : Verilen adres aralığına giren çift ve tek adresler için ayrı ayrı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/>
                          </a:rPr>
                          <m:t>𝐶𝑆</m:t>
                        </m:r>
                      </m:e>
                    </m:acc>
                  </m:oMath>
                </a14:m>
                <a:r>
                  <a:rPr lang="tr-TR" dirty="0" smtClean="0"/>
                  <a:t> üretilir</a:t>
                </a:r>
              </a:p>
              <a:p>
                <a:r>
                  <a:rPr lang="tr-TR" dirty="0" err="1">
                    <a:sym typeface="Wingdings" pitchFamily="2" charset="2"/>
                  </a:rPr>
                  <a:t>Seperate</a:t>
                </a:r>
                <a:r>
                  <a:rPr lang="tr-TR" dirty="0">
                    <a:sym typeface="Wingdings" pitchFamily="2" charset="2"/>
                  </a:rPr>
                  <a:t> Bank </a:t>
                </a:r>
                <a:r>
                  <a:rPr lang="tr-TR" dirty="0" err="1" smtClean="0">
                    <a:sym typeface="Wingdings" pitchFamily="2" charset="2"/>
                  </a:rPr>
                  <a:t>Strobe</a:t>
                </a:r>
                <a:r>
                  <a:rPr lang="tr-TR" dirty="0" smtClean="0">
                    <a:sym typeface="Wingdings" pitchFamily="2" charset="2"/>
                  </a:rPr>
                  <a:t> : </a:t>
                </a:r>
                <a:r>
                  <a:rPr lang="tr-TR" dirty="0">
                    <a:sym typeface="Wingdings" pitchFamily="2" charset="2"/>
                  </a:rPr>
                  <a:t>Verilen adres </a:t>
                </a:r>
                <a:r>
                  <a:rPr lang="tr-TR" dirty="0" smtClean="0">
                    <a:sym typeface="Wingdings" pitchFamily="2" charset="2"/>
                  </a:rPr>
                  <a:t>aralığı için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/>
                          </a:rPr>
                          <m:t>𝐶𝑆</m:t>
                        </m:r>
                      </m:e>
                    </m:acc>
                  </m:oMath>
                </a14:m>
                <a:r>
                  <a:rPr lang="tr-TR" dirty="0" smtClean="0"/>
                  <a:t> üretilir, çift ve tek adresler için ayrı okuma/yazma işaretleri üretilir</a:t>
                </a: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19622"/>
                <a:ext cx="8229600" cy="3394472"/>
              </a:xfrm>
              <a:blipFill rotWithShape="1">
                <a:blip r:embed="rId2"/>
                <a:stretch>
                  <a:fillRect l="-1704" t="-2334" r="-8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0122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205978"/>
            <a:ext cx="9144000" cy="1069628"/>
          </a:xfrm>
        </p:spPr>
        <p:txBody>
          <a:bodyPr>
            <a:noAutofit/>
          </a:bodyPr>
          <a:lstStyle/>
          <a:p>
            <a:r>
              <a:rPr lang="tr-TR" sz="3600" dirty="0" err="1" smtClean="0">
                <a:sym typeface="Wingdings" pitchFamily="2" charset="2"/>
              </a:rPr>
              <a:t>Seperate</a:t>
            </a:r>
            <a:r>
              <a:rPr lang="tr-TR" sz="3600" dirty="0" smtClean="0">
                <a:sym typeface="Wingdings" pitchFamily="2" charset="2"/>
              </a:rPr>
              <a:t> Bank </a:t>
            </a:r>
            <a:r>
              <a:rPr lang="tr-TR" sz="3600" dirty="0" err="1" smtClean="0">
                <a:sym typeface="Wingdings" pitchFamily="2" charset="2"/>
              </a:rPr>
              <a:t>Decoder</a:t>
            </a:r>
            <a:r>
              <a:rPr lang="tr-TR" sz="3600" dirty="0" smtClean="0">
                <a:sym typeface="Wingdings" pitchFamily="2" charset="2"/>
              </a:rPr>
              <a:t> – </a:t>
            </a:r>
            <a:r>
              <a:rPr lang="tr-TR" sz="3600" dirty="0" err="1" smtClean="0">
                <a:sym typeface="Wingdings" pitchFamily="2" charset="2"/>
              </a:rPr>
              <a:t>Seperate</a:t>
            </a:r>
            <a:r>
              <a:rPr lang="tr-TR" sz="3600" dirty="0" smtClean="0">
                <a:sym typeface="Wingdings" pitchFamily="2" charset="2"/>
              </a:rPr>
              <a:t> Bank </a:t>
            </a:r>
            <a:r>
              <a:rPr lang="tr-TR" sz="3600" dirty="0" err="1" smtClean="0">
                <a:sym typeface="Wingdings" pitchFamily="2" charset="2"/>
              </a:rPr>
              <a:t>Strobe</a:t>
            </a:r>
            <a:r>
              <a:rPr lang="tr-TR" sz="3600" dirty="0" smtClean="0">
                <a:sym typeface="Wingdings" pitchFamily="2" charset="2"/>
              </a:rPr>
              <a:t> </a:t>
            </a:r>
            <a:endParaRPr lang="tr-TR" sz="3600" dirty="0"/>
          </a:p>
        </p:txBody>
      </p:sp>
      <p:graphicFrame>
        <p:nvGraphicFramePr>
          <p:cNvPr id="5" name="Nesne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550654"/>
              </p:ext>
            </p:extLst>
          </p:nvPr>
        </p:nvGraphicFramePr>
        <p:xfrm>
          <a:off x="31428" y="1347614"/>
          <a:ext cx="4640152" cy="3107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Visio" r:id="rId3" imgW="4222194" imgH="2808929" progId="Visio.Drawing.11">
                  <p:embed/>
                </p:oleObj>
              </mc:Choice>
              <mc:Fallback>
                <p:oleObj name="Visio" r:id="rId3" imgW="4222194" imgH="280892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28" y="1347614"/>
                        <a:ext cx="4640152" cy="3107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Nesne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343357"/>
              </p:ext>
            </p:extLst>
          </p:nvPr>
        </p:nvGraphicFramePr>
        <p:xfrm>
          <a:off x="4321957" y="1203598"/>
          <a:ext cx="4822044" cy="381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Visio" r:id="rId5" imgW="4346607" imgH="3440303" progId="Visio.Drawing.11">
                  <p:embed/>
                </p:oleObj>
              </mc:Choice>
              <mc:Fallback>
                <p:oleObj name="Visio" r:id="rId5" imgW="4346607" imgH="344030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21957" y="1203598"/>
                        <a:ext cx="4822044" cy="3816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831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ROM Çeşitleri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 smtClean="0"/>
              <a:t>Masked</a:t>
            </a:r>
            <a:r>
              <a:rPr lang="tr-TR" dirty="0" smtClean="0"/>
              <a:t> ROM </a:t>
            </a:r>
          </a:p>
          <a:p>
            <a:r>
              <a:rPr lang="tr-TR" dirty="0" smtClean="0"/>
              <a:t>PROM (</a:t>
            </a:r>
            <a:r>
              <a:rPr lang="tr-TR" dirty="0" err="1"/>
              <a:t>programmable</a:t>
            </a:r>
            <a:r>
              <a:rPr lang="tr-TR" dirty="0"/>
              <a:t> </a:t>
            </a:r>
            <a:r>
              <a:rPr lang="tr-TR" dirty="0" err="1"/>
              <a:t>read-only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 smtClean="0"/>
              <a:t>)</a:t>
            </a:r>
          </a:p>
          <a:p>
            <a:r>
              <a:rPr lang="tr-TR" dirty="0"/>
              <a:t>EPROM </a:t>
            </a:r>
            <a:r>
              <a:rPr lang="tr-TR" dirty="0" smtClean="0"/>
              <a:t>(</a:t>
            </a:r>
            <a:r>
              <a:rPr lang="tr-TR" dirty="0" err="1" smtClean="0"/>
              <a:t>erasable</a:t>
            </a:r>
            <a:r>
              <a:rPr lang="tr-TR" dirty="0" smtClean="0"/>
              <a:t> </a:t>
            </a:r>
            <a:r>
              <a:rPr lang="tr-TR" dirty="0" err="1"/>
              <a:t>programmable</a:t>
            </a:r>
            <a:r>
              <a:rPr lang="tr-TR" dirty="0"/>
              <a:t> </a:t>
            </a:r>
            <a:r>
              <a:rPr lang="tr-TR" dirty="0" err="1"/>
              <a:t>read-only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)</a:t>
            </a:r>
            <a:endParaRPr lang="tr-TR" dirty="0" smtClean="0"/>
          </a:p>
          <a:p>
            <a:r>
              <a:rPr lang="tr-TR" dirty="0" smtClean="0"/>
              <a:t>EEPROM (e</a:t>
            </a:r>
            <a:r>
              <a:rPr lang="en-US" dirty="0" err="1" smtClean="0"/>
              <a:t>lectrically</a:t>
            </a:r>
            <a:r>
              <a:rPr lang="en-US" dirty="0" smtClean="0"/>
              <a:t> </a:t>
            </a:r>
            <a:r>
              <a:rPr lang="en-US" dirty="0"/>
              <a:t>erasable programmable read-only memory</a:t>
            </a:r>
            <a:r>
              <a:rPr lang="tr-TR" dirty="0" smtClean="0"/>
              <a:t>)</a:t>
            </a:r>
          </a:p>
          <a:p>
            <a:r>
              <a:rPr lang="tr-TR" dirty="0" smtClean="0"/>
              <a:t>Flash Memory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0819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467544" y="1419622"/>
            <a:ext cx="8229600" cy="3394472"/>
          </a:xfrm>
        </p:spPr>
        <p:txBody>
          <a:bodyPr/>
          <a:lstStyle/>
          <a:p>
            <a:r>
              <a:rPr lang="tr-TR" dirty="0" smtClean="0"/>
              <a:t>AÇ lojiği için</a:t>
            </a:r>
          </a:p>
          <a:p>
            <a:pPr lvl="1"/>
            <a:r>
              <a:rPr lang="tr-TR" dirty="0" smtClean="0"/>
              <a:t>Çok girişli NAND kapısı</a:t>
            </a:r>
          </a:p>
          <a:p>
            <a:pPr lvl="1"/>
            <a:r>
              <a:rPr lang="tr-TR" dirty="0" smtClean="0"/>
              <a:t>Dekoder entegresi</a:t>
            </a:r>
          </a:p>
          <a:p>
            <a:pPr lvl="1"/>
            <a:r>
              <a:rPr lang="tr-TR" dirty="0" smtClean="0"/>
              <a:t>PAL, PLD (programlanabilir lojik elemanlar)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Adres Çözümleme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7302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85725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Adres Çözümleme – 3x8 </a:t>
            </a:r>
            <a:r>
              <a:rPr lang="tr-TR" dirty="0" err="1" smtClean="0"/>
              <a:t>decoder</a:t>
            </a:r>
            <a:r>
              <a:rPr lang="tr-TR" dirty="0" smtClean="0"/>
              <a:t> (74138)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o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033859"/>
                  </p:ext>
                </p:extLst>
              </p:nvPr>
            </p:nvGraphicFramePr>
            <p:xfrm>
              <a:off x="251520" y="853420"/>
              <a:ext cx="5904653" cy="4290080"/>
            </p:xfrm>
            <a:graphic>
              <a:graphicData uri="http://schemas.openxmlformats.org/drawingml/2006/table">
                <a:tbl>
                  <a:tblPr firstRow="1" firstCol="1" bandRow="1">
                    <a:tableStyleId>{68D230F3-CF80-4859-8CE7-A43EE81993B5}</a:tableStyleId>
                  </a:tblPr>
                  <a:tblGrid>
                    <a:gridCol w="48110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81108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481108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346397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346397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347234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  <a:gridCol w="347234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  <a:gridCol w="347234">
                      <a:extLst>
                        <a:ext uri="{9D8B030D-6E8A-4147-A177-3AD203B41FA5}">
                          <a16:colId xmlns:a16="http://schemas.microsoft.com/office/drawing/2014/main" xmlns="" val="20007"/>
                        </a:ext>
                      </a:extLst>
                    </a:gridCol>
                    <a:gridCol w="347234">
                      <a:extLst>
                        <a:ext uri="{9D8B030D-6E8A-4147-A177-3AD203B41FA5}">
                          <a16:colId xmlns:a16="http://schemas.microsoft.com/office/drawing/2014/main" xmlns="" val="20008"/>
                        </a:ext>
                      </a:extLst>
                    </a:gridCol>
                    <a:gridCol w="347234">
                      <a:extLst>
                        <a:ext uri="{9D8B030D-6E8A-4147-A177-3AD203B41FA5}">
                          <a16:colId xmlns:a16="http://schemas.microsoft.com/office/drawing/2014/main" xmlns="" val="20009"/>
                        </a:ext>
                      </a:extLst>
                    </a:gridCol>
                    <a:gridCol w="347234">
                      <a:extLst>
                        <a:ext uri="{9D8B030D-6E8A-4147-A177-3AD203B41FA5}">
                          <a16:colId xmlns:a16="http://schemas.microsoft.com/office/drawing/2014/main" xmlns="" val="20010"/>
                        </a:ext>
                      </a:extLst>
                    </a:gridCol>
                    <a:gridCol w="347234">
                      <a:extLst>
                        <a:ext uri="{9D8B030D-6E8A-4147-A177-3AD203B41FA5}">
                          <a16:colId xmlns:a16="http://schemas.microsoft.com/office/drawing/2014/main" xmlns="" val="20011"/>
                        </a:ext>
                      </a:extLst>
                    </a:gridCol>
                    <a:gridCol w="347234">
                      <a:extLst>
                        <a:ext uri="{9D8B030D-6E8A-4147-A177-3AD203B41FA5}">
                          <a16:colId xmlns:a16="http://schemas.microsoft.com/office/drawing/2014/main" xmlns="" val="20012"/>
                        </a:ext>
                      </a:extLst>
                    </a:gridCol>
                    <a:gridCol w="347234">
                      <a:extLst>
                        <a:ext uri="{9D8B030D-6E8A-4147-A177-3AD203B41FA5}">
                          <a16:colId xmlns:a16="http://schemas.microsoft.com/office/drawing/2014/main" xmlns="" val="20013"/>
                        </a:ext>
                      </a:extLst>
                    </a:gridCol>
                    <a:gridCol w="643429">
                      <a:extLst>
                        <a:ext uri="{9D8B030D-6E8A-4147-A177-3AD203B41FA5}">
                          <a16:colId xmlns:a16="http://schemas.microsoft.com/office/drawing/2014/main" xmlns="" val="20014"/>
                        </a:ext>
                      </a:extLst>
                    </a:gridCol>
                  </a:tblGrid>
                  <a:tr h="243122">
                    <a:tc gridSpan="6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INPUTS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gridSpan="8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OUTPUTS 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SELECTED</a:t>
                          </a:r>
                          <a:br>
                            <a:rPr lang="tr-TR" sz="1600" dirty="0">
                              <a:effectLst/>
                            </a:rPr>
                          </a:br>
                          <a:r>
                            <a:rPr lang="tr-TR" sz="1600" dirty="0">
                              <a:effectLst/>
                            </a:rPr>
                            <a:t>OUTPUT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vert="vert27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43122"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</a:rPr>
                            <a:t>ENABLE</a:t>
                          </a:r>
                          <a:endParaRPr lang="tr-TR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</a:rPr>
                            <a:t>SELECT</a:t>
                          </a:r>
                          <a:endParaRPr lang="tr-TR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8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5473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sz="1600" b="1" i="1" smtClean="0">
                                    <a:effectLst/>
                                    <a:latin typeface="Cambria Math"/>
                                  </a:rPr>
                                  <m:t>𝑬</m:t>
                                </m:r>
                                <m:r>
                                  <a:rPr lang="tr-TR" sz="1600" b="1" i="0" smtClean="0">
                                    <a:effectLst/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600" b="1">
                                        <a:effectLst/>
                                        <a:latin typeface="Cambria Math"/>
                                      </a:rPr>
                                      <m:t>𝐄𝟐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600" b="1">
                                        <a:effectLst/>
                                        <a:latin typeface="Cambria Math"/>
                                      </a:rPr>
                                      <m:t>𝐄𝟑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  <a:latin typeface="+mn-lt"/>
                            </a:rPr>
                            <a:t>C</a:t>
                          </a:r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  <a:latin typeface="+mn-lt"/>
                            </a:rPr>
                            <a:t>B</a:t>
                          </a:r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  <a:latin typeface="+mn-lt"/>
                            </a:rPr>
                            <a:t>A</a:t>
                          </a:r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600" b="1">
                                        <a:effectLst/>
                                        <a:latin typeface="Cambria Math"/>
                                      </a:rPr>
                                      <m:t>𝐘𝟎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600" b="1">
                                        <a:effectLst/>
                                        <a:latin typeface="Cambria Math"/>
                                      </a:rPr>
                                      <m:t>𝐘𝟏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600" b="1">
                                        <a:effectLst/>
                                        <a:latin typeface="Cambria Math"/>
                                      </a:rPr>
                                      <m:t>𝐘𝟐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600" b="1">
                                        <a:effectLst/>
                                        <a:latin typeface="Cambria Math"/>
                                      </a:rPr>
                                      <m:t>𝐘𝟑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600" b="1">
                                        <a:effectLst/>
                                        <a:latin typeface="Cambria Math"/>
                                      </a:rPr>
                                      <m:t>𝐘𝟒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600" b="1">
                                        <a:effectLst/>
                                        <a:latin typeface="Cambria Math"/>
                                      </a:rPr>
                                      <m:t>𝐘𝟓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600" b="1">
                                        <a:effectLst/>
                                        <a:latin typeface="Cambria Math"/>
                                      </a:rPr>
                                      <m:t>𝐘𝟔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600" b="1">
                                        <a:effectLst/>
                                        <a:latin typeface="Cambria Math"/>
                                      </a:rPr>
                                      <m:t>𝐘𝟕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4312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X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X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X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NONE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4312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X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NONE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4312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X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NONE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2588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Y</m:t>
                                    </m:r>
                                    <m: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2588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Y</m:t>
                                    </m:r>
                                    <m: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2588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Y</m:t>
                                    </m:r>
                                    <m: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  <a:tr h="2588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Y</m:t>
                                    </m:r>
                                    <m: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9"/>
                      </a:ext>
                    </a:extLst>
                  </a:tr>
                  <a:tr h="25826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Y</m:t>
                                    </m:r>
                                    <m: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10"/>
                      </a:ext>
                    </a:extLst>
                  </a:tr>
                  <a:tr h="264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Y</m:t>
                                    </m:r>
                                    <m: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5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11"/>
                      </a:ext>
                    </a:extLst>
                  </a:tr>
                  <a:tr h="2588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Y</m:t>
                                    </m:r>
                                    <m: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6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12"/>
                      </a:ext>
                    </a:extLst>
                  </a:tr>
                  <a:tr h="25826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Y</m:t>
                                    </m:r>
                                    <m: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7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13"/>
                      </a:ext>
                    </a:extLst>
                  </a:tr>
                  <a:tr h="243122">
                    <a:tc gridSpan="15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X : </a:t>
                          </a:r>
                          <a:r>
                            <a:rPr lang="tr-TR" sz="1600" dirty="0" err="1">
                              <a:effectLst/>
                            </a:rPr>
                            <a:t>Don’t</a:t>
                          </a:r>
                          <a:r>
                            <a:rPr lang="tr-TR" sz="1600" dirty="0">
                              <a:effectLst/>
                            </a:rPr>
                            <a:t> </a:t>
                          </a:r>
                          <a:r>
                            <a:rPr lang="tr-TR" sz="1600" dirty="0" err="1">
                              <a:effectLst/>
                            </a:rPr>
                            <a:t>Care</a:t>
                          </a:r>
                          <a:r>
                            <a:rPr lang="tr-TR" sz="1600" dirty="0">
                              <a:effectLst/>
                            </a:rPr>
                            <a:t>, L : </a:t>
                          </a:r>
                          <a:r>
                            <a:rPr lang="tr-TR" sz="1600" dirty="0" err="1">
                              <a:effectLst/>
                            </a:rPr>
                            <a:t>Low</a:t>
                          </a:r>
                          <a:r>
                            <a:rPr lang="tr-TR" sz="1600" dirty="0">
                              <a:effectLst/>
                            </a:rPr>
                            <a:t>, H : High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b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o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033859"/>
                  </p:ext>
                </p:extLst>
              </p:nvPr>
            </p:nvGraphicFramePr>
            <p:xfrm>
              <a:off x="251520" y="853420"/>
              <a:ext cx="5904653" cy="4290080"/>
            </p:xfrm>
            <a:graphic>
              <a:graphicData uri="http://schemas.openxmlformats.org/drawingml/2006/table">
                <a:tbl>
                  <a:tblPr firstRow="1" firstCol="1" bandRow="1">
                    <a:tableStyleId>{68D230F3-CF80-4859-8CE7-A43EE81993B5}</a:tableStyleId>
                  </a:tblPr>
                  <a:tblGrid>
                    <a:gridCol w="481108"/>
                    <a:gridCol w="481108"/>
                    <a:gridCol w="481108"/>
                    <a:gridCol w="346397"/>
                    <a:gridCol w="346397"/>
                    <a:gridCol w="347234"/>
                    <a:gridCol w="347234"/>
                    <a:gridCol w="347234"/>
                    <a:gridCol w="347234"/>
                    <a:gridCol w="347234"/>
                    <a:gridCol w="347234"/>
                    <a:gridCol w="347234"/>
                    <a:gridCol w="347234"/>
                    <a:gridCol w="347234"/>
                    <a:gridCol w="643429"/>
                  </a:tblGrid>
                  <a:tr h="280416">
                    <a:tc gridSpan="6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INPUTS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gridSpan="8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OUTPUTS 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SELECTED</a:t>
                          </a:r>
                          <a:br>
                            <a:rPr lang="tr-TR" sz="1600" dirty="0">
                              <a:effectLst/>
                            </a:rPr>
                          </a:br>
                          <a:r>
                            <a:rPr lang="tr-TR" sz="1600" dirty="0">
                              <a:effectLst/>
                            </a:rPr>
                            <a:t>OUTPUT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vert="vert27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0416"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</a:rPr>
                            <a:t>ENABLE</a:t>
                          </a:r>
                          <a:endParaRPr lang="tr-TR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</a:rPr>
                            <a:t>SELECT</a:t>
                          </a:r>
                          <a:endParaRPr lang="tr-TR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8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  <a:tr h="354731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70690" r="-1143038" b="-9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170690" r="-1043038" b="-9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170690" r="-943038" b="-9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  <a:latin typeface="+mn-lt"/>
                            </a:rPr>
                            <a:t>C</a:t>
                          </a:r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  <a:latin typeface="+mn-lt"/>
                            </a:rPr>
                            <a:t>B</a:t>
                          </a:r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  <a:latin typeface="+mn-lt"/>
                            </a:rPr>
                            <a:t>A</a:t>
                          </a:r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715789" t="-170690" r="-907018" b="-9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815789" t="-170690" r="-807018" b="-9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32143" t="-170690" r="-721429" b="-9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14035" t="-170690" r="-608772" b="-9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114035" t="-170690" r="-508772" b="-9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214035" t="-170690" r="-408772" b="-9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314035" t="-170690" r="-308772" b="-9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414035" t="-170690" r="-208772" b="-98620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X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X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X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NONE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X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NONE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X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NONE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28105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814151" t="-641304" r="-12264" b="-843478"/>
                          </a:stretch>
                        </a:blipFill>
                      </a:tcPr>
                    </a:tc>
                  </a:tr>
                  <a:tr h="28105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814151" t="-725532" r="-12264" b="-725532"/>
                          </a:stretch>
                        </a:blipFill>
                      </a:tcPr>
                    </a:tc>
                  </a:tr>
                  <a:tr h="28105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814151" t="-843478" r="-12264" b="-641304"/>
                          </a:stretch>
                        </a:blipFill>
                      </a:tcPr>
                    </a:tc>
                  </a:tr>
                  <a:tr h="28105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814151" t="-943478" r="-12264" b="-541304"/>
                          </a:stretch>
                        </a:blipFill>
                      </a:tcPr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814151" t="-1043478" r="-12264" b="-441304"/>
                          </a:stretch>
                        </a:blipFill>
                      </a:tcPr>
                    </a:tc>
                  </a:tr>
                  <a:tr h="28676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814151" t="-1119149" r="-12264" b="-331915"/>
                          </a:stretch>
                        </a:blipFill>
                      </a:tcPr>
                    </a:tc>
                  </a:tr>
                  <a:tr h="28105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814151" t="-1245652" r="-12264" b="-239130"/>
                          </a:stretch>
                        </a:blipFill>
                      </a:tcPr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814151" t="-1345652" r="-12264" b="-139130"/>
                          </a:stretch>
                        </a:blipFill>
                      </a:tcPr>
                    </a:tc>
                  </a:tr>
                  <a:tr h="280416">
                    <a:tc gridSpan="15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X : </a:t>
                          </a:r>
                          <a:r>
                            <a:rPr lang="tr-TR" sz="1600" dirty="0" err="1">
                              <a:effectLst/>
                            </a:rPr>
                            <a:t>Don’t</a:t>
                          </a:r>
                          <a:r>
                            <a:rPr lang="tr-TR" sz="1600" dirty="0">
                              <a:effectLst/>
                            </a:rPr>
                            <a:t> </a:t>
                          </a:r>
                          <a:r>
                            <a:rPr lang="tr-TR" sz="1600" dirty="0" err="1">
                              <a:effectLst/>
                            </a:rPr>
                            <a:t>Care</a:t>
                          </a:r>
                          <a:r>
                            <a:rPr lang="tr-TR" sz="1600" dirty="0">
                              <a:effectLst/>
                            </a:rPr>
                            <a:t>, L : </a:t>
                          </a:r>
                          <a:r>
                            <a:rPr lang="tr-TR" sz="1600" dirty="0" err="1">
                              <a:effectLst/>
                            </a:rPr>
                            <a:t>Low</a:t>
                          </a:r>
                          <a:r>
                            <a:rPr lang="tr-TR" sz="1600" dirty="0">
                              <a:effectLst/>
                            </a:rPr>
                            <a:t>, H : High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b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9457" name="Resim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559" y="1377952"/>
            <a:ext cx="2479890" cy="227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060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85725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Adres Çözümleme – 2x4 </a:t>
            </a:r>
            <a:r>
              <a:rPr lang="tr-TR" dirty="0" err="1" smtClean="0"/>
              <a:t>decoder</a:t>
            </a:r>
            <a:r>
              <a:rPr lang="tr-TR" dirty="0" smtClean="0"/>
              <a:t> (74139)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o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769953"/>
                  </p:ext>
                </p:extLst>
              </p:nvPr>
            </p:nvGraphicFramePr>
            <p:xfrm>
              <a:off x="1691680" y="1779662"/>
              <a:ext cx="3514984" cy="2600599"/>
            </p:xfrm>
            <a:graphic>
              <a:graphicData uri="http://schemas.openxmlformats.org/drawingml/2006/table">
                <a:tbl>
                  <a:tblPr firstRow="1" firstCol="1" bandRow="1">
                    <a:tableStyleId>{68D230F3-CF80-4859-8CE7-A43EE81993B5}</a:tableStyleId>
                  </a:tblPr>
                  <a:tblGrid>
                    <a:gridCol w="78898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46397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347234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347234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347234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347234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  <a:gridCol w="347234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  <a:gridCol w="643429">
                      <a:extLst>
                        <a:ext uri="{9D8B030D-6E8A-4147-A177-3AD203B41FA5}">
                          <a16:colId xmlns:a16="http://schemas.microsoft.com/office/drawing/2014/main" xmlns="" val="20007"/>
                        </a:ext>
                      </a:extLst>
                    </a:gridCol>
                  </a:tblGrid>
                  <a:tr h="243122"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INPUTS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OUTPUTS 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SELECTED</a:t>
                          </a:r>
                          <a:br>
                            <a:rPr lang="tr-TR" sz="1600" dirty="0">
                              <a:effectLst/>
                            </a:rPr>
                          </a:br>
                          <a:r>
                            <a:rPr lang="tr-TR" sz="1600" dirty="0">
                              <a:effectLst/>
                            </a:rPr>
                            <a:t>OUTPUT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vert="vert27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431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</a:rPr>
                            <a:t>ENABLE</a:t>
                          </a:r>
                          <a:endParaRPr lang="tr-TR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</a:rPr>
                            <a:t>SELECT</a:t>
                          </a:r>
                          <a:endParaRPr lang="tr-TR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4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5473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600" b="1" i="1">
                                        <a:effectLst/>
                                        <a:latin typeface="Cambria Math"/>
                                      </a:rPr>
                                      <m:t>𝑬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</a:rPr>
                            <a:t>B</a:t>
                          </a:r>
                          <a:endParaRPr lang="tr-TR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</a:rPr>
                            <a:t>A</a:t>
                          </a:r>
                          <a:endParaRPr lang="tr-TR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𝐘𝟎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𝐘𝟏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𝐘𝟐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𝐘𝟑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431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dirty="0">
                              <a:effectLst/>
                            </a:rPr>
                            <a:t>H</a:t>
                          </a:r>
                          <a:endParaRPr lang="tr-TR" sz="16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X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NONE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5886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dirty="0">
                              <a:effectLst/>
                            </a:rPr>
                            <a:t>L</a:t>
                          </a:r>
                          <a:endParaRPr lang="tr-TR" sz="16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Y</m:t>
                                    </m:r>
                                    <m: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5886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dirty="0">
                              <a:effectLst/>
                            </a:rPr>
                            <a:t>L</a:t>
                          </a:r>
                          <a:endParaRPr lang="tr-TR" sz="16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Y</m:t>
                                    </m:r>
                                    <m: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25886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dirty="0">
                              <a:effectLst/>
                            </a:rPr>
                            <a:t>L</a:t>
                          </a:r>
                          <a:endParaRPr lang="tr-TR" sz="16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Y</m:t>
                                    </m:r>
                                    <m: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25886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dirty="0">
                              <a:effectLst/>
                            </a:rPr>
                            <a:t>L</a:t>
                          </a:r>
                          <a:endParaRPr lang="tr-TR" sz="16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Y</m:t>
                                    </m:r>
                                    <m: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243122">
                    <a:tc gridSpan="8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X : </a:t>
                          </a:r>
                          <a:r>
                            <a:rPr lang="tr-TR" sz="1600" dirty="0" err="1">
                              <a:effectLst/>
                            </a:rPr>
                            <a:t>Don’t</a:t>
                          </a:r>
                          <a:r>
                            <a:rPr lang="tr-TR" sz="1600" dirty="0">
                              <a:effectLst/>
                            </a:rPr>
                            <a:t> </a:t>
                          </a:r>
                          <a:r>
                            <a:rPr lang="tr-TR" sz="1600" dirty="0" err="1">
                              <a:effectLst/>
                            </a:rPr>
                            <a:t>Care</a:t>
                          </a:r>
                          <a:r>
                            <a:rPr lang="tr-TR" sz="1600" dirty="0">
                              <a:effectLst/>
                            </a:rPr>
                            <a:t>, L : </a:t>
                          </a:r>
                          <a:r>
                            <a:rPr lang="tr-TR" sz="1600" dirty="0" err="1">
                              <a:effectLst/>
                            </a:rPr>
                            <a:t>Low</a:t>
                          </a:r>
                          <a:r>
                            <a:rPr lang="tr-TR" sz="1600" dirty="0">
                              <a:effectLst/>
                            </a:rPr>
                            <a:t>, H : High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b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o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769953"/>
                  </p:ext>
                </p:extLst>
              </p:nvPr>
            </p:nvGraphicFramePr>
            <p:xfrm>
              <a:off x="1691680" y="1779662"/>
              <a:ext cx="3514984" cy="2600599"/>
            </p:xfrm>
            <a:graphic>
              <a:graphicData uri="http://schemas.openxmlformats.org/drawingml/2006/table">
                <a:tbl>
                  <a:tblPr firstRow="1" firstCol="1" bandRow="1">
                    <a:tableStyleId>{68D230F3-CF80-4859-8CE7-A43EE81993B5}</a:tableStyleId>
                  </a:tblPr>
                  <a:tblGrid>
                    <a:gridCol w="788988"/>
                    <a:gridCol w="346397"/>
                    <a:gridCol w="347234"/>
                    <a:gridCol w="347234"/>
                    <a:gridCol w="347234"/>
                    <a:gridCol w="347234"/>
                    <a:gridCol w="347234"/>
                    <a:gridCol w="643429"/>
                  </a:tblGrid>
                  <a:tr h="280416"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INPUTS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OUTPUTS 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SELECTED</a:t>
                          </a:r>
                          <a:br>
                            <a:rPr lang="tr-TR" sz="1600" dirty="0">
                              <a:effectLst/>
                            </a:rPr>
                          </a:br>
                          <a:r>
                            <a:rPr lang="tr-TR" sz="1600" dirty="0">
                              <a:effectLst/>
                            </a:rPr>
                            <a:t>OUTPUT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vert="vert27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</a:rPr>
                            <a:t>ENABLE</a:t>
                          </a:r>
                          <a:endParaRPr lang="tr-TR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</a:rPr>
                            <a:t>SELECT</a:t>
                          </a:r>
                          <a:endParaRPr lang="tr-TR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4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  <a:tr h="354731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775" t="-170690" r="-356589" b="-50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</a:rPr>
                            <a:t>B</a:t>
                          </a:r>
                          <a:endParaRPr lang="tr-TR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</a:rPr>
                            <a:t>A</a:t>
                          </a:r>
                          <a:endParaRPr lang="tr-TR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28070" t="-170690" r="-507018" b="-50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28070" t="-170690" r="-407018" b="-50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628070" t="-170690" r="-307018" b="-50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728070" t="-170690" r="-207018" b="-50862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dirty="0">
                              <a:effectLst/>
                            </a:rPr>
                            <a:t>H</a:t>
                          </a:r>
                          <a:endParaRPr lang="tr-TR" sz="16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X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NONE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28105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dirty="0">
                              <a:effectLst/>
                            </a:rPr>
                            <a:t>L</a:t>
                          </a:r>
                          <a:endParaRPr lang="tr-TR" sz="16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449524" t="-431915" r="-12381" b="-429787"/>
                          </a:stretch>
                        </a:blipFill>
                      </a:tcPr>
                    </a:tc>
                  </a:tr>
                  <a:tr h="28105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dirty="0">
                              <a:effectLst/>
                            </a:rPr>
                            <a:t>L</a:t>
                          </a:r>
                          <a:endParaRPr lang="tr-TR" sz="16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449524" t="-543478" r="-12381" b="-339130"/>
                          </a:stretch>
                        </a:blipFill>
                      </a:tcPr>
                    </a:tc>
                  </a:tr>
                  <a:tr h="28105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dirty="0">
                              <a:effectLst/>
                            </a:rPr>
                            <a:t>L</a:t>
                          </a:r>
                          <a:endParaRPr lang="tr-TR" sz="16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449524" t="-643478" r="-12381" b="-239130"/>
                          </a:stretch>
                        </a:blipFill>
                      </a:tcPr>
                    </a:tc>
                  </a:tr>
                  <a:tr h="28105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dirty="0">
                              <a:effectLst/>
                            </a:rPr>
                            <a:t>L</a:t>
                          </a:r>
                          <a:endParaRPr lang="tr-TR" sz="16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49524" t="-743478" r="-12381" b="-139130"/>
                          </a:stretch>
                        </a:blipFill>
                      </a:tcPr>
                    </a:tc>
                  </a:tr>
                  <a:tr h="280416">
                    <a:tc gridSpan="8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X : </a:t>
                          </a:r>
                          <a:r>
                            <a:rPr lang="tr-TR" sz="1600" dirty="0" err="1">
                              <a:effectLst/>
                            </a:rPr>
                            <a:t>Don’t</a:t>
                          </a:r>
                          <a:r>
                            <a:rPr lang="tr-TR" sz="1600" dirty="0">
                              <a:effectLst/>
                            </a:rPr>
                            <a:t> </a:t>
                          </a:r>
                          <a:r>
                            <a:rPr lang="tr-TR" sz="1600" dirty="0" err="1">
                              <a:effectLst/>
                            </a:rPr>
                            <a:t>Care</a:t>
                          </a:r>
                          <a:r>
                            <a:rPr lang="tr-TR" sz="1600" dirty="0">
                              <a:effectLst/>
                            </a:rPr>
                            <a:t>, L : </a:t>
                          </a:r>
                          <a:r>
                            <a:rPr lang="tr-TR" sz="1600" dirty="0" err="1">
                              <a:effectLst/>
                            </a:rPr>
                            <a:t>Low</a:t>
                          </a:r>
                          <a:r>
                            <a:rPr lang="tr-TR" sz="1600" dirty="0">
                              <a:effectLst/>
                            </a:rPr>
                            <a:t>, H : High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b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95686"/>
            <a:ext cx="33813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62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Masked</a:t>
            </a:r>
            <a:r>
              <a:rPr lang="tr-TR" dirty="0" smtClean="0"/>
              <a:t> ROM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Üretim aşamasında programlanır</a:t>
            </a:r>
          </a:p>
          <a:p>
            <a:r>
              <a:rPr lang="tr-TR" dirty="0" smtClean="0"/>
              <a:t>Kullanıcı tarafından yeniden programlanamaz</a:t>
            </a:r>
          </a:p>
          <a:p>
            <a:r>
              <a:rPr lang="tr-TR" dirty="0" smtClean="0"/>
              <a:t>Yüksek miktarda üretim için uygun maliyettedir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308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Sigorta (</a:t>
            </a:r>
            <a:r>
              <a:rPr lang="tr-TR" dirty="0" err="1" smtClean="0"/>
              <a:t>fuse</a:t>
            </a:r>
            <a:r>
              <a:rPr lang="tr-TR" dirty="0" smtClean="0"/>
              <a:t>) link teknolojisi kullanır</a:t>
            </a:r>
          </a:p>
          <a:p>
            <a:r>
              <a:rPr lang="tr-TR" dirty="0" smtClean="0"/>
              <a:t>Kullanıcı tarafından 1 kere programlanabilir</a:t>
            </a:r>
          </a:p>
          <a:p>
            <a:r>
              <a:rPr lang="tr-TR" dirty="0" smtClean="0"/>
              <a:t>OTP (</a:t>
            </a:r>
            <a:r>
              <a:rPr lang="tr-TR" dirty="0" err="1" smtClean="0"/>
              <a:t>one</a:t>
            </a:r>
            <a:r>
              <a:rPr lang="tr-TR" dirty="0" smtClean="0"/>
              <a:t> time </a:t>
            </a:r>
            <a:r>
              <a:rPr lang="tr-TR" dirty="0" err="1" smtClean="0"/>
              <a:t>programmable</a:t>
            </a:r>
            <a:r>
              <a:rPr lang="tr-TR" dirty="0" smtClean="0"/>
              <a:t>) olarak da isimlendirilir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747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EPROM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Kullanıcı tarafından çok  defa silinip yazılabilir</a:t>
            </a:r>
          </a:p>
          <a:p>
            <a:r>
              <a:rPr lang="tr-TR" dirty="0" smtClean="0"/>
              <a:t>Silme işleminde tüm içerik silinir</a:t>
            </a:r>
          </a:p>
          <a:p>
            <a:r>
              <a:rPr lang="tr-TR" dirty="0" smtClean="0"/>
              <a:t>Silme işlemi UV ışık altında 15-20 </a:t>
            </a:r>
            <a:r>
              <a:rPr lang="tr-TR" dirty="0" err="1" smtClean="0"/>
              <a:t>dk</a:t>
            </a:r>
            <a:r>
              <a:rPr lang="tr-TR" dirty="0" smtClean="0"/>
              <a:t> tutularak yapılır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017" y="3003798"/>
            <a:ext cx="3744416" cy="194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60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EEPROM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Devrede programlanabilir</a:t>
            </a:r>
          </a:p>
          <a:p>
            <a:r>
              <a:rPr lang="tr-TR" dirty="0" err="1" smtClean="0"/>
              <a:t>Byte</a:t>
            </a:r>
            <a:r>
              <a:rPr lang="tr-TR" dirty="0" smtClean="0"/>
              <a:t> seviyesinde tekil silme imkanı var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1450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Flash ROM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Yığın olarak silinebilir</a:t>
            </a:r>
          </a:p>
          <a:p>
            <a:r>
              <a:rPr lang="tr-TR" dirty="0" smtClean="0"/>
              <a:t>EEPROM göre daha az esnektir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526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811</Words>
  <Application>Microsoft Office PowerPoint</Application>
  <PresentationFormat>On-screen Show (16:9)</PresentationFormat>
  <Paragraphs>392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Cambria Math</vt:lpstr>
      <vt:lpstr>Times New Roman</vt:lpstr>
      <vt:lpstr>Wingdings</vt:lpstr>
      <vt:lpstr>Ofis Teması</vt:lpstr>
      <vt:lpstr>Visio</vt:lpstr>
      <vt:lpstr>Mikroişlemci Sistemleri</vt:lpstr>
      <vt:lpstr>Ders-14 Konular</vt:lpstr>
      <vt:lpstr>ROM (Read Only Memory)</vt:lpstr>
      <vt:lpstr>ROM Çeşitleri</vt:lpstr>
      <vt:lpstr>Masked ROM</vt:lpstr>
      <vt:lpstr>PROM</vt:lpstr>
      <vt:lpstr>EPROM</vt:lpstr>
      <vt:lpstr>EEPROM</vt:lpstr>
      <vt:lpstr>Flash ROM</vt:lpstr>
      <vt:lpstr>4x4 ROM</vt:lpstr>
      <vt:lpstr>4x4 ROM Program: Adr./Data 0 – A 1 – 3 2 – 5 3 – 7 </vt:lpstr>
      <vt:lpstr>ROM Blok Diyagram</vt:lpstr>
      <vt:lpstr>RAM (Random Access Memory)</vt:lpstr>
      <vt:lpstr>RAM Çeşitleri</vt:lpstr>
      <vt:lpstr>SRAM</vt:lpstr>
      <vt:lpstr>WL: word line (adres), BL: bit line (data)</vt:lpstr>
      <vt:lpstr>SRAM – 1 Yazma Mantığı</vt:lpstr>
      <vt:lpstr>SRAM – 0 Yazma Mantığı</vt:lpstr>
      <vt:lpstr>SRAM – Okuma Mantığı</vt:lpstr>
      <vt:lpstr>SRAM Blok Diyagram</vt:lpstr>
      <vt:lpstr>SRAM İç Yapısı</vt:lpstr>
      <vt:lpstr>DRAM</vt:lpstr>
      <vt:lpstr>DRAM Hücresi</vt:lpstr>
      <vt:lpstr>DRAM – 1 Yazma Mantığı</vt:lpstr>
      <vt:lpstr>DRAM – 0 Yazma Mantığı</vt:lpstr>
      <vt:lpstr>DRAM - Güncelleme </vt:lpstr>
      <vt:lpstr>DRAM Blok Diyagramı</vt:lpstr>
      <vt:lpstr>DRAM İç Yapısı</vt:lpstr>
      <vt:lpstr>8086 Adres Uzayı</vt:lpstr>
      <vt:lpstr>8086 Adres Uzayı</vt:lpstr>
      <vt:lpstr>8086 Adres Uzayı – çift adresten 8 bit işlem</vt:lpstr>
      <vt:lpstr>8086 Adres Uzayı – tek adresten 8 bit işlem</vt:lpstr>
      <vt:lpstr>8086 Adres Uzayı – çift adresten 16 bit işlem</vt:lpstr>
      <vt:lpstr>8086 Adres Uzayı – tek adresten 16 bit işlem</vt:lpstr>
      <vt:lpstr>Adres Çözümleme</vt:lpstr>
      <vt:lpstr>Adres Çözümleme (AÇ)</vt:lpstr>
      <vt:lpstr>Isolated I/O – Memory Mapped I/O</vt:lpstr>
      <vt:lpstr>Seperate Bank Decoder –  Seperate Bank Strobe </vt:lpstr>
      <vt:lpstr>Seperate Bank Decoder – Seperate Bank Strobe </vt:lpstr>
      <vt:lpstr>Adres Çözümleme</vt:lpstr>
      <vt:lpstr>Adres Çözümleme – 3x8 decoder (74138)</vt:lpstr>
      <vt:lpstr>Adres Çözümleme – 2x4 decoder (74139)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Mikroişlemci Sistemleri</dc:title>
  <dc:creator>erkan</dc:creator>
  <cp:lastModifiedBy>Acer</cp:lastModifiedBy>
  <cp:revision>88</cp:revision>
  <dcterms:created xsi:type="dcterms:W3CDTF">2016-02-15T09:05:48Z</dcterms:created>
  <dcterms:modified xsi:type="dcterms:W3CDTF">2018-12-23T19:21:53Z</dcterms:modified>
</cp:coreProperties>
</file>