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3" r:id="rId21"/>
    <p:sldId id="274" r:id="rId22"/>
    <p:sldId id="278" r:id="rId23"/>
    <p:sldId id="275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5.12.2018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FONKSİYONLAR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İbrahim </a:t>
            </a:r>
            <a:r>
              <a:rPr lang="tr-TR"/>
              <a:t>Onur Sığırcı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/>
              <a:t>SELECT</a:t>
            </a:r>
            <a:r>
              <a:rPr lang="tr-TR" dirty="0"/>
              <a:t> ornek2('Hardware')</a:t>
            </a:r>
          </a:p>
          <a:p>
            <a:pPr>
              <a:buNone/>
            </a:pPr>
            <a:endParaRPr lang="tr-TR" b="1" dirty="0"/>
          </a:p>
          <a:p>
            <a:pPr>
              <a:buNone/>
            </a:pPr>
            <a:endParaRPr lang="tr-TR" b="1" dirty="0"/>
          </a:p>
          <a:p>
            <a:pPr>
              <a:buNone/>
            </a:pPr>
            <a:r>
              <a:rPr lang="tr-TR" sz="2000" b="1" dirty="0"/>
              <a:t>DROP FUNCTION</a:t>
            </a:r>
            <a:r>
              <a:rPr lang="tr-TR" sz="2000" dirty="0"/>
              <a:t>  ornek2 (</a:t>
            </a:r>
            <a:r>
              <a:rPr lang="tr-TR" sz="2000" dirty="0" err="1"/>
              <a:t>department</a:t>
            </a:r>
            <a:r>
              <a:rPr lang="tr-TR" sz="2000" dirty="0"/>
              <a:t>.</a:t>
            </a:r>
            <a:r>
              <a:rPr lang="tr-TR" sz="2000" dirty="0" err="1"/>
              <a:t>dname</a:t>
            </a:r>
            <a:r>
              <a:rPr lang="tr-TR" sz="2000" dirty="0"/>
              <a:t>%</a:t>
            </a:r>
            <a:r>
              <a:rPr lang="tr-TR" sz="2000" dirty="0" err="1"/>
              <a:t>type</a:t>
            </a:r>
            <a:r>
              <a:rPr lang="tr-TR" sz="20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1 tekrar (</a:t>
            </a:r>
            <a:r>
              <a:rPr lang="tr-TR" dirty="0" err="1"/>
              <a:t>return’süz</a:t>
            </a:r>
            <a:r>
              <a:rPr lang="tr-TR" dirty="0"/>
              <a:t>)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Girdi olarak verilen 2 sayının toplamını bulan fonksiyonu yazınız ve (22,63) parametreleri için çalıştırınız.</a:t>
            </a:r>
          </a:p>
          <a:p>
            <a:pPr>
              <a:buNone/>
            </a:pPr>
            <a:r>
              <a:rPr lang="tr-TR" sz="2000" b="1" dirty="0"/>
              <a:t>CREATE FUNCTION </a:t>
            </a:r>
            <a:r>
              <a:rPr lang="tr-TR" sz="2000" dirty="0"/>
              <a:t>ornek1 (num1 </a:t>
            </a:r>
            <a:r>
              <a:rPr lang="tr-TR" sz="2000" b="1" dirty="0"/>
              <a:t>NUMERIC</a:t>
            </a:r>
            <a:r>
              <a:rPr lang="tr-TR" sz="2000" dirty="0"/>
              <a:t>, num2 </a:t>
            </a:r>
            <a:r>
              <a:rPr lang="tr-TR" sz="2000" b="1" dirty="0"/>
              <a:t>NUMERIC, 			     OUT</a:t>
            </a:r>
            <a:r>
              <a:rPr lang="tr-TR" sz="2000" dirty="0"/>
              <a:t> num3 </a:t>
            </a:r>
            <a:r>
              <a:rPr lang="tr-TR" sz="2000" b="1" dirty="0"/>
              <a:t>NUMERIC</a:t>
            </a:r>
            <a:r>
              <a:rPr lang="tr-TR" sz="2000" dirty="0"/>
              <a:t>)</a:t>
            </a:r>
          </a:p>
          <a:p>
            <a:pPr>
              <a:buNone/>
            </a:pPr>
            <a:r>
              <a:rPr lang="tr-TR" sz="2000" b="1" dirty="0"/>
              <a:t>AS ‘ </a:t>
            </a:r>
          </a:p>
          <a:p>
            <a:pPr>
              <a:buNone/>
            </a:pPr>
            <a:r>
              <a:rPr lang="tr-TR" sz="2000" b="1" dirty="0"/>
              <a:t>BEGIN</a:t>
            </a:r>
          </a:p>
          <a:p>
            <a:pPr>
              <a:buNone/>
            </a:pPr>
            <a:r>
              <a:rPr lang="tr-TR" sz="2000" dirty="0"/>
              <a:t>	num3:=num1+num2;</a:t>
            </a:r>
          </a:p>
          <a:p>
            <a:pPr>
              <a:buNone/>
            </a:pPr>
            <a:r>
              <a:rPr lang="tr-TR" sz="2000" b="1" dirty="0"/>
              <a:t>END</a:t>
            </a:r>
            <a:r>
              <a:rPr lang="tr-TR" sz="2000" dirty="0"/>
              <a:t>;</a:t>
            </a:r>
          </a:p>
          <a:p>
            <a:pPr>
              <a:buNone/>
            </a:pPr>
            <a:r>
              <a:rPr lang="tr-TR" sz="2000" dirty="0"/>
              <a:t>' </a:t>
            </a:r>
            <a:r>
              <a:rPr lang="tr-TR" sz="2000" b="1" dirty="0"/>
              <a:t>LANGUAGE</a:t>
            </a:r>
            <a:r>
              <a:rPr lang="tr-TR" sz="2000" dirty="0"/>
              <a:t>  '</a:t>
            </a:r>
            <a:r>
              <a:rPr lang="tr-TR" sz="2000" dirty="0" err="1"/>
              <a:t>plpgsql</a:t>
            </a:r>
            <a:r>
              <a:rPr lang="tr-TR" sz="2000" dirty="0"/>
              <a:t>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3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2918" y="1600200"/>
            <a:ext cx="8686800" cy="4873752"/>
          </a:xfrm>
        </p:spPr>
        <p:txBody>
          <a:bodyPr/>
          <a:lstStyle/>
          <a:p>
            <a:pPr lvl="0"/>
            <a:r>
              <a:rPr lang="tr-TR" dirty="0"/>
              <a:t>Departman tablosundaki minimum ve maksimum departman numarasını bulup </a:t>
            </a:r>
            <a:r>
              <a:rPr lang="tr-TR" dirty="0" err="1"/>
              <a:t>min</a:t>
            </a:r>
            <a:r>
              <a:rPr lang="tr-TR" dirty="0"/>
              <a:t>_</a:t>
            </a:r>
            <a:r>
              <a:rPr lang="tr-TR" dirty="0" err="1"/>
              <a:t>deptno</a:t>
            </a:r>
            <a:r>
              <a:rPr lang="tr-TR" dirty="0"/>
              <a:t> ve </a:t>
            </a:r>
            <a:r>
              <a:rPr lang="tr-TR" dirty="0" err="1"/>
              <a:t>max</a:t>
            </a:r>
            <a:r>
              <a:rPr lang="tr-TR" dirty="0"/>
              <a:t>_</a:t>
            </a:r>
            <a:r>
              <a:rPr lang="tr-TR" dirty="0" err="1"/>
              <a:t>deptno</a:t>
            </a:r>
            <a:r>
              <a:rPr lang="tr-TR" dirty="0"/>
              <a:t> değişkenlerine atan fonksiyonu yazınız.</a:t>
            </a:r>
          </a:p>
          <a:p>
            <a:pPr lvl="0">
              <a:buNone/>
            </a:pPr>
            <a:endParaRPr lang="tr-TR" dirty="0"/>
          </a:p>
          <a:p>
            <a:pPr>
              <a:buNone/>
            </a:pPr>
            <a:r>
              <a:rPr lang="tr-TR" sz="1800" b="1" dirty="0"/>
              <a:t>CREATE FUNCTION </a:t>
            </a:r>
            <a:r>
              <a:rPr lang="tr-TR" sz="1800" dirty="0"/>
              <a:t>ornek3 (</a:t>
            </a:r>
            <a:r>
              <a:rPr lang="tr-TR" sz="1800" b="1" dirty="0"/>
              <a:t>OUT</a:t>
            </a:r>
            <a:r>
              <a:rPr lang="tr-TR" sz="1800" dirty="0"/>
              <a:t> </a:t>
            </a:r>
            <a:r>
              <a:rPr lang="tr-TR" sz="1800" dirty="0" err="1"/>
              <a:t>min</a:t>
            </a:r>
            <a:r>
              <a:rPr lang="tr-TR" sz="1800" dirty="0"/>
              <a:t>_</a:t>
            </a:r>
            <a:r>
              <a:rPr lang="tr-TR" sz="1800" dirty="0" err="1"/>
              <a:t>deptno</a:t>
            </a:r>
            <a:r>
              <a:rPr lang="tr-TR" sz="1800" dirty="0"/>
              <a:t> </a:t>
            </a:r>
            <a:r>
              <a:rPr lang="tr-TR" sz="1800" dirty="0" err="1"/>
              <a:t>department</a:t>
            </a:r>
            <a:r>
              <a:rPr lang="tr-TR" sz="1800" dirty="0"/>
              <a:t>.</a:t>
            </a:r>
            <a:r>
              <a:rPr lang="tr-TR" sz="1800" dirty="0" err="1"/>
              <a:t>dnumber</a:t>
            </a:r>
            <a:r>
              <a:rPr lang="tr-TR" sz="1800" dirty="0"/>
              <a:t>%</a:t>
            </a:r>
            <a:r>
              <a:rPr lang="tr-TR" sz="1800" dirty="0" err="1"/>
              <a:t>type</a:t>
            </a:r>
            <a:r>
              <a:rPr lang="tr-TR" sz="1800" dirty="0"/>
              <a:t>, </a:t>
            </a:r>
          </a:p>
          <a:p>
            <a:pPr>
              <a:buNone/>
            </a:pPr>
            <a:r>
              <a:rPr lang="tr-TR" sz="1800" dirty="0"/>
              <a:t>				           </a:t>
            </a:r>
            <a:r>
              <a:rPr lang="tr-TR" sz="1800" b="1" dirty="0"/>
              <a:t>OUT</a:t>
            </a:r>
            <a:r>
              <a:rPr lang="tr-TR" sz="1800" dirty="0"/>
              <a:t> </a:t>
            </a:r>
            <a:r>
              <a:rPr lang="tr-TR" sz="1800" dirty="0" err="1"/>
              <a:t>max</a:t>
            </a:r>
            <a:r>
              <a:rPr lang="tr-TR" sz="1800" dirty="0"/>
              <a:t>_</a:t>
            </a:r>
            <a:r>
              <a:rPr lang="tr-TR" sz="1800" dirty="0" err="1"/>
              <a:t>deptno</a:t>
            </a:r>
            <a:r>
              <a:rPr lang="tr-TR" sz="1800" dirty="0"/>
              <a:t> </a:t>
            </a:r>
            <a:r>
              <a:rPr lang="tr-TR" sz="1800" dirty="0" err="1"/>
              <a:t>department</a:t>
            </a:r>
            <a:r>
              <a:rPr lang="tr-TR" sz="1800" dirty="0"/>
              <a:t>.</a:t>
            </a:r>
            <a:r>
              <a:rPr lang="tr-TR" sz="1800" dirty="0" err="1"/>
              <a:t>dnumber</a:t>
            </a:r>
            <a:r>
              <a:rPr lang="tr-TR" sz="1800" dirty="0"/>
              <a:t>%</a:t>
            </a:r>
            <a:r>
              <a:rPr lang="tr-TR" sz="1800" dirty="0" err="1"/>
              <a:t>type</a:t>
            </a:r>
            <a:r>
              <a:rPr lang="tr-TR" sz="1800" dirty="0"/>
              <a:t>) </a:t>
            </a:r>
          </a:p>
          <a:p>
            <a:pPr>
              <a:buNone/>
            </a:pPr>
            <a:r>
              <a:rPr lang="tr-TR" sz="1800" b="1" dirty="0"/>
              <a:t>AS '</a:t>
            </a:r>
          </a:p>
          <a:p>
            <a:pPr>
              <a:buNone/>
            </a:pPr>
            <a:r>
              <a:rPr lang="tr-TR" sz="1800" b="1" dirty="0"/>
              <a:t>BEGIN </a:t>
            </a:r>
          </a:p>
          <a:p>
            <a:pPr>
              <a:buNone/>
            </a:pPr>
            <a:r>
              <a:rPr lang="tr-TR" sz="1800" dirty="0"/>
              <a:t>		</a:t>
            </a:r>
            <a:r>
              <a:rPr lang="tr-TR" sz="1800" b="1" dirty="0"/>
              <a:t>SELECT</a:t>
            </a:r>
            <a:r>
              <a:rPr lang="tr-TR" sz="1800" dirty="0"/>
              <a:t> 	</a:t>
            </a:r>
            <a:r>
              <a:rPr lang="tr-TR" sz="1800" b="1" dirty="0"/>
              <a:t>MIN</a:t>
            </a:r>
            <a:r>
              <a:rPr lang="tr-TR" sz="1800" dirty="0"/>
              <a:t>(</a:t>
            </a:r>
            <a:r>
              <a:rPr lang="tr-TR" sz="1800" dirty="0" err="1"/>
              <a:t>dnumber</a:t>
            </a:r>
            <a:r>
              <a:rPr lang="tr-TR" sz="1800" dirty="0"/>
              <a:t>), </a:t>
            </a:r>
            <a:r>
              <a:rPr lang="tr-TR" sz="1800" b="1" dirty="0"/>
              <a:t>MAX</a:t>
            </a:r>
            <a:r>
              <a:rPr lang="tr-TR" sz="1800" dirty="0"/>
              <a:t>(</a:t>
            </a:r>
            <a:r>
              <a:rPr lang="tr-TR" sz="1800" dirty="0" err="1"/>
              <a:t>dnumber</a:t>
            </a:r>
            <a:r>
              <a:rPr lang="tr-TR" sz="1800" dirty="0"/>
              <a:t>) </a:t>
            </a:r>
          </a:p>
          <a:p>
            <a:pPr>
              <a:buNone/>
            </a:pPr>
            <a:r>
              <a:rPr lang="tr-TR" sz="1800" b="1" dirty="0"/>
              <a:t>				INTO</a:t>
            </a:r>
            <a:r>
              <a:rPr lang="tr-TR" sz="1800" dirty="0"/>
              <a:t> </a:t>
            </a:r>
            <a:r>
              <a:rPr lang="tr-TR" sz="1800" dirty="0" err="1"/>
              <a:t>min</a:t>
            </a:r>
            <a:r>
              <a:rPr lang="tr-TR" sz="1800" dirty="0"/>
              <a:t>_</a:t>
            </a:r>
            <a:r>
              <a:rPr lang="tr-TR" sz="1800" dirty="0" err="1"/>
              <a:t>deptno</a:t>
            </a:r>
            <a:r>
              <a:rPr lang="tr-TR" sz="1800" dirty="0"/>
              <a:t>, </a:t>
            </a:r>
            <a:r>
              <a:rPr lang="tr-TR" sz="1800" dirty="0" err="1"/>
              <a:t>max</a:t>
            </a:r>
            <a:r>
              <a:rPr lang="tr-TR" sz="1800" dirty="0"/>
              <a:t>_</a:t>
            </a:r>
            <a:r>
              <a:rPr lang="tr-TR" sz="1800" dirty="0" err="1"/>
              <a:t>deptno</a:t>
            </a:r>
            <a:r>
              <a:rPr lang="tr-TR" sz="1800" dirty="0"/>
              <a:t> </a:t>
            </a:r>
          </a:p>
          <a:p>
            <a:pPr>
              <a:buNone/>
            </a:pPr>
            <a:r>
              <a:rPr lang="tr-TR" sz="1800" b="1" dirty="0"/>
              <a:t>		FROM</a:t>
            </a:r>
            <a:r>
              <a:rPr lang="tr-TR" sz="1800" dirty="0"/>
              <a:t> 	</a:t>
            </a:r>
            <a:r>
              <a:rPr lang="tr-TR" sz="1800" dirty="0" err="1"/>
              <a:t>department</a:t>
            </a:r>
            <a:r>
              <a:rPr lang="tr-TR" sz="1800" dirty="0"/>
              <a:t>;</a:t>
            </a:r>
          </a:p>
          <a:p>
            <a:pPr>
              <a:buNone/>
            </a:pPr>
            <a:r>
              <a:rPr lang="tr-TR" sz="1800" b="1" dirty="0"/>
              <a:t>END</a:t>
            </a:r>
            <a:r>
              <a:rPr lang="tr-TR" sz="1800" dirty="0"/>
              <a:t>; </a:t>
            </a:r>
          </a:p>
          <a:p>
            <a:pPr>
              <a:buNone/>
            </a:pPr>
            <a:r>
              <a:rPr lang="tr-TR" sz="1800" dirty="0"/>
              <a:t>' </a:t>
            </a:r>
            <a:r>
              <a:rPr lang="tr-TR" sz="1800" b="1" dirty="0"/>
              <a:t>LANGUAGE</a:t>
            </a:r>
            <a:r>
              <a:rPr lang="tr-TR" sz="1800" dirty="0"/>
              <a:t>  '</a:t>
            </a:r>
            <a:r>
              <a:rPr lang="tr-TR" sz="1800" dirty="0" err="1"/>
              <a:t>plpgsql</a:t>
            </a:r>
            <a:r>
              <a:rPr lang="tr-TR" sz="1800" dirty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/>
              <a:t>SELECT</a:t>
            </a:r>
            <a:r>
              <a:rPr lang="tr-TR" dirty="0"/>
              <a:t> ornek3()</a:t>
            </a:r>
          </a:p>
          <a:p>
            <a:pPr>
              <a:buNone/>
            </a:pPr>
            <a:endParaRPr lang="tr-TR" b="1" dirty="0"/>
          </a:p>
          <a:p>
            <a:pPr>
              <a:buNone/>
            </a:pPr>
            <a:endParaRPr lang="tr-TR" b="1" dirty="0"/>
          </a:p>
          <a:p>
            <a:pPr>
              <a:buNone/>
            </a:pPr>
            <a:r>
              <a:rPr lang="tr-TR" sz="2000" b="1" dirty="0"/>
              <a:t>DROP FUNCTION</a:t>
            </a:r>
            <a:r>
              <a:rPr lang="tr-TR" sz="2000" dirty="0"/>
              <a:t>  ornek3 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Yardımcı örnek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6 no’lu departmanda çalışanların sayısını bulunuz</a:t>
            </a:r>
          </a:p>
          <a:p>
            <a:endParaRPr lang="tr-TR" dirty="0"/>
          </a:p>
          <a:p>
            <a:pPr>
              <a:buNone/>
            </a:pPr>
            <a:r>
              <a:rPr lang="tr-TR" b="1" dirty="0"/>
              <a:t>SELECT</a:t>
            </a:r>
            <a:r>
              <a:rPr lang="tr-TR" dirty="0"/>
              <a:t> 	</a:t>
            </a:r>
            <a:r>
              <a:rPr lang="tr-TR" b="1" dirty="0"/>
              <a:t>COUNT(</a:t>
            </a:r>
            <a:r>
              <a:rPr lang="tr-TR" dirty="0"/>
              <a:t>*)</a:t>
            </a:r>
            <a:endParaRPr lang="tr-TR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b="1" dirty="0"/>
              <a:t>FROM</a:t>
            </a:r>
            <a:r>
              <a:rPr lang="tr-TR" dirty="0"/>
              <a:t> 	</a:t>
            </a:r>
            <a:r>
              <a:rPr lang="tr-TR" dirty="0" err="1"/>
              <a:t>employee</a:t>
            </a:r>
            <a:endParaRPr lang="tr-TR" dirty="0"/>
          </a:p>
          <a:p>
            <a:pPr>
              <a:buNone/>
            </a:pPr>
            <a:r>
              <a:rPr lang="tr-TR" b="1" dirty="0"/>
              <a:t>WHERE</a:t>
            </a:r>
            <a:r>
              <a:rPr lang="tr-TR" dirty="0"/>
              <a:t> 	</a:t>
            </a:r>
            <a:r>
              <a:rPr lang="tr-TR" dirty="0" err="1"/>
              <a:t>dno</a:t>
            </a:r>
            <a:r>
              <a:rPr lang="tr-TR" dirty="0"/>
              <a:t>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4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2918" y="1600200"/>
            <a:ext cx="8686800" cy="487375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6 </a:t>
            </a:r>
            <a:r>
              <a:rPr lang="tr-TR" dirty="0" err="1"/>
              <a:t>no’lu</a:t>
            </a:r>
            <a:r>
              <a:rPr lang="tr-TR" dirty="0"/>
              <a:t> departmanda çalışanların sayısını bulun, çalışan sayısı 10’dan azsa departmandaki tüm çalışanların maaşına %5 zam yapın.  </a:t>
            </a:r>
          </a:p>
          <a:p>
            <a:pPr lvl="0">
              <a:buNone/>
            </a:pPr>
            <a:endParaRPr lang="tr-TR" dirty="0"/>
          </a:p>
          <a:p>
            <a:pPr>
              <a:buNone/>
            </a:pPr>
            <a:r>
              <a:rPr lang="tr-TR" sz="1800" b="1" dirty="0"/>
              <a:t>CREATE FUNCTION </a:t>
            </a:r>
            <a:r>
              <a:rPr lang="tr-TR" sz="1800" dirty="0"/>
              <a:t>ornek4 () </a:t>
            </a:r>
          </a:p>
          <a:p>
            <a:pPr>
              <a:buNone/>
            </a:pPr>
            <a:r>
              <a:rPr lang="tr-TR" sz="1800" b="1" dirty="0"/>
              <a:t>RETURNS</a:t>
            </a:r>
            <a:r>
              <a:rPr lang="tr-TR" sz="1800" dirty="0"/>
              <a:t> </a:t>
            </a:r>
            <a:r>
              <a:rPr lang="tr-TR" sz="1800" dirty="0" err="1">
                <a:solidFill>
                  <a:srgbClr val="FF0000"/>
                </a:solidFill>
              </a:rPr>
              <a:t>void</a:t>
            </a:r>
            <a:r>
              <a:rPr lang="tr-TR" sz="1800" dirty="0"/>
              <a:t> </a:t>
            </a:r>
            <a:r>
              <a:rPr lang="tr-TR" sz="1800" b="1" dirty="0"/>
              <a:t>AS '</a:t>
            </a:r>
          </a:p>
          <a:p>
            <a:pPr>
              <a:buNone/>
            </a:pPr>
            <a:r>
              <a:rPr lang="tr-TR" sz="1800" b="1" dirty="0"/>
              <a:t>DECLARE</a:t>
            </a:r>
            <a:r>
              <a:rPr lang="tr-TR" sz="1800" dirty="0"/>
              <a:t> </a:t>
            </a:r>
          </a:p>
          <a:p>
            <a:pPr>
              <a:buNone/>
            </a:pPr>
            <a:r>
              <a:rPr lang="tr-TR" sz="1800" dirty="0"/>
              <a:t>	</a:t>
            </a:r>
            <a:r>
              <a:rPr lang="tr-TR" sz="1800" dirty="0" err="1"/>
              <a:t>num</a:t>
            </a:r>
            <a:r>
              <a:rPr lang="tr-TR" sz="1800" dirty="0"/>
              <a:t>_</a:t>
            </a:r>
            <a:r>
              <a:rPr lang="tr-TR" sz="1800" dirty="0" err="1"/>
              <a:t>worker</a:t>
            </a:r>
            <a:r>
              <a:rPr lang="tr-TR" sz="1800" dirty="0"/>
              <a:t> NUMERIC(3) := 0;</a:t>
            </a:r>
          </a:p>
          <a:p>
            <a:pPr>
              <a:buNone/>
            </a:pPr>
            <a:r>
              <a:rPr lang="tr-TR" sz="1800" b="1" dirty="0"/>
              <a:t>BEGIN </a:t>
            </a:r>
          </a:p>
          <a:p>
            <a:pPr>
              <a:buNone/>
            </a:pPr>
            <a:r>
              <a:rPr lang="tr-TR" sz="1800" b="1" dirty="0"/>
              <a:t>		…….</a:t>
            </a:r>
          </a:p>
          <a:p>
            <a:pPr>
              <a:buNone/>
            </a:pPr>
            <a:r>
              <a:rPr lang="tr-TR" sz="1800" b="1" dirty="0"/>
              <a:t>END</a:t>
            </a:r>
            <a:r>
              <a:rPr lang="tr-TR" sz="1800" dirty="0"/>
              <a:t>;</a:t>
            </a:r>
          </a:p>
          <a:p>
            <a:pPr>
              <a:buNone/>
            </a:pPr>
            <a:r>
              <a:rPr lang="tr-TR" sz="1800" b="1" dirty="0"/>
              <a:t>'</a:t>
            </a:r>
            <a:r>
              <a:rPr lang="tr-TR" sz="1800" dirty="0"/>
              <a:t> </a:t>
            </a:r>
            <a:r>
              <a:rPr lang="tr-TR" sz="1800" b="1" dirty="0"/>
              <a:t>LANGUAGE</a:t>
            </a:r>
            <a:r>
              <a:rPr lang="tr-TR" sz="1800" dirty="0"/>
              <a:t>  '</a:t>
            </a:r>
            <a:r>
              <a:rPr lang="tr-TR" sz="1800" dirty="0" err="1"/>
              <a:t>plpgsql</a:t>
            </a:r>
            <a:r>
              <a:rPr lang="tr-TR" sz="1800" dirty="0"/>
              <a:t>';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428728" y="3857628"/>
            <a:ext cx="5072098" cy="12858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3 Dikdörtgen"/>
          <p:cNvSpPr/>
          <p:nvPr/>
        </p:nvSpPr>
        <p:spPr>
          <a:xfrm>
            <a:off x="714348" y="1643050"/>
            <a:ext cx="6072230" cy="12858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	</a:t>
            </a:r>
            <a:r>
              <a:rPr lang="tr-TR" b="1" dirty="0"/>
              <a:t>SELECT</a:t>
            </a:r>
            <a:r>
              <a:rPr lang="tr-TR" dirty="0"/>
              <a:t> 	</a:t>
            </a:r>
            <a:r>
              <a:rPr lang="tr-TR" b="1" dirty="0"/>
              <a:t>COUNT(</a:t>
            </a:r>
            <a:r>
              <a:rPr lang="tr-TR" dirty="0"/>
              <a:t>*) </a:t>
            </a:r>
            <a:r>
              <a:rPr lang="tr-TR" dirty="0">
                <a:solidFill>
                  <a:srgbClr val="FF0000"/>
                </a:solidFill>
              </a:rPr>
              <a:t>INTO </a:t>
            </a:r>
            <a:r>
              <a:rPr lang="tr-TR" dirty="0" err="1">
                <a:solidFill>
                  <a:srgbClr val="FF0000"/>
                </a:solidFill>
              </a:rPr>
              <a:t>num</a:t>
            </a:r>
            <a:r>
              <a:rPr lang="tr-TR" dirty="0">
                <a:solidFill>
                  <a:srgbClr val="FF0000"/>
                </a:solidFill>
              </a:rPr>
              <a:t>_</a:t>
            </a:r>
            <a:r>
              <a:rPr lang="tr-TR" dirty="0" err="1">
                <a:solidFill>
                  <a:srgbClr val="FF0000"/>
                </a:solidFill>
              </a:rPr>
              <a:t>worker</a:t>
            </a:r>
            <a:endParaRPr lang="tr-TR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b="1" dirty="0"/>
              <a:t>	FROM</a:t>
            </a:r>
            <a:r>
              <a:rPr lang="tr-TR" dirty="0"/>
              <a:t> 	</a:t>
            </a:r>
            <a:r>
              <a:rPr lang="tr-TR" dirty="0" err="1"/>
              <a:t>employee</a:t>
            </a:r>
            <a:endParaRPr lang="tr-TR" dirty="0"/>
          </a:p>
          <a:p>
            <a:pPr>
              <a:buNone/>
            </a:pPr>
            <a:r>
              <a:rPr lang="tr-TR" b="1" dirty="0"/>
              <a:t>	WHERE</a:t>
            </a:r>
            <a:r>
              <a:rPr lang="tr-TR" dirty="0"/>
              <a:t> 	</a:t>
            </a:r>
            <a:r>
              <a:rPr lang="tr-TR" dirty="0" err="1"/>
              <a:t>dno</a:t>
            </a:r>
            <a:r>
              <a:rPr lang="tr-TR" dirty="0"/>
              <a:t> = 6</a:t>
            </a:r>
          </a:p>
          <a:p>
            <a:pPr>
              <a:buNone/>
            </a:pPr>
            <a:endParaRPr lang="tr-TR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/>
              <a:t>	</a:t>
            </a:r>
            <a:r>
              <a:rPr lang="tr-TR" b="1" dirty="0"/>
              <a:t>IF</a:t>
            </a:r>
            <a:r>
              <a:rPr lang="tr-TR" dirty="0"/>
              <a:t> (</a:t>
            </a:r>
            <a:r>
              <a:rPr lang="tr-TR" dirty="0" err="1"/>
              <a:t>num</a:t>
            </a:r>
            <a:r>
              <a:rPr lang="tr-TR" dirty="0"/>
              <a:t>_</a:t>
            </a:r>
            <a:r>
              <a:rPr lang="tr-TR" dirty="0" err="1"/>
              <a:t>worker</a:t>
            </a:r>
            <a:r>
              <a:rPr lang="tr-TR" dirty="0"/>
              <a:t> &lt; 10) </a:t>
            </a:r>
            <a:r>
              <a:rPr lang="tr-TR" b="1" dirty="0"/>
              <a:t>THEN</a:t>
            </a:r>
          </a:p>
          <a:p>
            <a:pPr>
              <a:buNone/>
            </a:pPr>
            <a:r>
              <a:rPr lang="tr-TR" dirty="0"/>
              <a:t>		</a:t>
            </a:r>
            <a:r>
              <a:rPr lang="tr-TR" b="1" dirty="0"/>
              <a:t>UPDATE</a:t>
            </a:r>
            <a:r>
              <a:rPr lang="tr-TR" dirty="0"/>
              <a:t> 	</a:t>
            </a:r>
            <a:r>
              <a:rPr lang="tr-TR" dirty="0" err="1"/>
              <a:t>employee</a:t>
            </a:r>
            <a:r>
              <a:rPr lang="tr-TR" dirty="0"/>
              <a:t> </a:t>
            </a:r>
          </a:p>
          <a:p>
            <a:pPr>
              <a:buNone/>
            </a:pPr>
            <a:r>
              <a:rPr lang="tr-TR" b="1" dirty="0"/>
              <a:t>		SET</a:t>
            </a:r>
            <a:r>
              <a:rPr lang="tr-TR" dirty="0"/>
              <a:t> 		</a:t>
            </a:r>
            <a:r>
              <a:rPr lang="tr-TR" dirty="0" err="1"/>
              <a:t>salary</a:t>
            </a:r>
            <a:r>
              <a:rPr lang="tr-TR" dirty="0"/>
              <a:t>=</a:t>
            </a:r>
            <a:r>
              <a:rPr lang="tr-TR" dirty="0" err="1"/>
              <a:t>salary</a:t>
            </a:r>
            <a:r>
              <a:rPr lang="tr-TR" dirty="0"/>
              <a:t>*1.05 </a:t>
            </a:r>
          </a:p>
          <a:p>
            <a:pPr>
              <a:buNone/>
            </a:pPr>
            <a:r>
              <a:rPr lang="tr-TR" b="1" dirty="0"/>
              <a:t>		WHERE</a:t>
            </a:r>
            <a:r>
              <a:rPr lang="tr-TR" dirty="0"/>
              <a:t> 	</a:t>
            </a:r>
            <a:r>
              <a:rPr lang="tr-TR" dirty="0" err="1"/>
              <a:t>dno</a:t>
            </a:r>
            <a:r>
              <a:rPr lang="tr-TR" dirty="0"/>
              <a:t>=6;</a:t>
            </a:r>
          </a:p>
          <a:p>
            <a:pPr>
              <a:buNone/>
            </a:pPr>
            <a:r>
              <a:rPr lang="tr-TR" dirty="0"/>
              <a:t>	</a:t>
            </a:r>
            <a:r>
              <a:rPr lang="tr-TR" b="1" dirty="0"/>
              <a:t>END IF</a:t>
            </a:r>
            <a:r>
              <a:rPr lang="tr-TR" dirty="0"/>
              <a:t>;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/>
              <a:t>SELECT</a:t>
            </a:r>
            <a:r>
              <a:rPr lang="tr-TR" dirty="0"/>
              <a:t> ornek4()</a:t>
            </a:r>
          </a:p>
          <a:p>
            <a:pPr>
              <a:buNone/>
            </a:pPr>
            <a:endParaRPr lang="tr-TR" b="1" dirty="0"/>
          </a:p>
          <a:p>
            <a:pPr>
              <a:buNone/>
            </a:pPr>
            <a:endParaRPr lang="tr-TR" b="1" dirty="0"/>
          </a:p>
          <a:p>
            <a:pPr>
              <a:buNone/>
            </a:pPr>
            <a:r>
              <a:rPr lang="tr-TR" sz="2000" b="1" dirty="0"/>
              <a:t>DROP FUNCTION</a:t>
            </a:r>
            <a:r>
              <a:rPr lang="tr-TR" sz="2000" dirty="0"/>
              <a:t>  ornek4 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If-elsıf-else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IF</a:t>
            </a:r>
            <a:r>
              <a:rPr lang="en-US" dirty="0"/>
              <a:t> number = 0 </a:t>
            </a:r>
            <a:r>
              <a:rPr lang="en-US" b="1" dirty="0"/>
              <a:t>THEN </a:t>
            </a:r>
            <a:endParaRPr lang="tr-TR" b="1" dirty="0"/>
          </a:p>
          <a:p>
            <a:pPr>
              <a:buNone/>
            </a:pPr>
            <a:r>
              <a:rPr lang="tr-TR" dirty="0"/>
              <a:t>	</a:t>
            </a:r>
            <a:r>
              <a:rPr lang="en-US" dirty="0"/>
              <a:t>result := 'zero'; </a:t>
            </a:r>
            <a:endParaRPr lang="tr-TR" dirty="0"/>
          </a:p>
          <a:p>
            <a:pPr>
              <a:buNone/>
            </a:pPr>
            <a:r>
              <a:rPr lang="en-US" b="1" dirty="0"/>
              <a:t>ELSIF</a:t>
            </a:r>
            <a:r>
              <a:rPr lang="en-US" dirty="0"/>
              <a:t> number &gt; 0 </a:t>
            </a:r>
            <a:r>
              <a:rPr lang="en-US" b="1" dirty="0"/>
              <a:t>THEN </a:t>
            </a:r>
            <a:endParaRPr lang="tr-TR" b="1" dirty="0"/>
          </a:p>
          <a:p>
            <a:pPr>
              <a:buNone/>
            </a:pPr>
            <a:r>
              <a:rPr lang="tr-TR" dirty="0"/>
              <a:t>	</a:t>
            </a:r>
            <a:r>
              <a:rPr lang="en-US" dirty="0"/>
              <a:t>result := 'positive'; </a:t>
            </a:r>
            <a:endParaRPr lang="tr-TR" dirty="0"/>
          </a:p>
          <a:p>
            <a:pPr>
              <a:buNone/>
            </a:pPr>
            <a:r>
              <a:rPr lang="en-US" b="1" dirty="0"/>
              <a:t>ELSIF</a:t>
            </a:r>
            <a:r>
              <a:rPr lang="en-US" dirty="0"/>
              <a:t> number &lt; 0 </a:t>
            </a:r>
            <a:r>
              <a:rPr lang="en-US" b="1" dirty="0"/>
              <a:t>THEN </a:t>
            </a:r>
            <a:endParaRPr lang="tr-TR" b="1" dirty="0"/>
          </a:p>
          <a:p>
            <a:pPr>
              <a:buNone/>
            </a:pPr>
            <a:r>
              <a:rPr lang="tr-TR" dirty="0"/>
              <a:t>	</a:t>
            </a:r>
            <a:r>
              <a:rPr lang="en-US" dirty="0"/>
              <a:t>result := 'negative'; </a:t>
            </a:r>
            <a:endParaRPr lang="tr-TR" dirty="0"/>
          </a:p>
          <a:p>
            <a:pPr>
              <a:buNone/>
            </a:pPr>
            <a:r>
              <a:rPr lang="en-US" b="1" dirty="0"/>
              <a:t>ELSE</a:t>
            </a:r>
            <a:r>
              <a:rPr lang="en-US" dirty="0"/>
              <a:t> </a:t>
            </a:r>
            <a:r>
              <a:rPr lang="tr-TR" dirty="0"/>
              <a:t> </a:t>
            </a:r>
          </a:p>
          <a:p>
            <a:pPr>
              <a:buNone/>
            </a:pPr>
            <a:r>
              <a:rPr lang="tr-TR" dirty="0"/>
              <a:t>	</a:t>
            </a:r>
            <a:r>
              <a:rPr lang="en-US" dirty="0"/>
              <a:t>result := 'NULL'; </a:t>
            </a:r>
            <a:endParaRPr lang="tr-TR" dirty="0"/>
          </a:p>
          <a:p>
            <a:pPr>
              <a:buNone/>
            </a:pPr>
            <a:r>
              <a:rPr lang="en-US" b="1" dirty="0"/>
              <a:t>END IF</a:t>
            </a:r>
            <a:r>
              <a:rPr lang="en-US" dirty="0"/>
              <a:t>;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2000232" y="3000372"/>
            <a:ext cx="3500462" cy="428628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case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CASE </a:t>
            </a:r>
            <a:r>
              <a:rPr lang="en-US" sz="2800" dirty="0"/>
              <a:t>x </a:t>
            </a:r>
            <a:endParaRPr lang="tr-TR" sz="2800" dirty="0"/>
          </a:p>
          <a:p>
            <a:pPr lvl="1">
              <a:buNone/>
            </a:pPr>
            <a:r>
              <a:rPr lang="en-US" sz="2400" b="1" dirty="0"/>
              <a:t>WHEN</a:t>
            </a:r>
            <a:r>
              <a:rPr lang="en-US" sz="2400" dirty="0"/>
              <a:t> 1, 2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endParaRPr lang="tr-TR" sz="2400" dirty="0"/>
          </a:p>
          <a:p>
            <a:pPr lvl="1">
              <a:buNone/>
            </a:pPr>
            <a:r>
              <a:rPr lang="tr-TR" sz="2400" dirty="0"/>
              <a:t>		</a:t>
            </a:r>
            <a:r>
              <a:rPr lang="en-US" sz="2400" dirty="0" err="1"/>
              <a:t>msg</a:t>
            </a:r>
            <a:r>
              <a:rPr lang="en-US" sz="2400" dirty="0"/>
              <a:t> := 'one or two'; </a:t>
            </a:r>
            <a:endParaRPr lang="tr-TR" sz="2400" dirty="0"/>
          </a:p>
          <a:p>
            <a:pPr lvl="1">
              <a:buNone/>
            </a:pPr>
            <a:r>
              <a:rPr lang="en-US" sz="2400" b="1" dirty="0"/>
              <a:t>WHEN</a:t>
            </a:r>
            <a:r>
              <a:rPr lang="en-US" sz="2400" dirty="0"/>
              <a:t> x </a:t>
            </a:r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tr-TR" sz="2400" dirty="0"/>
              <a:t>3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10</a:t>
            </a:r>
            <a:r>
              <a:rPr lang="tr-TR" sz="2400" dirty="0"/>
              <a:t> </a:t>
            </a:r>
            <a:r>
              <a:rPr lang="en-US" sz="2400" b="1" dirty="0"/>
              <a:t>THEN</a:t>
            </a:r>
            <a:r>
              <a:rPr lang="en-US" sz="2400" dirty="0"/>
              <a:t> </a:t>
            </a:r>
            <a:endParaRPr lang="tr-TR" sz="2400" dirty="0"/>
          </a:p>
          <a:p>
            <a:pPr lvl="1">
              <a:buNone/>
            </a:pPr>
            <a:r>
              <a:rPr lang="tr-TR" sz="2400" dirty="0"/>
              <a:t>		</a:t>
            </a:r>
            <a:r>
              <a:rPr lang="en-US" sz="2400" dirty="0" err="1"/>
              <a:t>msg</a:t>
            </a:r>
            <a:r>
              <a:rPr lang="en-US" sz="2400" dirty="0"/>
              <a:t> := ‘</a:t>
            </a:r>
            <a:r>
              <a:rPr lang="tr-TR" sz="2400" dirty="0" err="1"/>
              <a:t>three</a:t>
            </a:r>
            <a:r>
              <a:rPr lang="en-US" sz="2400" dirty="0"/>
              <a:t> or </a:t>
            </a:r>
            <a:r>
              <a:rPr lang="tr-TR" sz="2400" dirty="0" err="1"/>
              <a:t>four</a:t>
            </a:r>
            <a:r>
              <a:rPr lang="en-US" sz="2400" dirty="0"/>
              <a:t>'; </a:t>
            </a:r>
            <a:endParaRPr lang="tr-TR" sz="2400" dirty="0"/>
          </a:p>
          <a:p>
            <a:pPr lvl="1">
              <a:buNone/>
            </a:pPr>
            <a:r>
              <a:rPr lang="en-US" sz="2400" b="1" dirty="0"/>
              <a:t>ELSE</a:t>
            </a:r>
            <a:r>
              <a:rPr lang="en-US" sz="2400" dirty="0"/>
              <a:t> </a:t>
            </a:r>
            <a:endParaRPr lang="tr-TR" sz="2400" dirty="0"/>
          </a:p>
          <a:p>
            <a:pPr lvl="1">
              <a:buNone/>
            </a:pPr>
            <a:r>
              <a:rPr lang="tr-TR" sz="2400" dirty="0"/>
              <a:t>		</a:t>
            </a:r>
            <a:r>
              <a:rPr lang="en-US" sz="2400" dirty="0" err="1"/>
              <a:t>msg</a:t>
            </a:r>
            <a:r>
              <a:rPr lang="en-US" sz="2400" dirty="0"/>
              <a:t> := 'other value'; </a:t>
            </a:r>
            <a:endParaRPr lang="tr-TR" sz="2400" dirty="0"/>
          </a:p>
          <a:p>
            <a:pPr>
              <a:buNone/>
            </a:pPr>
            <a:r>
              <a:rPr lang="en-US" sz="2800" b="1" dirty="0"/>
              <a:t>END CASE</a:t>
            </a:r>
            <a:r>
              <a:rPr lang="en-US" sz="2800" dirty="0"/>
              <a:t>;</a:t>
            </a:r>
            <a:endParaRPr lang="tr-T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Postresql</a:t>
            </a:r>
            <a:r>
              <a:rPr lang="tr-TR" dirty="0"/>
              <a:t> prosedür diller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b="1" dirty="0"/>
              <a:t>PL/pgSQL </a:t>
            </a:r>
            <a:endParaRPr lang="tr-TR" b="1" dirty="0"/>
          </a:p>
          <a:p>
            <a:r>
              <a:rPr lang="pt-BR" dirty="0"/>
              <a:t>PL/TcL</a:t>
            </a:r>
            <a:endParaRPr lang="tr-TR" dirty="0"/>
          </a:p>
          <a:p>
            <a:r>
              <a:rPr lang="pt-BR" dirty="0"/>
              <a:t>PL/Perl</a:t>
            </a:r>
            <a:endParaRPr lang="tr-TR" dirty="0"/>
          </a:p>
          <a:p>
            <a:r>
              <a:rPr lang="pt-BR" dirty="0"/>
              <a:t>PL/Phyton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DBB31-92B3-472B-8271-B863C0E55260}"/>
              </a:ext>
            </a:extLst>
          </p:cNvPr>
          <p:cNvSpPr/>
          <p:nvPr/>
        </p:nvSpPr>
        <p:spPr>
          <a:xfrm>
            <a:off x="683568" y="3852410"/>
            <a:ext cx="366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s-ES" b="1" dirty="0"/>
              <a:t>CREATE LANGUAGE </a:t>
            </a:r>
            <a:r>
              <a:rPr lang="es-ES" dirty="0" err="1"/>
              <a:t>plpgsql</a:t>
            </a:r>
            <a:r>
              <a:rPr lang="es-ES" dirty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Whıle döngüsü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tr-TR" b="1" dirty="0"/>
          </a:p>
          <a:p>
            <a:pPr>
              <a:buNone/>
            </a:pPr>
            <a:endParaRPr lang="tr-TR" b="1" dirty="0"/>
          </a:p>
          <a:p>
            <a:pPr>
              <a:buNone/>
            </a:pPr>
            <a:endParaRPr lang="tr-TR" b="1" dirty="0"/>
          </a:p>
          <a:p>
            <a:pPr>
              <a:buNone/>
            </a:pPr>
            <a:r>
              <a:rPr lang="tr-TR" b="1" dirty="0"/>
              <a:t>WHILE </a:t>
            </a:r>
            <a:r>
              <a:rPr lang="tr-TR" dirty="0"/>
              <a:t>şart </a:t>
            </a:r>
          </a:p>
          <a:p>
            <a:pPr lvl="1">
              <a:buNone/>
            </a:pPr>
            <a:r>
              <a:rPr lang="tr-TR" b="1" dirty="0"/>
              <a:t>LOOP</a:t>
            </a:r>
          </a:p>
          <a:p>
            <a:pPr lvl="1">
              <a:buNone/>
            </a:pPr>
            <a:r>
              <a:rPr lang="tr-TR" dirty="0"/>
              <a:t>	Kodlar. ……</a:t>
            </a:r>
          </a:p>
          <a:p>
            <a:pPr lvl="1">
              <a:buNone/>
            </a:pPr>
            <a:r>
              <a:rPr lang="tr-TR" b="1" dirty="0"/>
              <a:t>END LOOP;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/>
              <a:t>FOR</a:t>
            </a:r>
            <a:r>
              <a:rPr lang="tr-TR" dirty="0"/>
              <a:t> </a:t>
            </a:r>
            <a:r>
              <a:rPr lang="tr-TR" dirty="0" err="1"/>
              <a:t>sayac</a:t>
            </a:r>
            <a:r>
              <a:rPr lang="tr-TR" dirty="0"/>
              <a:t> </a:t>
            </a:r>
            <a:r>
              <a:rPr lang="tr-TR" b="1" dirty="0"/>
              <a:t>IN</a:t>
            </a:r>
            <a:r>
              <a:rPr lang="tr-TR" dirty="0"/>
              <a:t> başlangıç..bitiş </a:t>
            </a:r>
          </a:p>
          <a:p>
            <a:pPr lvl="1">
              <a:buNone/>
            </a:pPr>
            <a:r>
              <a:rPr lang="tr-TR" b="1" dirty="0"/>
              <a:t>LOOP</a:t>
            </a:r>
          </a:p>
          <a:p>
            <a:pPr lvl="1">
              <a:buNone/>
            </a:pPr>
            <a:r>
              <a:rPr lang="tr-TR" dirty="0"/>
              <a:t>	Kodlar……</a:t>
            </a:r>
          </a:p>
          <a:p>
            <a:pPr lvl="1">
              <a:buNone/>
            </a:pPr>
            <a:r>
              <a:rPr lang="tr-TR" b="1" dirty="0"/>
              <a:t>END LOOP;</a:t>
            </a:r>
          </a:p>
          <a:p>
            <a:pPr>
              <a:buNone/>
            </a:pPr>
            <a:endParaRPr lang="tr-TR" b="1" dirty="0"/>
          </a:p>
          <a:p>
            <a:pPr>
              <a:buNone/>
            </a:pPr>
            <a:r>
              <a:rPr lang="tr-TR" b="1" dirty="0"/>
              <a:t>FOR</a:t>
            </a:r>
            <a:r>
              <a:rPr lang="tr-TR" dirty="0"/>
              <a:t> </a:t>
            </a:r>
            <a:r>
              <a:rPr lang="tr-TR" dirty="0" err="1"/>
              <a:t>sayac</a:t>
            </a:r>
            <a:r>
              <a:rPr lang="tr-TR" dirty="0"/>
              <a:t> </a:t>
            </a:r>
            <a:r>
              <a:rPr lang="tr-TR" b="1" dirty="0"/>
              <a:t>IN</a:t>
            </a:r>
            <a:r>
              <a:rPr lang="tr-TR" dirty="0"/>
              <a:t> başlangıç..bitiş </a:t>
            </a:r>
            <a:r>
              <a:rPr lang="tr-TR" b="1" dirty="0"/>
              <a:t>BY</a:t>
            </a:r>
            <a:r>
              <a:rPr lang="tr-TR" dirty="0"/>
              <a:t> kaçar</a:t>
            </a:r>
          </a:p>
          <a:p>
            <a:pPr lvl="1">
              <a:buNone/>
            </a:pPr>
            <a:r>
              <a:rPr lang="tr-TR" b="1" dirty="0"/>
              <a:t>LOOP</a:t>
            </a:r>
          </a:p>
          <a:p>
            <a:pPr lvl="1">
              <a:buNone/>
            </a:pPr>
            <a:r>
              <a:rPr lang="tr-TR" dirty="0"/>
              <a:t>	Kodlar……</a:t>
            </a:r>
          </a:p>
          <a:p>
            <a:pPr lvl="1">
              <a:buNone/>
            </a:pPr>
            <a:r>
              <a:rPr lang="tr-TR" b="1" dirty="0"/>
              <a:t>END LOOP;</a:t>
            </a:r>
          </a:p>
          <a:p>
            <a:pPr>
              <a:buNone/>
            </a:pPr>
            <a:endParaRPr lang="tr-TR" b="1" dirty="0"/>
          </a:p>
          <a:p>
            <a:pPr>
              <a:buNone/>
            </a:pPr>
            <a:r>
              <a:rPr lang="tr-TR" b="1" dirty="0"/>
              <a:t>FOR</a:t>
            </a:r>
            <a:r>
              <a:rPr lang="tr-TR" dirty="0"/>
              <a:t> </a:t>
            </a:r>
            <a:r>
              <a:rPr lang="tr-TR" dirty="0" err="1"/>
              <a:t>sayac</a:t>
            </a:r>
            <a:r>
              <a:rPr lang="tr-TR" dirty="0"/>
              <a:t> </a:t>
            </a:r>
            <a:r>
              <a:rPr lang="tr-TR" b="1" dirty="0"/>
              <a:t>IN</a:t>
            </a:r>
            <a:r>
              <a:rPr lang="tr-TR" dirty="0"/>
              <a:t> </a:t>
            </a:r>
            <a:r>
              <a:rPr lang="tr-TR" b="1" dirty="0"/>
              <a:t>REVERSE</a:t>
            </a:r>
            <a:r>
              <a:rPr lang="tr-TR" dirty="0"/>
              <a:t> başlangıç..bitiş </a:t>
            </a:r>
            <a:r>
              <a:rPr lang="tr-TR" b="1" dirty="0"/>
              <a:t>BY</a:t>
            </a:r>
            <a:r>
              <a:rPr lang="tr-TR" dirty="0"/>
              <a:t> kaçar</a:t>
            </a:r>
          </a:p>
          <a:p>
            <a:pPr lvl="1">
              <a:buNone/>
            </a:pPr>
            <a:r>
              <a:rPr lang="tr-TR" b="1" dirty="0"/>
              <a:t>LOOP</a:t>
            </a:r>
          </a:p>
          <a:p>
            <a:pPr lvl="1">
              <a:buNone/>
            </a:pPr>
            <a:r>
              <a:rPr lang="tr-TR" dirty="0"/>
              <a:t>	Kodlar……</a:t>
            </a:r>
          </a:p>
          <a:p>
            <a:pPr lvl="1">
              <a:buNone/>
            </a:pPr>
            <a:r>
              <a:rPr lang="tr-TR" b="1" dirty="0"/>
              <a:t>END LOOP;</a:t>
            </a:r>
          </a:p>
          <a:p>
            <a:pPr>
              <a:buNone/>
            </a:pPr>
            <a:endParaRPr lang="tr-TR" b="1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döngüsü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1..10 </a:t>
            </a:r>
            <a:endParaRPr lang="tr-TR" b="1" dirty="0"/>
          </a:p>
          <a:p>
            <a:pPr lvl="1">
              <a:buNone/>
            </a:pPr>
            <a:r>
              <a:rPr lang="en-US" b="1" dirty="0"/>
              <a:t>LOOP </a:t>
            </a:r>
            <a:endParaRPr lang="tr-TR" b="1" dirty="0"/>
          </a:p>
          <a:p>
            <a:pPr lvl="1">
              <a:buNone/>
            </a:pPr>
            <a:r>
              <a:rPr lang="tr-TR" dirty="0"/>
              <a:t>			</a:t>
            </a:r>
            <a:r>
              <a:rPr lang="en-US" dirty="0"/>
              <a:t>1,2,3,4,5,6,7,8,9,10</a:t>
            </a:r>
            <a:endParaRPr lang="tr-TR" dirty="0"/>
          </a:p>
          <a:p>
            <a:pPr lvl="1">
              <a:buNone/>
            </a:pPr>
            <a:r>
              <a:rPr lang="en-US" b="1" dirty="0"/>
              <a:t>END LOOP; </a:t>
            </a:r>
            <a:endParaRPr lang="tr-TR" b="1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REVERSE 10..1 </a:t>
            </a:r>
            <a:endParaRPr lang="tr-TR" b="1" dirty="0"/>
          </a:p>
          <a:p>
            <a:pPr lvl="1">
              <a:buNone/>
            </a:pPr>
            <a:r>
              <a:rPr lang="en-US" b="1" dirty="0"/>
              <a:t>LOOP </a:t>
            </a:r>
            <a:endParaRPr lang="tr-TR" b="1" dirty="0"/>
          </a:p>
          <a:p>
            <a:pPr lvl="1">
              <a:buNone/>
            </a:pPr>
            <a:r>
              <a:rPr lang="tr-TR" dirty="0"/>
              <a:t>			</a:t>
            </a:r>
            <a:r>
              <a:rPr lang="en-US" dirty="0"/>
              <a:t>10,9,8,7,6,5,4,3,2,1</a:t>
            </a:r>
            <a:endParaRPr lang="tr-TR" dirty="0"/>
          </a:p>
          <a:p>
            <a:pPr lvl="1">
              <a:buNone/>
            </a:pPr>
            <a:r>
              <a:rPr lang="en-US" b="1" dirty="0"/>
              <a:t>END LOOP; </a:t>
            </a:r>
            <a:endParaRPr lang="tr-TR" b="1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REVERSE 10..1 BY 2 </a:t>
            </a:r>
            <a:endParaRPr lang="tr-TR" b="1" dirty="0"/>
          </a:p>
          <a:p>
            <a:pPr lvl="1">
              <a:buNone/>
            </a:pPr>
            <a:r>
              <a:rPr lang="en-US" b="1" dirty="0"/>
              <a:t>LOOP </a:t>
            </a:r>
            <a:endParaRPr lang="tr-TR" b="1" dirty="0"/>
          </a:p>
          <a:p>
            <a:pPr lvl="1">
              <a:buNone/>
            </a:pPr>
            <a:r>
              <a:rPr lang="tr-TR" dirty="0"/>
              <a:t>			</a:t>
            </a:r>
            <a:r>
              <a:rPr lang="en-US" dirty="0"/>
              <a:t>10,8,6,4,2</a:t>
            </a:r>
            <a:endParaRPr lang="tr-TR" dirty="0"/>
          </a:p>
          <a:p>
            <a:pPr lvl="1">
              <a:buNone/>
            </a:pPr>
            <a:r>
              <a:rPr lang="en-US" b="1" dirty="0"/>
              <a:t>END LOOP;</a:t>
            </a:r>
            <a:endParaRPr lang="tr-TR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5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42918" y="1600200"/>
            <a:ext cx="8686800" cy="487375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Verilen bir sayıyı 1 arttıran fonksiyonu yazınız.</a:t>
            </a:r>
          </a:p>
          <a:p>
            <a:pPr lvl="0">
              <a:buNone/>
            </a:pPr>
            <a:endParaRPr lang="tr-TR" dirty="0"/>
          </a:p>
          <a:p>
            <a:pPr>
              <a:buNone/>
            </a:pPr>
            <a:r>
              <a:rPr lang="en-US" b="1" dirty="0"/>
              <a:t>CREATE FUNCTION</a:t>
            </a:r>
            <a:r>
              <a:rPr lang="en-US" dirty="0"/>
              <a:t> increment(</a:t>
            </a:r>
            <a:r>
              <a:rPr lang="tr-TR" dirty="0"/>
              <a:t>t</a:t>
            </a:r>
            <a:r>
              <a:rPr lang="en-US" dirty="0"/>
              <a:t> </a:t>
            </a:r>
            <a:r>
              <a:rPr lang="tr-TR" b="1" dirty="0"/>
              <a:t>INTEGER</a:t>
            </a:r>
            <a:r>
              <a:rPr lang="en-US" dirty="0"/>
              <a:t>) </a:t>
            </a:r>
            <a:endParaRPr lang="tr-TR" dirty="0"/>
          </a:p>
          <a:p>
            <a:pPr>
              <a:buNone/>
            </a:pPr>
            <a:r>
              <a:rPr lang="en-US" b="1" dirty="0"/>
              <a:t>RETURNS</a:t>
            </a:r>
            <a:r>
              <a:rPr lang="en-US" dirty="0"/>
              <a:t> </a:t>
            </a:r>
            <a:r>
              <a:rPr lang="tr-TR" b="1" dirty="0"/>
              <a:t>INTEGER</a:t>
            </a:r>
          </a:p>
          <a:p>
            <a:pPr>
              <a:buNone/>
            </a:pPr>
            <a:r>
              <a:rPr lang="en-US" b="1" dirty="0"/>
              <a:t>AS</a:t>
            </a:r>
            <a:r>
              <a:rPr lang="en-US" dirty="0"/>
              <a:t> </a:t>
            </a:r>
            <a:r>
              <a:rPr lang="tr-TR" dirty="0"/>
              <a:t>‘</a:t>
            </a:r>
            <a:r>
              <a:rPr lang="en-US" dirty="0"/>
              <a:t> </a:t>
            </a:r>
            <a:endParaRPr lang="tr-TR" dirty="0"/>
          </a:p>
          <a:p>
            <a:pPr>
              <a:buNone/>
            </a:pPr>
            <a:r>
              <a:rPr lang="en-US" b="1" dirty="0"/>
              <a:t>BEGIN </a:t>
            </a:r>
            <a:endParaRPr lang="tr-TR" b="1" dirty="0"/>
          </a:p>
          <a:p>
            <a:pPr>
              <a:buNone/>
            </a:pPr>
            <a:r>
              <a:rPr lang="tr-TR" dirty="0"/>
              <a:t>	</a:t>
            </a:r>
            <a:r>
              <a:rPr lang="tr-TR" b="1" dirty="0" err="1"/>
              <a:t>return</a:t>
            </a:r>
            <a:r>
              <a:rPr lang="tr-TR" b="1" dirty="0"/>
              <a:t> </a:t>
            </a:r>
            <a:r>
              <a:rPr lang="tr-TR" dirty="0"/>
              <a:t>t</a:t>
            </a:r>
            <a:r>
              <a:rPr lang="en-US" dirty="0"/>
              <a:t> + 1; </a:t>
            </a:r>
            <a:endParaRPr lang="tr-TR" dirty="0"/>
          </a:p>
          <a:p>
            <a:pPr>
              <a:buNone/>
            </a:pPr>
            <a:r>
              <a:rPr lang="en-US" b="1" dirty="0"/>
              <a:t>END</a:t>
            </a:r>
            <a:r>
              <a:rPr lang="en-US" dirty="0"/>
              <a:t>; </a:t>
            </a:r>
            <a:endParaRPr lang="tr-TR" dirty="0"/>
          </a:p>
          <a:p>
            <a:pPr>
              <a:buNone/>
            </a:pPr>
            <a:r>
              <a:rPr lang="tr-TR" dirty="0"/>
              <a:t>‘ </a:t>
            </a:r>
            <a:r>
              <a:rPr lang="en-US" b="1" dirty="0"/>
              <a:t>LANGUAGE</a:t>
            </a:r>
            <a:r>
              <a:rPr lang="en-US" dirty="0"/>
              <a:t> </a:t>
            </a:r>
            <a:r>
              <a:rPr lang="tr-TR" dirty="0"/>
              <a:t>‘</a:t>
            </a:r>
            <a:r>
              <a:rPr lang="en-US" dirty="0" err="1"/>
              <a:t>plpgsql</a:t>
            </a:r>
            <a:r>
              <a:rPr lang="tr-TR" dirty="0"/>
              <a:t>’</a:t>
            </a:r>
            <a:r>
              <a:rPr lang="en-US" dirty="0"/>
              <a:t>;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Fonksiyonlarin</a:t>
            </a:r>
            <a:r>
              <a:rPr lang="tr-TR" dirty="0"/>
              <a:t> </a:t>
            </a:r>
            <a:r>
              <a:rPr lang="tr-TR" dirty="0" err="1"/>
              <a:t>tanimlanmasi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15328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CREATE FUNCTION </a:t>
            </a:r>
            <a:r>
              <a:rPr lang="tr-TR" i="1" dirty="0"/>
              <a:t>fonksiyon_adı (parametreler)</a:t>
            </a:r>
            <a:endParaRPr lang="tr-TR" dirty="0"/>
          </a:p>
          <a:p>
            <a:pPr>
              <a:buNone/>
            </a:pPr>
            <a:r>
              <a:rPr lang="tr-TR" b="1" dirty="0"/>
              <a:t>RETURNS</a:t>
            </a:r>
            <a:r>
              <a:rPr lang="tr-TR" i="1" dirty="0"/>
              <a:t> çıktının veri tipi </a:t>
            </a:r>
            <a:r>
              <a:rPr lang="tr-TR" b="1" dirty="0"/>
              <a:t> </a:t>
            </a:r>
          </a:p>
          <a:p>
            <a:pPr>
              <a:buNone/>
            </a:pPr>
            <a:r>
              <a:rPr lang="tr-TR" b="1" dirty="0"/>
              <a:t>AS ' </a:t>
            </a:r>
            <a:endParaRPr lang="tr-TR" dirty="0"/>
          </a:p>
          <a:p>
            <a:pPr>
              <a:buNone/>
            </a:pPr>
            <a:r>
              <a:rPr lang="tr-TR" b="1" dirty="0"/>
              <a:t>DECLARE</a:t>
            </a:r>
            <a:endParaRPr lang="tr-TR" dirty="0"/>
          </a:p>
          <a:p>
            <a:pPr>
              <a:buNone/>
            </a:pPr>
            <a:r>
              <a:rPr lang="tr-TR" i="1" dirty="0"/>
              <a:t>tanımlamalar;</a:t>
            </a:r>
            <a:endParaRPr lang="tr-TR" dirty="0"/>
          </a:p>
          <a:p>
            <a:pPr>
              <a:buNone/>
            </a:pPr>
            <a:r>
              <a:rPr lang="tr-TR" b="1" dirty="0"/>
              <a:t>BEGIN</a:t>
            </a:r>
            <a:endParaRPr lang="tr-TR" dirty="0"/>
          </a:p>
          <a:p>
            <a:pPr>
              <a:buNone/>
            </a:pPr>
            <a:r>
              <a:rPr lang="tr-TR" i="1" dirty="0"/>
              <a:t>       komutlar;</a:t>
            </a:r>
            <a:endParaRPr lang="tr-TR" dirty="0"/>
          </a:p>
          <a:p>
            <a:pPr>
              <a:buNone/>
            </a:pPr>
            <a:r>
              <a:rPr lang="tr-TR" b="1" dirty="0"/>
              <a:t>      RETURN</a:t>
            </a:r>
            <a:r>
              <a:rPr lang="tr-TR" i="1" dirty="0"/>
              <a:t>  çıktı değeri;</a:t>
            </a:r>
            <a:endParaRPr lang="tr-TR" dirty="0"/>
          </a:p>
          <a:p>
            <a:pPr>
              <a:buNone/>
            </a:pPr>
            <a:r>
              <a:rPr lang="tr-TR" b="1" dirty="0"/>
              <a:t>END;</a:t>
            </a:r>
            <a:endParaRPr lang="tr-TR" dirty="0"/>
          </a:p>
          <a:p>
            <a:pPr>
              <a:buNone/>
            </a:pPr>
            <a:r>
              <a:rPr lang="tr-TR" b="1" dirty="0"/>
              <a:t>' LANGUAGE '</a:t>
            </a:r>
            <a:r>
              <a:rPr lang="tr-TR" b="1" dirty="0" err="1"/>
              <a:t>plpgsql</a:t>
            </a:r>
            <a:r>
              <a:rPr lang="tr-TR" b="1" dirty="0"/>
              <a:t>';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Declare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/>
              <a:t>DECLARE</a:t>
            </a:r>
            <a:r>
              <a:rPr lang="tr-TR" dirty="0"/>
              <a:t>  isim tür := ilk_değer;</a:t>
            </a:r>
          </a:p>
          <a:p>
            <a:pPr>
              <a:buNone/>
            </a:pPr>
            <a:endParaRPr lang="tr-TR" dirty="0"/>
          </a:p>
          <a:p>
            <a:r>
              <a:rPr lang="tr-TR" dirty="0"/>
              <a:t>user_id      INTEGER;</a:t>
            </a:r>
          </a:p>
          <a:p>
            <a:r>
              <a:rPr lang="tr-TR" dirty="0"/>
              <a:t>quantity    NUMERIC;</a:t>
            </a:r>
          </a:p>
          <a:p>
            <a:r>
              <a:rPr lang="tr-TR" dirty="0"/>
              <a:t>url             VARCHAR(20);</a:t>
            </a:r>
          </a:p>
          <a:p>
            <a:r>
              <a:rPr lang="tr-TR" dirty="0"/>
              <a:t>my_var      </a:t>
            </a:r>
            <a:r>
              <a:rPr lang="tr-TR" dirty="0">
                <a:solidFill>
                  <a:srgbClr val="C00000"/>
                </a:solidFill>
              </a:rPr>
              <a:t>tablo</a:t>
            </a:r>
            <a:r>
              <a:rPr lang="tr-TR" dirty="0"/>
              <a:t>.</a:t>
            </a:r>
            <a:r>
              <a:rPr lang="tr-TR" dirty="0">
                <a:solidFill>
                  <a:srgbClr val="00B050"/>
                </a:solidFill>
              </a:rPr>
              <a:t>sutunismi</a:t>
            </a:r>
            <a:r>
              <a:rPr lang="tr-TR" dirty="0">
                <a:solidFill>
                  <a:srgbClr val="0070C0"/>
                </a:solidFill>
              </a:rPr>
              <a:t>%TYPE</a:t>
            </a:r>
            <a:r>
              <a:rPr lang="tr-TR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1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Girdi olarak verilen 2 sayının toplamını bulan fonksiyonu yazınız ve (22,63) parametreleri için çalıştırınız.</a:t>
            </a:r>
          </a:p>
          <a:p>
            <a:pPr>
              <a:buNone/>
            </a:pPr>
            <a:r>
              <a:rPr lang="tr-TR" sz="2000" b="1" dirty="0"/>
              <a:t>CREATE FUNCTION </a:t>
            </a:r>
            <a:r>
              <a:rPr lang="tr-TR" sz="2000" dirty="0"/>
              <a:t>ornek1 (num1 </a:t>
            </a:r>
            <a:r>
              <a:rPr lang="tr-TR" sz="2000" b="1" dirty="0"/>
              <a:t>NUMERIC</a:t>
            </a:r>
            <a:r>
              <a:rPr lang="tr-TR" sz="2000" dirty="0"/>
              <a:t>, num2 </a:t>
            </a:r>
            <a:r>
              <a:rPr lang="tr-TR" sz="2000" b="1" dirty="0"/>
              <a:t>NUMERIC</a:t>
            </a:r>
            <a:r>
              <a:rPr lang="tr-TR" sz="2000" dirty="0"/>
              <a:t>) </a:t>
            </a:r>
          </a:p>
          <a:p>
            <a:pPr>
              <a:buNone/>
            </a:pPr>
            <a:r>
              <a:rPr lang="tr-TR" sz="2000" b="1" dirty="0"/>
              <a:t>RETURNS</a:t>
            </a:r>
            <a:r>
              <a:rPr lang="tr-TR" sz="2000" dirty="0"/>
              <a:t> </a:t>
            </a:r>
            <a:r>
              <a:rPr lang="tr-TR" sz="2000" dirty="0" err="1"/>
              <a:t>numeric</a:t>
            </a:r>
            <a:r>
              <a:rPr lang="tr-TR" sz="2000" dirty="0"/>
              <a:t> </a:t>
            </a:r>
            <a:r>
              <a:rPr lang="tr-TR" sz="2000" b="1" dirty="0"/>
              <a:t>AS '</a:t>
            </a:r>
          </a:p>
          <a:p>
            <a:pPr>
              <a:buNone/>
            </a:pPr>
            <a:r>
              <a:rPr lang="tr-TR" sz="2000" b="1" dirty="0"/>
              <a:t>DECLARE</a:t>
            </a:r>
          </a:p>
          <a:p>
            <a:pPr>
              <a:buNone/>
            </a:pPr>
            <a:r>
              <a:rPr lang="tr-TR" sz="2000" dirty="0"/>
              <a:t>toplam </a:t>
            </a:r>
            <a:r>
              <a:rPr lang="tr-TR" sz="2000" b="1" dirty="0"/>
              <a:t>NUMERIC</a:t>
            </a:r>
            <a:r>
              <a:rPr lang="tr-TR" sz="2000" dirty="0"/>
              <a:t>;</a:t>
            </a:r>
          </a:p>
          <a:p>
            <a:pPr>
              <a:buNone/>
            </a:pPr>
            <a:r>
              <a:rPr lang="tr-TR" sz="2000" b="1" dirty="0"/>
              <a:t>BEGIN</a:t>
            </a:r>
          </a:p>
          <a:p>
            <a:pPr>
              <a:buNone/>
            </a:pPr>
            <a:r>
              <a:rPr lang="tr-TR" sz="2000" dirty="0"/>
              <a:t>	toplam :=num1+num2;</a:t>
            </a:r>
          </a:p>
          <a:p>
            <a:pPr>
              <a:buNone/>
            </a:pPr>
            <a:r>
              <a:rPr lang="tr-TR" sz="2000" dirty="0"/>
              <a:t>   </a:t>
            </a:r>
            <a:r>
              <a:rPr lang="tr-TR" sz="2000" dirty="0" err="1"/>
              <a:t>return</a:t>
            </a:r>
            <a:r>
              <a:rPr lang="tr-TR" sz="2000" dirty="0"/>
              <a:t> toplam;</a:t>
            </a:r>
          </a:p>
          <a:p>
            <a:pPr>
              <a:buNone/>
            </a:pPr>
            <a:r>
              <a:rPr lang="tr-TR" sz="2000" b="1" dirty="0"/>
              <a:t>END</a:t>
            </a:r>
            <a:r>
              <a:rPr lang="tr-TR" sz="2000" dirty="0"/>
              <a:t>;</a:t>
            </a:r>
          </a:p>
          <a:p>
            <a:pPr>
              <a:buNone/>
            </a:pPr>
            <a:r>
              <a:rPr lang="tr-TR" sz="2000" dirty="0"/>
              <a:t>' </a:t>
            </a:r>
            <a:r>
              <a:rPr lang="tr-TR" sz="2000" b="1" dirty="0"/>
              <a:t>LANGUAGE</a:t>
            </a:r>
            <a:r>
              <a:rPr lang="tr-TR" sz="2000" dirty="0"/>
              <a:t>  '</a:t>
            </a:r>
            <a:r>
              <a:rPr lang="tr-TR" sz="2000" dirty="0" err="1"/>
              <a:t>plpgsql</a:t>
            </a:r>
            <a:r>
              <a:rPr lang="tr-TR" sz="2000" dirty="0"/>
              <a:t>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1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01122" cy="487375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Girdi olarak verilen 2 sayının toplamını bulan fonksiyonu yazınız ve (22,63) parametreleri için çalıştırınız.</a:t>
            </a:r>
          </a:p>
          <a:p>
            <a:pPr>
              <a:buNone/>
            </a:pPr>
            <a:r>
              <a:rPr lang="tr-TR" sz="2000" b="1" dirty="0"/>
              <a:t>CREATE </a:t>
            </a:r>
            <a:r>
              <a:rPr lang="tr-TR" b="1" dirty="0">
                <a:solidFill>
                  <a:srgbClr val="C00000"/>
                </a:solidFill>
              </a:rPr>
              <a:t>OR REPLACE </a:t>
            </a:r>
            <a:r>
              <a:rPr lang="tr-TR" sz="2000" b="1" dirty="0"/>
              <a:t>FUNCTION </a:t>
            </a:r>
            <a:r>
              <a:rPr lang="tr-TR" sz="2000" dirty="0"/>
              <a:t>ornek1 (……) </a:t>
            </a:r>
          </a:p>
          <a:p>
            <a:pPr>
              <a:buNone/>
            </a:pPr>
            <a:r>
              <a:rPr lang="tr-TR" sz="2000" b="1" dirty="0"/>
              <a:t>RETURNS</a:t>
            </a:r>
            <a:r>
              <a:rPr lang="tr-TR" sz="2000" dirty="0"/>
              <a:t> </a:t>
            </a:r>
            <a:r>
              <a:rPr lang="tr-TR" sz="2000" dirty="0" err="1"/>
              <a:t>numeric</a:t>
            </a:r>
            <a:r>
              <a:rPr lang="tr-TR" sz="2000" dirty="0"/>
              <a:t> </a:t>
            </a:r>
            <a:r>
              <a:rPr lang="tr-TR" sz="2000" b="1" dirty="0"/>
              <a:t>AS '</a:t>
            </a:r>
          </a:p>
          <a:p>
            <a:pPr>
              <a:buNone/>
            </a:pPr>
            <a:r>
              <a:rPr lang="tr-TR" sz="2000" b="1" dirty="0"/>
              <a:t>DECLARE</a:t>
            </a:r>
          </a:p>
          <a:p>
            <a:pPr>
              <a:buNone/>
            </a:pPr>
            <a:r>
              <a:rPr lang="tr-TR" sz="2000" dirty="0"/>
              <a:t>toplam </a:t>
            </a:r>
            <a:r>
              <a:rPr lang="tr-TR" sz="2000" b="1" dirty="0"/>
              <a:t>NUMERIC</a:t>
            </a:r>
            <a:r>
              <a:rPr lang="tr-TR" sz="2000" dirty="0"/>
              <a:t>;</a:t>
            </a:r>
          </a:p>
          <a:p>
            <a:pPr>
              <a:buNone/>
            </a:pPr>
            <a:r>
              <a:rPr lang="tr-TR" sz="2000" b="1" dirty="0"/>
              <a:t>BEGIN</a:t>
            </a:r>
          </a:p>
          <a:p>
            <a:pPr>
              <a:buNone/>
            </a:pPr>
            <a:r>
              <a:rPr lang="tr-TR" sz="2000" dirty="0"/>
              <a:t>	toplam :=num1+num2;</a:t>
            </a:r>
          </a:p>
          <a:p>
            <a:pPr>
              <a:buNone/>
            </a:pPr>
            <a:r>
              <a:rPr lang="tr-TR" sz="2000" dirty="0"/>
              <a:t>   </a:t>
            </a:r>
            <a:r>
              <a:rPr lang="tr-TR" sz="2000" dirty="0" err="1"/>
              <a:t>return</a:t>
            </a:r>
            <a:r>
              <a:rPr lang="tr-TR" sz="2000" dirty="0"/>
              <a:t> toplam;</a:t>
            </a:r>
          </a:p>
          <a:p>
            <a:pPr>
              <a:buNone/>
            </a:pPr>
            <a:r>
              <a:rPr lang="tr-TR" sz="2000" b="1" dirty="0"/>
              <a:t>END</a:t>
            </a:r>
            <a:r>
              <a:rPr lang="tr-TR" sz="2000" dirty="0"/>
              <a:t>;</a:t>
            </a:r>
          </a:p>
          <a:p>
            <a:pPr>
              <a:buNone/>
            </a:pPr>
            <a:r>
              <a:rPr lang="tr-TR" sz="2000" dirty="0"/>
              <a:t>' </a:t>
            </a:r>
            <a:r>
              <a:rPr lang="tr-TR" sz="2000" b="1" dirty="0"/>
              <a:t>LANGUAGE</a:t>
            </a:r>
            <a:r>
              <a:rPr lang="tr-TR" sz="2000" dirty="0"/>
              <a:t>  '</a:t>
            </a:r>
            <a:r>
              <a:rPr lang="tr-TR" sz="2000" dirty="0" err="1"/>
              <a:t>plpgsql</a:t>
            </a:r>
            <a:r>
              <a:rPr lang="tr-TR" sz="20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3466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143000"/>
          </a:xfrm>
        </p:spPr>
        <p:txBody>
          <a:bodyPr/>
          <a:lstStyle/>
          <a:p>
            <a:r>
              <a:rPr lang="tr-TR" dirty="0"/>
              <a:t>Fonksiyonun çalıştırılması ve Silinmesi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/>
          <a:lstStyle/>
          <a:p>
            <a:pPr>
              <a:buNone/>
            </a:pPr>
            <a:r>
              <a:rPr lang="tr-TR" b="1" dirty="0"/>
              <a:t>SELECT </a:t>
            </a:r>
            <a:r>
              <a:rPr lang="tr-TR" i="1" dirty="0"/>
              <a:t>fonksiyon_adı (parametre değerleri);</a:t>
            </a:r>
          </a:p>
          <a:p>
            <a:pPr>
              <a:buNone/>
            </a:pPr>
            <a:endParaRPr lang="tr-TR" i="1" dirty="0"/>
          </a:p>
          <a:p>
            <a:pPr>
              <a:buNone/>
            </a:pPr>
            <a:r>
              <a:rPr lang="tr-TR" b="1" dirty="0"/>
              <a:t>SELECT</a:t>
            </a:r>
            <a:r>
              <a:rPr lang="tr-TR" dirty="0"/>
              <a:t> ornek1(22,63);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DROP FUNCTION  </a:t>
            </a:r>
            <a:r>
              <a:rPr lang="tr-TR" i="1" dirty="0"/>
              <a:t>fonksiyon_adı (parametre tipleri);</a:t>
            </a:r>
          </a:p>
          <a:p>
            <a:pPr>
              <a:buNone/>
            </a:pPr>
            <a:endParaRPr lang="tr-TR" i="1" dirty="0"/>
          </a:p>
          <a:p>
            <a:pPr>
              <a:buNone/>
            </a:pPr>
            <a:r>
              <a:rPr lang="tr-TR" sz="1800" b="1" dirty="0"/>
              <a:t>DROP FUNCTION </a:t>
            </a:r>
            <a:r>
              <a:rPr lang="tr-TR" sz="1800" dirty="0"/>
              <a:t>ornek1 (</a:t>
            </a:r>
            <a:r>
              <a:rPr lang="tr-TR" sz="1800" b="1" dirty="0"/>
              <a:t>NUMERIC</a:t>
            </a:r>
            <a:r>
              <a:rPr lang="tr-TR" sz="1800" dirty="0"/>
              <a:t>, </a:t>
            </a:r>
            <a:r>
              <a:rPr lang="tr-TR" sz="1800" b="1" dirty="0"/>
              <a:t>NUMERIC</a:t>
            </a:r>
            <a:r>
              <a:rPr lang="tr-TR" sz="18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Yardımcı örnek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‘Hardware’ departmandaki çalışanların ortalama maaşını bulan bir fonksiyon yazınız.</a:t>
            </a:r>
          </a:p>
          <a:p>
            <a:endParaRPr lang="tr-TR" dirty="0"/>
          </a:p>
          <a:p>
            <a:pPr>
              <a:buNone/>
            </a:pPr>
            <a:r>
              <a:rPr lang="tr-TR" b="1" dirty="0"/>
              <a:t>SELECT</a:t>
            </a:r>
            <a:r>
              <a:rPr lang="tr-TR" dirty="0"/>
              <a:t> 	</a:t>
            </a:r>
            <a:r>
              <a:rPr lang="tr-TR" b="1" dirty="0"/>
              <a:t>AVG(</a:t>
            </a:r>
            <a:r>
              <a:rPr lang="tr-TR" dirty="0" err="1"/>
              <a:t>salary</a:t>
            </a:r>
            <a:r>
              <a:rPr lang="tr-TR" dirty="0"/>
              <a:t>) </a:t>
            </a:r>
          </a:p>
          <a:p>
            <a:pPr>
              <a:buNone/>
            </a:pPr>
            <a:r>
              <a:rPr lang="tr-TR" b="1" dirty="0"/>
              <a:t>FROM</a:t>
            </a:r>
            <a:r>
              <a:rPr lang="tr-TR" dirty="0"/>
              <a:t> 	</a:t>
            </a:r>
            <a:r>
              <a:rPr lang="tr-TR" dirty="0" err="1"/>
              <a:t>employee</a:t>
            </a:r>
            <a:r>
              <a:rPr lang="tr-TR" dirty="0"/>
              <a:t> e, </a:t>
            </a:r>
            <a:r>
              <a:rPr lang="tr-TR" dirty="0" err="1"/>
              <a:t>department</a:t>
            </a:r>
            <a:r>
              <a:rPr lang="tr-TR" dirty="0"/>
              <a:t> d</a:t>
            </a:r>
          </a:p>
          <a:p>
            <a:pPr>
              <a:buNone/>
            </a:pPr>
            <a:r>
              <a:rPr lang="tr-TR" b="1" dirty="0"/>
              <a:t>WHERE</a:t>
            </a:r>
            <a:r>
              <a:rPr lang="tr-TR" dirty="0"/>
              <a:t> 	e.</a:t>
            </a:r>
            <a:r>
              <a:rPr lang="tr-TR" dirty="0" err="1"/>
              <a:t>dno</a:t>
            </a:r>
            <a:r>
              <a:rPr lang="tr-TR" dirty="0"/>
              <a:t> = d.</a:t>
            </a:r>
            <a:r>
              <a:rPr lang="tr-TR" dirty="0" err="1"/>
              <a:t>dnumber</a:t>
            </a:r>
            <a:r>
              <a:rPr lang="tr-TR" dirty="0"/>
              <a:t> </a:t>
            </a:r>
            <a:r>
              <a:rPr lang="tr-TR" b="1" dirty="0"/>
              <a:t>AND </a:t>
            </a:r>
          </a:p>
          <a:p>
            <a:pPr>
              <a:buNone/>
            </a:pPr>
            <a:r>
              <a:rPr lang="tr-TR" dirty="0"/>
              <a:t>			d.</a:t>
            </a:r>
            <a:r>
              <a:rPr lang="tr-TR" dirty="0" err="1"/>
              <a:t>dname</a:t>
            </a:r>
            <a:r>
              <a:rPr lang="tr-TR" dirty="0"/>
              <a:t> = ‘Hardware’;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571472" y="4071942"/>
            <a:ext cx="4500594" cy="114300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2 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3424" y="1600200"/>
            <a:ext cx="7467600" cy="4873752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Adı verilen bir departmandaki çalışanların ortalama maaşını bulan bir fonksiyon yazınız.</a:t>
            </a:r>
          </a:p>
          <a:p>
            <a:endParaRPr lang="tr-TR" dirty="0"/>
          </a:p>
          <a:p>
            <a:pPr>
              <a:buNone/>
            </a:pPr>
            <a:r>
              <a:rPr lang="tr-TR" b="1" dirty="0"/>
              <a:t>CREATE FUNCTION </a:t>
            </a:r>
            <a:r>
              <a:rPr lang="tr-TR" dirty="0"/>
              <a:t>ornek2 (</a:t>
            </a:r>
            <a:r>
              <a:rPr lang="tr-TR" dirty="0" err="1">
                <a:solidFill>
                  <a:srgbClr val="0070C0"/>
                </a:solidFill>
              </a:rPr>
              <a:t>depname</a:t>
            </a:r>
            <a:r>
              <a:rPr lang="tr-TR" dirty="0"/>
              <a:t> </a:t>
            </a:r>
            <a:r>
              <a:rPr lang="tr-TR" dirty="0" err="1"/>
              <a:t>department</a:t>
            </a:r>
            <a:r>
              <a:rPr lang="tr-TR" dirty="0"/>
              <a:t>.</a:t>
            </a:r>
            <a:r>
              <a:rPr lang="tr-TR" dirty="0" err="1"/>
              <a:t>dname</a:t>
            </a:r>
            <a:r>
              <a:rPr lang="tr-TR" dirty="0"/>
              <a:t>%</a:t>
            </a:r>
            <a:r>
              <a:rPr lang="tr-TR" dirty="0" err="1"/>
              <a:t>type</a:t>
            </a:r>
            <a:r>
              <a:rPr lang="tr-TR" dirty="0"/>
              <a:t>) </a:t>
            </a:r>
          </a:p>
          <a:p>
            <a:pPr>
              <a:buNone/>
            </a:pPr>
            <a:r>
              <a:rPr lang="tr-TR" b="1" dirty="0"/>
              <a:t>RETURNS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 </a:t>
            </a:r>
            <a:r>
              <a:rPr lang="tr-TR" b="1" dirty="0"/>
              <a:t>AS '</a:t>
            </a:r>
          </a:p>
          <a:p>
            <a:pPr algn="just">
              <a:buNone/>
            </a:pPr>
            <a:r>
              <a:rPr lang="tr-TR" b="1" dirty="0"/>
              <a:t>DECLARE </a:t>
            </a:r>
          </a:p>
          <a:p>
            <a:pPr>
              <a:buNone/>
            </a:pPr>
            <a:r>
              <a:rPr lang="tr-TR" dirty="0"/>
              <a:t>	</a:t>
            </a:r>
            <a:r>
              <a:rPr lang="tr-TR" dirty="0" err="1"/>
              <a:t>maas</a:t>
            </a:r>
            <a:r>
              <a:rPr lang="tr-TR" dirty="0"/>
              <a:t> </a:t>
            </a:r>
            <a:r>
              <a:rPr lang="tr-TR" b="1" dirty="0"/>
              <a:t>NUMERIC</a:t>
            </a:r>
            <a:r>
              <a:rPr lang="tr-TR" dirty="0"/>
              <a:t>; </a:t>
            </a:r>
          </a:p>
          <a:p>
            <a:pPr>
              <a:buNone/>
            </a:pPr>
            <a:r>
              <a:rPr lang="tr-TR" b="1" dirty="0"/>
              <a:t>BEGIN </a:t>
            </a:r>
          </a:p>
          <a:p>
            <a:pPr>
              <a:buNone/>
            </a:pPr>
            <a:endParaRPr lang="tr-TR" b="1" dirty="0"/>
          </a:p>
          <a:p>
            <a:pPr>
              <a:buNone/>
            </a:pPr>
            <a:r>
              <a:rPr lang="tr-TR" b="1" dirty="0"/>
              <a:t>SELECT</a:t>
            </a:r>
            <a:r>
              <a:rPr lang="tr-TR" dirty="0"/>
              <a:t> 	</a:t>
            </a:r>
            <a:r>
              <a:rPr lang="tr-TR" b="1" dirty="0"/>
              <a:t>AVG(</a:t>
            </a:r>
            <a:r>
              <a:rPr lang="tr-TR" dirty="0" err="1"/>
              <a:t>salary</a:t>
            </a:r>
            <a:r>
              <a:rPr lang="tr-TR" dirty="0"/>
              <a:t>) </a:t>
            </a:r>
            <a:r>
              <a:rPr lang="tr-TR" b="1" dirty="0"/>
              <a:t>INTO</a:t>
            </a:r>
            <a:r>
              <a:rPr lang="tr-TR" dirty="0"/>
              <a:t> </a:t>
            </a:r>
            <a:r>
              <a:rPr lang="tr-TR" dirty="0" err="1"/>
              <a:t>maas</a:t>
            </a:r>
            <a:endParaRPr lang="tr-TR" dirty="0"/>
          </a:p>
          <a:p>
            <a:pPr>
              <a:buNone/>
            </a:pPr>
            <a:r>
              <a:rPr lang="tr-TR" b="1" dirty="0"/>
              <a:t>FROM</a:t>
            </a:r>
            <a:r>
              <a:rPr lang="tr-TR" dirty="0"/>
              <a:t> 		</a:t>
            </a:r>
            <a:r>
              <a:rPr lang="tr-TR" dirty="0" err="1"/>
              <a:t>employee</a:t>
            </a:r>
            <a:r>
              <a:rPr lang="tr-TR" dirty="0"/>
              <a:t> e, </a:t>
            </a:r>
            <a:r>
              <a:rPr lang="tr-TR" dirty="0" err="1"/>
              <a:t>department</a:t>
            </a:r>
            <a:r>
              <a:rPr lang="tr-TR" dirty="0"/>
              <a:t> d</a:t>
            </a:r>
          </a:p>
          <a:p>
            <a:pPr>
              <a:buNone/>
            </a:pPr>
            <a:r>
              <a:rPr lang="tr-TR" b="1" dirty="0"/>
              <a:t>WHERE</a:t>
            </a:r>
            <a:r>
              <a:rPr lang="tr-TR" dirty="0"/>
              <a:t> 	e.</a:t>
            </a:r>
            <a:r>
              <a:rPr lang="tr-TR" dirty="0" err="1"/>
              <a:t>dno</a:t>
            </a:r>
            <a:r>
              <a:rPr lang="tr-TR" dirty="0"/>
              <a:t> = d.</a:t>
            </a:r>
            <a:r>
              <a:rPr lang="tr-TR" dirty="0" err="1"/>
              <a:t>dnumber</a:t>
            </a:r>
            <a:r>
              <a:rPr lang="tr-TR" dirty="0"/>
              <a:t> </a:t>
            </a:r>
            <a:r>
              <a:rPr lang="tr-TR" b="1" dirty="0"/>
              <a:t>AND </a:t>
            </a:r>
          </a:p>
          <a:p>
            <a:pPr>
              <a:buNone/>
            </a:pPr>
            <a:r>
              <a:rPr lang="tr-TR" dirty="0"/>
              <a:t>			d.</a:t>
            </a:r>
            <a:r>
              <a:rPr lang="tr-TR" dirty="0" err="1"/>
              <a:t>dname</a:t>
            </a:r>
            <a:r>
              <a:rPr lang="tr-TR" dirty="0"/>
              <a:t> = </a:t>
            </a:r>
            <a:r>
              <a:rPr lang="tr-TR" b="1" dirty="0" err="1">
                <a:solidFill>
                  <a:srgbClr val="0070C0"/>
                </a:solidFill>
              </a:rPr>
              <a:t>depname</a:t>
            </a:r>
            <a:r>
              <a:rPr lang="tr-TR" dirty="0"/>
              <a:t>;</a:t>
            </a:r>
          </a:p>
          <a:p>
            <a:pPr>
              <a:buNone/>
            </a:pPr>
            <a:r>
              <a:rPr lang="tr-TR" dirty="0"/>
              <a:t>		</a:t>
            </a:r>
          </a:p>
          <a:p>
            <a:pPr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maas</a:t>
            </a:r>
            <a:r>
              <a:rPr lang="tr-TR" dirty="0"/>
              <a:t>; </a:t>
            </a:r>
          </a:p>
          <a:p>
            <a:pPr>
              <a:buNone/>
            </a:pPr>
            <a:r>
              <a:rPr lang="tr-TR" b="1" dirty="0"/>
              <a:t>END</a:t>
            </a:r>
            <a:r>
              <a:rPr lang="tr-TR" dirty="0"/>
              <a:t>; </a:t>
            </a:r>
          </a:p>
          <a:p>
            <a:pPr>
              <a:buNone/>
            </a:pPr>
            <a:r>
              <a:rPr lang="tr-TR" dirty="0"/>
              <a:t>' </a:t>
            </a:r>
            <a:r>
              <a:rPr lang="tr-TR" b="1" dirty="0"/>
              <a:t>LANGUAGE</a:t>
            </a:r>
            <a:r>
              <a:rPr lang="tr-TR" dirty="0"/>
              <a:t>  '</a:t>
            </a:r>
            <a:r>
              <a:rPr lang="tr-TR" dirty="0" err="1"/>
              <a:t>plpgsql</a:t>
            </a:r>
            <a:r>
              <a:rPr lang="tr-TR" dirty="0"/>
              <a:t>';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</TotalTime>
  <Words>438</Words>
  <Application>Microsoft Office PowerPoint</Application>
  <PresentationFormat>On-screen Show (4:3)</PresentationFormat>
  <Paragraphs>204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Century Schoolbook</vt:lpstr>
      <vt:lpstr>Wingdings</vt:lpstr>
      <vt:lpstr>Wingdings 2</vt:lpstr>
      <vt:lpstr>Cumba</vt:lpstr>
      <vt:lpstr>FONKSİYONLAR</vt:lpstr>
      <vt:lpstr>Postresql prosedür diller</vt:lpstr>
      <vt:lpstr>Fonksiyonlarin tanimlanmasi</vt:lpstr>
      <vt:lpstr>Declare</vt:lpstr>
      <vt:lpstr>Örnek – 1 </vt:lpstr>
      <vt:lpstr>Örnek – 1 </vt:lpstr>
      <vt:lpstr>Fonksiyonun çalıştırılması ve Silinmesi</vt:lpstr>
      <vt:lpstr>Yardımcı örnek</vt:lpstr>
      <vt:lpstr>Örnek – 2 </vt:lpstr>
      <vt:lpstr>PowerPoint Presentation</vt:lpstr>
      <vt:lpstr>Örnek – 1 tekrar (return’süz)</vt:lpstr>
      <vt:lpstr>Örnek – 3 </vt:lpstr>
      <vt:lpstr>PowerPoint Presentation</vt:lpstr>
      <vt:lpstr>Yardımcı örnek</vt:lpstr>
      <vt:lpstr>Örnek – 4 </vt:lpstr>
      <vt:lpstr>PowerPoint Presentation</vt:lpstr>
      <vt:lpstr>PowerPoint Presentation</vt:lpstr>
      <vt:lpstr>If-elsıf-else</vt:lpstr>
      <vt:lpstr>case</vt:lpstr>
      <vt:lpstr>Whıle döngüsü</vt:lpstr>
      <vt:lpstr>For döngüsü</vt:lpstr>
      <vt:lpstr>PowerPoint Presentation</vt:lpstr>
      <vt:lpstr>Örnek –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FONKSİYONLAR</dc:title>
  <dc:creator>ONUR SIGIRCI</dc:creator>
  <cp:lastModifiedBy>ONUR SIGIRCI</cp:lastModifiedBy>
  <cp:revision>123</cp:revision>
  <dcterms:created xsi:type="dcterms:W3CDTF">2014-11-28T08:48:02Z</dcterms:created>
  <dcterms:modified xsi:type="dcterms:W3CDTF">2018-12-05T06:10:19Z</dcterms:modified>
</cp:coreProperties>
</file>