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28"/>
  </p:notesMasterIdLst>
  <p:sldIdLst>
    <p:sldId id="256" r:id="rId2"/>
    <p:sldId id="258" r:id="rId3"/>
    <p:sldId id="263" r:id="rId4"/>
    <p:sldId id="264" r:id="rId5"/>
    <p:sldId id="284" r:id="rId6"/>
    <p:sldId id="265" r:id="rId7"/>
    <p:sldId id="266" r:id="rId8"/>
    <p:sldId id="293" r:id="rId9"/>
    <p:sldId id="294" r:id="rId10"/>
    <p:sldId id="268" r:id="rId11"/>
    <p:sldId id="276" r:id="rId12"/>
    <p:sldId id="277" r:id="rId13"/>
    <p:sldId id="278" r:id="rId14"/>
    <p:sldId id="279" r:id="rId15"/>
    <p:sldId id="280" r:id="rId16"/>
    <p:sldId id="289" r:id="rId17"/>
    <p:sldId id="292" r:id="rId18"/>
    <p:sldId id="290" r:id="rId19"/>
    <p:sldId id="291" r:id="rId20"/>
    <p:sldId id="281" r:id="rId21"/>
    <p:sldId id="285" r:id="rId22"/>
    <p:sldId id="286" r:id="rId23"/>
    <p:sldId id="287" r:id="rId24"/>
    <p:sldId id="288"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4"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25"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26"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27" name="PlaceHolder 5"/>
          <p:cNvSpPr>
            <a:spLocks noGrp="1"/>
          </p:cNvSpPr>
          <p:nvPr>
            <p:ph type="sldNum"/>
          </p:nvPr>
        </p:nvSpPr>
        <p:spPr>
          <a:xfrm>
            <a:off x="4399200" y="9555480"/>
            <a:ext cx="3372840" cy="502560"/>
          </a:xfrm>
          <a:prstGeom prst="rect">
            <a:avLst/>
          </a:prstGeom>
        </p:spPr>
        <p:txBody>
          <a:bodyPr lIns="0" tIns="0" rIns="0" bIns="0" anchor="b"/>
          <a:lstStyle/>
          <a:p>
            <a:pPr algn="r"/>
            <a:fld id="{3E7B1AD3-80D8-4CC2-88FE-239193EEEF9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2072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38680" y="30780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0A5ABC5-18A7-4D4F-9575-8EB264A27CF6}" type="datetime">
              <a:rPr lang="en-US" sz="1200" b="0" strike="noStrike" spc="-1">
                <a:solidFill>
                  <a:srgbClr val="DBF5F9"/>
                </a:solidFill>
                <a:uFill>
                  <a:solidFill>
                    <a:srgbClr val="FFFFFF"/>
                  </a:solidFill>
                </a:uFill>
                <a:latin typeface="Source Sans Pro"/>
                <a:ea typeface="DejaVu Sans"/>
              </a:rPr>
              <a:t>5/20/2018</a:t>
            </a:fld>
            <a:endParaRPr lang="en-US" sz="1200" b="0" strike="noStrike" spc="-1">
              <a:solidFill>
                <a:srgbClr val="000000"/>
              </a:solidFill>
              <a:uFill>
                <a:solidFill>
                  <a:srgbClr val="FFFFFF"/>
                </a:solidFill>
              </a:uFill>
              <a:latin typeface="Arial"/>
            </a:endParaRPr>
          </a:p>
        </p:txBody>
      </p:sp>
      <p:sp>
        <p:nvSpPr>
          <p:cNvPr id="191" name="CustomShape 2"/>
          <p:cNvSpPr/>
          <p:nvPr/>
        </p:nvSpPr>
        <p:spPr>
          <a:xfrm>
            <a:off x="3838680" y="840996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E907E7-1B6C-4150-B05E-B5757FE712EF}" type="slidenum">
              <a:rPr lang="en-US" sz="1200" b="0" strike="noStrike" spc="-1">
                <a:solidFill>
                  <a:srgbClr val="DBF5F9"/>
                </a:solidFill>
                <a:uFill>
                  <a:solidFill>
                    <a:srgbClr val="FFFFFF"/>
                  </a:solidFill>
                </a:uFill>
                <a:latin typeface="Source Sans Pro"/>
                <a:ea typeface="DejaVu Sans"/>
              </a:rPr>
              <a:t>1</a:t>
            </a:fld>
            <a:endParaRPr lang="en-US" sz="1200" b="0" strike="noStrike" spc="-1">
              <a:solidFill>
                <a:srgbClr val="000000"/>
              </a:solidFill>
              <a:uFill>
                <a:solidFill>
                  <a:srgbClr val="FFFFFF"/>
                </a:solidFill>
              </a:uFill>
              <a:latin typeface="Arial"/>
            </a:endParaRPr>
          </a:p>
        </p:txBody>
      </p:sp>
      <p:sp>
        <p:nvSpPr>
          <p:cNvPr id="192" name="PlaceHolder 3"/>
          <p:cNvSpPr>
            <a:spLocks noGrp="1"/>
          </p:cNvSpPr>
          <p:nvPr>
            <p:ph type="body"/>
          </p:nvPr>
        </p:nvSpPr>
        <p:spPr>
          <a:xfrm>
            <a:off x="339840" y="4687200"/>
            <a:ext cx="6190200" cy="41133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D768CBFB-9369-4998-A661-298BF0601827}" type="datetime">
              <a:rPr lang="en-US" sz="1200" b="0" strike="noStrike" spc="-1">
                <a:solidFill>
                  <a:srgbClr val="8B8B8B"/>
                </a:solidFill>
                <a:uFill>
                  <a:solidFill>
                    <a:srgbClr val="FFFFFF"/>
                  </a:solidFill>
                </a:uFill>
                <a:latin typeface="Calibri"/>
              </a:rPr>
              <a:t>5/20/2018</a:t>
            </a:fld>
            <a:endParaRPr lang="en-US" sz="1200" b="0" strike="noStrike" spc="-1">
              <a:solidFill>
                <a:srgbClr val="000000"/>
              </a:solidFill>
              <a:uFill>
                <a:solidFill>
                  <a:srgbClr val="FFFFFF"/>
                </a:solidFill>
              </a:uFill>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BBA33FE5-AB37-43DF-9E06-8D429565E77A}"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keras.io/applications/#mobilenet" TargetMode="External"/><Relationship Id="rId3" Type="http://schemas.openxmlformats.org/officeDocument/2006/relationships/hyperlink" Target="https://keras.io/applications/#vgg16" TargetMode="External"/><Relationship Id="rId7" Type="http://schemas.openxmlformats.org/officeDocument/2006/relationships/hyperlink" Target="https://keras.io/applications/#inceptionresnetv2" TargetMode="External"/><Relationship Id="rId2" Type="http://schemas.openxmlformats.org/officeDocument/2006/relationships/hyperlink" Target="https://keras.io/applications/#xception" TargetMode="External"/><Relationship Id="rId1" Type="http://schemas.openxmlformats.org/officeDocument/2006/relationships/slideLayout" Target="../slideLayouts/slideLayout1.xml"/><Relationship Id="rId6" Type="http://schemas.openxmlformats.org/officeDocument/2006/relationships/hyperlink" Target="https://keras.io/applications/#inceptionv3" TargetMode="External"/><Relationship Id="rId5" Type="http://schemas.openxmlformats.org/officeDocument/2006/relationships/hyperlink" Target="https://keras.io/applications/#resnet50" TargetMode="External"/><Relationship Id="rId10" Type="http://schemas.openxmlformats.org/officeDocument/2006/relationships/hyperlink" Target="https://keras.io/applications/#nasnet" TargetMode="External"/><Relationship Id="rId4" Type="http://schemas.openxmlformats.org/officeDocument/2006/relationships/hyperlink" Target="https://keras.io/applications/#vgg19" TargetMode="External"/><Relationship Id="rId9" Type="http://schemas.openxmlformats.org/officeDocument/2006/relationships/hyperlink" Target="https://keras.io/applications/#dense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www.robots.ox.ac.uk/~vg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pdf/1707.08945.pdf" TargetMode="External"/><Relationship Id="rId2" Type="http://schemas.openxmlformats.org/officeDocument/2006/relationships/hyperlink" Target="https://www.cs.cmu.edu/~sbhagava/papers/face-rec-ccs16.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lanetbiometrics.com/article-details/i/2811/desc/alibaba-demos-facial-recognition-br-tech-for-online-payments/" TargetMode="External"/><Relationship Id="rId2" Type="http://schemas.openxmlformats.org/officeDocument/2006/relationships/hyperlink" Target="http://www.faceplusplus.com/"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mailto:aliasgertalib@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arcovanetti.com/pages/cfmatri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78640" y="273240"/>
            <a:ext cx="8640000" cy="406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dirty="0"/>
              <a:t/>
            </a:r>
            <a:br>
              <a:rPr dirty="0"/>
            </a:br>
            <a:endParaRPr lang="en-US" sz="1800" b="0" strike="noStrike" spc="-1" dirty="0">
              <a:solidFill>
                <a:srgbClr val="000000"/>
              </a:solidFill>
              <a:uFill>
                <a:solidFill>
                  <a:srgbClr val="FFFFFF"/>
                </a:solidFill>
              </a:uFill>
              <a:latin typeface="Arial"/>
            </a:endParaRPr>
          </a:p>
          <a:p>
            <a:pPr>
              <a:lnSpc>
                <a:spcPct val="100000"/>
              </a:lnSpc>
            </a:pPr>
            <a:r>
              <a:rPr lang="en-US" sz="6500" b="0" strike="noStrike" spc="-1" dirty="0">
                <a:solidFill>
                  <a:srgbClr val="04617B"/>
                </a:solidFill>
                <a:uFill>
                  <a:solidFill>
                    <a:srgbClr val="FFFFFF"/>
                  </a:solidFill>
                </a:uFill>
                <a:latin typeface="Source Sans Pro Light"/>
                <a:ea typeface="DejaVu Sans"/>
              </a:rPr>
              <a:t>Deep Learning</a:t>
            </a:r>
            <a:endParaRPr lang="en-US" sz="6500" b="0" strike="noStrike" spc="-1" dirty="0">
              <a:solidFill>
                <a:srgbClr val="000000"/>
              </a:solidFill>
              <a:uFill>
                <a:solidFill>
                  <a:srgbClr val="FFFFFF"/>
                </a:solidFill>
              </a:uFill>
              <a:latin typeface="Arial"/>
            </a:endParaRPr>
          </a:p>
          <a:p>
            <a:pPr>
              <a:lnSpc>
                <a:spcPct val="100000"/>
              </a:lnSpc>
            </a:pPr>
            <a:endParaRPr lang="en-US" sz="6500" b="0" strike="noStrike" spc="-1" dirty="0">
              <a:solidFill>
                <a:srgbClr val="000000"/>
              </a:solidFill>
              <a:uFill>
                <a:solidFill>
                  <a:srgbClr val="FFFFFF"/>
                </a:solidFill>
              </a:uFill>
              <a:latin typeface="Arial"/>
            </a:endParaRPr>
          </a:p>
          <a:p>
            <a:pPr>
              <a:lnSpc>
                <a:spcPct val="100000"/>
              </a:lnSpc>
            </a:pPr>
            <a:r>
              <a:rPr lang="en-US" sz="2900" b="1" strike="noStrike" spc="-1" dirty="0">
                <a:solidFill>
                  <a:srgbClr val="00B050"/>
                </a:solidFill>
                <a:uFill>
                  <a:solidFill>
                    <a:srgbClr val="FFFFFF"/>
                  </a:solidFill>
                </a:uFill>
                <a:latin typeface="Source Sans Pro Light"/>
                <a:ea typeface="DejaVu Sans"/>
              </a:rPr>
              <a:t>Convoluted Neural Networks  </a:t>
            </a:r>
            <a:r>
              <a:rPr lang="en-US" sz="2900" b="1" strike="noStrike" spc="-1" dirty="0" smtClean="0">
                <a:solidFill>
                  <a:srgbClr val="00B050"/>
                </a:solidFill>
                <a:uFill>
                  <a:solidFill>
                    <a:srgbClr val="FFFFFF"/>
                  </a:solidFill>
                </a:uFill>
                <a:latin typeface="Source Sans Pro Light"/>
                <a:ea typeface="DejaVu Sans"/>
              </a:rPr>
              <a:t>Session </a:t>
            </a:r>
            <a:r>
              <a:rPr lang="en-US" sz="2900" b="1" strike="noStrike" spc="-1" dirty="0">
                <a:solidFill>
                  <a:srgbClr val="00B050"/>
                </a:solidFill>
                <a:uFill>
                  <a:solidFill>
                    <a:srgbClr val="FFFFFF"/>
                  </a:solidFill>
                </a:uFill>
                <a:latin typeface="Source Sans Pro Light"/>
                <a:ea typeface="DejaVu Sans"/>
              </a:rPr>
              <a:t>2</a:t>
            </a:r>
            <a:endParaRPr lang="en-US" sz="2900" b="0" strike="noStrike" spc="-1" dirty="0">
              <a:solidFill>
                <a:srgbClr val="000000"/>
              </a:solidFill>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57200" y="274680"/>
            <a:ext cx="8229240" cy="57132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Flow</a:t>
            </a:r>
          </a:p>
        </p:txBody>
      </p:sp>
      <p:sp>
        <p:nvSpPr>
          <p:cNvPr id="162" name="TextShape 2"/>
          <p:cNvSpPr txBox="1"/>
          <p:nvPr/>
        </p:nvSpPr>
        <p:spPr>
          <a:xfrm>
            <a:off x="457200" y="1066800"/>
            <a:ext cx="8229240" cy="50589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Initialize libraries &amp; Variables</a:t>
            </a:r>
          </a:p>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Get </a:t>
            </a:r>
            <a:r>
              <a:rPr lang="en-US" sz="3200" spc="-1" dirty="0">
                <a:solidFill>
                  <a:srgbClr val="000000"/>
                </a:solidFill>
                <a:uFill>
                  <a:solidFill>
                    <a:srgbClr val="FFFFFF"/>
                  </a:solidFill>
                </a:uFill>
                <a:latin typeface="Calibri"/>
              </a:rPr>
              <a:t>t</a:t>
            </a:r>
            <a:r>
              <a:rPr lang="en-US" sz="3200" b="0" strike="noStrike" spc="-1" dirty="0" smtClean="0">
                <a:solidFill>
                  <a:srgbClr val="000000"/>
                </a:solidFill>
                <a:uFill>
                  <a:solidFill>
                    <a:srgbClr val="FFFFFF"/>
                  </a:solidFill>
                </a:uFill>
                <a:latin typeface="Calibri"/>
              </a:rPr>
              <a:t>he Data</a:t>
            </a:r>
          </a:p>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Define </a:t>
            </a:r>
            <a:r>
              <a:rPr lang="en-US" sz="3200" b="0" strike="noStrike" spc="-1" dirty="0">
                <a:solidFill>
                  <a:srgbClr val="000000"/>
                </a:solidFill>
                <a:uFill>
                  <a:solidFill>
                    <a:srgbClr val="FFFFFF"/>
                  </a:solidFill>
                </a:uFill>
                <a:latin typeface="Calibri"/>
              </a:rPr>
              <a:t>Model</a:t>
            </a: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Compile Model</a:t>
            </a: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Train Model</a:t>
            </a: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Save Model (optional)</a:t>
            </a: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Save Best Weights (optional) </a:t>
            </a: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Evaluate Model </a:t>
            </a: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Predict using saved </a:t>
            </a:r>
            <a:r>
              <a:rPr lang="en-US" sz="3200" spc="-1" dirty="0">
                <a:solidFill>
                  <a:srgbClr val="000000"/>
                </a:solidFill>
                <a:uFill>
                  <a:solidFill>
                    <a:srgbClr val="FFFFFF"/>
                  </a:solidFill>
                </a:uFill>
                <a:latin typeface="Calibri"/>
              </a:rPr>
              <a:t>Model (optional) </a:t>
            </a: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n-US" sz="4400" b="0" strike="noStrike" spc="-1" dirty="0">
                <a:solidFill>
                  <a:srgbClr val="000000"/>
                </a:solidFill>
                <a:uFill>
                  <a:solidFill>
                    <a:srgbClr val="FFFFFF"/>
                  </a:solidFill>
                </a:uFill>
                <a:latin typeface="Arial"/>
              </a:rPr>
              <a:t>Transfer Learning</a:t>
            </a:r>
            <a:endParaRPr lang="en-US" sz="4400" b="0" strike="noStrike" spc="-1" dirty="0">
              <a:solidFill>
                <a:srgbClr val="000000"/>
              </a:solidFill>
              <a:uFill>
                <a:solidFill>
                  <a:srgbClr val="FFFFFF"/>
                </a:solidFill>
              </a:uFill>
              <a:latin typeface="Calibri"/>
            </a:endParaRPr>
          </a:p>
        </p:txBody>
      </p:sp>
      <p:sp>
        <p:nvSpPr>
          <p:cNvPr id="175" name="TextShape 2"/>
          <p:cNvSpPr txBox="1"/>
          <p:nvPr/>
        </p:nvSpPr>
        <p:spPr>
          <a:xfrm>
            <a:off x="457200" y="1295400"/>
            <a:ext cx="8229240" cy="4830360"/>
          </a:xfrm>
          <a:prstGeom prst="rect">
            <a:avLst/>
          </a:prstGeom>
          <a:noFill/>
          <a:ln>
            <a:noFill/>
          </a:ln>
        </p:spPr>
        <p:txBody>
          <a:bodyPr>
            <a:normAutofit fontScale="70000" lnSpcReduction="20000"/>
          </a:bodyPr>
          <a:lstStyle/>
          <a:p>
            <a:pPr>
              <a:lnSpc>
                <a:spcPct val="100000"/>
              </a:lnSpc>
              <a:spcBef>
                <a:spcPts val="641"/>
              </a:spcBef>
            </a:pPr>
            <a:endParaRPr lang="en-US" sz="3200" b="0" strike="noStrike" spc="-1" dirty="0">
              <a:solidFill>
                <a:srgbClr val="000000"/>
              </a:solidFill>
              <a:uFill>
                <a:solidFill>
                  <a:srgbClr val="FFFFFF"/>
                </a:solidFill>
              </a:uFill>
              <a:latin typeface="Calibri"/>
            </a:endParaRPr>
          </a:p>
          <a:p>
            <a:pPr>
              <a:lnSpc>
                <a:spcPct val="100000"/>
              </a:lnSpc>
              <a:spcBef>
                <a:spcPts val="641"/>
              </a:spcBef>
            </a:pPr>
            <a:r>
              <a:rPr lang="en-US" sz="3200" b="0" strike="noStrike" spc="-1" dirty="0">
                <a:solidFill>
                  <a:srgbClr val="000000"/>
                </a:solidFill>
                <a:uFill>
                  <a:solidFill>
                    <a:srgbClr val="FFFFFF"/>
                  </a:solidFill>
                </a:uFill>
                <a:latin typeface="medium-content-serif-font;Georgia"/>
                <a:ea typeface="Microsoft YaHei"/>
              </a:rPr>
              <a:t>Storing knowledge gained while solving one problem, and </a:t>
            </a:r>
            <a:endParaRPr lang="en-US" sz="3200" b="0" strike="noStrike" spc="-1" dirty="0">
              <a:solidFill>
                <a:srgbClr val="000000"/>
              </a:solidFill>
              <a:uFill>
                <a:solidFill>
                  <a:srgbClr val="FFFFFF"/>
                </a:solidFill>
              </a:uFill>
              <a:latin typeface="Calibri"/>
            </a:endParaRPr>
          </a:p>
          <a:p>
            <a:pPr>
              <a:lnSpc>
                <a:spcPct val="100000"/>
              </a:lnSpc>
              <a:spcBef>
                <a:spcPts val="641"/>
              </a:spcBef>
            </a:pPr>
            <a:r>
              <a:rPr lang="en-US" sz="3200" b="0" strike="noStrike" spc="-1" dirty="0">
                <a:solidFill>
                  <a:srgbClr val="000000"/>
                </a:solidFill>
                <a:uFill>
                  <a:solidFill>
                    <a:srgbClr val="FFFFFF"/>
                  </a:solidFill>
                </a:uFill>
                <a:latin typeface="medium-content-serif-font;Georgia"/>
                <a:ea typeface="Microsoft YaHei"/>
              </a:rPr>
              <a:t>applying it to a different but related problem.</a:t>
            </a:r>
            <a:endParaRPr lang="en-US" sz="3200" b="0" strike="noStrike" spc="-1" dirty="0">
              <a:solidFill>
                <a:srgbClr val="000000"/>
              </a:solidFill>
              <a:uFill>
                <a:solidFill>
                  <a:srgbClr val="FFFFFF"/>
                </a:solidFill>
              </a:uFill>
              <a:latin typeface="Calibri"/>
            </a:endParaRP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a:lnSpc>
                <a:spcPct val="100000"/>
              </a:lnSpc>
              <a:spcBef>
                <a:spcPts val="641"/>
              </a:spcBef>
            </a:pPr>
            <a:r>
              <a:rPr lang="en-US" sz="3200" b="0" strike="noStrike" spc="-1" dirty="0">
                <a:solidFill>
                  <a:srgbClr val="000000"/>
                </a:solidFill>
                <a:uFill>
                  <a:solidFill>
                    <a:srgbClr val="FFFFFF"/>
                  </a:solidFill>
                </a:uFill>
                <a:latin typeface="Arial"/>
                <a:ea typeface="Microsoft YaHei"/>
              </a:rPr>
              <a:t>Why use Transfer Learning.</a:t>
            </a:r>
            <a:endParaRPr lang="en-US" sz="3200" b="0" strike="noStrike" spc="-1" dirty="0">
              <a:solidFill>
                <a:srgbClr val="000000"/>
              </a:solidFill>
              <a:uFill>
                <a:solidFill>
                  <a:srgbClr val="FFFFFF"/>
                </a:solidFill>
              </a:uFill>
              <a:latin typeface="Calibri"/>
            </a:endParaRP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176760" indent="-176040">
              <a:lnSpc>
                <a:spcPct val="100000"/>
              </a:lnSpc>
              <a:spcBef>
                <a:spcPts val="641"/>
              </a:spcBef>
              <a:buClr>
                <a:srgbClr val="000000"/>
              </a:buClr>
              <a:buSzPct val="45000"/>
              <a:buFont typeface="Symbol"/>
              <a:buChar char=""/>
            </a:pPr>
            <a:r>
              <a:rPr lang="en-US" sz="3200" b="0" strike="noStrike" spc="-1" dirty="0">
                <a:solidFill>
                  <a:srgbClr val="000000"/>
                </a:solidFill>
                <a:uFill>
                  <a:solidFill>
                    <a:srgbClr val="FFFFFF"/>
                  </a:solidFill>
                </a:uFill>
                <a:latin typeface="Arial"/>
                <a:ea typeface="Microsoft YaHei"/>
              </a:rPr>
              <a:t>Training a Model, from scratch, requires lot of input data.</a:t>
            </a:r>
            <a:endParaRPr lang="en-US" sz="3200" b="0" strike="noStrike" spc="-1" dirty="0">
              <a:solidFill>
                <a:srgbClr val="000000"/>
              </a:solidFill>
              <a:uFill>
                <a:solidFill>
                  <a:srgbClr val="FFFFFF"/>
                </a:solidFill>
              </a:uFill>
              <a:latin typeface="Calibri"/>
            </a:endParaRP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176760" indent="-176040">
              <a:lnSpc>
                <a:spcPct val="100000"/>
              </a:lnSpc>
              <a:spcBef>
                <a:spcPts val="641"/>
              </a:spcBef>
              <a:buClr>
                <a:srgbClr val="000000"/>
              </a:buClr>
              <a:buSzPct val="45000"/>
              <a:buFont typeface="Symbol"/>
              <a:buChar char=""/>
            </a:pPr>
            <a:r>
              <a:rPr lang="en-US" sz="3200" b="0" strike="noStrike" spc="-1" dirty="0">
                <a:solidFill>
                  <a:srgbClr val="000000"/>
                </a:solidFill>
                <a:uFill>
                  <a:solidFill>
                    <a:srgbClr val="FFFFFF"/>
                  </a:solidFill>
                </a:uFill>
                <a:latin typeface="Arial"/>
                <a:ea typeface="Microsoft YaHei"/>
              </a:rPr>
              <a:t>Very deep networks are very resource and cash expensive.</a:t>
            </a:r>
            <a:endParaRPr lang="en-US" sz="3200" b="0" strike="noStrike" spc="-1" dirty="0">
              <a:solidFill>
                <a:srgbClr val="000000"/>
              </a:solidFill>
              <a:uFill>
                <a:solidFill>
                  <a:srgbClr val="FFFFFF"/>
                </a:solidFill>
              </a:uFill>
              <a:latin typeface="Calibri"/>
            </a:endParaRP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176760" indent="-176040">
              <a:lnSpc>
                <a:spcPct val="100000"/>
              </a:lnSpc>
              <a:spcBef>
                <a:spcPts val="641"/>
              </a:spcBef>
              <a:buClr>
                <a:srgbClr val="000000"/>
              </a:buClr>
              <a:buSzPct val="45000"/>
              <a:buFont typeface="Symbol"/>
              <a:buChar char=""/>
            </a:pPr>
            <a:r>
              <a:rPr lang="en-US" sz="3200" b="0" strike="noStrike" spc="-1" dirty="0">
                <a:solidFill>
                  <a:srgbClr val="000000"/>
                </a:solidFill>
                <a:uFill>
                  <a:solidFill>
                    <a:srgbClr val="FFFFFF"/>
                  </a:solidFill>
                </a:uFill>
                <a:latin typeface="Arial"/>
                <a:ea typeface="Microsoft YaHei"/>
              </a:rPr>
              <a:t>Determining the topology, and </a:t>
            </a:r>
            <a:r>
              <a:rPr lang="en-US" sz="3200" b="0" strike="noStrike" spc="-1" dirty="0" err="1">
                <a:solidFill>
                  <a:srgbClr val="000000"/>
                </a:solidFill>
                <a:uFill>
                  <a:solidFill>
                    <a:srgbClr val="FFFFFF"/>
                  </a:solidFill>
                </a:uFill>
                <a:latin typeface="Arial"/>
                <a:ea typeface="Microsoft YaHei"/>
              </a:rPr>
              <a:t>hyperparameters</a:t>
            </a:r>
            <a:r>
              <a:rPr lang="en-US" sz="3200" b="0" strike="noStrike" spc="-1" dirty="0">
                <a:solidFill>
                  <a:srgbClr val="000000"/>
                </a:solidFill>
                <a:uFill>
                  <a:solidFill>
                    <a:srgbClr val="FFFFFF"/>
                  </a:solidFill>
                </a:uFill>
                <a:latin typeface="Arial"/>
                <a:ea typeface="Microsoft YaHei"/>
              </a:rPr>
              <a:t> is black magic.</a:t>
            </a:r>
            <a:endParaRPr lang="en-US" sz="3200" b="0" strike="noStrike" spc="-1" dirty="0">
              <a:solidFill>
                <a:srgbClr val="000000"/>
              </a:solidFill>
              <a:uFill>
                <a:solidFill>
                  <a:srgbClr val="FFFFFF"/>
                </a:solidFill>
              </a:uFill>
              <a:latin typeface="Calibri"/>
            </a:endParaRPr>
          </a:p>
          <a:p>
            <a:pPr>
              <a:lnSpc>
                <a:spcPct val="100000"/>
              </a:lnSpc>
              <a:spcBef>
                <a:spcPts val="641"/>
              </a:spcBef>
            </a:pP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Transfer Learning for Images</a:t>
            </a:r>
          </a:p>
        </p:txBody>
      </p:sp>
      <p:sp>
        <p:nvSpPr>
          <p:cNvPr id="177" name="TextShape 2"/>
          <p:cNvSpPr txBox="1"/>
          <p:nvPr/>
        </p:nvSpPr>
        <p:spPr>
          <a:xfrm>
            <a:off x="457200" y="1600200"/>
            <a:ext cx="8229240" cy="4525560"/>
          </a:xfrm>
          <a:prstGeom prst="rect">
            <a:avLst/>
          </a:prstGeom>
          <a:noFill/>
          <a:ln>
            <a:noFill/>
          </a:ln>
        </p:spPr>
        <p:txBody>
          <a:bodyPr>
            <a:normAutofit fontScale="77500" lnSpcReduction="20000"/>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ImageNet : </a:t>
            </a:r>
          </a:p>
          <a:p>
            <a:pPr marL="1143000" lvl="2" indent="-342720">
              <a:lnSpc>
                <a:spcPct val="100000"/>
              </a:lnSpc>
              <a:spcBef>
                <a:spcPts val="479"/>
              </a:spcBef>
              <a:buClr>
                <a:srgbClr val="000000"/>
              </a:buClr>
              <a:buFont typeface="Arial"/>
              <a:buChar char="•"/>
            </a:pPr>
            <a:r>
              <a:rPr lang="en-US" sz="2400" b="0" strike="noStrike" spc="-1" dirty="0">
                <a:solidFill>
                  <a:srgbClr val="000000"/>
                </a:solidFill>
                <a:uFill>
                  <a:solidFill>
                    <a:srgbClr val="FFFFFF"/>
                  </a:solidFill>
                </a:uFill>
                <a:latin typeface="Calibri"/>
              </a:rPr>
              <a:t>14 Million Pictures</a:t>
            </a:r>
          </a:p>
          <a:p>
            <a:pPr marL="1143000" lvl="2" indent="-342720">
              <a:lnSpc>
                <a:spcPct val="100000"/>
              </a:lnSpc>
              <a:spcBef>
                <a:spcPts val="479"/>
              </a:spcBef>
              <a:buClr>
                <a:srgbClr val="000000"/>
              </a:buClr>
              <a:buFont typeface="Arial"/>
              <a:buChar char="•"/>
            </a:pPr>
            <a:r>
              <a:rPr lang="en-US" sz="2400" b="0" strike="noStrike" spc="-1" dirty="0">
                <a:solidFill>
                  <a:srgbClr val="000000"/>
                </a:solidFill>
                <a:uFill>
                  <a:solidFill>
                    <a:srgbClr val="FFFFFF"/>
                  </a:solidFill>
                </a:uFill>
                <a:latin typeface="Calibri"/>
              </a:rPr>
              <a:t>20,000 Categories</a:t>
            </a:r>
          </a:p>
          <a:p>
            <a:endParaRPr lang="en-US" sz="2400" b="0" strike="noStrike" spc="-1" dirty="0">
              <a:solidFill>
                <a:srgbClr val="000000"/>
              </a:solidFill>
              <a:uFill>
                <a:solidFill>
                  <a:srgbClr val="FFFFFF"/>
                </a:solidFill>
              </a:uFill>
              <a:latin typeface="Calibri"/>
            </a:endParaRPr>
          </a:p>
          <a:p>
            <a:endParaRPr lang="en-US" sz="24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Ready Made Models</a:t>
            </a:r>
          </a:p>
          <a:p>
            <a:pPr marL="1143000" lvl="2" indent="-342720">
              <a:lnSpc>
                <a:spcPct val="100000"/>
              </a:lnSpc>
              <a:spcBef>
                <a:spcPts val="479"/>
              </a:spcBef>
              <a:buClr>
                <a:srgbClr val="000000"/>
              </a:buClr>
              <a:buFont typeface="Arial"/>
              <a:buChar char="•"/>
            </a:pPr>
            <a:r>
              <a:rPr lang="en-US" sz="2400" b="0" u="sng" strike="noStrike" spc="-1" dirty="0" err="1">
                <a:solidFill>
                  <a:srgbClr val="0000FF"/>
                </a:solidFill>
                <a:uFill>
                  <a:solidFill>
                    <a:srgbClr val="FFFFFF"/>
                  </a:solidFill>
                </a:uFill>
                <a:latin typeface="Calibri"/>
                <a:hlinkClick r:id="rId2"/>
              </a:rPr>
              <a:t>Xception</a:t>
            </a:r>
            <a:endParaRPr lang="en-US" sz="2400" b="0" strike="noStrike" spc="-1" dirty="0">
              <a:solidFill>
                <a:srgbClr val="000000"/>
              </a:solidFill>
              <a:uFill>
                <a:solidFill>
                  <a:srgbClr val="FFFFFF"/>
                </a:solidFill>
              </a:uFill>
              <a:latin typeface="Calibri"/>
            </a:endParaRPr>
          </a:p>
          <a:p>
            <a:pPr marL="1143000" lvl="2" indent="-342720">
              <a:lnSpc>
                <a:spcPct val="100000"/>
              </a:lnSpc>
              <a:spcBef>
                <a:spcPts val="479"/>
              </a:spcBef>
              <a:buClr>
                <a:srgbClr val="000000"/>
              </a:buClr>
              <a:buFont typeface="Arial"/>
              <a:buChar char="•"/>
            </a:pPr>
            <a:r>
              <a:rPr lang="en-US" sz="2400" b="0" u="sng" strike="noStrike" spc="-1" dirty="0">
                <a:solidFill>
                  <a:srgbClr val="0000FF"/>
                </a:solidFill>
                <a:uFill>
                  <a:solidFill>
                    <a:srgbClr val="FFFFFF"/>
                  </a:solidFill>
                </a:uFill>
                <a:latin typeface="Calibri"/>
                <a:hlinkClick r:id="rId3"/>
              </a:rPr>
              <a:t>VGG16</a:t>
            </a:r>
            <a:endParaRPr lang="en-US" sz="2400" b="0" strike="noStrike" spc="-1" dirty="0">
              <a:solidFill>
                <a:srgbClr val="000000"/>
              </a:solidFill>
              <a:uFill>
                <a:solidFill>
                  <a:srgbClr val="FFFFFF"/>
                </a:solidFill>
              </a:uFill>
              <a:latin typeface="Calibri"/>
            </a:endParaRPr>
          </a:p>
          <a:p>
            <a:pPr marL="1143000" lvl="2" indent="-342720">
              <a:lnSpc>
                <a:spcPct val="100000"/>
              </a:lnSpc>
              <a:spcBef>
                <a:spcPts val="479"/>
              </a:spcBef>
              <a:buClr>
                <a:srgbClr val="000000"/>
              </a:buClr>
              <a:buFont typeface="Arial"/>
              <a:buChar char="•"/>
            </a:pPr>
            <a:r>
              <a:rPr lang="en-US" sz="2400" b="0" u="sng" strike="noStrike" spc="-1" dirty="0">
                <a:solidFill>
                  <a:srgbClr val="0000FF"/>
                </a:solidFill>
                <a:uFill>
                  <a:solidFill>
                    <a:srgbClr val="FFFFFF"/>
                  </a:solidFill>
                </a:uFill>
                <a:latin typeface="Calibri"/>
                <a:hlinkClick r:id="rId4"/>
              </a:rPr>
              <a:t>VGG19</a:t>
            </a:r>
            <a:endParaRPr lang="en-US" sz="2400" b="0" strike="noStrike" spc="-1" dirty="0">
              <a:solidFill>
                <a:srgbClr val="000000"/>
              </a:solidFill>
              <a:uFill>
                <a:solidFill>
                  <a:srgbClr val="FFFFFF"/>
                </a:solidFill>
              </a:uFill>
              <a:latin typeface="Calibri"/>
            </a:endParaRPr>
          </a:p>
          <a:p>
            <a:pPr marL="1143000" lvl="2" indent="-342720">
              <a:lnSpc>
                <a:spcPct val="100000"/>
              </a:lnSpc>
              <a:spcBef>
                <a:spcPts val="479"/>
              </a:spcBef>
              <a:buClr>
                <a:srgbClr val="000000"/>
              </a:buClr>
              <a:buFont typeface="Arial"/>
              <a:buChar char="•"/>
            </a:pPr>
            <a:r>
              <a:rPr lang="en-US" sz="2400" b="0" u="sng" strike="noStrike" spc="-1" dirty="0">
                <a:solidFill>
                  <a:srgbClr val="0000FF"/>
                </a:solidFill>
                <a:uFill>
                  <a:solidFill>
                    <a:srgbClr val="FFFFFF"/>
                  </a:solidFill>
                </a:uFill>
                <a:latin typeface="Calibri"/>
                <a:hlinkClick r:id="rId5"/>
              </a:rPr>
              <a:t>ResNet50</a:t>
            </a:r>
            <a:endParaRPr lang="en-US" sz="2400" b="0" strike="noStrike" spc="-1" dirty="0">
              <a:solidFill>
                <a:srgbClr val="000000"/>
              </a:solidFill>
              <a:uFill>
                <a:solidFill>
                  <a:srgbClr val="FFFFFF"/>
                </a:solidFill>
              </a:uFill>
              <a:latin typeface="Calibri"/>
            </a:endParaRPr>
          </a:p>
          <a:p>
            <a:pPr marL="1143000" lvl="2" indent="-342720">
              <a:lnSpc>
                <a:spcPct val="100000"/>
              </a:lnSpc>
              <a:spcBef>
                <a:spcPts val="479"/>
              </a:spcBef>
              <a:buClr>
                <a:srgbClr val="000000"/>
              </a:buClr>
              <a:buFont typeface="Arial"/>
              <a:buChar char="•"/>
            </a:pPr>
            <a:r>
              <a:rPr lang="en-US" sz="2400" b="0" u="sng" strike="noStrike" spc="-1" dirty="0">
                <a:solidFill>
                  <a:srgbClr val="0000FF"/>
                </a:solidFill>
                <a:uFill>
                  <a:solidFill>
                    <a:srgbClr val="FFFFFF"/>
                  </a:solidFill>
                </a:uFill>
                <a:latin typeface="Calibri"/>
                <a:hlinkClick r:id="rId6"/>
              </a:rPr>
              <a:t>InceptionV3</a:t>
            </a:r>
            <a:endParaRPr lang="en-US" sz="2400" b="0" strike="noStrike" spc="-1" dirty="0">
              <a:solidFill>
                <a:srgbClr val="000000"/>
              </a:solidFill>
              <a:uFill>
                <a:solidFill>
                  <a:srgbClr val="FFFFFF"/>
                </a:solidFill>
              </a:uFill>
              <a:latin typeface="Calibri"/>
            </a:endParaRPr>
          </a:p>
          <a:p>
            <a:pPr marL="1143000" lvl="2" indent="-342720">
              <a:lnSpc>
                <a:spcPct val="100000"/>
              </a:lnSpc>
              <a:spcBef>
                <a:spcPts val="479"/>
              </a:spcBef>
              <a:buClr>
                <a:srgbClr val="000000"/>
              </a:buClr>
              <a:buFont typeface="Arial"/>
              <a:buChar char="•"/>
            </a:pPr>
            <a:r>
              <a:rPr lang="en-US" sz="2400" b="0" u="sng" strike="noStrike" spc="-1" dirty="0">
                <a:solidFill>
                  <a:srgbClr val="0000FF"/>
                </a:solidFill>
                <a:uFill>
                  <a:solidFill>
                    <a:srgbClr val="FFFFFF"/>
                  </a:solidFill>
                </a:uFill>
                <a:latin typeface="Calibri"/>
                <a:hlinkClick r:id="rId7"/>
              </a:rPr>
              <a:t>InceptionResNetV2</a:t>
            </a:r>
            <a:endParaRPr lang="en-US" sz="2400" b="0" strike="noStrike" spc="-1" dirty="0">
              <a:solidFill>
                <a:srgbClr val="000000"/>
              </a:solidFill>
              <a:uFill>
                <a:solidFill>
                  <a:srgbClr val="FFFFFF"/>
                </a:solidFill>
              </a:uFill>
              <a:latin typeface="Calibri"/>
            </a:endParaRPr>
          </a:p>
          <a:p>
            <a:pPr marL="1143000" lvl="2" indent="-342720">
              <a:lnSpc>
                <a:spcPct val="100000"/>
              </a:lnSpc>
              <a:spcBef>
                <a:spcPts val="479"/>
              </a:spcBef>
              <a:buClr>
                <a:srgbClr val="000000"/>
              </a:buClr>
              <a:buFont typeface="Arial"/>
              <a:buChar char="•"/>
            </a:pPr>
            <a:r>
              <a:rPr lang="en-US" sz="2400" b="0" u="sng" strike="noStrike" spc="-1" dirty="0" err="1">
                <a:solidFill>
                  <a:srgbClr val="0000FF"/>
                </a:solidFill>
                <a:uFill>
                  <a:solidFill>
                    <a:srgbClr val="FFFFFF"/>
                  </a:solidFill>
                </a:uFill>
                <a:latin typeface="Calibri"/>
                <a:hlinkClick r:id="rId8"/>
              </a:rPr>
              <a:t>MobileNet</a:t>
            </a:r>
            <a:endParaRPr lang="en-US" sz="2400" b="0" strike="noStrike" spc="-1" dirty="0">
              <a:solidFill>
                <a:srgbClr val="000000"/>
              </a:solidFill>
              <a:uFill>
                <a:solidFill>
                  <a:srgbClr val="FFFFFF"/>
                </a:solidFill>
              </a:uFill>
              <a:latin typeface="Calibri"/>
            </a:endParaRPr>
          </a:p>
          <a:p>
            <a:pPr marL="1143000" lvl="2" indent="-342720">
              <a:lnSpc>
                <a:spcPct val="100000"/>
              </a:lnSpc>
              <a:spcBef>
                <a:spcPts val="479"/>
              </a:spcBef>
              <a:buClr>
                <a:srgbClr val="000000"/>
              </a:buClr>
              <a:buFont typeface="Arial"/>
              <a:buChar char="•"/>
            </a:pPr>
            <a:r>
              <a:rPr lang="en-US" sz="2400" b="0" u="sng" strike="noStrike" spc="-1" dirty="0" err="1">
                <a:solidFill>
                  <a:srgbClr val="0000FF"/>
                </a:solidFill>
                <a:uFill>
                  <a:solidFill>
                    <a:srgbClr val="FFFFFF"/>
                  </a:solidFill>
                </a:uFill>
                <a:latin typeface="Calibri"/>
                <a:hlinkClick r:id="rId9"/>
              </a:rPr>
              <a:t>DenseNet</a:t>
            </a:r>
            <a:endParaRPr lang="en-US" sz="2400" b="0" strike="noStrike" spc="-1" dirty="0">
              <a:solidFill>
                <a:srgbClr val="000000"/>
              </a:solidFill>
              <a:uFill>
                <a:solidFill>
                  <a:srgbClr val="FFFFFF"/>
                </a:solidFill>
              </a:uFill>
              <a:latin typeface="Calibri"/>
            </a:endParaRPr>
          </a:p>
          <a:p>
            <a:pPr marL="1143000" lvl="2" indent="-342720">
              <a:lnSpc>
                <a:spcPct val="100000"/>
              </a:lnSpc>
              <a:spcBef>
                <a:spcPts val="479"/>
              </a:spcBef>
              <a:buClr>
                <a:srgbClr val="000000"/>
              </a:buClr>
              <a:buFont typeface="Arial"/>
              <a:buChar char="•"/>
            </a:pPr>
            <a:r>
              <a:rPr lang="en-US" sz="2400" b="0" u="sng" strike="noStrike" spc="-1" dirty="0" err="1">
                <a:solidFill>
                  <a:srgbClr val="0000FF"/>
                </a:solidFill>
                <a:uFill>
                  <a:solidFill>
                    <a:srgbClr val="FFFFFF"/>
                  </a:solidFill>
                </a:uFill>
                <a:latin typeface="Calibri"/>
                <a:hlinkClick r:id="rId10"/>
              </a:rPr>
              <a:t>NASNet</a:t>
            </a:r>
            <a:endParaRPr lang="en-US" sz="2400" b="0" strike="noStrike" spc="-1" dirty="0">
              <a:solidFill>
                <a:srgbClr val="000000"/>
              </a:solidFill>
              <a:uFill>
                <a:solidFill>
                  <a:srgbClr val="FFFFFF"/>
                </a:solidFill>
              </a:uFill>
              <a:latin typeface="Calibri"/>
            </a:endParaRPr>
          </a:p>
          <a:p>
            <a:pPr>
              <a:lnSpc>
                <a:spcPct val="100000"/>
              </a:lnSpc>
              <a:spcBef>
                <a:spcPts val="641"/>
              </a:spcBef>
            </a:pPr>
            <a:endParaRPr lang="en-US" sz="24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48920" y="180000"/>
            <a:ext cx="8228880" cy="98712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Transfer Learning  Fine Tuning</a:t>
            </a:r>
          </a:p>
        </p:txBody>
      </p:sp>
      <p:pic>
        <p:nvPicPr>
          <p:cNvPr id="1026" name="Picture 2" descr="https://cdn-images-1.medium.com/max/1600/1*d6iwmZTr9OY4TtjJW81_W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34" y="1295400"/>
            <a:ext cx="8633073"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457200" y="274680"/>
            <a:ext cx="8229240" cy="1142640"/>
          </a:xfrm>
          <a:prstGeom prst="rect">
            <a:avLst/>
          </a:prstGeom>
          <a:noFill/>
          <a:ln>
            <a:noFill/>
          </a:ln>
        </p:spPr>
        <p:txBody>
          <a:bodyPr anchor="ctr">
            <a:normAutofit fontScale="92500" lnSpcReduction="20000"/>
          </a:bodyPr>
          <a:lstStyle/>
          <a:p>
            <a:pPr algn="ctr">
              <a:lnSpc>
                <a:spcPct val="100000"/>
              </a:lnSpc>
            </a:pPr>
            <a:r>
              <a:rPr lang="en-US" sz="4400" b="0" strike="noStrike" spc="-1" dirty="0">
                <a:solidFill>
                  <a:srgbClr val="000000"/>
                </a:solidFill>
                <a:uFill>
                  <a:solidFill>
                    <a:srgbClr val="FFFFFF"/>
                  </a:solidFill>
                </a:uFill>
                <a:latin typeface="Calibri"/>
              </a:rPr>
              <a:t>When to </a:t>
            </a:r>
            <a:r>
              <a:rPr lang="en-US" sz="4400" b="0" strike="noStrike" spc="-1" dirty="0" err="1">
                <a:solidFill>
                  <a:srgbClr val="000000"/>
                </a:solidFill>
                <a:uFill>
                  <a:solidFill>
                    <a:srgbClr val="FFFFFF"/>
                  </a:solidFill>
                </a:uFill>
                <a:latin typeface="Calibri"/>
              </a:rPr>
              <a:t>FineTune</a:t>
            </a:r>
            <a:r>
              <a:rPr lang="en-US" sz="4400" b="0" strike="noStrike" spc="-1" dirty="0">
                <a:solidFill>
                  <a:srgbClr val="000000"/>
                </a:solidFill>
                <a:uFill>
                  <a:solidFill>
                    <a:srgbClr val="FFFFFF"/>
                  </a:solidFill>
                </a:uFill>
                <a:latin typeface="Calibri"/>
              </a:rPr>
              <a:t> a </a:t>
            </a:r>
            <a:r>
              <a:rPr lang="en-US" sz="4400" b="0" strike="noStrike" spc="-1" dirty="0" err="1">
                <a:solidFill>
                  <a:srgbClr val="000000"/>
                </a:solidFill>
                <a:uFill>
                  <a:solidFill>
                    <a:srgbClr val="FFFFFF"/>
                  </a:solidFill>
                </a:uFill>
                <a:latin typeface="Calibri"/>
              </a:rPr>
              <a:t>PreTrained</a:t>
            </a:r>
            <a:r>
              <a:rPr lang="en-US" sz="4400" b="0" strike="noStrike" spc="-1" dirty="0">
                <a:solidFill>
                  <a:srgbClr val="000000"/>
                </a:solidFill>
                <a:uFill>
                  <a:solidFill>
                    <a:srgbClr val="FFFFFF"/>
                  </a:solidFill>
                </a:uFill>
                <a:latin typeface="Calibri"/>
              </a:rPr>
              <a:t> Model</a:t>
            </a:r>
          </a:p>
        </p:txBody>
      </p:sp>
      <p:sp>
        <p:nvSpPr>
          <p:cNvPr id="181" name="TextShape 2"/>
          <p:cNvSpPr txBox="1"/>
          <p:nvPr/>
        </p:nvSpPr>
        <p:spPr>
          <a:xfrm>
            <a:off x="457200" y="1600200"/>
            <a:ext cx="8229240" cy="4525560"/>
          </a:xfrm>
          <a:prstGeom prst="rect">
            <a:avLst/>
          </a:prstGeom>
          <a:noFill/>
          <a:ln>
            <a:noFill/>
          </a:ln>
        </p:spPr>
        <p:txBody>
          <a:bodyPr>
            <a:normAutofit fontScale="47500" lnSpcReduction="20000"/>
          </a:bodyPr>
          <a:lstStyle/>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1F497D"/>
              </a:buClr>
              <a:buFont typeface="Arial"/>
              <a:buChar char="•"/>
            </a:pPr>
            <a:r>
              <a:rPr lang="en-US" sz="3200" b="1" strike="noStrike" spc="-1" dirty="0">
                <a:solidFill>
                  <a:srgbClr val="1F497D"/>
                </a:solidFill>
                <a:uFill>
                  <a:solidFill>
                    <a:srgbClr val="FFFFFF"/>
                  </a:solidFill>
                </a:uFill>
                <a:latin typeface="Calibri"/>
              </a:rPr>
              <a:t>New dataset is small and similar to original dataset</a:t>
            </a:r>
            <a:r>
              <a:rPr lang="en-US" sz="3200" b="0" strike="noStrike" spc="-1" dirty="0">
                <a:solidFill>
                  <a:srgbClr val="000000"/>
                </a:solidFill>
                <a:uFill>
                  <a:solidFill>
                    <a:srgbClr val="FFFFFF"/>
                  </a:solidFill>
                </a:uFill>
                <a:latin typeface="Calibri"/>
              </a:rPr>
              <a:t>. </a:t>
            </a:r>
          </a:p>
          <a:p>
            <a:r>
              <a:rPr lang="en-US" sz="2800" b="0" strike="noStrike" spc="-1" dirty="0">
                <a:solidFill>
                  <a:srgbClr val="000000"/>
                </a:solidFill>
                <a:uFill>
                  <a:solidFill>
                    <a:srgbClr val="FFFFFF"/>
                  </a:solidFill>
                </a:uFill>
                <a:latin typeface="Calibri"/>
              </a:rPr>
              <a:t>Since the data is small, it is not a good idea to fine-tune the </a:t>
            </a:r>
            <a:r>
              <a:rPr lang="en-US" sz="2800" b="0" strike="noStrike" spc="-1" dirty="0" err="1">
                <a:solidFill>
                  <a:srgbClr val="000000"/>
                </a:solidFill>
                <a:uFill>
                  <a:solidFill>
                    <a:srgbClr val="FFFFFF"/>
                  </a:solidFill>
                </a:uFill>
                <a:latin typeface="Calibri"/>
              </a:rPr>
              <a:t>ConvNet</a:t>
            </a:r>
            <a:r>
              <a:rPr lang="en-US" sz="2800" b="0" strike="noStrike" spc="-1" dirty="0">
                <a:solidFill>
                  <a:srgbClr val="000000"/>
                </a:solidFill>
                <a:uFill>
                  <a:solidFill>
                    <a:srgbClr val="FFFFFF"/>
                  </a:solidFill>
                </a:uFill>
                <a:latin typeface="Calibri"/>
              </a:rPr>
              <a:t> due to overfitting concerns.</a:t>
            </a:r>
          </a:p>
          <a:p>
            <a:r>
              <a:rPr lang="en-US" sz="2800" b="0" strike="noStrike" spc="-1" dirty="0">
                <a:solidFill>
                  <a:srgbClr val="000000"/>
                </a:solidFill>
                <a:uFill>
                  <a:solidFill>
                    <a:srgbClr val="FFFFFF"/>
                  </a:solidFill>
                </a:uFill>
                <a:latin typeface="Calibri"/>
              </a:rPr>
              <a:t>Since the data is similar to the original data, we expect higher-level features in the </a:t>
            </a:r>
            <a:r>
              <a:rPr lang="en-US" sz="2800" b="0" strike="noStrike" spc="-1" dirty="0" err="1">
                <a:solidFill>
                  <a:srgbClr val="000000"/>
                </a:solidFill>
                <a:uFill>
                  <a:solidFill>
                    <a:srgbClr val="FFFFFF"/>
                  </a:solidFill>
                </a:uFill>
                <a:latin typeface="Calibri"/>
              </a:rPr>
              <a:t>ConvNet</a:t>
            </a:r>
            <a:r>
              <a:rPr lang="en-US" sz="2800" b="0" strike="noStrike" spc="-1" dirty="0">
                <a:solidFill>
                  <a:srgbClr val="000000"/>
                </a:solidFill>
                <a:uFill>
                  <a:solidFill>
                    <a:srgbClr val="FFFFFF"/>
                  </a:solidFill>
                </a:uFill>
                <a:latin typeface="Calibri"/>
              </a:rPr>
              <a:t> to be relevant to this dataset as well. </a:t>
            </a:r>
          </a:p>
          <a:p>
            <a:r>
              <a:rPr lang="en-US" sz="2800" b="0" strike="noStrike" spc="-1" dirty="0">
                <a:solidFill>
                  <a:srgbClr val="000000"/>
                </a:solidFill>
                <a:uFill>
                  <a:solidFill>
                    <a:srgbClr val="FFFFFF"/>
                  </a:solidFill>
                </a:uFill>
                <a:latin typeface="Calibri"/>
              </a:rPr>
              <a:t>Hence, the best idea might be to train a linear classifier on the CNN codes.</a:t>
            </a:r>
          </a:p>
          <a:p>
            <a:pPr>
              <a:lnSpc>
                <a:spcPct val="100000"/>
              </a:lnSpc>
              <a:spcBef>
                <a:spcPts val="641"/>
              </a:spcBef>
            </a:pPr>
            <a:endParaRPr lang="en-US" sz="2800" b="0" strike="noStrike" spc="-1" dirty="0">
              <a:solidFill>
                <a:srgbClr val="000000"/>
              </a:solidFill>
              <a:uFill>
                <a:solidFill>
                  <a:srgbClr val="FFFFFF"/>
                </a:solidFill>
              </a:uFill>
              <a:latin typeface="Calibri"/>
            </a:endParaRPr>
          </a:p>
          <a:p>
            <a:pPr marL="343080" lvl="1" indent="-342720">
              <a:lnSpc>
                <a:spcPct val="100000"/>
              </a:lnSpc>
              <a:spcBef>
                <a:spcPts val="641"/>
              </a:spcBef>
              <a:buClr>
                <a:srgbClr val="1F497D"/>
              </a:buClr>
              <a:buFont typeface="Arial"/>
              <a:buChar char="•"/>
            </a:pPr>
            <a:r>
              <a:rPr lang="en-US" sz="3200" b="1" strike="noStrike" spc="-1" dirty="0">
                <a:solidFill>
                  <a:srgbClr val="1F497D"/>
                </a:solidFill>
                <a:uFill>
                  <a:solidFill>
                    <a:srgbClr val="FFFFFF"/>
                  </a:solidFill>
                </a:uFill>
                <a:latin typeface="Calibri"/>
              </a:rPr>
              <a:t>New dataset is large and similar to the original dataset. </a:t>
            </a:r>
            <a:endParaRPr lang="en-US" sz="3200" b="0" strike="noStrike" spc="-1" dirty="0">
              <a:solidFill>
                <a:srgbClr val="000000"/>
              </a:solidFill>
              <a:uFill>
                <a:solidFill>
                  <a:srgbClr val="FFFFFF"/>
                </a:solidFill>
              </a:uFill>
              <a:latin typeface="Calibri"/>
            </a:endParaRPr>
          </a:p>
          <a:p>
            <a:r>
              <a:rPr lang="en-US" sz="2700" b="0" strike="noStrike" spc="-1" dirty="0">
                <a:solidFill>
                  <a:srgbClr val="000000"/>
                </a:solidFill>
                <a:uFill>
                  <a:solidFill>
                    <a:srgbClr val="FFFFFF"/>
                  </a:solidFill>
                </a:uFill>
                <a:latin typeface="Calibri"/>
              </a:rPr>
              <a:t>Since we have more data, we can have more confidence that we won’t </a:t>
            </a:r>
            <a:r>
              <a:rPr lang="en-US" sz="2700" b="0" strike="noStrike" spc="-1" dirty="0" err="1">
                <a:solidFill>
                  <a:srgbClr val="000000"/>
                </a:solidFill>
                <a:uFill>
                  <a:solidFill>
                    <a:srgbClr val="FFFFFF"/>
                  </a:solidFill>
                </a:uFill>
                <a:latin typeface="Calibri"/>
              </a:rPr>
              <a:t>overfit</a:t>
            </a:r>
            <a:r>
              <a:rPr lang="en-US" sz="2700" b="0" strike="noStrike" spc="-1" dirty="0">
                <a:solidFill>
                  <a:srgbClr val="000000"/>
                </a:solidFill>
                <a:uFill>
                  <a:solidFill>
                    <a:srgbClr val="FFFFFF"/>
                  </a:solidFill>
                </a:uFill>
                <a:latin typeface="Calibri"/>
              </a:rPr>
              <a:t> if we were to try to fine-tune through the full network.</a:t>
            </a:r>
          </a:p>
          <a:p>
            <a:endParaRPr lang="en-US" sz="2700" b="0" strike="noStrike" spc="-1" dirty="0">
              <a:solidFill>
                <a:srgbClr val="000000"/>
              </a:solidFill>
              <a:uFill>
                <a:solidFill>
                  <a:srgbClr val="FFFFFF"/>
                </a:solidFill>
              </a:uFill>
              <a:latin typeface="Calibri"/>
            </a:endParaRPr>
          </a:p>
          <a:p>
            <a:pPr marL="343080" lvl="1" indent="-342720">
              <a:lnSpc>
                <a:spcPct val="100000"/>
              </a:lnSpc>
              <a:spcBef>
                <a:spcPts val="641"/>
              </a:spcBef>
              <a:buClr>
                <a:srgbClr val="1F497D"/>
              </a:buClr>
              <a:buFont typeface="Arial"/>
              <a:buChar char="•"/>
            </a:pPr>
            <a:r>
              <a:rPr lang="en-US" sz="3200" b="1" strike="noStrike" spc="-1" dirty="0">
                <a:solidFill>
                  <a:srgbClr val="1F497D"/>
                </a:solidFill>
                <a:uFill>
                  <a:solidFill>
                    <a:srgbClr val="FFFFFF"/>
                  </a:solidFill>
                </a:uFill>
                <a:latin typeface="Calibri"/>
              </a:rPr>
              <a:t>New dataset is small but very different from the original dataset. </a:t>
            </a:r>
            <a:endParaRPr lang="en-US" sz="3200" b="0" strike="noStrike" spc="-1" dirty="0">
              <a:solidFill>
                <a:srgbClr val="000000"/>
              </a:solidFill>
              <a:uFill>
                <a:solidFill>
                  <a:srgbClr val="FFFFFF"/>
                </a:solidFill>
              </a:uFill>
              <a:latin typeface="Calibri"/>
            </a:endParaRPr>
          </a:p>
          <a:p>
            <a:r>
              <a:rPr lang="en-US" sz="2700" b="0" strike="noStrike" spc="-1" dirty="0">
                <a:solidFill>
                  <a:srgbClr val="000000"/>
                </a:solidFill>
                <a:uFill>
                  <a:solidFill>
                    <a:srgbClr val="FFFFFF"/>
                  </a:solidFill>
                </a:uFill>
                <a:latin typeface="Calibri"/>
              </a:rPr>
              <a:t>Since the data is small, it is likely best to only train a linear classifier. </a:t>
            </a:r>
          </a:p>
          <a:p>
            <a:r>
              <a:rPr lang="en-US" sz="2700" b="0" strike="noStrike" spc="-1" dirty="0">
                <a:solidFill>
                  <a:srgbClr val="000000"/>
                </a:solidFill>
                <a:uFill>
                  <a:solidFill>
                    <a:srgbClr val="FFFFFF"/>
                  </a:solidFill>
                </a:uFill>
                <a:latin typeface="Calibri"/>
              </a:rPr>
              <a:t>Since the dataset is very different, it might not be best to train the classifier form the top of the network, which contains more dataset-specific features.</a:t>
            </a:r>
          </a:p>
          <a:p>
            <a:r>
              <a:rPr lang="en-US" sz="2700" b="0" strike="noStrike" spc="-1" dirty="0">
                <a:solidFill>
                  <a:srgbClr val="000000"/>
                </a:solidFill>
                <a:uFill>
                  <a:solidFill>
                    <a:srgbClr val="FFFFFF"/>
                  </a:solidFill>
                </a:uFill>
                <a:latin typeface="Calibri"/>
              </a:rPr>
              <a:t> Instead, it might work better to train the SVM classifier from activations somewhere earlier in the network.</a:t>
            </a:r>
          </a:p>
          <a:p>
            <a:endParaRPr lang="en-US" sz="27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1F497D"/>
              </a:buClr>
              <a:buFont typeface="Arial"/>
              <a:buChar char="•"/>
            </a:pPr>
            <a:r>
              <a:rPr lang="en-US" sz="3200" b="1" strike="noStrike" spc="-1" dirty="0">
                <a:solidFill>
                  <a:srgbClr val="1F497D"/>
                </a:solidFill>
                <a:uFill>
                  <a:solidFill>
                    <a:srgbClr val="FFFFFF"/>
                  </a:solidFill>
                </a:uFill>
                <a:latin typeface="Calibri"/>
              </a:rPr>
              <a:t>New dataset is large and very different from the original dataset. </a:t>
            </a:r>
            <a:endParaRPr lang="en-US" sz="3200" b="0" strike="noStrike" spc="-1" dirty="0">
              <a:solidFill>
                <a:srgbClr val="000000"/>
              </a:solidFill>
              <a:uFill>
                <a:solidFill>
                  <a:srgbClr val="FFFFFF"/>
                </a:solidFill>
              </a:uFill>
              <a:latin typeface="Calibri"/>
            </a:endParaRPr>
          </a:p>
          <a:p>
            <a:r>
              <a:rPr lang="en-US" sz="2700" b="0" strike="noStrike" spc="-1" dirty="0">
                <a:solidFill>
                  <a:srgbClr val="000000"/>
                </a:solidFill>
                <a:uFill>
                  <a:solidFill>
                    <a:srgbClr val="FFFFFF"/>
                  </a:solidFill>
                </a:uFill>
                <a:latin typeface="Calibri"/>
              </a:rPr>
              <a:t>Since the dataset is very large,  we can afford to train a </a:t>
            </a:r>
            <a:r>
              <a:rPr lang="en-US" sz="2700" b="0" strike="noStrike" spc="-1" dirty="0" err="1">
                <a:solidFill>
                  <a:srgbClr val="000000"/>
                </a:solidFill>
                <a:uFill>
                  <a:solidFill>
                    <a:srgbClr val="FFFFFF"/>
                  </a:solidFill>
                </a:uFill>
                <a:latin typeface="Calibri"/>
              </a:rPr>
              <a:t>ConvNet</a:t>
            </a:r>
            <a:r>
              <a:rPr lang="en-US" sz="2700" b="0" strike="noStrike" spc="-1" dirty="0">
                <a:solidFill>
                  <a:srgbClr val="000000"/>
                </a:solidFill>
                <a:uFill>
                  <a:solidFill>
                    <a:srgbClr val="FFFFFF"/>
                  </a:solidFill>
                </a:uFill>
                <a:latin typeface="Calibri"/>
              </a:rPr>
              <a:t> from scratch. </a:t>
            </a:r>
          </a:p>
          <a:p>
            <a:r>
              <a:rPr lang="en-US" sz="2700" b="0" strike="noStrike" spc="-1" dirty="0">
                <a:solidFill>
                  <a:srgbClr val="000000"/>
                </a:solidFill>
                <a:uFill>
                  <a:solidFill>
                    <a:srgbClr val="FFFFFF"/>
                  </a:solidFill>
                </a:uFill>
                <a:latin typeface="Calibri"/>
              </a:rPr>
              <a:t>However, in practice it is very often still beneficial to initialize with weights from a </a:t>
            </a:r>
            <a:r>
              <a:rPr lang="en-US" sz="2700" b="0" strike="noStrike" spc="-1" dirty="0" err="1">
                <a:solidFill>
                  <a:srgbClr val="000000"/>
                </a:solidFill>
                <a:uFill>
                  <a:solidFill>
                    <a:srgbClr val="FFFFFF"/>
                  </a:solidFill>
                </a:uFill>
                <a:latin typeface="Calibri"/>
              </a:rPr>
              <a:t>pretrained</a:t>
            </a:r>
            <a:r>
              <a:rPr lang="en-US" sz="2700" b="0" strike="noStrike" spc="-1" dirty="0">
                <a:solidFill>
                  <a:srgbClr val="000000"/>
                </a:solidFill>
                <a:uFill>
                  <a:solidFill>
                    <a:srgbClr val="FFFFFF"/>
                  </a:solidFill>
                </a:uFill>
                <a:latin typeface="Calibri"/>
              </a:rPr>
              <a:t> model. </a:t>
            </a:r>
          </a:p>
          <a:p>
            <a:r>
              <a:rPr lang="en-US" sz="2700" b="0" strike="noStrike" spc="-1" dirty="0">
                <a:solidFill>
                  <a:srgbClr val="000000"/>
                </a:solidFill>
                <a:uFill>
                  <a:solidFill>
                    <a:srgbClr val="FFFFFF"/>
                  </a:solidFill>
                </a:uFill>
                <a:latin typeface="Calibri"/>
              </a:rPr>
              <a:t>In this case, we would have enough data and confidence to fine-tune through the entire network.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191120" y="274680"/>
            <a:ext cx="4495320" cy="563040"/>
          </a:xfrm>
          <a:prstGeom prst="rect">
            <a:avLst/>
          </a:prstGeom>
          <a:noFill/>
          <a:ln>
            <a:noFill/>
          </a:ln>
        </p:spPr>
        <p:txBody>
          <a:bodyPr anchor="ctr">
            <a:normAutofit fontScale="85000" lnSpcReduction="20000"/>
          </a:bodyPr>
          <a:lstStyle/>
          <a:p>
            <a:pPr algn="ctr">
              <a:lnSpc>
                <a:spcPct val="100000"/>
              </a:lnSpc>
            </a:pPr>
            <a:r>
              <a:rPr lang="en-US" sz="4400" b="0" strike="noStrike" spc="-1" dirty="0">
                <a:solidFill>
                  <a:srgbClr val="000000"/>
                </a:solidFill>
                <a:uFill>
                  <a:solidFill>
                    <a:srgbClr val="FFFFFF"/>
                  </a:solidFill>
                </a:uFill>
                <a:latin typeface="Calibri"/>
              </a:rPr>
              <a:t>VGG16 Architecture</a:t>
            </a:r>
          </a:p>
        </p:txBody>
      </p:sp>
      <p:pic>
        <p:nvPicPr>
          <p:cNvPr id="183" name="Picture 3"/>
          <p:cNvPicPr/>
          <p:nvPr/>
        </p:nvPicPr>
        <p:blipFill>
          <a:blip r:embed="rId2"/>
          <a:stretch/>
        </p:blipFill>
        <p:spPr>
          <a:xfrm>
            <a:off x="152280" y="152280"/>
            <a:ext cx="4038120" cy="6552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869400"/>
          </a:xfrm>
        </p:spPr>
        <p:txBody>
          <a:bodyPr/>
          <a:lstStyle/>
          <a:p>
            <a:r>
              <a:rPr lang="en-US" sz="4000" b="0" strike="noStrike" spc="-1" dirty="0" smtClean="0">
                <a:solidFill>
                  <a:srgbClr val="000000"/>
                </a:solidFill>
                <a:uFill>
                  <a:solidFill>
                    <a:srgbClr val="FFFFFF"/>
                  </a:solidFill>
                </a:uFill>
                <a:latin typeface="Calibri"/>
              </a:rPr>
              <a:t>VGG16 Architecture</a:t>
            </a:r>
            <a:r>
              <a:rPr lang="en-US" b="0" strike="noStrike" spc="-1" dirty="0" smtClean="0">
                <a:solidFill>
                  <a:srgbClr val="000000"/>
                </a:solidFill>
                <a:uFill>
                  <a:solidFill>
                    <a:srgbClr val="FFFFFF"/>
                  </a:solidFill>
                </a:uFill>
                <a:latin typeface="Calibri"/>
              </a:rPr>
              <a:t/>
            </a:r>
            <a:br>
              <a:rPr lang="en-US" b="0" strike="noStrike" spc="-1" dirty="0" smtClean="0">
                <a:solidFill>
                  <a:srgbClr val="000000"/>
                </a:solidFill>
                <a:uFill>
                  <a:solidFill>
                    <a:srgbClr val="FFFFFF"/>
                  </a:solidFill>
                </a:uFill>
                <a:latin typeface="Calibri"/>
              </a:rPr>
            </a:br>
            <a:endParaRPr lang="en-US" dirty="0"/>
          </a:p>
        </p:txBody>
      </p:sp>
      <p:sp>
        <p:nvSpPr>
          <p:cNvPr id="3" name="Subtitle 2"/>
          <p:cNvSpPr>
            <a:spLocks noGrp="1"/>
          </p:cNvSpPr>
          <p:nvPr>
            <p:ph type="subTitle"/>
          </p:nvPr>
        </p:nvSpPr>
        <p:spPr>
          <a:xfrm>
            <a:off x="457200" y="1371600"/>
            <a:ext cx="8229240" cy="5257800"/>
          </a:xfrm>
        </p:spPr>
        <p:txBody>
          <a:bodyPr>
            <a:normAutofit/>
          </a:bodyPr>
          <a:lstStyle/>
          <a:p>
            <a:r>
              <a:rPr lang="en-US" b="1" dirty="0"/>
              <a:t>Application</a:t>
            </a:r>
            <a:r>
              <a:rPr lang="en-US" dirty="0"/>
              <a:t>:</a:t>
            </a:r>
          </a:p>
          <a:p>
            <a:r>
              <a:rPr lang="en-US" dirty="0"/>
              <a:t>Given image → find object name in the image</a:t>
            </a:r>
          </a:p>
          <a:p>
            <a:r>
              <a:rPr lang="en-US" dirty="0"/>
              <a:t>It can detect any one of 1000 images</a:t>
            </a:r>
          </a:p>
          <a:p>
            <a:r>
              <a:rPr lang="en-US" dirty="0"/>
              <a:t>It takes input image of size 224 * 244 * 3 (RGB image)</a:t>
            </a:r>
          </a:p>
          <a:p>
            <a:endParaRPr lang="en-US" dirty="0" smtClean="0"/>
          </a:p>
          <a:p>
            <a:r>
              <a:rPr lang="en-US" b="1" dirty="0"/>
              <a:t>Built using:</a:t>
            </a:r>
            <a:endParaRPr lang="en-US" dirty="0"/>
          </a:p>
          <a:p>
            <a:r>
              <a:rPr lang="en-US" dirty="0"/>
              <a:t>Convolutions layers (used only 3*3 size )</a:t>
            </a:r>
          </a:p>
          <a:p>
            <a:r>
              <a:rPr lang="en-US" dirty="0"/>
              <a:t>Max pooling layers (used only 2*2 size)</a:t>
            </a:r>
          </a:p>
          <a:p>
            <a:r>
              <a:rPr lang="en-US" dirty="0"/>
              <a:t>Fully connected layers at end</a:t>
            </a:r>
          </a:p>
          <a:p>
            <a:r>
              <a:rPr lang="en-US" dirty="0"/>
              <a:t>Total 16 layers</a:t>
            </a:r>
          </a:p>
          <a:p>
            <a:r>
              <a:rPr lang="en-US" b="1" dirty="0"/>
              <a:t>Model size: </a:t>
            </a:r>
            <a:r>
              <a:rPr lang="en-US" dirty="0"/>
              <a:t>528MB</a:t>
            </a:r>
          </a:p>
          <a:p>
            <a:r>
              <a:rPr lang="en-US" b="1" dirty="0" smtClean="0"/>
              <a:t> </a:t>
            </a:r>
            <a:endParaRPr lang="en-US" dirty="0"/>
          </a:p>
          <a:p>
            <a:r>
              <a:rPr lang="en-US" b="1" dirty="0"/>
              <a:t>Top-1 Accuracy</a:t>
            </a:r>
            <a:r>
              <a:rPr lang="en-US" dirty="0"/>
              <a:t>: 70.5%</a:t>
            </a:r>
          </a:p>
          <a:p>
            <a:r>
              <a:rPr lang="en-US" b="1" dirty="0"/>
              <a:t>Top-5 Accuracy:</a:t>
            </a:r>
            <a:r>
              <a:rPr lang="en-US" dirty="0"/>
              <a:t> 90.0%</a:t>
            </a:r>
          </a:p>
          <a:p>
            <a:r>
              <a:rPr lang="en-US" b="1" dirty="0"/>
              <a:t>Built by:</a:t>
            </a:r>
            <a:r>
              <a:rPr lang="en-US" dirty="0"/>
              <a:t> Visual Geometry Group </a:t>
            </a:r>
            <a:r>
              <a:rPr lang="en-US" dirty="0">
                <a:hlinkClick r:id="rId2"/>
              </a:rPr>
              <a:t>Visual Geometry Group Home Page</a:t>
            </a:r>
            <a:endParaRPr lang="en-US" dirty="0"/>
          </a:p>
          <a:p>
            <a:r>
              <a:rPr lang="en-US" b="1" dirty="0" err="1"/>
              <a:t>Varient</a:t>
            </a:r>
            <a:r>
              <a:rPr lang="en-US" dirty="0"/>
              <a:t>: VGG-19</a:t>
            </a:r>
          </a:p>
          <a:p>
            <a:endParaRPr lang="en-US" dirty="0"/>
          </a:p>
        </p:txBody>
      </p:sp>
    </p:spTree>
    <p:extLst>
      <p:ext uri="{BB962C8B-B14F-4D97-AF65-F5344CB8AC3E}">
        <p14:creationId xmlns:p14="http://schemas.microsoft.com/office/powerpoint/2010/main" val="70678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4800"/>
          </a:xfrm>
        </p:spPr>
        <p:txBody>
          <a:bodyPr/>
          <a:lstStyle/>
          <a:p>
            <a:r>
              <a:rPr lang="en-US" sz="4000" b="0" strike="noStrike" spc="-1" dirty="0" smtClean="0">
                <a:solidFill>
                  <a:srgbClr val="000000"/>
                </a:solidFill>
                <a:uFill>
                  <a:solidFill>
                    <a:srgbClr val="FFFFFF"/>
                  </a:solidFill>
                </a:uFill>
                <a:latin typeface="Calibri"/>
              </a:rPr>
              <a:t>VGG16 Architecture</a:t>
            </a:r>
            <a:endParaRPr lang="en-US" sz="4000" dirty="0"/>
          </a:p>
        </p:txBody>
      </p:sp>
      <p:sp>
        <p:nvSpPr>
          <p:cNvPr id="4" name="TextBox 3"/>
          <p:cNvSpPr txBox="1"/>
          <p:nvPr/>
        </p:nvSpPr>
        <p:spPr>
          <a:xfrm>
            <a:off x="228600" y="1371600"/>
            <a:ext cx="8686800" cy="3970318"/>
          </a:xfrm>
          <a:prstGeom prst="rect">
            <a:avLst/>
          </a:prstGeom>
          <a:noFill/>
        </p:spPr>
        <p:txBody>
          <a:bodyPr wrap="square" rtlCol="0">
            <a:spAutoFit/>
          </a:bodyPr>
          <a:lstStyle/>
          <a:p>
            <a:r>
              <a:rPr lang="en-US" dirty="0" err="1"/>
              <a:t>VGGNet</a:t>
            </a:r>
            <a:r>
              <a:rPr lang="en-US" dirty="0"/>
              <a:t> wants to give an answer to “how to design the network structure”. </a:t>
            </a:r>
            <a:endParaRPr lang="en-US" dirty="0" smtClean="0"/>
          </a:p>
          <a:p>
            <a:endParaRPr lang="en-US" dirty="0"/>
          </a:p>
          <a:p>
            <a:endParaRPr lang="en-US" dirty="0"/>
          </a:p>
          <a:p>
            <a:r>
              <a:rPr lang="en-US" dirty="0"/>
              <a:t>Among many choices, VGG adopts the simplest. Only 3x3 convolution and 2x2 pooling are used throughout the whole network. </a:t>
            </a:r>
            <a:endParaRPr lang="en-US" dirty="0" smtClean="0"/>
          </a:p>
          <a:p>
            <a:endParaRPr lang="en-US" dirty="0"/>
          </a:p>
          <a:p>
            <a:endParaRPr lang="en-US" dirty="0"/>
          </a:p>
          <a:p>
            <a:r>
              <a:rPr lang="en-US" dirty="0"/>
              <a:t>VGG also shows that the depth of the network plays an important role. Deeper networks give better results</a:t>
            </a:r>
            <a:r>
              <a:rPr lang="en-US" dirty="0" smtClean="0"/>
              <a:t>.</a:t>
            </a:r>
          </a:p>
          <a:p>
            <a:endParaRPr lang="en-US" dirty="0"/>
          </a:p>
          <a:p>
            <a:endParaRPr lang="en-US" dirty="0"/>
          </a:p>
          <a:p>
            <a:r>
              <a:rPr lang="en-US" dirty="0"/>
              <a:t>One drawback of </a:t>
            </a:r>
            <a:r>
              <a:rPr lang="en-US" dirty="0" err="1"/>
              <a:t>VGGNet</a:t>
            </a:r>
            <a:r>
              <a:rPr lang="en-US" dirty="0"/>
              <a:t> is that this network is usually big. It contains around 160M parameters. Most of the parameters are consumed in the fc layers.</a:t>
            </a:r>
          </a:p>
          <a:p>
            <a:endParaRPr lang="en-US" dirty="0"/>
          </a:p>
        </p:txBody>
      </p:sp>
    </p:spTree>
    <p:extLst>
      <p:ext uri="{BB962C8B-B14F-4D97-AF65-F5344CB8AC3E}">
        <p14:creationId xmlns:p14="http://schemas.microsoft.com/office/powerpoint/2010/main" val="173232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564600"/>
          </a:xfrm>
        </p:spPr>
        <p:txBody>
          <a:bodyPr/>
          <a:lstStyle/>
          <a:p>
            <a:r>
              <a:rPr lang="en-US" sz="4000" b="0" strike="noStrike" spc="-1" dirty="0" smtClean="0">
                <a:solidFill>
                  <a:srgbClr val="000000"/>
                </a:solidFill>
                <a:uFill>
                  <a:solidFill>
                    <a:srgbClr val="FFFFFF"/>
                  </a:solidFill>
                </a:uFill>
                <a:latin typeface="Calibri"/>
              </a:rPr>
              <a:t>VGG16 Architecture</a:t>
            </a:r>
            <a:endParaRPr lang="en-US" sz="4000" dirty="0"/>
          </a:p>
        </p:txBody>
      </p:sp>
      <p:sp>
        <p:nvSpPr>
          <p:cNvPr id="3" name="Subtitle 2"/>
          <p:cNvSpPr>
            <a:spLocks noGrp="1"/>
          </p:cNvSpPr>
          <p:nvPr>
            <p:ph type="subTitle"/>
          </p:nvPr>
        </p:nvSpPr>
        <p:spPr>
          <a:xfrm>
            <a:off x="457200" y="1143000"/>
            <a:ext cx="8229240" cy="44388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63305"/>
            <a:ext cx="8305800" cy="2531390"/>
          </a:xfrm>
          <a:prstGeom prst="rect">
            <a:avLst/>
          </a:prstGeom>
        </p:spPr>
      </p:pic>
    </p:spTree>
    <p:extLst>
      <p:ext uri="{BB962C8B-B14F-4D97-AF65-F5344CB8AC3E}">
        <p14:creationId xmlns:p14="http://schemas.microsoft.com/office/powerpoint/2010/main" val="341600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6248400"/>
          </a:xfrm>
        </p:spPr>
        <p:txBody>
          <a:bodyPr>
            <a:normAutofit fontScale="92500" lnSpcReduction="20000"/>
          </a:bodyPr>
          <a:lstStyle/>
          <a:p>
            <a:endParaRPr lang="en-US" sz="1600" dirty="0" smtClean="0">
              <a:latin typeface="+mj-lt"/>
            </a:endParaRPr>
          </a:p>
          <a:p>
            <a:r>
              <a:rPr lang="en-US" sz="1600" dirty="0" smtClean="0">
                <a:latin typeface="+mj-lt"/>
              </a:rPr>
              <a:t>Convolution </a:t>
            </a:r>
            <a:r>
              <a:rPr lang="en-US" sz="1600" dirty="0">
                <a:latin typeface="+mj-lt"/>
              </a:rPr>
              <a:t>using 64 </a:t>
            </a:r>
            <a:r>
              <a:rPr lang="en-US" sz="1600" dirty="0" smtClean="0">
                <a:latin typeface="+mj-lt"/>
              </a:rPr>
              <a:t>filters</a:t>
            </a:r>
          </a:p>
          <a:p>
            <a:endParaRPr lang="en-US" sz="1600" dirty="0">
              <a:latin typeface="+mj-lt"/>
            </a:endParaRPr>
          </a:p>
          <a:p>
            <a:r>
              <a:rPr lang="en-US" sz="1600" dirty="0">
                <a:latin typeface="+mj-lt"/>
              </a:rPr>
              <a:t>Convolution using 64 filters + Max </a:t>
            </a:r>
            <a:r>
              <a:rPr lang="en-US" sz="1600" dirty="0" smtClean="0">
                <a:latin typeface="+mj-lt"/>
              </a:rPr>
              <a:t>pooling</a:t>
            </a:r>
          </a:p>
          <a:p>
            <a:endParaRPr lang="en-US" sz="1600" dirty="0">
              <a:latin typeface="+mj-lt"/>
            </a:endParaRPr>
          </a:p>
          <a:p>
            <a:r>
              <a:rPr lang="en-US" sz="1600" dirty="0">
                <a:latin typeface="+mj-lt"/>
              </a:rPr>
              <a:t>Convolution using 128 </a:t>
            </a:r>
            <a:r>
              <a:rPr lang="en-US" sz="1600" dirty="0" smtClean="0">
                <a:latin typeface="+mj-lt"/>
              </a:rPr>
              <a:t>filters</a:t>
            </a:r>
          </a:p>
          <a:p>
            <a:endParaRPr lang="en-US" sz="1600" dirty="0">
              <a:latin typeface="+mj-lt"/>
            </a:endParaRPr>
          </a:p>
          <a:p>
            <a:r>
              <a:rPr lang="en-US" sz="1600" dirty="0">
                <a:latin typeface="+mj-lt"/>
              </a:rPr>
              <a:t>Convolution using 128 filters + Max </a:t>
            </a:r>
            <a:r>
              <a:rPr lang="en-US" sz="1600" dirty="0" smtClean="0">
                <a:latin typeface="+mj-lt"/>
              </a:rPr>
              <a:t>pooling</a:t>
            </a:r>
          </a:p>
          <a:p>
            <a:endParaRPr lang="en-US" sz="1600" dirty="0">
              <a:latin typeface="+mj-lt"/>
            </a:endParaRPr>
          </a:p>
          <a:p>
            <a:r>
              <a:rPr lang="en-US" sz="1600" dirty="0">
                <a:latin typeface="+mj-lt"/>
              </a:rPr>
              <a:t>Convolution using 256 </a:t>
            </a:r>
            <a:r>
              <a:rPr lang="en-US" sz="1600" dirty="0" smtClean="0">
                <a:latin typeface="+mj-lt"/>
              </a:rPr>
              <a:t>filters</a:t>
            </a:r>
          </a:p>
          <a:p>
            <a:endParaRPr lang="en-US" sz="1600" dirty="0">
              <a:latin typeface="+mj-lt"/>
            </a:endParaRPr>
          </a:p>
          <a:p>
            <a:r>
              <a:rPr lang="en-US" sz="1600" dirty="0">
                <a:latin typeface="+mj-lt"/>
              </a:rPr>
              <a:t>Convolution using 256 </a:t>
            </a:r>
            <a:r>
              <a:rPr lang="en-US" sz="1600" dirty="0" smtClean="0">
                <a:latin typeface="+mj-lt"/>
              </a:rPr>
              <a:t>filters</a:t>
            </a:r>
          </a:p>
          <a:p>
            <a:endParaRPr lang="en-US" sz="1600" dirty="0">
              <a:latin typeface="+mj-lt"/>
            </a:endParaRPr>
          </a:p>
          <a:p>
            <a:r>
              <a:rPr lang="en-US" sz="1600" dirty="0">
                <a:latin typeface="+mj-lt"/>
              </a:rPr>
              <a:t>Convolution using 256 filters + Max </a:t>
            </a:r>
            <a:r>
              <a:rPr lang="en-US" sz="1600" dirty="0" smtClean="0">
                <a:latin typeface="+mj-lt"/>
              </a:rPr>
              <a:t>pooling</a:t>
            </a:r>
          </a:p>
          <a:p>
            <a:endParaRPr lang="en-US" sz="1600" dirty="0">
              <a:latin typeface="+mj-lt"/>
            </a:endParaRPr>
          </a:p>
          <a:p>
            <a:r>
              <a:rPr lang="en-US" sz="1600" dirty="0">
                <a:latin typeface="+mj-lt"/>
              </a:rPr>
              <a:t>Convolution using 512 </a:t>
            </a:r>
            <a:r>
              <a:rPr lang="en-US" sz="1600" dirty="0" smtClean="0">
                <a:latin typeface="+mj-lt"/>
              </a:rPr>
              <a:t>filters</a:t>
            </a:r>
          </a:p>
          <a:p>
            <a:endParaRPr lang="en-US" sz="1600" dirty="0">
              <a:latin typeface="+mj-lt"/>
            </a:endParaRPr>
          </a:p>
          <a:p>
            <a:r>
              <a:rPr lang="en-US" sz="1600" dirty="0">
                <a:latin typeface="+mj-lt"/>
              </a:rPr>
              <a:t>Convolution using 512 </a:t>
            </a:r>
            <a:r>
              <a:rPr lang="en-US" sz="1600" dirty="0" smtClean="0">
                <a:latin typeface="+mj-lt"/>
              </a:rPr>
              <a:t>filters</a:t>
            </a:r>
          </a:p>
          <a:p>
            <a:endParaRPr lang="en-US" sz="1600" dirty="0">
              <a:latin typeface="+mj-lt"/>
            </a:endParaRPr>
          </a:p>
          <a:p>
            <a:r>
              <a:rPr lang="en-US" sz="1600" dirty="0">
                <a:latin typeface="+mj-lt"/>
              </a:rPr>
              <a:t>Convolution using 512 filters + Max </a:t>
            </a:r>
            <a:r>
              <a:rPr lang="en-US" sz="1600" dirty="0" smtClean="0">
                <a:latin typeface="+mj-lt"/>
              </a:rPr>
              <a:t>pooling</a:t>
            </a:r>
          </a:p>
          <a:p>
            <a:endParaRPr lang="en-US" sz="1600" dirty="0">
              <a:latin typeface="+mj-lt"/>
            </a:endParaRPr>
          </a:p>
          <a:p>
            <a:r>
              <a:rPr lang="en-US" sz="1600" dirty="0">
                <a:latin typeface="+mj-lt"/>
              </a:rPr>
              <a:t>Convolution using 512 </a:t>
            </a:r>
            <a:r>
              <a:rPr lang="en-US" sz="1600" dirty="0" smtClean="0">
                <a:latin typeface="+mj-lt"/>
              </a:rPr>
              <a:t>filters</a:t>
            </a:r>
          </a:p>
          <a:p>
            <a:endParaRPr lang="en-US" sz="1600" dirty="0">
              <a:latin typeface="+mj-lt"/>
            </a:endParaRPr>
          </a:p>
          <a:p>
            <a:r>
              <a:rPr lang="en-US" sz="1600" dirty="0">
                <a:latin typeface="+mj-lt"/>
              </a:rPr>
              <a:t>Convolution using 512 </a:t>
            </a:r>
            <a:r>
              <a:rPr lang="en-US" sz="1600" dirty="0" smtClean="0">
                <a:latin typeface="+mj-lt"/>
              </a:rPr>
              <a:t>filters</a:t>
            </a:r>
          </a:p>
          <a:p>
            <a:endParaRPr lang="en-US" sz="1600" dirty="0">
              <a:latin typeface="+mj-lt"/>
            </a:endParaRPr>
          </a:p>
          <a:p>
            <a:r>
              <a:rPr lang="en-US" sz="1600" dirty="0">
                <a:latin typeface="+mj-lt"/>
              </a:rPr>
              <a:t>Convolution using 512 filters + Max </a:t>
            </a:r>
            <a:r>
              <a:rPr lang="en-US" sz="1600" dirty="0" smtClean="0">
                <a:latin typeface="+mj-lt"/>
              </a:rPr>
              <a:t>pooling</a:t>
            </a:r>
          </a:p>
          <a:p>
            <a:endParaRPr lang="en-US" sz="1600" dirty="0">
              <a:latin typeface="+mj-lt"/>
            </a:endParaRPr>
          </a:p>
          <a:p>
            <a:r>
              <a:rPr lang="en-US" sz="1600" dirty="0">
                <a:latin typeface="+mj-lt"/>
              </a:rPr>
              <a:t>Fully connected with 4096 </a:t>
            </a:r>
            <a:r>
              <a:rPr lang="en-US" sz="1600" dirty="0" smtClean="0">
                <a:latin typeface="+mj-lt"/>
              </a:rPr>
              <a:t>nodes</a:t>
            </a:r>
          </a:p>
          <a:p>
            <a:endParaRPr lang="en-US" sz="1600" dirty="0" smtClean="0">
              <a:latin typeface="+mj-lt"/>
            </a:endParaRPr>
          </a:p>
          <a:p>
            <a:endParaRPr lang="en-US" sz="1600" dirty="0">
              <a:latin typeface="+mj-lt"/>
            </a:endParaRPr>
          </a:p>
          <a:p>
            <a:r>
              <a:rPr lang="en-US" sz="1600" dirty="0">
                <a:latin typeface="+mj-lt"/>
              </a:rPr>
              <a:t>Fully connected with 4096 </a:t>
            </a:r>
            <a:r>
              <a:rPr lang="en-US" sz="1600" dirty="0" smtClean="0">
                <a:latin typeface="+mj-lt"/>
              </a:rPr>
              <a:t>nodes</a:t>
            </a:r>
          </a:p>
          <a:p>
            <a:endParaRPr lang="en-US" sz="1600" dirty="0">
              <a:latin typeface="+mj-lt"/>
            </a:endParaRPr>
          </a:p>
          <a:p>
            <a:r>
              <a:rPr lang="en-US" sz="1600" dirty="0">
                <a:latin typeface="+mj-lt"/>
              </a:rPr>
              <a:t>Output layer with </a:t>
            </a:r>
            <a:r>
              <a:rPr lang="en-US" sz="1600" dirty="0" err="1">
                <a:latin typeface="+mj-lt"/>
              </a:rPr>
              <a:t>Softmax</a:t>
            </a:r>
            <a:r>
              <a:rPr lang="en-US" sz="1600" dirty="0">
                <a:latin typeface="+mj-lt"/>
              </a:rPr>
              <a:t> activation with 1000 </a:t>
            </a:r>
            <a:r>
              <a:rPr lang="en-US" sz="1600" dirty="0" smtClean="0">
                <a:latin typeface="+mj-lt"/>
              </a:rPr>
              <a:t>nodes</a:t>
            </a:r>
          </a:p>
          <a:p>
            <a:endParaRPr lang="en-US" sz="1600" dirty="0">
              <a:latin typeface="+mj-lt"/>
            </a:endParaRPr>
          </a:p>
          <a:p>
            <a:endParaRPr lang="en-US" dirty="0"/>
          </a:p>
        </p:txBody>
      </p:sp>
    </p:spTree>
    <p:extLst>
      <p:ext uri="{BB962C8B-B14F-4D97-AF65-F5344CB8AC3E}">
        <p14:creationId xmlns:p14="http://schemas.microsoft.com/office/powerpoint/2010/main" val="73742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639360"/>
          </a:xfrm>
          <a:prstGeom prst="rect">
            <a:avLst/>
          </a:prstGeom>
          <a:noFill/>
          <a:ln>
            <a:noFill/>
          </a:ln>
        </p:spPr>
        <p:txBody>
          <a:bodyPr anchor="ctr">
            <a:normAutofit fontScale="92500" lnSpcReduction="20000"/>
          </a:bodyPr>
          <a:lstStyle/>
          <a:p>
            <a:pPr algn="ctr">
              <a:lnSpc>
                <a:spcPct val="100000"/>
              </a:lnSpc>
            </a:pPr>
            <a:r>
              <a:rPr lang="en-US" sz="4400" b="0" strike="noStrike" spc="-1" dirty="0">
                <a:solidFill>
                  <a:srgbClr val="000000"/>
                </a:solidFill>
                <a:uFill>
                  <a:solidFill>
                    <a:srgbClr val="FFFFFF"/>
                  </a:solidFill>
                </a:uFill>
                <a:latin typeface="Calibri"/>
              </a:rPr>
              <a:t>Todays Agenda</a:t>
            </a:r>
          </a:p>
        </p:txBody>
      </p:sp>
      <p:sp>
        <p:nvSpPr>
          <p:cNvPr id="132" name="TextShape 2"/>
          <p:cNvSpPr txBox="1"/>
          <p:nvPr/>
        </p:nvSpPr>
        <p:spPr>
          <a:xfrm>
            <a:off x="457200" y="1447800"/>
            <a:ext cx="8229240" cy="4876800"/>
          </a:xfrm>
          <a:prstGeom prst="rect">
            <a:avLst/>
          </a:prstGeom>
          <a:noFill/>
          <a:ln>
            <a:noFill/>
          </a:ln>
        </p:spPr>
        <p:txBody>
          <a:bodyPr>
            <a:normAutofit fontScale="85000" lnSpcReduction="20000"/>
          </a:bodyPr>
          <a:lstStyle/>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Recap </a:t>
            </a:r>
            <a:r>
              <a:rPr lang="en-US" sz="3200" b="0" strike="noStrike" spc="-1" dirty="0">
                <a:solidFill>
                  <a:srgbClr val="000000"/>
                </a:solidFill>
                <a:uFill>
                  <a:solidFill>
                    <a:srgbClr val="FFFFFF"/>
                  </a:solidFill>
                </a:uFill>
                <a:latin typeface="Calibri"/>
              </a:rPr>
              <a:t>of Last Presentation.</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err="1" smtClean="0">
                <a:solidFill>
                  <a:srgbClr val="000000"/>
                </a:solidFill>
                <a:uFill>
                  <a:solidFill>
                    <a:srgbClr val="FFFFFF"/>
                  </a:solidFill>
                </a:uFill>
                <a:latin typeface="Calibri"/>
              </a:rPr>
              <a:t>Keras</a:t>
            </a:r>
            <a:r>
              <a:rPr lang="en-US" sz="3200" b="0" strike="noStrike" spc="-1" dirty="0" smtClean="0">
                <a:solidFill>
                  <a:srgbClr val="000000"/>
                </a:solidFill>
                <a:uFill>
                  <a:solidFill>
                    <a:srgbClr val="FFFFFF"/>
                  </a:solidFill>
                </a:uFill>
                <a:latin typeface="Calibri"/>
              </a:rPr>
              <a:t> Model </a:t>
            </a:r>
            <a:r>
              <a:rPr lang="en-US" sz="3200" b="0" strike="noStrike" spc="-1" dirty="0">
                <a:solidFill>
                  <a:srgbClr val="000000"/>
                </a:solidFill>
                <a:uFill>
                  <a:solidFill>
                    <a:srgbClr val="FFFFFF"/>
                  </a:solidFill>
                </a:uFill>
                <a:latin typeface="Calibri"/>
              </a:rPr>
              <a:t>for CNN using </a:t>
            </a:r>
            <a:r>
              <a:rPr lang="en-US" sz="3200" b="0" strike="noStrike" spc="-1" dirty="0" smtClean="0">
                <a:solidFill>
                  <a:srgbClr val="000000"/>
                </a:solidFill>
                <a:uFill>
                  <a:solidFill>
                    <a:srgbClr val="FFFFFF"/>
                  </a:solidFill>
                </a:uFill>
                <a:latin typeface="Calibri"/>
              </a:rPr>
              <a:t>Dog </a:t>
            </a:r>
            <a:r>
              <a:rPr lang="en-US" sz="3200" b="0" strike="noStrike" spc="-1" dirty="0">
                <a:solidFill>
                  <a:srgbClr val="000000"/>
                </a:solidFill>
                <a:uFill>
                  <a:solidFill>
                    <a:srgbClr val="FFFFFF"/>
                  </a:solidFill>
                </a:uFill>
                <a:latin typeface="Calibri"/>
              </a:rPr>
              <a:t>vs Cat model</a:t>
            </a:r>
            <a:r>
              <a:rPr lang="en-US" sz="3200" b="0" strike="noStrike" spc="-1" dirty="0" smtClean="0">
                <a:solidFill>
                  <a:srgbClr val="000000"/>
                </a:solidFill>
                <a:uFill>
                  <a:solidFill>
                    <a:srgbClr val="FFFFFF"/>
                  </a:solidFill>
                </a:uFill>
                <a:latin typeface="Calibri"/>
              </a:rPr>
              <a:t>.</a:t>
            </a: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err="1">
                <a:solidFill>
                  <a:srgbClr val="000000"/>
                </a:solidFill>
                <a:uFill>
                  <a:solidFill>
                    <a:srgbClr val="FFFFFF"/>
                  </a:solidFill>
                </a:uFill>
                <a:latin typeface="Calibri"/>
              </a:rPr>
              <a:t>Keras</a:t>
            </a:r>
            <a:r>
              <a:rPr lang="en-US" sz="3200" spc="-1" dirty="0">
                <a:solidFill>
                  <a:srgbClr val="000000"/>
                </a:solidFill>
                <a:uFill>
                  <a:solidFill>
                    <a:srgbClr val="FFFFFF"/>
                  </a:solidFill>
                </a:uFill>
                <a:latin typeface="Calibri"/>
              </a:rPr>
              <a:t> Model for CNN using </a:t>
            </a:r>
            <a:r>
              <a:rPr lang="en-US" sz="3200" spc="-1" dirty="0" smtClean="0">
                <a:solidFill>
                  <a:srgbClr val="000000"/>
                </a:solidFill>
                <a:uFill>
                  <a:solidFill>
                    <a:srgbClr val="FFFFFF"/>
                  </a:solidFill>
                </a:uFill>
                <a:latin typeface="Calibri"/>
              </a:rPr>
              <a:t>MNIST dataset.</a:t>
            </a:r>
            <a:endParaRPr lang="en-US" sz="3200" b="0" strike="noStrike" spc="-1" dirty="0">
              <a:solidFill>
                <a:srgbClr val="000000"/>
              </a:solidFill>
              <a:uFill>
                <a:solidFill>
                  <a:srgbClr val="FFFFFF"/>
                </a:solidFill>
              </a:uFill>
              <a:latin typeface="Calibri"/>
            </a:endParaRP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Transfer </a:t>
            </a:r>
            <a:r>
              <a:rPr lang="en-US" sz="3200" b="0" strike="noStrike" spc="-1" dirty="0">
                <a:solidFill>
                  <a:srgbClr val="000000"/>
                </a:solidFill>
                <a:uFill>
                  <a:solidFill>
                    <a:srgbClr val="FFFFFF"/>
                  </a:solidFill>
                </a:uFill>
                <a:latin typeface="Calibri"/>
              </a:rPr>
              <a:t>Learning  </a:t>
            </a:r>
            <a:r>
              <a:rPr lang="en-US" sz="3200" b="0" strike="noStrike" spc="-1" dirty="0" smtClean="0">
                <a:solidFill>
                  <a:srgbClr val="000000"/>
                </a:solidFill>
                <a:uFill>
                  <a:solidFill>
                    <a:srgbClr val="FFFFFF"/>
                  </a:solidFill>
                </a:uFill>
                <a:latin typeface="Calibri"/>
              </a:rPr>
              <a:t> (Part 1)</a:t>
            </a: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Adversarial Examples ( Part 1)</a:t>
            </a:r>
            <a:endParaRPr lang="en-US" sz="3200" b="0" strike="noStrike" spc="-1" dirty="0">
              <a:solidFill>
                <a:srgbClr val="000000"/>
              </a:solidFill>
              <a:uFill>
                <a:solidFill>
                  <a:srgbClr val="FFFFFF"/>
                </a:solidFill>
              </a:uFill>
              <a:latin typeface="Calibri"/>
            </a:endParaRP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Questions.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Transfer Learning – Dogs vs Cats</a:t>
            </a:r>
          </a:p>
        </p:txBody>
      </p:sp>
      <p:sp>
        <p:nvSpPr>
          <p:cNvPr id="185"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See code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71350" y="1648063"/>
            <a:ext cx="8644049" cy="4981337"/>
          </a:xfrm>
        </p:spPr>
        <p:txBody>
          <a:bodyPr/>
          <a:lstStyle/>
          <a:p>
            <a:r>
              <a:rPr lang="en-US" dirty="0"/>
              <a:t>Adversarial examples are</a:t>
            </a:r>
            <a:r>
              <a:rPr lang="en-US" i="1" dirty="0"/>
              <a:t> handcrafted inputs </a:t>
            </a:r>
            <a:r>
              <a:rPr lang="en-US" dirty="0"/>
              <a:t>that cause a neural network to predict a </a:t>
            </a:r>
            <a:r>
              <a:rPr lang="en-US" b="1" dirty="0"/>
              <a:t>wrong class </a:t>
            </a:r>
            <a:r>
              <a:rPr lang="en-US" dirty="0"/>
              <a:t>with </a:t>
            </a:r>
            <a:r>
              <a:rPr lang="en-US" b="1" dirty="0"/>
              <a:t>high </a:t>
            </a:r>
            <a:r>
              <a:rPr lang="en-US" dirty="0"/>
              <a:t>confidence</a:t>
            </a:r>
            <a:r>
              <a:rPr lang="en-US" dirty="0" smtClean="0"/>
              <a:t>.</a:t>
            </a:r>
          </a:p>
          <a:p>
            <a:endParaRPr lang="en-US" dirty="0"/>
          </a:p>
          <a:p>
            <a:r>
              <a:rPr lang="en-US" dirty="0"/>
              <a:t>The specificity of adversarial examples is that they do not occur in natural data, they are crafted. An adversarial attack against a neural network is a process in which someone slightly modifies an image so that it fools the </a:t>
            </a:r>
            <a:r>
              <a:rPr lang="en-US" dirty="0" smtClean="0"/>
              <a:t>network.</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 </a:t>
            </a:r>
            <a:endParaRPr lang="en-US" dirty="0"/>
          </a:p>
        </p:txBody>
      </p:sp>
      <p:sp>
        <p:nvSpPr>
          <p:cNvPr id="2" name="Title 1"/>
          <p:cNvSpPr>
            <a:spLocks noGrp="1"/>
          </p:cNvSpPr>
          <p:nvPr>
            <p:ph type="title"/>
          </p:nvPr>
        </p:nvSpPr>
        <p:spPr/>
        <p:txBody>
          <a:bodyPr/>
          <a:lstStyle/>
          <a:p>
            <a:r>
              <a:rPr lang="en-US" dirty="0" smtClean="0"/>
              <a:t>Adversarial Examples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572000"/>
            <a:ext cx="4657143" cy="1933333"/>
          </a:xfrm>
          <a:prstGeom prst="rect">
            <a:avLst/>
          </a:prstGeom>
        </p:spPr>
      </p:pic>
    </p:spTree>
    <p:extLst>
      <p:ext uri="{BB962C8B-B14F-4D97-AF65-F5344CB8AC3E}">
        <p14:creationId xmlns:p14="http://schemas.microsoft.com/office/powerpoint/2010/main" val="199184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r>
              <a:rPr lang="en-US" dirty="0" smtClean="0"/>
              <a:t>The goal is to minimize the perturbations to the original image, while obtaining a high confidence for the target class.</a:t>
            </a:r>
          </a:p>
          <a:p>
            <a:endParaRPr lang="en-US" dirty="0" smtClean="0"/>
          </a:p>
          <a:p>
            <a:r>
              <a:rPr lang="en-US" dirty="0" smtClean="0"/>
              <a:t>Adversarial example is a set of data that was created deliberately to fool DNNs. It was found that for DNNs trained with ImageNet or </a:t>
            </a:r>
            <a:r>
              <a:rPr lang="en-US" dirty="0" err="1" smtClean="0"/>
              <a:t>AlexNet</a:t>
            </a:r>
            <a:r>
              <a:rPr lang="en-US" dirty="0" smtClean="0"/>
              <a:t>, often a small amount of change in the input can result in vast differences in the output.</a:t>
            </a:r>
          </a:p>
          <a:p>
            <a:endParaRPr lang="en-US" dirty="0"/>
          </a:p>
          <a:p>
            <a:r>
              <a:rPr lang="en-US" dirty="0" smtClean="0"/>
              <a:t>For example, suppose the model recognizes a picture of a truck correctly, it may only require changing relatively few pixels in the picture for the model to classify it differently, and the changes are tiny relative to the picture that human eyes are unlikely to recognize the differences.</a:t>
            </a:r>
          </a:p>
          <a:p>
            <a:endParaRPr lang="en-US" dirty="0"/>
          </a:p>
        </p:txBody>
      </p:sp>
      <p:sp>
        <p:nvSpPr>
          <p:cNvPr id="2" name="Title 1"/>
          <p:cNvSpPr>
            <a:spLocks noGrp="1"/>
          </p:cNvSpPr>
          <p:nvPr>
            <p:ph type="title"/>
          </p:nvPr>
        </p:nvSpPr>
        <p:spPr/>
        <p:txBody>
          <a:bodyPr/>
          <a:lstStyle/>
          <a:p>
            <a:r>
              <a:rPr lang="en-US" dirty="0" smtClean="0"/>
              <a:t>Adversarial Examples</a:t>
            </a:r>
            <a:endParaRPr lang="en-US" dirty="0"/>
          </a:p>
        </p:txBody>
      </p:sp>
    </p:spTree>
    <p:extLst>
      <p:ext uri="{BB962C8B-B14F-4D97-AF65-F5344CB8AC3E}">
        <p14:creationId xmlns:p14="http://schemas.microsoft.com/office/powerpoint/2010/main" val="3089004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pPr lvl="0"/>
            <a:r>
              <a:rPr lang="en-US" dirty="0"/>
              <a:t>What are their implications</a:t>
            </a:r>
            <a:r>
              <a:rPr lang="en-US" dirty="0" smtClean="0"/>
              <a:t>?</a:t>
            </a:r>
          </a:p>
          <a:p>
            <a:pPr lvl="0"/>
            <a:endParaRPr lang="en-US"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Stealing the identity of someone by wearing </a:t>
            </a:r>
            <a:r>
              <a:rPr lang="en-US" dirty="0">
                <a:hlinkClick r:id="rId2"/>
              </a:rPr>
              <a:t>special glasses</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Misleading a self-driving car by </a:t>
            </a:r>
            <a:r>
              <a:rPr lang="en-US" dirty="0">
                <a:hlinkClick r:id="rId3"/>
              </a:rPr>
              <a:t>altering traffic signs</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Disguise a weapon to avoid video detection</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Bypass audio or fingerprint identification.</a:t>
            </a:r>
          </a:p>
          <a:p>
            <a:endParaRPr lang="en-US" dirty="0"/>
          </a:p>
        </p:txBody>
      </p:sp>
      <p:sp>
        <p:nvSpPr>
          <p:cNvPr id="2" name="Title 1"/>
          <p:cNvSpPr>
            <a:spLocks noGrp="1"/>
          </p:cNvSpPr>
          <p:nvPr>
            <p:ph type="title"/>
          </p:nvPr>
        </p:nvSpPr>
        <p:spPr/>
        <p:txBody>
          <a:bodyPr/>
          <a:lstStyle/>
          <a:p>
            <a:r>
              <a:rPr lang="en-US" dirty="0" smtClean="0"/>
              <a:t>Adversarial Examples</a:t>
            </a:r>
            <a:endParaRPr lang="en-US" dirty="0"/>
          </a:p>
        </p:txBody>
      </p:sp>
    </p:spTree>
    <p:extLst>
      <p:ext uri="{BB962C8B-B14F-4D97-AF65-F5344CB8AC3E}">
        <p14:creationId xmlns:p14="http://schemas.microsoft.com/office/powerpoint/2010/main" val="3512194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945600"/>
          </a:xfrm>
        </p:spPr>
        <p:txBody>
          <a:bodyPr/>
          <a:lstStyle/>
          <a:p>
            <a:r>
              <a:rPr lang="en-US" dirty="0" smtClean="0"/>
              <a:t>Adversarial Examples</a:t>
            </a:r>
            <a:endParaRPr lang="en-US" dirty="0"/>
          </a:p>
        </p:txBody>
      </p:sp>
      <p:sp>
        <p:nvSpPr>
          <p:cNvPr id="3" name="Subtitle 2"/>
          <p:cNvSpPr>
            <a:spLocks noGrp="1"/>
          </p:cNvSpPr>
          <p:nvPr>
            <p:ph type="subTitle"/>
          </p:nvPr>
        </p:nvSpPr>
        <p:spPr>
          <a:xfrm>
            <a:off x="304800" y="1219200"/>
            <a:ext cx="8662304" cy="5429400"/>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      Above Glasses, can fool commercial-grade </a:t>
            </a:r>
            <a:r>
              <a:rPr lang="en-US" dirty="0"/>
              <a:t>facial recognition software into identifying the wrong person with up to 100% success rates. Researchers had the same success tricking </a:t>
            </a:r>
            <a:r>
              <a:rPr lang="en-US" dirty="0">
                <a:hlinkClick r:id="rId2"/>
              </a:rPr>
              <a:t>software</a:t>
            </a:r>
            <a:r>
              <a:rPr lang="en-US" dirty="0"/>
              <a:t> touted by Chinese e-commerce giant Alibaba for use in their “</a:t>
            </a:r>
            <a:r>
              <a:rPr lang="en-US" dirty="0">
                <a:hlinkClick r:id="rId3"/>
              </a:rPr>
              <a:t>smile-to-pay</a:t>
            </a:r>
            <a:r>
              <a:rPr lang="en-US" dirty="0"/>
              <a:t>” feature.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1631496"/>
            <a:ext cx="4191000" cy="2092761"/>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7244" y="1752601"/>
            <a:ext cx="2300591" cy="2514600"/>
          </a:xfrm>
          <a:prstGeom prst="rect">
            <a:avLst/>
          </a:prstGeom>
        </p:spPr>
      </p:pic>
    </p:spTree>
    <p:extLst>
      <p:ext uri="{BB962C8B-B14F-4D97-AF65-F5344CB8AC3E}">
        <p14:creationId xmlns:p14="http://schemas.microsoft.com/office/powerpoint/2010/main" val="82888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Questions</a:t>
            </a:r>
          </a:p>
        </p:txBody>
      </p:sp>
      <p:sp>
        <p:nvSpPr>
          <p:cNvPr id="187" name="TextShape 2"/>
          <p:cNvSpPr txBox="1"/>
          <p:nvPr/>
        </p:nvSpPr>
        <p:spPr>
          <a:xfrm>
            <a:off x="457200" y="1600200"/>
            <a:ext cx="8229240" cy="4525560"/>
          </a:xfrm>
          <a:prstGeom prst="rect">
            <a:avLst/>
          </a:prstGeom>
          <a:noFill/>
          <a:ln>
            <a:noFill/>
          </a:ln>
        </p:spPr>
        <p:txBody>
          <a:bodyPr/>
          <a:lstStyle/>
          <a:p>
            <a:endParaRPr lang="en-US" sz="32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3040" y="152280"/>
            <a:ext cx="9030600" cy="6091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gn="ctr">
              <a:lnSpc>
                <a:spcPct val="100000"/>
              </a:lnSpc>
            </a:pPr>
            <a:r>
              <a:rPr lang="en-US" sz="2300" b="0" strike="noStrike" spc="-1">
                <a:solidFill>
                  <a:srgbClr val="000000"/>
                </a:solidFill>
                <a:uFill>
                  <a:solidFill>
                    <a:srgbClr val="FFFFFF"/>
                  </a:solidFill>
                </a:uFill>
                <a:latin typeface="Arial"/>
                <a:ea typeface="DejaVu Sans"/>
              </a:rPr>
              <a:t>Contact Details</a:t>
            </a:r>
            <a:endParaRPr lang="en-US" sz="2300" b="0" strike="noStrike" spc="-1">
              <a:solidFill>
                <a:srgbClr val="000000"/>
              </a:solidFill>
              <a:uFill>
                <a:solidFill>
                  <a:srgbClr val="FFFFFF"/>
                </a:solidFill>
              </a:uFill>
              <a:latin typeface="Arial"/>
            </a:endParaRPr>
          </a:p>
        </p:txBody>
      </p:sp>
      <p:sp>
        <p:nvSpPr>
          <p:cNvPr id="189" name="CustomShape 2"/>
          <p:cNvSpPr/>
          <p:nvPr/>
        </p:nvSpPr>
        <p:spPr>
          <a:xfrm>
            <a:off x="696960" y="2322720"/>
            <a:ext cx="3942720" cy="13345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nSpc>
                <a:spcPct val="100000"/>
              </a:lnSpc>
            </a:pPr>
            <a:r>
              <a:rPr lang="en-US" sz="1500" b="0" strike="noStrike" spc="-1">
                <a:solidFill>
                  <a:srgbClr val="000000"/>
                </a:solidFill>
                <a:uFill>
                  <a:solidFill>
                    <a:srgbClr val="FFFFFF"/>
                  </a:solidFill>
                </a:uFill>
                <a:latin typeface="Arial"/>
                <a:ea typeface="DejaVu Sans"/>
              </a:rPr>
              <a:t>Email:  </a:t>
            </a:r>
            <a:r>
              <a:rPr lang="en-US" sz="1400" b="0" u="sng" strike="noStrike" spc="-1">
                <a:solidFill>
                  <a:srgbClr val="0000FF"/>
                </a:solidFill>
                <a:uFill>
                  <a:solidFill>
                    <a:srgbClr val="FFFFFF"/>
                  </a:solidFill>
                </a:uFill>
                <a:latin typeface="Arial"/>
                <a:ea typeface="DejaVu Sans"/>
                <a:hlinkClick r:id="rId2"/>
              </a:rPr>
              <a:t>aliasgertalib@gmail.com</a:t>
            </a:r>
            <a:endParaRPr lang="en-US" sz="1400" b="0" strike="noStrike" spc="-1">
              <a:solidFill>
                <a:srgbClr val="000000"/>
              </a:solidFill>
              <a:uFill>
                <a:solidFill>
                  <a:srgbClr val="FFFFFF"/>
                </a:solidFill>
              </a:uFill>
              <a:latin typeface="Arial"/>
            </a:endParaRPr>
          </a:p>
          <a:p>
            <a:pPr>
              <a:lnSpc>
                <a:spcPct val="100000"/>
              </a:lnSpc>
            </a:pPr>
            <a:endParaRPr lang="en-US" sz="1400" b="0" strike="noStrike" spc="-1">
              <a:solidFill>
                <a:srgbClr val="000000"/>
              </a:solidFill>
              <a:uFill>
                <a:solidFill>
                  <a:srgbClr val="FFFFFF"/>
                </a:solidFill>
              </a:uFill>
              <a:latin typeface="Arial"/>
            </a:endParaRPr>
          </a:p>
          <a:p>
            <a:pPr>
              <a:lnSpc>
                <a:spcPct val="100000"/>
              </a:lnSpc>
            </a:pPr>
            <a:r>
              <a:rPr lang="en-US" sz="1500" b="0" strike="noStrike" spc="-1">
                <a:solidFill>
                  <a:srgbClr val="000000"/>
                </a:solidFill>
                <a:uFill>
                  <a:solidFill>
                    <a:srgbClr val="FFFFFF"/>
                  </a:solidFill>
                </a:uFill>
                <a:latin typeface="Arial"/>
                <a:ea typeface="DejaVu Sans"/>
              </a:rPr>
              <a:t>Linkedin: https://www.linkedin.com/in/aliasgertalib</a:t>
            </a:r>
            <a:endParaRPr lang="en-US" sz="15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Designing -  CNN Models  </a:t>
            </a:r>
          </a:p>
        </p:txBody>
      </p:sp>
      <p:sp>
        <p:nvSpPr>
          <p:cNvPr id="153" name="TextShape 2"/>
          <p:cNvSpPr txBox="1"/>
          <p:nvPr/>
        </p:nvSpPr>
        <p:spPr>
          <a:xfrm>
            <a:off x="457200" y="1600200"/>
            <a:ext cx="8229240" cy="4525560"/>
          </a:xfrm>
          <a:prstGeom prst="rect">
            <a:avLst/>
          </a:prstGeom>
          <a:noFill/>
          <a:ln>
            <a:noFill/>
          </a:ln>
        </p:spPr>
        <p:txBody>
          <a:bodyPr>
            <a:normAutofit fontScale="70000" lnSpcReduction="20000"/>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There are lot of decisions to make when designing and configuring your deep learning models.</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Many of these decisions, can be resolved by copying the structure of other Models.</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Another approach is to design small experiments and evaluate options, using real data.</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High Level Decisions: Number, Size and Types of layers in your Model.</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Lower Level Decisions: Loss Functions, Activation Functions, Epoch, Batch size and Optimization Procedures.</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a:lnSpc>
                <a:spcPct val="100000"/>
              </a:lnSpc>
              <a:spcBef>
                <a:spcPts val="641"/>
              </a:spcBef>
            </a:pP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Tuning a CNN -Hyper Parameters</a:t>
            </a:r>
          </a:p>
        </p:txBody>
      </p:sp>
      <p:sp>
        <p:nvSpPr>
          <p:cNvPr id="155" name="TextShape 2"/>
          <p:cNvSpPr txBox="1"/>
          <p:nvPr/>
        </p:nvSpPr>
        <p:spPr>
          <a:xfrm>
            <a:off x="457200" y="1600200"/>
            <a:ext cx="8229240" cy="4525560"/>
          </a:xfrm>
          <a:prstGeom prst="rect">
            <a:avLst/>
          </a:prstGeom>
          <a:noFill/>
          <a:ln>
            <a:noFill/>
          </a:ln>
        </p:spPr>
        <p:txBody>
          <a:bodyPr>
            <a:normAutofit fontScale="92500" lnSpcReduction="10000"/>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Architecture</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Number of Layers</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Number of Neurons in each Layer</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Regularization Parameters</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Learning </a:t>
            </a:r>
            <a:r>
              <a:rPr lang="en-US" sz="3200" b="0" strike="noStrike" spc="-1" dirty="0" smtClean="0">
                <a:solidFill>
                  <a:srgbClr val="000000"/>
                </a:solidFill>
                <a:uFill>
                  <a:solidFill>
                    <a:srgbClr val="FFFFFF"/>
                  </a:solidFill>
                </a:uFill>
                <a:latin typeface="Calibri"/>
              </a:rPr>
              <a:t>Rate</a:t>
            </a: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Tuning a CNN -Hyper </a:t>
            </a:r>
            <a:r>
              <a:rPr lang="en-US" sz="4400" b="0" strike="noStrike" spc="-1" dirty="0" smtClean="0">
                <a:solidFill>
                  <a:srgbClr val="000000"/>
                </a:solidFill>
                <a:uFill>
                  <a:solidFill>
                    <a:srgbClr val="FFFFFF"/>
                  </a:solidFill>
                </a:uFill>
                <a:latin typeface="Calibri"/>
              </a:rPr>
              <a:t>Parameters </a:t>
            </a:r>
            <a:r>
              <a:rPr lang="en-US" sz="1200" b="0" strike="noStrike" spc="-1" dirty="0" smtClean="0">
                <a:solidFill>
                  <a:srgbClr val="000000"/>
                </a:solidFill>
                <a:uFill>
                  <a:solidFill>
                    <a:srgbClr val="FFFFFF"/>
                  </a:solidFill>
                </a:uFill>
                <a:latin typeface="Calibri"/>
              </a:rPr>
              <a:t>(cont’d)</a:t>
            </a:r>
            <a:endParaRPr lang="en-US" sz="1200" b="0" strike="noStrike" spc="-1" dirty="0">
              <a:solidFill>
                <a:srgbClr val="000000"/>
              </a:solidFill>
              <a:uFill>
                <a:solidFill>
                  <a:srgbClr val="FFFFFF"/>
                </a:solidFill>
              </a:uFill>
              <a:latin typeface="Calibri"/>
            </a:endParaRPr>
          </a:p>
        </p:txBody>
      </p:sp>
      <p:sp>
        <p:nvSpPr>
          <p:cNvPr id="155" name="TextShape 2"/>
          <p:cNvSpPr txBox="1"/>
          <p:nvPr/>
        </p:nvSpPr>
        <p:spPr>
          <a:xfrm>
            <a:off x="457200" y="1600200"/>
            <a:ext cx="8229240" cy="4525560"/>
          </a:xfrm>
          <a:prstGeom prst="rect">
            <a:avLst/>
          </a:prstGeom>
          <a:noFill/>
          <a:ln>
            <a:noFill/>
          </a:ln>
        </p:spPr>
        <p:txBody>
          <a:bodyPr>
            <a:normAutofit fontScale="85000" lnSpcReduction="10000"/>
          </a:bodyPr>
          <a:lstStyle/>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Dropout </a:t>
            </a:r>
            <a:r>
              <a:rPr lang="en-US" sz="3200" b="0" strike="noStrike" spc="-1" dirty="0">
                <a:solidFill>
                  <a:srgbClr val="000000"/>
                </a:solidFill>
                <a:uFill>
                  <a:solidFill>
                    <a:srgbClr val="FFFFFF"/>
                  </a:solidFill>
                </a:uFill>
                <a:latin typeface="Calibri"/>
              </a:rPr>
              <a:t>Rate</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Weight Sharing</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Activation Function (linear, sigmoid, </a:t>
            </a:r>
            <a:r>
              <a:rPr lang="en-US" sz="3200" b="0" strike="noStrike" spc="-1" dirty="0" err="1">
                <a:solidFill>
                  <a:srgbClr val="000000"/>
                </a:solidFill>
                <a:uFill>
                  <a:solidFill>
                    <a:srgbClr val="FFFFFF"/>
                  </a:solidFill>
                </a:uFill>
                <a:latin typeface="Calibri"/>
              </a:rPr>
              <a:t>tanh</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relu</a:t>
            </a:r>
            <a:r>
              <a:rPr lang="en-US" sz="3200" b="0" strike="noStrike" spc="-1" dirty="0">
                <a:solidFill>
                  <a:srgbClr val="000000"/>
                </a:solidFill>
                <a:uFill>
                  <a:solidFill>
                    <a:srgbClr val="FFFFFF"/>
                  </a:solidFill>
                </a:uFill>
                <a:latin typeface="Calibri"/>
              </a:rPr>
              <a:t>)</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Loss/Divergence Function (MSE, Cross Entropy, Binary Cross Entropy)</a:t>
            </a:r>
          </a:p>
          <a:p>
            <a:pPr>
              <a:lnSpc>
                <a:spcPct val="100000"/>
              </a:lnSpc>
              <a:spcBef>
                <a:spcPts val="641"/>
              </a:spcBef>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Algorithm for Weight updates (SGD, Adam, </a:t>
            </a:r>
            <a:r>
              <a:rPr lang="en-US" sz="3200" b="0" strike="noStrike" spc="-1" dirty="0" err="1">
                <a:solidFill>
                  <a:srgbClr val="000000"/>
                </a:solidFill>
                <a:uFill>
                  <a:solidFill>
                    <a:srgbClr val="FFFFFF"/>
                  </a:solidFill>
                </a:uFill>
                <a:latin typeface="Calibri"/>
              </a:rPr>
              <a:t>RMSProp</a:t>
            </a:r>
            <a:r>
              <a:rPr lang="en-US" sz="3200" b="0" strike="noStrike" spc="-1" dirty="0">
                <a:solidFill>
                  <a:srgbClr val="000000"/>
                </a:solidFill>
                <a:uFill>
                  <a:solidFill>
                    <a:srgbClr val="FFFFFF"/>
                  </a:solidFill>
                </a:uFill>
                <a:latin typeface="Calibri"/>
              </a:rPr>
              <a:t>…)</a:t>
            </a:r>
          </a:p>
        </p:txBody>
      </p:sp>
    </p:spTree>
    <p:extLst>
      <p:ext uri="{BB962C8B-B14F-4D97-AF65-F5344CB8AC3E}">
        <p14:creationId xmlns:p14="http://schemas.microsoft.com/office/powerpoint/2010/main" val="18157260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n-US" sz="4400" b="0" strike="noStrike" spc="-1">
                <a:solidFill>
                  <a:srgbClr val="000000"/>
                </a:solidFill>
                <a:uFill>
                  <a:solidFill>
                    <a:srgbClr val="FFFFFF"/>
                  </a:solidFill>
                </a:uFill>
                <a:latin typeface="Calibri"/>
              </a:rPr>
              <a:t>Keras Basics for CNN	</a:t>
            </a:r>
          </a:p>
        </p:txBody>
      </p:sp>
      <p:sp>
        <p:nvSpPr>
          <p:cNvPr id="157"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Network Design</a:t>
            </a:r>
          </a:p>
          <a:p>
            <a:pPr>
              <a:lnSpc>
                <a:spcPct val="100000"/>
              </a:lnSpc>
              <a:spcBef>
                <a:spcPts val="400"/>
              </a:spcBef>
            </a:pPr>
            <a:r>
              <a:rPr lang="en-US" sz="2000" b="0" strike="noStrike" spc="-1" dirty="0">
                <a:solidFill>
                  <a:srgbClr val="000000"/>
                </a:solidFill>
                <a:uFill>
                  <a:solidFill>
                    <a:srgbClr val="FFFFFF"/>
                  </a:solidFill>
                </a:uFill>
                <a:latin typeface="Calibri"/>
              </a:rPr>
              <a:t>([CONV-&gt;</a:t>
            </a:r>
            <a:r>
              <a:rPr lang="en-US" sz="2000" b="0" strike="noStrike" spc="-1" dirty="0" err="1">
                <a:solidFill>
                  <a:srgbClr val="000000"/>
                </a:solidFill>
                <a:uFill>
                  <a:solidFill>
                    <a:srgbClr val="FFFFFF"/>
                  </a:solidFill>
                </a:uFill>
                <a:latin typeface="Calibri"/>
              </a:rPr>
              <a:t>ReLU</a:t>
            </a:r>
            <a:r>
              <a:rPr lang="en-US" sz="2000" b="0" strike="noStrike" spc="-1" dirty="0">
                <a:solidFill>
                  <a:srgbClr val="000000"/>
                </a:solidFill>
                <a:uFill>
                  <a:solidFill>
                    <a:srgbClr val="FFFFFF"/>
                  </a:solidFill>
                </a:uFill>
                <a:latin typeface="Calibri"/>
              </a:rPr>
              <a:t>-&gt;Pool-&gt;CONV-&gt;</a:t>
            </a:r>
            <a:r>
              <a:rPr lang="en-US" sz="2000" b="0" strike="noStrike" spc="-1" dirty="0" err="1">
                <a:solidFill>
                  <a:srgbClr val="000000"/>
                </a:solidFill>
                <a:uFill>
                  <a:solidFill>
                    <a:srgbClr val="FFFFFF"/>
                  </a:solidFill>
                </a:uFill>
                <a:latin typeface="Calibri"/>
              </a:rPr>
              <a:t>ReLU</a:t>
            </a:r>
            <a:r>
              <a:rPr lang="en-US" sz="2000" b="0" strike="noStrike" spc="-1" dirty="0">
                <a:solidFill>
                  <a:srgbClr val="000000"/>
                </a:solidFill>
                <a:uFill>
                  <a:solidFill>
                    <a:srgbClr val="FFFFFF"/>
                  </a:solidFill>
                </a:uFill>
                <a:latin typeface="Calibri"/>
              </a:rPr>
              <a:t>-&gt;Pool-&gt;FC-&gt;</a:t>
            </a:r>
            <a:r>
              <a:rPr lang="en-US" sz="2000" b="0" strike="noStrike" spc="-1" dirty="0" err="1">
                <a:solidFill>
                  <a:srgbClr val="000000"/>
                </a:solidFill>
                <a:uFill>
                  <a:solidFill>
                    <a:srgbClr val="FFFFFF"/>
                  </a:solidFill>
                </a:uFill>
                <a:latin typeface="Calibri"/>
              </a:rPr>
              <a:t>Softmax_loss</a:t>
            </a:r>
            <a:r>
              <a:rPr lang="en-US" sz="2000" b="0" strike="noStrike" spc="-1" dirty="0">
                <a:solidFill>
                  <a:srgbClr val="000000"/>
                </a:solidFill>
                <a:uFill>
                  <a:solidFill>
                    <a:srgbClr val="FFFFFF"/>
                  </a:solidFill>
                </a:uFill>
                <a:latin typeface="Calibri"/>
              </a:rPr>
              <a:t>(during train</a:t>
            </a:r>
            <a:r>
              <a:rPr lang="en-US" sz="2000" b="0" strike="noStrike" spc="-1" dirty="0" smtClean="0">
                <a:solidFill>
                  <a:srgbClr val="000000"/>
                </a:solidFill>
                <a:uFill>
                  <a:solidFill>
                    <a:srgbClr val="FFFFFF"/>
                  </a:solidFill>
                </a:uFill>
                <a:latin typeface="Calibri"/>
              </a:rPr>
              <a:t>)])</a:t>
            </a:r>
          </a:p>
          <a:p>
            <a:pPr>
              <a:lnSpc>
                <a:spcPct val="100000"/>
              </a:lnSpc>
              <a:spcBef>
                <a:spcPts val="400"/>
              </a:spcBef>
            </a:pPr>
            <a:endParaRPr lang="en-US" sz="20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Learning Parameters  of a Model</a:t>
            </a:r>
            <a:r>
              <a:rPr lang="en-US" sz="3200" b="0" strike="noStrike" spc="-1" dirty="0" smtClean="0">
                <a:solidFill>
                  <a:srgbClr val="000000"/>
                </a:solidFill>
                <a:uFill>
                  <a:solidFill>
                    <a:srgbClr val="FFFFFF"/>
                  </a:solidFill>
                </a:uFill>
                <a:latin typeface="Calibri"/>
              </a:rPr>
              <a:t>.</a:t>
            </a: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Hyper Parameters. </a:t>
            </a: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Model Checkpoints/Callbacks.</a:t>
            </a: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Model &amp; Weights Save and Restore.</a:t>
            </a:r>
          </a:p>
          <a:p>
            <a:pPr marL="343080" indent="-342720">
              <a:lnSpc>
                <a:spcPct val="100000"/>
              </a:lnSpc>
              <a:spcBef>
                <a:spcPts val="641"/>
              </a:spcBef>
              <a:buClr>
                <a:srgbClr val="000000"/>
              </a:buClr>
              <a:buFont typeface="Arial"/>
              <a:buChar char="•"/>
            </a:pPr>
            <a:r>
              <a:rPr lang="en-US" sz="3200" b="0" strike="noStrike" spc="-1" dirty="0">
                <a:solidFill>
                  <a:srgbClr val="000000"/>
                </a:solidFill>
                <a:uFill>
                  <a:solidFill>
                    <a:srgbClr val="FFFFFF"/>
                  </a:solidFill>
                </a:uFill>
                <a:latin typeface="Calibri"/>
              </a:rPr>
              <a:t>Optimizer, loss, Activation Functions</a:t>
            </a:r>
          </a:p>
          <a:p>
            <a:pPr>
              <a:lnSpc>
                <a:spcPct val="100000"/>
              </a:lnSpc>
              <a:spcBef>
                <a:spcPts val="641"/>
              </a:spcBef>
            </a:pPr>
            <a:endParaRPr lang="en-US" sz="32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uFill>
                  <a:solidFill>
                    <a:srgbClr val="FFFFFF"/>
                  </a:solidFill>
                </a:uFill>
                <a:latin typeface="Calibri"/>
              </a:rPr>
              <a:t>Sample </a:t>
            </a:r>
            <a:r>
              <a:rPr lang="en-US" sz="4400" b="0" strike="noStrike" spc="-1" dirty="0" smtClean="0">
                <a:solidFill>
                  <a:srgbClr val="000000"/>
                </a:solidFill>
                <a:uFill>
                  <a:solidFill>
                    <a:srgbClr val="FFFFFF"/>
                  </a:solidFill>
                </a:uFill>
                <a:latin typeface="Calibri"/>
              </a:rPr>
              <a:t>code </a:t>
            </a:r>
            <a:endParaRPr lang="en-US" sz="4400" b="0" strike="noStrike" spc="-1" dirty="0">
              <a:solidFill>
                <a:srgbClr val="000000"/>
              </a:solidFill>
              <a:uFill>
                <a:solidFill>
                  <a:srgbClr val="FFFFFF"/>
                </a:solidFill>
              </a:uFill>
              <a:latin typeface="Calibri"/>
            </a:endParaRPr>
          </a:p>
        </p:txBody>
      </p:sp>
      <p:sp>
        <p:nvSpPr>
          <p:cNvPr id="159"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dirty="0" err="1" smtClean="0">
                <a:solidFill>
                  <a:srgbClr val="000000"/>
                </a:solidFill>
                <a:uFill>
                  <a:solidFill>
                    <a:srgbClr val="FFFFFF"/>
                  </a:solidFill>
                </a:uFill>
                <a:latin typeface="Calibri"/>
              </a:rPr>
              <a:t>Jupyter</a:t>
            </a:r>
            <a:r>
              <a:rPr lang="en-US" sz="3200" b="0" strike="noStrike" spc="-1" dirty="0" smtClean="0">
                <a:solidFill>
                  <a:srgbClr val="000000"/>
                </a:solidFill>
                <a:uFill>
                  <a:solidFill>
                    <a:srgbClr val="FFFFFF"/>
                  </a:solidFill>
                </a:uFill>
                <a:latin typeface="Calibri"/>
              </a:rPr>
              <a:t> Notebooks code </a:t>
            </a:r>
            <a:endParaRPr lang="en-US" sz="30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r>
              <a:rPr lang="en-US" sz="4000" dirty="0" smtClean="0"/>
              <a:t>Confusion Matrix</a:t>
            </a:r>
            <a:endParaRPr lang="en-US" sz="4000" dirty="0"/>
          </a:p>
        </p:txBody>
      </p:sp>
      <p:sp>
        <p:nvSpPr>
          <p:cNvPr id="3" name="Subtitle 2"/>
          <p:cNvSpPr>
            <a:spLocks noGrp="1"/>
          </p:cNvSpPr>
          <p:nvPr>
            <p:ph type="subTitle"/>
          </p:nvPr>
        </p:nvSpPr>
        <p:spPr>
          <a:xfrm>
            <a:off x="457200" y="990600"/>
            <a:ext cx="8229240" cy="5638800"/>
          </a:xfrm>
        </p:spPr>
        <p:txBody>
          <a:bodyPr/>
          <a:lstStyle/>
          <a:p>
            <a:r>
              <a:rPr lang="en-US" dirty="0" smtClean="0">
                <a:hlinkClick r:id="rId2"/>
              </a:rPr>
              <a:t>http://www.marcovanetti.com/pages/cfmatrix/</a:t>
            </a:r>
            <a:endParaRPr lang="en-US" dirty="0" smtClean="0"/>
          </a:p>
          <a:p>
            <a:endParaRPr lang="en-US" dirty="0" smtClean="0"/>
          </a:p>
          <a:p>
            <a:endParaRPr lang="en-US" dirty="0" smtClean="0"/>
          </a:p>
          <a:p>
            <a:pPr fontAlgn="base"/>
            <a:r>
              <a:rPr lang="en-US" sz="1600" dirty="0" smtClean="0">
                <a:latin typeface="+mj-lt"/>
              </a:rPr>
              <a:t>High Recall/Sensitivity, low </a:t>
            </a:r>
            <a:r>
              <a:rPr lang="en-US" sz="1600" dirty="0" err="1">
                <a:latin typeface="+mj-lt"/>
              </a:rPr>
              <a:t>P</a:t>
            </a:r>
            <a:r>
              <a:rPr lang="en-US" sz="1600" dirty="0" err="1" smtClean="0">
                <a:latin typeface="+mj-lt"/>
              </a:rPr>
              <a:t>recision:This</a:t>
            </a:r>
            <a:r>
              <a:rPr lang="en-US" sz="1600" dirty="0" smtClean="0">
                <a:latin typeface="+mj-lt"/>
              </a:rPr>
              <a:t> means that most of the positive examples are correctly recognized (low FN) but there are a lot of false positives.</a:t>
            </a:r>
          </a:p>
          <a:p>
            <a:pPr fontAlgn="base"/>
            <a:endParaRPr lang="en-US" sz="1600" dirty="0" smtClean="0">
              <a:latin typeface="+mj-lt"/>
            </a:endParaRPr>
          </a:p>
          <a:p>
            <a:pPr fontAlgn="base"/>
            <a:r>
              <a:rPr lang="en-US" sz="1600" dirty="0" smtClean="0">
                <a:latin typeface="+mj-lt"/>
              </a:rPr>
              <a:t>Low Recall/Sensitivity, high </a:t>
            </a:r>
            <a:r>
              <a:rPr lang="en-US" sz="1600" dirty="0" err="1">
                <a:latin typeface="+mj-lt"/>
              </a:rPr>
              <a:t>P</a:t>
            </a:r>
            <a:r>
              <a:rPr lang="en-US" sz="1600" dirty="0" err="1" smtClean="0">
                <a:latin typeface="+mj-lt"/>
              </a:rPr>
              <a:t>recision:This</a:t>
            </a:r>
            <a:r>
              <a:rPr lang="en-US" sz="1600" dirty="0" smtClean="0">
                <a:latin typeface="+mj-lt"/>
              </a:rPr>
              <a:t> shows that we miss a lot of positive examples (high FN) but those we predict as positive are indeed positive (low FP)</a:t>
            </a:r>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stretch/>
        </p:blipFill>
        <p:spPr>
          <a:xfrm>
            <a:off x="381000" y="3733800"/>
            <a:ext cx="6477000" cy="2514600"/>
          </a:xfrm>
          <a:prstGeom prst="rect">
            <a:avLst/>
          </a:prstGeom>
          <a:ln>
            <a:noFill/>
          </a:ln>
        </p:spPr>
      </p:pic>
    </p:spTree>
    <p:extLst>
      <p:ext uri="{BB962C8B-B14F-4D97-AF65-F5344CB8AC3E}">
        <p14:creationId xmlns:p14="http://schemas.microsoft.com/office/powerpoint/2010/main" val="50795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1021800"/>
          </a:xfrm>
        </p:spPr>
        <p:txBody>
          <a:bodyPr/>
          <a:lstStyle/>
          <a:p>
            <a:r>
              <a:rPr lang="en-US" sz="4000" dirty="0" smtClean="0"/>
              <a:t>Sample Confusion Matrix. </a:t>
            </a:r>
            <a:endParaRPr lang="en-US" sz="4000" dirty="0"/>
          </a:p>
        </p:txBody>
      </p:sp>
      <p:sp>
        <p:nvSpPr>
          <p:cNvPr id="3" name="Subtitle 2"/>
          <p:cNvSpPr>
            <a:spLocks noGrp="1"/>
          </p:cNvSpPr>
          <p:nvPr>
            <p:ph type="subTitle"/>
          </p:nvPr>
        </p:nvSpPr>
        <p:spPr/>
        <p:txBody>
          <a:bodyPr/>
          <a:lstStyle/>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 y="1524000"/>
            <a:ext cx="8916693" cy="3733799"/>
          </a:xfrm>
          <a:prstGeom prst="rect">
            <a:avLst/>
          </a:prstGeom>
        </p:spPr>
      </p:pic>
    </p:spTree>
    <p:extLst>
      <p:ext uri="{BB962C8B-B14F-4D97-AF65-F5344CB8AC3E}">
        <p14:creationId xmlns:p14="http://schemas.microsoft.com/office/powerpoint/2010/main" val="423012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9180</TotalTime>
  <Words>1016</Words>
  <Application>Microsoft Office PowerPoint</Application>
  <PresentationFormat>On-screen Show (4:3)</PresentationFormat>
  <Paragraphs>247</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Confusion Matrix</vt:lpstr>
      <vt:lpstr>Sample Confusion Matrix. </vt:lpstr>
      <vt:lpstr>PowerPoint Presentation</vt:lpstr>
      <vt:lpstr>PowerPoint Presentation</vt:lpstr>
      <vt:lpstr>PowerPoint Presentation</vt:lpstr>
      <vt:lpstr>PowerPoint Presentation</vt:lpstr>
      <vt:lpstr>PowerPoint Presentation</vt:lpstr>
      <vt:lpstr>PowerPoint Presentation</vt:lpstr>
      <vt:lpstr>VGG16 Architecture </vt:lpstr>
      <vt:lpstr>VGG16 Architecture</vt:lpstr>
      <vt:lpstr>VGG16 Architecture</vt:lpstr>
      <vt:lpstr>PowerPoint Presentation</vt:lpstr>
      <vt:lpstr>PowerPoint Presentation</vt:lpstr>
      <vt:lpstr>Adversarial Examples</vt:lpstr>
      <vt:lpstr>Adversarial Examples</vt:lpstr>
      <vt:lpstr>Adversarial Examples</vt:lpstr>
      <vt:lpstr>Adversarial Examples</vt:lpstr>
      <vt:lpstr>PowerPoint Presentation</vt:lpstr>
      <vt:lpstr>PowerPoint Presentation</vt:lpstr>
    </vt:vector>
  </TitlesOfParts>
  <Company>General Services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AliMTalib</dc:creator>
  <cp:lastModifiedBy>AliMTalib</cp:lastModifiedBy>
  <cp:revision>139</cp:revision>
  <dcterms:created xsi:type="dcterms:W3CDTF">2018-02-12T21:27:35Z</dcterms:created>
  <dcterms:modified xsi:type="dcterms:W3CDTF">2018-05-20T14:16:11Z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General Services Administration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