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Aristotelica Pro Semi-Bold" charset="1" panose="00000600000000000000"/>
      <p:regular r:id="rId33"/>
    </p:embeddedFont>
    <p:embeddedFont>
      <p:font typeface="Glacial Indifference" charset="1" panose="00000000000000000000"/>
      <p:regular r:id="rId34"/>
    </p:embeddedFont>
    <p:embeddedFont>
      <p:font typeface="Aristotelica Pro Bold" charset="1" panose="00000800000000000000"/>
      <p:regular r:id="rId35"/>
    </p:embeddedFont>
    <p:embeddedFont>
      <p:font typeface="DM Sans Bold" charset="1" panose="00000000000000000000"/>
      <p:regular r:id="rId36"/>
    </p:embeddedFont>
    <p:embeddedFont>
      <p:font typeface="Canva Sans Bold" charset="1" panose="020B0803030501040103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9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3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7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BF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8019" y="8563205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78485" y="-1740051"/>
            <a:ext cx="3480101" cy="34801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707776" y="230133"/>
            <a:ext cx="684529" cy="68452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4402" y="8355478"/>
            <a:ext cx="5911418" cy="3243891"/>
          </a:xfrm>
          <a:custGeom>
            <a:avLst/>
            <a:gdLst/>
            <a:ahLst/>
            <a:cxnLst/>
            <a:rect r="r" b="b" t="t" l="l"/>
            <a:pathLst>
              <a:path h="3243891" w="5911418">
                <a:moveTo>
                  <a:pt x="0" y="0"/>
                </a:moveTo>
                <a:lnTo>
                  <a:pt x="5911419" y="0"/>
                </a:lnTo>
                <a:lnTo>
                  <a:pt x="5911419" y="3243891"/>
                </a:lnTo>
                <a:lnTo>
                  <a:pt x="0" y="324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761424" y="-797532"/>
            <a:ext cx="4992910" cy="2739859"/>
          </a:xfrm>
          <a:custGeom>
            <a:avLst/>
            <a:gdLst/>
            <a:ahLst/>
            <a:cxnLst/>
            <a:rect r="r" b="b" t="t" l="l"/>
            <a:pathLst>
              <a:path h="2739859" w="4992910">
                <a:moveTo>
                  <a:pt x="0" y="0"/>
                </a:moveTo>
                <a:lnTo>
                  <a:pt x="4992909" y="0"/>
                </a:lnTo>
                <a:lnTo>
                  <a:pt x="4992909" y="2739859"/>
                </a:lnTo>
                <a:lnTo>
                  <a:pt x="0" y="2739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914361" y="-999809"/>
            <a:ext cx="4992910" cy="2739859"/>
          </a:xfrm>
          <a:custGeom>
            <a:avLst/>
            <a:gdLst/>
            <a:ahLst/>
            <a:cxnLst/>
            <a:rect r="r" b="b" t="t" l="l"/>
            <a:pathLst>
              <a:path h="2739859" w="4992910">
                <a:moveTo>
                  <a:pt x="0" y="0"/>
                </a:moveTo>
                <a:lnTo>
                  <a:pt x="4992910" y="0"/>
                </a:lnTo>
                <a:lnTo>
                  <a:pt x="4992910" y="2739860"/>
                </a:lnTo>
                <a:lnTo>
                  <a:pt x="0" y="27398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49365" y="2763264"/>
            <a:ext cx="6676549" cy="3648062"/>
          </a:xfrm>
          <a:custGeom>
            <a:avLst/>
            <a:gdLst/>
            <a:ahLst/>
            <a:cxnLst/>
            <a:rect r="r" b="b" t="t" l="l"/>
            <a:pathLst>
              <a:path h="3648062" w="6676549">
                <a:moveTo>
                  <a:pt x="0" y="0"/>
                </a:moveTo>
                <a:lnTo>
                  <a:pt x="6676549" y="0"/>
                </a:lnTo>
                <a:lnTo>
                  <a:pt x="6676549" y="3648062"/>
                </a:lnTo>
                <a:lnTo>
                  <a:pt x="0" y="36480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18840" y="6847404"/>
            <a:ext cx="7102461" cy="75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7"/>
              </a:lnSpc>
            </a:pPr>
            <a:r>
              <a:rPr lang="en-US" sz="4412">
                <a:solidFill>
                  <a:srgbClr val="FFFAEB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Mobile Applicsdso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08356" y="2341565"/>
            <a:ext cx="7102461" cy="75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7"/>
              </a:lnSpc>
            </a:pPr>
            <a:r>
              <a:rPr lang="en-US" sz="4412">
                <a:solidFill>
                  <a:srgbClr val="FFFAEB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Presentation by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08356" y="6561654"/>
            <a:ext cx="7102461" cy="75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7"/>
              </a:lnSpc>
            </a:pPr>
            <a:r>
              <a:rPr lang="en-US" sz="4412">
                <a:solidFill>
                  <a:srgbClr val="FFFAEB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Supervisor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56583" y="3404037"/>
            <a:ext cx="4606006" cy="1248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7"/>
              </a:lnSpc>
            </a:pPr>
            <a:r>
              <a:rPr lang="en-US" sz="3512">
                <a:solidFill>
                  <a:srgbClr val="FFFAEB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0044-BSCS-2020 - Umais Usmani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56583" y="7509196"/>
            <a:ext cx="4606006" cy="123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7"/>
              </a:lnSpc>
            </a:pPr>
            <a:r>
              <a:rPr lang="en-US" sz="3512">
                <a:solidFill>
                  <a:srgbClr val="FFFAEB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Dr Muhammad Ilyas Fakhir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76180" y="4920332"/>
            <a:ext cx="6166812" cy="123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7"/>
              </a:lnSpc>
            </a:pPr>
            <a:r>
              <a:rPr lang="en-US" sz="3512">
                <a:solidFill>
                  <a:srgbClr val="FFFAEB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0083-BSCS-2020 - Muhammad Ibrahim</a:t>
            </a:r>
          </a:p>
        </p:txBody>
      </p:sp>
      <p:sp>
        <p:nvSpPr>
          <p:cNvPr name="AutoShape 21" id="21"/>
          <p:cNvSpPr/>
          <p:nvPr/>
        </p:nvSpPr>
        <p:spPr>
          <a:xfrm>
            <a:off x="9613466" y="3118287"/>
            <a:ext cx="6492240" cy="0"/>
          </a:xfrm>
          <a:prstGeom prst="line">
            <a:avLst/>
          </a:prstGeom>
          <a:ln cap="flat" w="38100">
            <a:solidFill>
              <a:srgbClr val="FFFA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9613466" y="7300276"/>
            <a:ext cx="6492240" cy="0"/>
          </a:xfrm>
          <a:prstGeom prst="line">
            <a:avLst/>
          </a:prstGeom>
          <a:ln cap="flat" w="38100">
            <a:solidFill>
              <a:srgbClr val="FFFAE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0212" y="3747051"/>
            <a:ext cx="10464525" cy="12346506"/>
            <a:chOff x="0" y="0"/>
            <a:chExt cx="812800" cy="958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58977"/>
            </a:xfrm>
            <a:custGeom>
              <a:avLst/>
              <a:gdLst/>
              <a:ahLst/>
              <a:cxnLst/>
              <a:rect r="r" b="b" t="t" l="l"/>
              <a:pathLst>
                <a:path h="958977" w="812800">
                  <a:moveTo>
                    <a:pt x="406400" y="0"/>
                  </a:moveTo>
                  <a:cubicBezTo>
                    <a:pt x="181951" y="0"/>
                    <a:pt x="0" y="214674"/>
                    <a:pt x="0" y="479489"/>
                  </a:cubicBezTo>
                  <a:cubicBezTo>
                    <a:pt x="0" y="744303"/>
                    <a:pt x="181951" y="958977"/>
                    <a:pt x="406400" y="958977"/>
                  </a:cubicBezTo>
                  <a:cubicBezTo>
                    <a:pt x="630849" y="958977"/>
                    <a:pt x="812800" y="744303"/>
                    <a:pt x="812800" y="479489"/>
                  </a:cubicBezTo>
                  <a:cubicBezTo>
                    <a:pt x="812800" y="21467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61329"/>
              <a:ext cx="660400" cy="807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70741" y="-5290483"/>
            <a:ext cx="15416702" cy="1541670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42624" t="0" r="-142624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1019175"/>
            <a:ext cx="8322499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User Authentication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284518"/>
            <a:ext cx="9478749" cy="368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Using Firebase Authentication.</a:t>
            </a:r>
          </a:p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Register / Login</a:t>
            </a:r>
          </a:p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Authenticating by Email and password</a:t>
            </a:r>
          </a:p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 verification</a:t>
            </a:r>
          </a:p>
          <a:p>
            <a:pPr algn="just">
              <a:lnSpc>
                <a:spcPts val="591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838776" y="-5451339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3179165" y="6953716"/>
            <a:ext cx="8160270" cy="8160270"/>
          </a:xfrm>
          <a:custGeom>
            <a:avLst/>
            <a:gdLst/>
            <a:ahLst/>
            <a:cxnLst/>
            <a:rect r="r" b="b" t="t" l="l"/>
            <a:pathLst>
              <a:path h="8160270" w="8160270">
                <a:moveTo>
                  <a:pt x="0" y="0"/>
                </a:moveTo>
                <a:lnTo>
                  <a:pt x="8160270" y="0"/>
                </a:lnTo>
                <a:lnTo>
                  <a:pt x="8160270" y="8160270"/>
                </a:lnTo>
                <a:lnTo>
                  <a:pt x="0" y="816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40090" y="-1721216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3" y="0"/>
                </a:lnTo>
                <a:lnTo>
                  <a:pt x="6273223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74667" y="8140435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4" y="0"/>
                </a:lnTo>
                <a:lnTo>
                  <a:pt x="6273224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142466" t="0" r="-142466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661945" y="2515971"/>
            <a:ext cx="920689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Email Verification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93949" y="3896350"/>
            <a:ext cx="7150051" cy="679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2620" indent="-386310" lvl="1">
              <a:lnSpc>
                <a:spcPts val="5618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Verifying the person’s Email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838776" y="-5451339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3179165" y="6953716"/>
            <a:ext cx="8160270" cy="8160270"/>
          </a:xfrm>
          <a:custGeom>
            <a:avLst/>
            <a:gdLst/>
            <a:ahLst/>
            <a:cxnLst/>
            <a:rect r="r" b="b" t="t" l="l"/>
            <a:pathLst>
              <a:path h="8160270" w="8160270">
                <a:moveTo>
                  <a:pt x="0" y="0"/>
                </a:moveTo>
                <a:lnTo>
                  <a:pt x="8160270" y="0"/>
                </a:lnTo>
                <a:lnTo>
                  <a:pt x="8160270" y="8160270"/>
                </a:lnTo>
                <a:lnTo>
                  <a:pt x="0" y="816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822385" y="-2754939"/>
            <a:ext cx="5928134" cy="592813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123317" y="8981448"/>
            <a:ext cx="3590833" cy="35908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67517" y="1405334"/>
            <a:ext cx="11175827" cy="116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145"/>
              </a:lnSpc>
              <a:spcBef>
                <a:spcPct val="0"/>
              </a:spcBef>
            </a:pPr>
            <a:r>
              <a:rPr lang="en-US" sz="7621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Profile Creation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1868" y="3163671"/>
            <a:ext cx="9079440" cy="62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9233" indent="-444616" lvl="1">
              <a:lnSpc>
                <a:spcPts val="5024"/>
              </a:lnSpc>
              <a:buFont typeface="Arial"/>
              <a:buChar char="•"/>
            </a:pPr>
            <a:r>
              <a:rPr lang="en-US" sz="4118" spc="-41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Multi step Form (i.e User Information)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60214" y="4263905"/>
            <a:ext cx="6993236" cy="3125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7289" indent="-398645" lvl="1">
              <a:lnSpc>
                <a:spcPts val="5022"/>
              </a:lnSpc>
              <a:buFont typeface="Arial"/>
              <a:buChar char="•"/>
            </a:pPr>
            <a:r>
              <a:rPr lang="en-US" sz="3692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Basic Info (Name, age...)</a:t>
            </a:r>
          </a:p>
          <a:p>
            <a:pPr algn="l" marL="797289" indent="-398645" lvl="1">
              <a:lnSpc>
                <a:spcPts val="5022"/>
              </a:lnSpc>
              <a:buFont typeface="Arial"/>
              <a:buChar char="•"/>
            </a:pPr>
            <a:r>
              <a:rPr lang="en-US" sz="3692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Weight, Height, Gender (For caloric calculation)</a:t>
            </a:r>
          </a:p>
          <a:p>
            <a:pPr algn="l" marL="797289" indent="-398645" lvl="1">
              <a:lnSpc>
                <a:spcPts val="5022"/>
              </a:lnSpc>
              <a:buFont typeface="Arial"/>
              <a:buChar char="•"/>
            </a:pPr>
            <a:r>
              <a:rPr lang="en-US" sz="3692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Goals, Difficulty etc (For workout recommendation)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914" r="0" b="-1914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380859">
            <a:off x="-1313287" y="7502544"/>
            <a:ext cx="2842082" cy="7461317"/>
            <a:chOff x="0" y="0"/>
            <a:chExt cx="660400" cy="17337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733748"/>
            </a:xfrm>
            <a:custGeom>
              <a:avLst/>
              <a:gdLst/>
              <a:ahLst/>
              <a:cxnLst/>
              <a:rect r="r" b="b" t="t" l="l"/>
              <a:pathLst>
                <a:path h="173374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8959"/>
                  </a:cubicBezTo>
                  <a:lnTo>
                    <a:pt x="660400" y="1733748"/>
                  </a:lnTo>
                  <a:lnTo>
                    <a:pt x="0" y="1733748"/>
                  </a:lnTo>
                  <a:lnTo>
                    <a:pt x="0" y="34998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8425"/>
              <a:ext cx="660400" cy="163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377137">
            <a:off x="-1545160" y="4014921"/>
            <a:ext cx="1338510" cy="7384047"/>
            <a:chOff x="0" y="0"/>
            <a:chExt cx="660400" cy="36431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643174"/>
            </a:xfrm>
            <a:custGeom>
              <a:avLst/>
              <a:gdLst/>
              <a:ahLst/>
              <a:cxnLst/>
              <a:rect r="r" b="b" t="t" l="l"/>
              <a:pathLst>
                <a:path h="364317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91373"/>
                  </a:cubicBezTo>
                  <a:lnTo>
                    <a:pt x="660400" y="3643174"/>
                  </a:lnTo>
                  <a:lnTo>
                    <a:pt x="0" y="3643174"/>
                  </a:lnTo>
                  <a:lnTo>
                    <a:pt x="0" y="39378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8425"/>
              <a:ext cx="660400" cy="3544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377137">
            <a:off x="3012298" y="9449050"/>
            <a:ext cx="411277" cy="2198755"/>
            <a:chOff x="0" y="0"/>
            <a:chExt cx="660400" cy="35306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530605"/>
            </a:xfrm>
            <a:custGeom>
              <a:avLst/>
              <a:gdLst/>
              <a:ahLst/>
              <a:cxnLst/>
              <a:rect r="r" b="b" t="t" l="l"/>
              <a:pathLst>
                <a:path h="353060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8872"/>
                  </a:cubicBezTo>
                  <a:lnTo>
                    <a:pt x="660400" y="3530605"/>
                  </a:lnTo>
                  <a:lnTo>
                    <a:pt x="0" y="3530605"/>
                  </a:lnTo>
                  <a:lnTo>
                    <a:pt x="0" y="3912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8425"/>
              <a:ext cx="660400" cy="3432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-2500334" y="6690146"/>
            <a:ext cx="3495899" cy="4260352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8419140">
            <a:off x="16781988" y="-3913825"/>
            <a:ext cx="2842082" cy="7253346"/>
            <a:chOff x="0" y="0"/>
            <a:chExt cx="660400" cy="16854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1685423"/>
            </a:xfrm>
            <a:custGeom>
              <a:avLst/>
              <a:gdLst/>
              <a:ahLst/>
              <a:cxnLst/>
              <a:rect r="r" b="b" t="t" l="l"/>
              <a:pathLst>
                <a:path h="16854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85"/>
                  </a:cubicBezTo>
                  <a:lnTo>
                    <a:pt x="660400" y="1685423"/>
                  </a:lnTo>
                  <a:lnTo>
                    <a:pt x="0" y="1685423"/>
                  </a:lnTo>
                  <a:lnTo>
                    <a:pt x="0" y="34887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8425"/>
              <a:ext cx="660400" cy="1586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8422862">
            <a:off x="18303618" y="-391052"/>
            <a:ext cx="1338510" cy="5875601"/>
            <a:chOff x="0" y="0"/>
            <a:chExt cx="660400" cy="28989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2898930"/>
            </a:xfrm>
            <a:custGeom>
              <a:avLst/>
              <a:gdLst/>
              <a:ahLst/>
              <a:cxnLst/>
              <a:rect r="r" b="b" t="t" l="l"/>
              <a:pathLst>
                <a:path h="289893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4841"/>
                  </a:cubicBezTo>
                  <a:lnTo>
                    <a:pt x="660400" y="2898930"/>
                  </a:lnTo>
                  <a:lnTo>
                    <a:pt x="0" y="2898930"/>
                  </a:lnTo>
                  <a:lnTo>
                    <a:pt x="0" y="37671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8425"/>
              <a:ext cx="660400" cy="2800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8422862">
            <a:off x="14997526" y="-558072"/>
            <a:ext cx="411277" cy="1644511"/>
            <a:chOff x="0" y="0"/>
            <a:chExt cx="660400" cy="26406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400" cy="2640639"/>
            </a:xfrm>
            <a:custGeom>
              <a:avLst/>
              <a:gdLst/>
              <a:ahLst/>
              <a:cxnLst/>
              <a:rect r="r" b="b" t="t" l="l"/>
              <a:pathLst>
                <a:path h="264063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9104"/>
                  </a:cubicBezTo>
                  <a:lnTo>
                    <a:pt x="660400" y="2640639"/>
                  </a:lnTo>
                  <a:lnTo>
                    <a:pt x="0" y="2640639"/>
                  </a:lnTo>
                  <a:lnTo>
                    <a:pt x="0" y="37078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8425"/>
              <a:ext cx="660400" cy="254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H="true">
            <a:off x="17077631" y="-274996"/>
            <a:ext cx="3190486" cy="3827111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475268" y="1133988"/>
            <a:ext cx="9672592" cy="107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07"/>
              </a:lnSpc>
              <a:spcBef>
                <a:spcPct val="0"/>
              </a:spcBef>
            </a:pPr>
            <a:r>
              <a:rPr lang="en-US" sz="7005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Avatar Customizer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66582" y="2819200"/>
            <a:ext cx="7978455" cy="232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2136" indent="-431068" lvl="1">
              <a:lnSpc>
                <a:spcPts val="6269"/>
              </a:lnSpc>
              <a:buFont typeface="Arial"/>
              <a:buChar char="•"/>
            </a:pPr>
            <a:r>
              <a:rPr lang="en-US" sz="3993" spc="-8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Users Personal Avatar</a:t>
            </a:r>
          </a:p>
          <a:p>
            <a:pPr algn="just" marL="862136" indent="-431068" lvl="1">
              <a:lnSpc>
                <a:spcPts val="6269"/>
              </a:lnSpc>
              <a:buFont typeface="Arial"/>
              <a:buChar char="•"/>
            </a:pPr>
            <a:r>
              <a:rPr lang="en-US" sz="3993" spc="-8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Initially Default Assets</a:t>
            </a:r>
          </a:p>
          <a:p>
            <a:pPr algn="just" marL="862136" indent="-431068" lvl="1">
              <a:lnSpc>
                <a:spcPts val="6269"/>
              </a:lnSpc>
              <a:buFont typeface="Arial"/>
              <a:buChar char="•"/>
            </a:pPr>
            <a:r>
              <a:rPr lang="en-US" sz="3993" spc="-8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Purchase Assets from shop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914" r="0" b="-1914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0212" y="3747051"/>
            <a:ext cx="10464525" cy="12346506"/>
            <a:chOff x="0" y="0"/>
            <a:chExt cx="812800" cy="958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58977"/>
            </a:xfrm>
            <a:custGeom>
              <a:avLst/>
              <a:gdLst/>
              <a:ahLst/>
              <a:cxnLst/>
              <a:rect r="r" b="b" t="t" l="l"/>
              <a:pathLst>
                <a:path h="958977" w="812800">
                  <a:moveTo>
                    <a:pt x="406400" y="0"/>
                  </a:moveTo>
                  <a:cubicBezTo>
                    <a:pt x="181951" y="0"/>
                    <a:pt x="0" y="214674"/>
                    <a:pt x="0" y="479489"/>
                  </a:cubicBezTo>
                  <a:cubicBezTo>
                    <a:pt x="0" y="744303"/>
                    <a:pt x="181951" y="958977"/>
                    <a:pt x="406400" y="958977"/>
                  </a:cubicBezTo>
                  <a:cubicBezTo>
                    <a:pt x="630849" y="958977"/>
                    <a:pt x="812800" y="744303"/>
                    <a:pt x="812800" y="479489"/>
                  </a:cubicBezTo>
                  <a:cubicBezTo>
                    <a:pt x="812800" y="21467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61329"/>
              <a:ext cx="660400" cy="807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70741" y="-5290483"/>
            <a:ext cx="15416702" cy="1541670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192069"/>
            <a:ext cx="10627747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Caloric Recommendations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6574" y="2534093"/>
            <a:ext cx="8034768" cy="6261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6919" indent="-393459" lvl="1">
              <a:lnSpc>
                <a:spcPts val="5576"/>
              </a:lnSpc>
              <a:buFont typeface="Arial"/>
              <a:buChar char="•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parameters</a:t>
            </a:r>
          </a:p>
          <a:p>
            <a:pPr algn="just" marL="1573837" indent="-524612" lvl="2">
              <a:lnSpc>
                <a:spcPts val="5576"/>
              </a:lnSpc>
              <a:buFont typeface="Arial"/>
              <a:buChar char="⚬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gender</a:t>
            </a:r>
          </a:p>
          <a:p>
            <a:pPr algn="just" marL="1573837" indent="-524612" lvl="2">
              <a:lnSpc>
                <a:spcPts val="5576"/>
              </a:lnSpc>
              <a:buFont typeface="Arial"/>
              <a:buChar char="⚬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age</a:t>
            </a:r>
          </a:p>
          <a:p>
            <a:pPr algn="just" marL="1573837" indent="-524612" lvl="2">
              <a:lnSpc>
                <a:spcPts val="5576"/>
              </a:lnSpc>
              <a:buFont typeface="Arial"/>
              <a:buChar char="⚬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height / weight</a:t>
            </a:r>
          </a:p>
          <a:p>
            <a:pPr algn="just" marL="1573837" indent="-524612" lvl="2">
              <a:lnSpc>
                <a:spcPts val="5576"/>
              </a:lnSpc>
              <a:buFont typeface="Arial"/>
              <a:buChar char="⚬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activity level</a:t>
            </a:r>
          </a:p>
          <a:p>
            <a:pPr algn="just" marL="786919" indent="-393459" lvl="1">
              <a:lnSpc>
                <a:spcPts val="5576"/>
              </a:lnSpc>
              <a:buFont typeface="Arial"/>
              <a:buChar char="•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Calculates BMR</a:t>
            </a:r>
          </a:p>
          <a:p>
            <a:pPr algn="just" marL="786919" indent="-393459" lvl="1">
              <a:lnSpc>
                <a:spcPts val="5576"/>
              </a:lnSpc>
              <a:buFont typeface="Arial"/>
              <a:buChar char="•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Adjusts for Activity Levels</a:t>
            </a:r>
          </a:p>
          <a:p>
            <a:pPr algn="just" marL="786919" indent="-393459" lvl="1">
              <a:lnSpc>
                <a:spcPts val="5576"/>
              </a:lnSpc>
              <a:buFont typeface="Arial"/>
              <a:buChar char="•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Goal Adjustment</a:t>
            </a:r>
          </a:p>
          <a:p>
            <a:pPr algn="just" marL="786919" indent="-393459" lvl="1">
              <a:lnSpc>
                <a:spcPts val="5576"/>
              </a:lnSpc>
              <a:buFont typeface="Arial"/>
              <a:buChar char="•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Caloric Needs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838776" y="-5451339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3179165" y="6953716"/>
            <a:ext cx="8160270" cy="8160270"/>
          </a:xfrm>
          <a:custGeom>
            <a:avLst/>
            <a:gdLst/>
            <a:ahLst/>
            <a:cxnLst/>
            <a:rect r="r" b="b" t="t" l="l"/>
            <a:pathLst>
              <a:path h="8160270" w="8160270">
                <a:moveTo>
                  <a:pt x="0" y="0"/>
                </a:moveTo>
                <a:lnTo>
                  <a:pt x="8160270" y="0"/>
                </a:lnTo>
                <a:lnTo>
                  <a:pt x="8160270" y="8160270"/>
                </a:lnTo>
                <a:lnTo>
                  <a:pt x="0" y="816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822385" y="-2754939"/>
            <a:ext cx="5928134" cy="592813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123317" y="8981448"/>
            <a:ext cx="3590833" cy="35908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914" r="0" b="-191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127989" y="1558697"/>
            <a:ext cx="920689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Edamam Food API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7517" y="3116046"/>
            <a:ext cx="8527835" cy="265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5209" indent="-417605" lvl="1">
              <a:lnSpc>
                <a:spcPts val="5299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Food Search</a:t>
            </a:r>
          </a:p>
          <a:p>
            <a:pPr algn="l" marL="835209" indent="-417605" lvl="1">
              <a:lnSpc>
                <a:spcPts val="5299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Handling the JSON respone</a:t>
            </a:r>
          </a:p>
          <a:p>
            <a:pPr algn="l" marL="835209" indent="-417605" lvl="1">
              <a:lnSpc>
                <a:spcPts val="5299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Food will be displayed with Calories and Weight (grams)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838776" y="-5451339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3179165" y="6953716"/>
            <a:ext cx="8160270" cy="8160270"/>
          </a:xfrm>
          <a:custGeom>
            <a:avLst/>
            <a:gdLst/>
            <a:ahLst/>
            <a:cxnLst/>
            <a:rect r="r" b="b" t="t" l="l"/>
            <a:pathLst>
              <a:path h="8160270" w="8160270">
                <a:moveTo>
                  <a:pt x="0" y="0"/>
                </a:moveTo>
                <a:lnTo>
                  <a:pt x="8160270" y="0"/>
                </a:lnTo>
                <a:lnTo>
                  <a:pt x="8160270" y="8160270"/>
                </a:lnTo>
                <a:lnTo>
                  <a:pt x="0" y="816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40090" y="-1721216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3" y="0"/>
                </a:lnTo>
                <a:lnTo>
                  <a:pt x="6273223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74667" y="8140435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4" y="0"/>
                </a:lnTo>
                <a:lnTo>
                  <a:pt x="6273224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914" r="0" b="-1914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056320" y="1664066"/>
            <a:ext cx="851531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Food Logging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18527" y="2986815"/>
            <a:ext cx="8362835" cy="435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Display daily Caloric needs and adjust them 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Add food from API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 in the calories and weight as per one serving size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Today’s meals will be displayed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380859">
            <a:off x="-1313287" y="7502544"/>
            <a:ext cx="2842082" cy="7461317"/>
            <a:chOff x="0" y="0"/>
            <a:chExt cx="660400" cy="17337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733748"/>
            </a:xfrm>
            <a:custGeom>
              <a:avLst/>
              <a:gdLst/>
              <a:ahLst/>
              <a:cxnLst/>
              <a:rect r="r" b="b" t="t" l="l"/>
              <a:pathLst>
                <a:path h="173374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8959"/>
                  </a:cubicBezTo>
                  <a:lnTo>
                    <a:pt x="660400" y="1733748"/>
                  </a:lnTo>
                  <a:lnTo>
                    <a:pt x="0" y="1733748"/>
                  </a:lnTo>
                  <a:lnTo>
                    <a:pt x="0" y="34998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8425"/>
              <a:ext cx="660400" cy="163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377137">
            <a:off x="-1545160" y="4014921"/>
            <a:ext cx="1338510" cy="7384047"/>
            <a:chOff x="0" y="0"/>
            <a:chExt cx="660400" cy="36431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643174"/>
            </a:xfrm>
            <a:custGeom>
              <a:avLst/>
              <a:gdLst/>
              <a:ahLst/>
              <a:cxnLst/>
              <a:rect r="r" b="b" t="t" l="l"/>
              <a:pathLst>
                <a:path h="364317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91373"/>
                  </a:cubicBezTo>
                  <a:lnTo>
                    <a:pt x="660400" y="3643174"/>
                  </a:lnTo>
                  <a:lnTo>
                    <a:pt x="0" y="3643174"/>
                  </a:lnTo>
                  <a:lnTo>
                    <a:pt x="0" y="39378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8425"/>
              <a:ext cx="660400" cy="3544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377137">
            <a:off x="3012298" y="9449050"/>
            <a:ext cx="411277" cy="2198755"/>
            <a:chOff x="0" y="0"/>
            <a:chExt cx="660400" cy="35306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530605"/>
            </a:xfrm>
            <a:custGeom>
              <a:avLst/>
              <a:gdLst/>
              <a:ahLst/>
              <a:cxnLst/>
              <a:rect r="r" b="b" t="t" l="l"/>
              <a:pathLst>
                <a:path h="353060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8872"/>
                  </a:cubicBezTo>
                  <a:lnTo>
                    <a:pt x="660400" y="3530605"/>
                  </a:lnTo>
                  <a:lnTo>
                    <a:pt x="0" y="3530605"/>
                  </a:lnTo>
                  <a:lnTo>
                    <a:pt x="0" y="3912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8425"/>
              <a:ext cx="660400" cy="3432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-2500334" y="6690146"/>
            <a:ext cx="3495899" cy="4260352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8419140">
            <a:off x="16781988" y="-3913825"/>
            <a:ext cx="2842082" cy="7253346"/>
            <a:chOff x="0" y="0"/>
            <a:chExt cx="660400" cy="16854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1685423"/>
            </a:xfrm>
            <a:custGeom>
              <a:avLst/>
              <a:gdLst/>
              <a:ahLst/>
              <a:cxnLst/>
              <a:rect r="r" b="b" t="t" l="l"/>
              <a:pathLst>
                <a:path h="16854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85"/>
                  </a:cubicBezTo>
                  <a:lnTo>
                    <a:pt x="660400" y="1685423"/>
                  </a:lnTo>
                  <a:lnTo>
                    <a:pt x="0" y="1685423"/>
                  </a:lnTo>
                  <a:lnTo>
                    <a:pt x="0" y="34887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8425"/>
              <a:ext cx="660400" cy="1586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8422862">
            <a:off x="18303618" y="-391052"/>
            <a:ext cx="1338510" cy="5875601"/>
            <a:chOff x="0" y="0"/>
            <a:chExt cx="660400" cy="28989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2898930"/>
            </a:xfrm>
            <a:custGeom>
              <a:avLst/>
              <a:gdLst/>
              <a:ahLst/>
              <a:cxnLst/>
              <a:rect r="r" b="b" t="t" l="l"/>
              <a:pathLst>
                <a:path h="289893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4841"/>
                  </a:cubicBezTo>
                  <a:lnTo>
                    <a:pt x="660400" y="2898930"/>
                  </a:lnTo>
                  <a:lnTo>
                    <a:pt x="0" y="2898930"/>
                  </a:lnTo>
                  <a:lnTo>
                    <a:pt x="0" y="37671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8425"/>
              <a:ext cx="660400" cy="2800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8422862">
            <a:off x="14997526" y="-558072"/>
            <a:ext cx="411277" cy="1644511"/>
            <a:chOff x="0" y="0"/>
            <a:chExt cx="660400" cy="26406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400" cy="2640639"/>
            </a:xfrm>
            <a:custGeom>
              <a:avLst/>
              <a:gdLst/>
              <a:ahLst/>
              <a:cxnLst/>
              <a:rect r="r" b="b" t="t" l="l"/>
              <a:pathLst>
                <a:path h="264063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9104"/>
                  </a:cubicBezTo>
                  <a:lnTo>
                    <a:pt x="660400" y="2640639"/>
                  </a:lnTo>
                  <a:lnTo>
                    <a:pt x="0" y="2640639"/>
                  </a:lnTo>
                  <a:lnTo>
                    <a:pt x="0" y="37078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8425"/>
              <a:ext cx="660400" cy="254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H="true">
            <a:off x="17077631" y="-274996"/>
            <a:ext cx="3190486" cy="3827111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028700" y="1066800"/>
            <a:ext cx="13765004" cy="102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012"/>
              </a:lnSpc>
              <a:spcBef>
                <a:spcPct val="0"/>
              </a:spcBef>
            </a:pPr>
            <a:r>
              <a:rPr lang="en-US" sz="6676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Workout Logging/ Fetching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72634" y="2551785"/>
            <a:ext cx="9608328" cy="3174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6933" indent="-418466" lvl="1">
              <a:lnSpc>
                <a:spcPts val="6357"/>
              </a:lnSpc>
              <a:buFont typeface="Arial"/>
              <a:buChar char="•"/>
            </a:pPr>
            <a:r>
              <a:rPr lang="en-US" sz="3876" spc="-81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Workout Recommendation</a:t>
            </a:r>
          </a:p>
          <a:p>
            <a:pPr algn="just" marL="836933" indent="-418466" lvl="1">
              <a:lnSpc>
                <a:spcPts val="6357"/>
              </a:lnSpc>
              <a:buFont typeface="Arial"/>
              <a:buChar char="•"/>
            </a:pPr>
            <a:r>
              <a:rPr lang="en-US" sz="3876" spc="-81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Fetching workouts from JSON</a:t>
            </a:r>
          </a:p>
          <a:p>
            <a:pPr algn="just" marL="836933" indent="-418466" lvl="1">
              <a:lnSpc>
                <a:spcPts val="6357"/>
              </a:lnSpc>
              <a:buFont typeface="Arial"/>
              <a:buChar char="•"/>
            </a:pPr>
            <a:r>
              <a:rPr lang="en-US" sz="3876" spc="-81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Check boxes, workout info, fitni points</a:t>
            </a:r>
          </a:p>
          <a:p>
            <a:pPr algn="just" marL="836933" indent="-418466" lvl="1">
              <a:lnSpc>
                <a:spcPts val="6357"/>
              </a:lnSpc>
              <a:buFont typeface="Arial"/>
              <a:buChar char="•"/>
            </a:pPr>
            <a:r>
              <a:rPr lang="en-US" sz="3876" spc="-81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Submit workouts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914" r="0" b="-1914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838776" y="-5451339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3179165" y="6953716"/>
            <a:ext cx="8160270" cy="8160270"/>
          </a:xfrm>
          <a:custGeom>
            <a:avLst/>
            <a:gdLst/>
            <a:ahLst/>
            <a:cxnLst/>
            <a:rect r="r" b="b" t="t" l="l"/>
            <a:pathLst>
              <a:path h="8160270" w="8160270">
                <a:moveTo>
                  <a:pt x="0" y="0"/>
                </a:moveTo>
                <a:lnTo>
                  <a:pt x="8160270" y="0"/>
                </a:lnTo>
                <a:lnTo>
                  <a:pt x="8160270" y="8160270"/>
                </a:lnTo>
                <a:lnTo>
                  <a:pt x="0" y="816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91792" y="1711691"/>
            <a:ext cx="1065691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09"/>
              </a:lnSpc>
              <a:spcBef>
                <a:spcPct val="0"/>
              </a:spcBef>
            </a:pPr>
            <a:r>
              <a:rPr lang="en-US" sz="6257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Edit/ View Goals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440090" y="-1721216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3" y="0"/>
                </a:lnTo>
                <a:lnTo>
                  <a:pt x="6273223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29000" y="9035105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4" y="0"/>
                </a:lnTo>
                <a:lnTo>
                  <a:pt x="6273224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91792" y="3114504"/>
            <a:ext cx="8136891" cy="14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View your current goals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Edit and effects in real time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914" r="0" b="-1914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0212" y="3747051"/>
            <a:ext cx="10464525" cy="12346506"/>
            <a:chOff x="0" y="0"/>
            <a:chExt cx="812800" cy="958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58977"/>
            </a:xfrm>
            <a:custGeom>
              <a:avLst/>
              <a:gdLst/>
              <a:ahLst/>
              <a:cxnLst/>
              <a:rect r="r" b="b" t="t" l="l"/>
              <a:pathLst>
                <a:path h="958977" w="812800">
                  <a:moveTo>
                    <a:pt x="406400" y="0"/>
                  </a:moveTo>
                  <a:cubicBezTo>
                    <a:pt x="181951" y="0"/>
                    <a:pt x="0" y="214674"/>
                    <a:pt x="0" y="479489"/>
                  </a:cubicBezTo>
                  <a:cubicBezTo>
                    <a:pt x="0" y="744303"/>
                    <a:pt x="181951" y="958977"/>
                    <a:pt x="406400" y="958977"/>
                  </a:cubicBezTo>
                  <a:cubicBezTo>
                    <a:pt x="630849" y="958977"/>
                    <a:pt x="812800" y="744303"/>
                    <a:pt x="812800" y="479489"/>
                  </a:cubicBezTo>
                  <a:cubicBezTo>
                    <a:pt x="812800" y="21467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61329"/>
              <a:ext cx="660400" cy="807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70741" y="-5290483"/>
            <a:ext cx="15416702" cy="1541670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192069"/>
            <a:ext cx="10627747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Edit/ View Profile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575562"/>
            <a:ext cx="8034768" cy="276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6919" indent="-393459" lvl="1">
              <a:lnSpc>
                <a:spcPts val="5576"/>
              </a:lnSpc>
              <a:buFont typeface="Arial"/>
              <a:buChar char="•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 Avatar</a:t>
            </a:r>
          </a:p>
          <a:p>
            <a:pPr algn="just" marL="786919" indent="-393459" lvl="1">
              <a:lnSpc>
                <a:spcPts val="5576"/>
              </a:lnSpc>
              <a:buFont typeface="Arial"/>
              <a:buChar char="•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Basic info</a:t>
            </a:r>
          </a:p>
          <a:p>
            <a:pPr algn="just" marL="786919" indent="-393459" lvl="1">
              <a:lnSpc>
                <a:spcPts val="5576"/>
              </a:lnSpc>
              <a:buFont typeface="Arial"/>
              <a:buChar char="•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General account stats</a:t>
            </a:r>
          </a:p>
          <a:p>
            <a:pPr algn="just" marL="786919" indent="-393459" lvl="1">
              <a:lnSpc>
                <a:spcPts val="5576"/>
              </a:lnSpc>
              <a:buFont typeface="Arial"/>
              <a:buChar char="•"/>
            </a:pPr>
            <a:r>
              <a:rPr lang="en-US" sz="3644" spc="-3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 time edits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914" r="0" b="-1914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550620" y="-4809641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8"/>
                </a:lnTo>
                <a:lnTo>
                  <a:pt x="0" y="789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3838547" y="7841400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8"/>
                </a:lnTo>
                <a:lnTo>
                  <a:pt x="0" y="789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484558" y="-2476543"/>
            <a:ext cx="6072798" cy="607279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6A48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898154" y="9161550"/>
            <a:ext cx="2625834" cy="26258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6A48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687316" y="645775"/>
            <a:ext cx="9488642" cy="129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65"/>
              </a:lnSpc>
              <a:spcBef>
                <a:spcPct val="0"/>
              </a:spcBef>
            </a:pPr>
            <a:r>
              <a:rPr lang="en-US" sz="7547">
                <a:solidFill>
                  <a:srgbClr val="E46A48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Table of Contents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60340" y="2314377"/>
            <a:ext cx="9522159" cy="7130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42" indent="-367021" lvl="1">
              <a:lnSpc>
                <a:spcPts val="6357"/>
              </a:lnSpc>
              <a:buFont typeface="Arial"/>
              <a:buChar char="•"/>
            </a:pPr>
            <a:r>
              <a:rPr lang="en-US" sz="3399" spc="-8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Introduction</a:t>
            </a:r>
          </a:p>
          <a:p>
            <a:pPr algn="just" marL="734042" indent="-367021" lvl="1">
              <a:lnSpc>
                <a:spcPts val="6357"/>
              </a:lnSpc>
              <a:buFont typeface="Arial"/>
              <a:buChar char="•"/>
            </a:pPr>
            <a:r>
              <a:rPr lang="en-US" sz="3399" spc="-8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</a:t>
            </a:r>
          </a:p>
          <a:p>
            <a:pPr algn="just" marL="734042" indent="-367021" lvl="1">
              <a:lnSpc>
                <a:spcPts val="6357"/>
              </a:lnSpc>
              <a:buFont typeface="Arial"/>
              <a:buChar char="•"/>
            </a:pPr>
            <a:r>
              <a:rPr lang="en-US" sz="3399" spc="-8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Need and Solution</a:t>
            </a:r>
          </a:p>
          <a:p>
            <a:pPr algn="just" marL="734042" indent="-367021" lvl="1">
              <a:lnSpc>
                <a:spcPts val="6357"/>
              </a:lnSpc>
              <a:buFont typeface="Arial"/>
              <a:buChar char="•"/>
            </a:pPr>
            <a:r>
              <a:rPr lang="en-US" sz="3399" spc="-8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Scope</a:t>
            </a:r>
          </a:p>
          <a:p>
            <a:pPr algn="just" marL="734042" indent="-367021" lvl="1">
              <a:lnSpc>
                <a:spcPts val="6357"/>
              </a:lnSpc>
              <a:buFont typeface="Arial"/>
              <a:buChar char="•"/>
            </a:pPr>
            <a:r>
              <a:rPr lang="en-US" sz="3399" spc="-8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Market</a:t>
            </a:r>
          </a:p>
          <a:p>
            <a:pPr algn="just" marL="734042" indent="-367021" lvl="1">
              <a:lnSpc>
                <a:spcPts val="6357"/>
              </a:lnSpc>
              <a:buFont typeface="Arial"/>
              <a:buChar char="•"/>
            </a:pPr>
            <a:r>
              <a:rPr lang="en-US" sz="3399" spc="-8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Technologies tools and Approaches</a:t>
            </a:r>
          </a:p>
          <a:p>
            <a:pPr algn="just" marL="734042" indent="-367021" lvl="1">
              <a:lnSpc>
                <a:spcPts val="6357"/>
              </a:lnSpc>
              <a:buFont typeface="Arial"/>
              <a:buChar char="•"/>
            </a:pPr>
            <a:r>
              <a:rPr lang="en-US" sz="3399" spc="-8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Features</a:t>
            </a:r>
          </a:p>
          <a:p>
            <a:pPr algn="just" marL="734042" indent="-367021" lvl="1">
              <a:lnSpc>
                <a:spcPts val="6357"/>
              </a:lnSpc>
              <a:buFont typeface="Arial"/>
              <a:buChar char="•"/>
            </a:pPr>
            <a:r>
              <a:rPr lang="en-US" sz="3399" spc="-8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Future Work</a:t>
            </a:r>
          </a:p>
          <a:p>
            <a:pPr algn="just" marL="734042" indent="-367021" lvl="1">
              <a:lnSpc>
                <a:spcPts val="6357"/>
              </a:lnSpc>
              <a:buFont typeface="Arial"/>
              <a:buChar char="•"/>
            </a:pPr>
            <a:r>
              <a:rPr lang="en-US" sz="3399" spc="-8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838776" y="-5451339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3179165" y="6953716"/>
            <a:ext cx="8160270" cy="8160270"/>
          </a:xfrm>
          <a:custGeom>
            <a:avLst/>
            <a:gdLst/>
            <a:ahLst/>
            <a:cxnLst/>
            <a:rect r="r" b="b" t="t" l="l"/>
            <a:pathLst>
              <a:path h="8160270" w="8160270">
                <a:moveTo>
                  <a:pt x="0" y="0"/>
                </a:moveTo>
                <a:lnTo>
                  <a:pt x="8160270" y="0"/>
                </a:lnTo>
                <a:lnTo>
                  <a:pt x="8160270" y="8160270"/>
                </a:lnTo>
                <a:lnTo>
                  <a:pt x="0" y="816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56320" y="1530716"/>
            <a:ext cx="10656911" cy="1201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429"/>
              </a:lnSpc>
              <a:spcBef>
                <a:spcPct val="0"/>
              </a:spcBef>
            </a:pPr>
            <a:r>
              <a:rPr lang="en-US" sz="7857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Fitopian Story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440090" y="-1721216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3" y="0"/>
                </a:lnTo>
                <a:lnTo>
                  <a:pt x="6273223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29000" y="9035105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4" y="0"/>
                </a:lnTo>
                <a:lnTo>
                  <a:pt x="6273224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1945" y="3211296"/>
            <a:ext cx="8136891" cy="582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Currencies and Points</a:t>
            </a:r>
          </a:p>
          <a:p>
            <a:pPr algn="just" marL="1583150" indent="-527717" lvl="2">
              <a:lnSpc>
                <a:spcPts val="5792"/>
              </a:lnSpc>
              <a:buFont typeface="Arial"/>
              <a:buChar char="⚬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Fitopians</a:t>
            </a:r>
          </a:p>
          <a:p>
            <a:pPr algn="just" marL="1583150" indent="-527717" lvl="2">
              <a:lnSpc>
                <a:spcPts val="5792"/>
              </a:lnSpc>
              <a:buFont typeface="Arial"/>
              <a:buChar char="⚬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Protein Bars</a:t>
            </a:r>
          </a:p>
          <a:p>
            <a:pPr algn="just" marL="1583150" indent="-527717" lvl="2">
              <a:lnSpc>
                <a:spcPts val="5792"/>
              </a:lnSpc>
              <a:buFont typeface="Arial"/>
              <a:buChar char="⚬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Fitni Score/ Quest Score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Completed / Uncompleted milestones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Boss Levels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Fitni Score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Rewards (fitopians, protein bars)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914" r="0" b="-1914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838776" y="-5451339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3179165" y="6953716"/>
            <a:ext cx="8160270" cy="8160270"/>
          </a:xfrm>
          <a:custGeom>
            <a:avLst/>
            <a:gdLst/>
            <a:ahLst/>
            <a:cxnLst/>
            <a:rect r="r" b="b" t="t" l="l"/>
            <a:pathLst>
              <a:path h="8160270" w="8160270">
                <a:moveTo>
                  <a:pt x="0" y="0"/>
                </a:moveTo>
                <a:lnTo>
                  <a:pt x="8160270" y="0"/>
                </a:lnTo>
                <a:lnTo>
                  <a:pt x="8160270" y="8160270"/>
                </a:lnTo>
                <a:lnTo>
                  <a:pt x="0" y="816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822385" y="-2754939"/>
            <a:ext cx="5928134" cy="592813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123317" y="8981448"/>
            <a:ext cx="3590833" cy="35908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04189" y="1615847"/>
            <a:ext cx="5397989" cy="118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267"/>
              </a:lnSpc>
              <a:spcBef>
                <a:spcPct val="0"/>
              </a:spcBef>
            </a:pPr>
            <a:r>
              <a:rPr lang="en-US" sz="7723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04189" y="3106521"/>
            <a:ext cx="8527835" cy="198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5209" indent="-417605" lvl="1">
              <a:lnSpc>
                <a:spcPts val="5299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Avatar shop</a:t>
            </a:r>
          </a:p>
          <a:p>
            <a:pPr algn="l" marL="835209" indent="-417605" lvl="1">
              <a:lnSpc>
                <a:spcPts val="5299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Featured items</a:t>
            </a:r>
          </a:p>
          <a:p>
            <a:pPr algn="l" marL="835209" indent="-417605" lvl="1">
              <a:lnSpc>
                <a:spcPts val="5299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Power ups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273" r="0" b="-1273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380859">
            <a:off x="-1313287" y="7502544"/>
            <a:ext cx="2842082" cy="7461317"/>
            <a:chOff x="0" y="0"/>
            <a:chExt cx="660400" cy="17337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733748"/>
            </a:xfrm>
            <a:custGeom>
              <a:avLst/>
              <a:gdLst/>
              <a:ahLst/>
              <a:cxnLst/>
              <a:rect r="r" b="b" t="t" l="l"/>
              <a:pathLst>
                <a:path h="173374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8959"/>
                  </a:cubicBezTo>
                  <a:lnTo>
                    <a:pt x="660400" y="1733748"/>
                  </a:lnTo>
                  <a:lnTo>
                    <a:pt x="0" y="1733748"/>
                  </a:lnTo>
                  <a:lnTo>
                    <a:pt x="0" y="34998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8425"/>
              <a:ext cx="660400" cy="163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377137">
            <a:off x="-1545160" y="4014921"/>
            <a:ext cx="1338510" cy="7384047"/>
            <a:chOff x="0" y="0"/>
            <a:chExt cx="660400" cy="36431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643174"/>
            </a:xfrm>
            <a:custGeom>
              <a:avLst/>
              <a:gdLst/>
              <a:ahLst/>
              <a:cxnLst/>
              <a:rect r="r" b="b" t="t" l="l"/>
              <a:pathLst>
                <a:path h="364317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91373"/>
                  </a:cubicBezTo>
                  <a:lnTo>
                    <a:pt x="660400" y="3643174"/>
                  </a:lnTo>
                  <a:lnTo>
                    <a:pt x="0" y="3643174"/>
                  </a:lnTo>
                  <a:lnTo>
                    <a:pt x="0" y="39378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8425"/>
              <a:ext cx="660400" cy="3544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377137">
            <a:off x="3012298" y="9449050"/>
            <a:ext cx="411277" cy="2198755"/>
            <a:chOff x="0" y="0"/>
            <a:chExt cx="660400" cy="35306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530605"/>
            </a:xfrm>
            <a:custGeom>
              <a:avLst/>
              <a:gdLst/>
              <a:ahLst/>
              <a:cxnLst/>
              <a:rect r="r" b="b" t="t" l="l"/>
              <a:pathLst>
                <a:path h="353060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8872"/>
                  </a:cubicBezTo>
                  <a:lnTo>
                    <a:pt x="660400" y="3530605"/>
                  </a:lnTo>
                  <a:lnTo>
                    <a:pt x="0" y="3530605"/>
                  </a:lnTo>
                  <a:lnTo>
                    <a:pt x="0" y="3912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8425"/>
              <a:ext cx="660400" cy="3432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-2500334" y="6690146"/>
            <a:ext cx="3495899" cy="4260352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8419140">
            <a:off x="16781988" y="-3913825"/>
            <a:ext cx="2842082" cy="7253346"/>
            <a:chOff x="0" y="0"/>
            <a:chExt cx="660400" cy="16854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1685423"/>
            </a:xfrm>
            <a:custGeom>
              <a:avLst/>
              <a:gdLst/>
              <a:ahLst/>
              <a:cxnLst/>
              <a:rect r="r" b="b" t="t" l="l"/>
              <a:pathLst>
                <a:path h="16854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85"/>
                  </a:cubicBezTo>
                  <a:lnTo>
                    <a:pt x="660400" y="1685423"/>
                  </a:lnTo>
                  <a:lnTo>
                    <a:pt x="0" y="1685423"/>
                  </a:lnTo>
                  <a:lnTo>
                    <a:pt x="0" y="34887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8425"/>
              <a:ext cx="660400" cy="1586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8422862">
            <a:off x="18303618" y="-391052"/>
            <a:ext cx="1338510" cy="5875601"/>
            <a:chOff x="0" y="0"/>
            <a:chExt cx="660400" cy="28989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2898930"/>
            </a:xfrm>
            <a:custGeom>
              <a:avLst/>
              <a:gdLst/>
              <a:ahLst/>
              <a:cxnLst/>
              <a:rect r="r" b="b" t="t" l="l"/>
              <a:pathLst>
                <a:path h="289893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4841"/>
                  </a:cubicBezTo>
                  <a:lnTo>
                    <a:pt x="660400" y="2898930"/>
                  </a:lnTo>
                  <a:lnTo>
                    <a:pt x="0" y="2898930"/>
                  </a:lnTo>
                  <a:lnTo>
                    <a:pt x="0" y="37671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8425"/>
              <a:ext cx="660400" cy="2800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8422862">
            <a:off x="14997526" y="-558072"/>
            <a:ext cx="411277" cy="1644511"/>
            <a:chOff x="0" y="0"/>
            <a:chExt cx="660400" cy="26406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400" cy="2640639"/>
            </a:xfrm>
            <a:custGeom>
              <a:avLst/>
              <a:gdLst/>
              <a:ahLst/>
              <a:cxnLst/>
              <a:rect r="r" b="b" t="t" l="l"/>
              <a:pathLst>
                <a:path h="264063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9104"/>
                  </a:cubicBezTo>
                  <a:lnTo>
                    <a:pt x="660400" y="2640639"/>
                  </a:lnTo>
                  <a:lnTo>
                    <a:pt x="0" y="2640639"/>
                  </a:lnTo>
                  <a:lnTo>
                    <a:pt x="0" y="37078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8425"/>
              <a:ext cx="660400" cy="254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H="true">
            <a:off x="17077631" y="-274996"/>
            <a:ext cx="3190486" cy="3827111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2358483" y="1343652"/>
            <a:ext cx="10116592" cy="1111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793"/>
              </a:lnSpc>
              <a:spcBef>
                <a:spcPct val="0"/>
              </a:spcBef>
            </a:pPr>
            <a:r>
              <a:rPr lang="en-US" sz="7327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Avatar Shop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54105" y="2747226"/>
            <a:ext cx="10541300" cy="144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2620" indent="-386310" lvl="1">
              <a:lnSpc>
                <a:spcPts val="5868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Customizable Items for avatar</a:t>
            </a:r>
          </a:p>
          <a:p>
            <a:pPr algn="just" marL="772620" indent="-386310" lvl="1">
              <a:lnSpc>
                <a:spcPts val="5868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Purchase item (owned item)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914" r="0" b="-1914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0212" y="3747051"/>
            <a:ext cx="10464525" cy="12346506"/>
            <a:chOff x="0" y="0"/>
            <a:chExt cx="812800" cy="958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58977"/>
            </a:xfrm>
            <a:custGeom>
              <a:avLst/>
              <a:gdLst/>
              <a:ahLst/>
              <a:cxnLst/>
              <a:rect r="r" b="b" t="t" l="l"/>
              <a:pathLst>
                <a:path h="958977" w="812800">
                  <a:moveTo>
                    <a:pt x="406400" y="0"/>
                  </a:moveTo>
                  <a:cubicBezTo>
                    <a:pt x="181951" y="0"/>
                    <a:pt x="0" y="214674"/>
                    <a:pt x="0" y="479489"/>
                  </a:cubicBezTo>
                  <a:cubicBezTo>
                    <a:pt x="0" y="744303"/>
                    <a:pt x="181951" y="958977"/>
                    <a:pt x="406400" y="958977"/>
                  </a:cubicBezTo>
                  <a:cubicBezTo>
                    <a:pt x="630849" y="958977"/>
                    <a:pt x="812800" y="744303"/>
                    <a:pt x="812800" y="479489"/>
                  </a:cubicBezTo>
                  <a:cubicBezTo>
                    <a:pt x="812800" y="21467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61329"/>
              <a:ext cx="660400" cy="807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70741" y="-5290483"/>
            <a:ext cx="15416702" cy="1541670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192069"/>
            <a:ext cx="11817261" cy="106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377"/>
              </a:lnSpc>
              <a:spcBef>
                <a:spcPct val="0"/>
              </a:spcBef>
            </a:pPr>
            <a:r>
              <a:rPr lang="en-US" sz="6981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Featured item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6574" y="2515043"/>
            <a:ext cx="8527835" cy="145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Featured item of the month</a:t>
            </a:r>
          </a:p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Buffs and thematic additions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273" r="0" b="-1273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838776" y="-5451339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8" y="0"/>
                </a:lnTo>
                <a:lnTo>
                  <a:pt x="7891968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3179165" y="6953716"/>
            <a:ext cx="8160270" cy="8160270"/>
          </a:xfrm>
          <a:custGeom>
            <a:avLst/>
            <a:gdLst/>
            <a:ahLst/>
            <a:cxnLst/>
            <a:rect r="r" b="b" t="t" l="l"/>
            <a:pathLst>
              <a:path h="8160270" w="8160270">
                <a:moveTo>
                  <a:pt x="0" y="0"/>
                </a:moveTo>
                <a:lnTo>
                  <a:pt x="8160270" y="0"/>
                </a:lnTo>
                <a:lnTo>
                  <a:pt x="8160270" y="8160270"/>
                </a:lnTo>
                <a:lnTo>
                  <a:pt x="0" y="816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56320" y="1664066"/>
            <a:ext cx="9405228" cy="117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253"/>
              </a:lnSpc>
              <a:spcBef>
                <a:spcPct val="0"/>
              </a:spcBef>
            </a:pPr>
            <a:r>
              <a:rPr lang="en-US" sz="7710" strike="noStrike" u="none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Power ups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440090" y="-1721216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3" y="0"/>
                </a:lnTo>
                <a:lnTo>
                  <a:pt x="6273223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74667" y="8140435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4" y="0"/>
                </a:lnTo>
                <a:lnTo>
                  <a:pt x="6273224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39495" y="3163671"/>
            <a:ext cx="8136891" cy="435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Fitopian Multiplier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Protein bar Multiplier</a:t>
            </a:r>
          </a:p>
          <a:p>
            <a:pPr algn="just" marL="791575" indent="-395788" lvl="1">
              <a:lnSpc>
                <a:spcPts val="5792"/>
              </a:lnSpc>
              <a:buFont typeface="Arial"/>
              <a:buChar char="•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Additonal Powerups</a:t>
            </a:r>
          </a:p>
          <a:p>
            <a:pPr algn="just" marL="1583150" indent="-527717" lvl="2">
              <a:lnSpc>
                <a:spcPts val="5792"/>
              </a:lnSpc>
              <a:buFont typeface="Arial"/>
              <a:buChar char="⚬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Quest Score Multiplier</a:t>
            </a:r>
          </a:p>
          <a:p>
            <a:pPr algn="just" marL="1583150" indent="-527717" lvl="2">
              <a:lnSpc>
                <a:spcPts val="5792"/>
              </a:lnSpc>
              <a:buFont typeface="Arial"/>
              <a:buChar char="⚬"/>
            </a:pPr>
            <a:r>
              <a:rPr lang="en-US" sz="3666" spc="-76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Streak Freeze</a:t>
            </a:r>
          </a:p>
          <a:p>
            <a:pPr algn="just">
              <a:lnSpc>
                <a:spcPts val="5792"/>
              </a:lnSpc>
            </a:pP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167691" y="492924"/>
            <a:ext cx="4700704" cy="9301152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273" r="0" b="-1273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0212" y="3747051"/>
            <a:ext cx="10464525" cy="12346506"/>
            <a:chOff x="0" y="0"/>
            <a:chExt cx="812800" cy="958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58977"/>
            </a:xfrm>
            <a:custGeom>
              <a:avLst/>
              <a:gdLst/>
              <a:ahLst/>
              <a:cxnLst/>
              <a:rect r="r" b="b" t="t" l="l"/>
              <a:pathLst>
                <a:path h="958977" w="812800">
                  <a:moveTo>
                    <a:pt x="406400" y="0"/>
                  </a:moveTo>
                  <a:cubicBezTo>
                    <a:pt x="181951" y="0"/>
                    <a:pt x="0" y="214674"/>
                    <a:pt x="0" y="479489"/>
                  </a:cubicBezTo>
                  <a:cubicBezTo>
                    <a:pt x="0" y="744303"/>
                    <a:pt x="181951" y="958977"/>
                    <a:pt x="406400" y="958977"/>
                  </a:cubicBezTo>
                  <a:cubicBezTo>
                    <a:pt x="630849" y="958977"/>
                    <a:pt x="812800" y="744303"/>
                    <a:pt x="812800" y="479489"/>
                  </a:cubicBezTo>
                  <a:cubicBezTo>
                    <a:pt x="812800" y="21467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61329"/>
              <a:ext cx="660400" cy="807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70741" y="-5290483"/>
            <a:ext cx="15416702" cy="1541670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192069"/>
            <a:ext cx="9100520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Quest Score Calculation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5043" y="2601490"/>
            <a:ext cx="8527835" cy="4428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Delete the Universe function</a:t>
            </a:r>
          </a:p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Day increment </a:t>
            </a:r>
          </a:p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Resetting daily logs</a:t>
            </a:r>
          </a:p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Calculating workout score</a:t>
            </a:r>
          </a:p>
          <a:p>
            <a:pPr algn="just" marL="835209" indent="-417605" lvl="1">
              <a:lnSpc>
                <a:spcPts val="5918"/>
              </a:lnSpc>
              <a:buFont typeface="Arial"/>
              <a:buChar char="•"/>
            </a:pPr>
            <a:r>
              <a:rPr lang="en-US" sz="3868" spc="-3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Calculating diet score</a:t>
            </a:r>
          </a:p>
          <a:p>
            <a:pPr algn="just">
              <a:lnSpc>
                <a:spcPts val="5918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380859">
            <a:off x="-1313287" y="7502544"/>
            <a:ext cx="2842082" cy="7461317"/>
            <a:chOff x="0" y="0"/>
            <a:chExt cx="660400" cy="17337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733748"/>
            </a:xfrm>
            <a:custGeom>
              <a:avLst/>
              <a:gdLst/>
              <a:ahLst/>
              <a:cxnLst/>
              <a:rect r="r" b="b" t="t" l="l"/>
              <a:pathLst>
                <a:path h="173374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8959"/>
                  </a:cubicBezTo>
                  <a:lnTo>
                    <a:pt x="660400" y="1733748"/>
                  </a:lnTo>
                  <a:lnTo>
                    <a:pt x="0" y="1733748"/>
                  </a:lnTo>
                  <a:lnTo>
                    <a:pt x="0" y="34998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8425"/>
              <a:ext cx="660400" cy="163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377137">
            <a:off x="-1545160" y="4014921"/>
            <a:ext cx="1338510" cy="7384047"/>
            <a:chOff x="0" y="0"/>
            <a:chExt cx="660400" cy="36431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643174"/>
            </a:xfrm>
            <a:custGeom>
              <a:avLst/>
              <a:gdLst/>
              <a:ahLst/>
              <a:cxnLst/>
              <a:rect r="r" b="b" t="t" l="l"/>
              <a:pathLst>
                <a:path h="364317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91373"/>
                  </a:cubicBezTo>
                  <a:lnTo>
                    <a:pt x="660400" y="3643174"/>
                  </a:lnTo>
                  <a:lnTo>
                    <a:pt x="0" y="3643174"/>
                  </a:lnTo>
                  <a:lnTo>
                    <a:pt x="0" y="39378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8425"/>
              <a:ext cx="660400" cy="3544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377137">
            <a:off x="3012298" y="9449050"/>
            <a:ext cx="411277" cy="2198755"/>
            <a:chOff x="0" y="0"/>
            <a:chExt cx="660400" cy="35306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530605"/>
            </a:xfrm>
            <a:custGeom>
              <a:avLst/>
              <a:gdLst/>
              <a:ahLst/>
              <a:cxnLst/>
              <a:rect r="r" b="b" t="t" l="l"/>
              <a:pathLst>
                <a:path h="353060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8872"/>
                  </a:cubicBezTo>
                  <a:lnTo>
                    <a:pt x="660400" y="3530605"/>
                  </a:lnTo>
                  <a:lnTo>
                    <a:pt x="0" y="3530605"/>
                  </a:lnTo>
                  <a:lnTo>
                    <a:pt x="0" y="3912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8425"/>
              <a:ext cx="660400" cy="3432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-2500334" y="6690146"/>
            <a:ext cx="3495899" cy="4260352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8419140">
            <a:off x="16781988" y="-3913825"/>
            <a:ext cx="2842082" cy="7253346"/>
            <a:chOff x="0" y="0"/>
            <a:chExt cx="660400" cy="16854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1685423"/>
            </a:xfrm>
            <a:custGeom>
              <a:avLst/>
              <a:gdLst/>
              <a:ahLst/>
              <a:cxnLst/>
              <a:rect r="r" b="b" t="t" l="l"/>
              <a:pathLst>
                <a:path h="16854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85"/>
                  </a:cubicBezTo>
                  <a:lnTo>
                    <a:pt x="660400" y="1685423"/>
                  </a:lnTo>
                  <a:lnTo>
                    <a:pt x="0" y="1685423"/>
                  </a:lnTo>
                  <a:lnTo>
                    <a:pt x="0" y="34887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8425"/>
              <a:ext cx="660400" cy="1586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8422862">
            <a:off x="18303618" y="-391052"/>
            <a:ext cx="1338510" cy="5875601"/>
            <a:chOff x="0" y="0"/>
            <a:chExt cx="660400" cy="28989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2898930"/>
            </a:xfrm>
            <a:custGeom>
              <a:avLst/>
              <a:gdLst/>
              <a:ahLst/>
              <a:cxnLst/>
              <a:rect r="r" b="b" t="t" l="l"/>
              <a:pathLst>
                <a:path h="289893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4841"/>
                  </a:cubicBezTo>
                  <a:lnTo>
                    <a:pt x="660400" y="2898930"/>
                  </a:lnTo>
                  <a:lnTo>
                    <a:pt x="0" y="2898930"/>
                  </a:lnTo>
                  <a:lnTo>
                    <a:pt x="0" y="37671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8425"/>
              <a:ext cx="660400" cy="2800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8422862">
            <a:off x="14997526" y="-558072"/>
            <a:ext cx="411277" cy="1644511"/>
            <a:chOff x="0" y="0"/>
            <a:chExt cx="660400" cy="26406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400" cy="2640639"/>
            </a:xfrm>
            <a:custGeom>
              <a:avLst/>
              <a:gdLst/>
              <a:ahLst/>
              <a:cxnLst/>
              <a:rect r="r" b="b" t="t" l="l"/>
              <a:pathLst>
                <a:path h="264063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9104"/>
                  </a:cubicBezTo>
                  <a:lnTo>
                    <a:pt x="660400" y="2640639"/>
                  </a:lnTo>
                  <a:lnTo>
                    <a:pt x="0" y="2640639"/>
                  </a:lnTo>
                  <a:lnTo>
                    <a:pt x="0" y="37078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8425"/>
              <a:ext cx="660400" cy="254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H="true">
            <a:off x="17077631" y="-274996"/>
            <a:ext cx="3190486" cy="3827111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2941971" y="1190049"/>
            <a:ext cx="866828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Future Work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40552" y="2607533"/>
            <a:ext cx="10541300" cy="4419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2620" indent="-386310" lvl="1">
              <a:lnSpc>
                <a:spcPts val="5868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Character pop-ups and boss fight animations.</a:t>
            </a:r>
          </a:p>
          <a:p>
            <a:pPr algn="just" marL="772620" indent="-386310" lvl="1">
              <a:lnSpc>
                <a:spcPts val="5868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Running and walking API support.</a:t>
            </a:r>
          </a:p>
          <a:p>
            <a:pPr algn="just" marL="772620" indent="-386310" lvl="1">
              <a:lnSpc>
                <a:spcPts val="5868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Dietary classification for allergies.</a:t>
            </a:r>
          </a:p>
          <a:p>
            <a:pPr algn="just" marL="772620" indent="-386310" lvl="1">
              <a:lnSpc>
                <a:spcPts val="5868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Ability to add personal recipes.</a:t>
            </a:r>
          </a:p>
          <a:p>
            <a:pPr algn="just" marL="772620" indent="-386310" lvl="1">
              <a:lnSpc>
                <a:spcPts val="5868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More story chapters </a:t>
            </a:r>
          </a:p>
          <a:p>
            <a:pPr algn="just" marL="772620" indent="-386310" lvl="1">
              <a:lnSpc>
                <a:spcPts val="5868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And many more...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380859">
            <a:off x="-1313287" y="7502544"/>
            <a:ext cx="2842082" cy="7461317"/>
            <a:chOff x="0" y="0"/>
            <a:chExt cx="660400" cy="17337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733748"/>
            </a:xfrm>
            <a:custGeom>
              <a:avLst/>
              <a:gdLst/>
              <a:ahLst/>
              <a:cxnLst/>
              <a:rect r="r" b="b" t="t" l="l"/>
              <a:pathLst>
                <a:path h="173374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8959"/>
                  </a:cubicBezTo>
                  <a:lnTo>
                    <a:pt x="660400" y="1733748"/>
                  </a:lnTo>
                  <a:lnTo>
                    <a:pt x="0" y="1733748"/>
                  </a:lnTo>
                  <a:lnTo>
                    <a:pt x="0" y="34998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8425"/>
              <a:ext cx="660400" cy="163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377137">
            <a:off x="-1545160" y="4014921"/>
            <a:ext cx="1338510" cy="7384047"/>
            <a:chOff x="0" y="0"/>
            <a:chExt cx="660400" cy="36431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643174"/>
            </a:xfrm>
            <a:custGeom>
              <a:avLst/>
              <a:gdLst/>
              <a:ahLst/>
              <a:cxnLst/>
              <a:rect r="r" b="b" t="t" l="l"/>
              <a:pathLst>
                <a:path h="364317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91373"/>
                  </a:cubicBezTo>
                  <a:lnTo>
                    <a:pt x="660400" y="3643174"/>
                  </a:lnTo>
                  <a:lnTo>
                    <a:pt x="0" y="3643174"/>
                  </a:lnTo>
                  <a:lnTo>
                    <a:pt x="0" y="39378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8425"/>
              <a:ext cx="660400" cy="3544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377137">
            <a:off x="3012298" y="9449050"/>
            <a:ext cx="411277" cy="2198755"/>
            <a:chOff x="0" y="0"/>
            <a:chExt cx="660400" cy="35306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530605"/>
            </a:xfrm>
            <a:custGeom>
              <a:avLst/>
              <a:gdLst/>
              <a:ahLst/>
              <a:cxnLst/>
              <a:rect r="r" b="b" t="t" l="l"/>
              <a:pathLst>
                <a:path h="353060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8872"/>
                  </a:cubicBezTo>
                  <a:lnTo>
                    <a:pt x="660400" y="3530605"/>
                  </a:lnTo>
                  <a:lnTo>
                    <a:pt x="0" y="3530605"/>
                  </a:lnTo>
                  <a:lnTo>
                    <a:pt x="0" y="3912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8425"/>
              <a:ext cx="660400" cy="3432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-2500334" y="6690146"/>
            <a:ext cx="3495899" cy="4260352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8419140">
            <a:off x="16781988" y="-3913825"/>
            <a:ext cx="2842082" cy="7253346"/>
            <a:chOff x="0" y="0"/>
            <a:chExt cx="660400" cy="16854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1685423"/>
            </a:xfrm>
            <a:custGeom>
              <a:avLst/>
              <a:gdLst/>
              <a:ahLst/>
              <a:cxnLst/>
              <a:rect r="r" b="b" t="t" l="l"/>
              <a:pathLst>
                <a:path h="16854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85"/>
                  </a:cubicBezTo>
                  <a:lnTo>
                    <a:pt x="660400" y="1685423"/>
                  </a:lnTo>
                  <a:lnTo>
                    <a:pt x="0" y="1685423"/>
                  </a:lnTo>
                  <a:lnTo>
                    <a:pt x="0" y="34887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8425"/>
              <a:ext cx="660400" cy="1586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8422862">
            <a:off x="18303618" y="-391052"/>
            <a:ext cx="1338510" cy="5875601"/>
            <a:chOff x="0" y="0"/>
            <a:chExt cx="660400" cy="28989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2898930"/>
            </a:xfrm>
            <a:custGeom>
              <a:avLst/>
              <a:gdLst/>
              <a:ahLst/>
              <a:cxnLst/>
              <a:rect r="r" b="b" t="t" l="l"/>
              <a:pathLst>
                <a:path h="289893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4841"/>
                  </a:cubicBezTo>
                  <a:lnTo>
                    <a:pt x="660400" y="2898930"/>
                  </a:lnTo>
                  <a:lnTo>
                    <a:pt x="0" y="2898930"/>
                  </a:lnTo>
                  <a:lnTo>
                    <a:pt x="0" y="37671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8425"/>
              <a:ext cx="660400" cy="2800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8422862">
            <a:off x="14997526" y="-558072"/>
            <a:ext cx="411277" cy="1644511"/>
            <a:chOff x="0" y="0"/>
            <a:chExt cx="660400" cy="26406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400" cy="2640639"/>
            </a:xfrm>
            <a:custGeom>
              <a:avLst/>
              <a:gdLst/>
              <a:ahLst/>
              <a:cxnLst/>
              <a:rect r="r" b="b" t="t" l="l"/>
              <a:pathLst>
                <a:path h="264063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9104"/>
                  </a:cubicBezTo>
                  <a:lnTo>
                    <a:pt x="660400" y="2640639"/>
                  </a:lnTo>
                  <a:lnTo>
                    <a:pt x="0" y="2640639"/>
                  </a:lnTo>
                  <a:lnTo>
                    <a:pt x="0" y="37078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8425"/>
              <a:ext cx="660400" cy="254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H="true">
            <a:off x="17077631" y="-274996"/>
            <a:ext cx="3190486" cy="3827111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2640552" y="1019175"/>
            <a:ext cx="1126169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494"/>
              </a:lnSpc>
              <a:spcBef>
                <a:spcPct val="0"/>
              </a:spcBef>
            </a:pPr>
            <a:r>
              <a:rPr lang="en-US" sz="70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40552" y="2671026"/>
            <a:ext cx="10541300" cy="2457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2620" indent="-386310" lvl="1">
              <a:lnSpc>
                <a:spcPts val="6620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Impact</a:t>
            </a:r>
          </a:p>
          <a:p>
            <a:pPr algn="just" marL="772620" indent="-386310" lvl="1">
              <a:lnSpc>
                <a:spcPts val="6620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Franchise and potential for growth</a:t>
            </a:r>
          </a:p>
          <a:p>
            <a:pPr algn="just" marL="772620" indent="-386310" lvl="1">
              <a:lnSpc>
                <a:spcPts val="6620"/>
              </a:lnSpc>
              <a:buFont typeface="Arial"/>
              <a:buChar char="•"/>
            </a:pPr>
            <a:r>
              <a:rPr lang="en-US" sz="3578" spc="-75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Future Plans and more generalization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0212" y="3747051"/>
            <a:ext cx="10464525" cy="12346506"/>
            <a:chOff x="0" y="0"/>
            <a:chExt cx="812800" cy="958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58977"/>
            </a:xfrm>
            <a:custGeom>
              <a:avLst/>
              <a:gdLst/>
              <a:ahLst/>
              <a:cxnLst/>
              <a:rect r="r" b="b" t="t" l="l"/>
              <a:pathLst>
                <a:path h="958977" w="812800">
                  <a:moveTo>
                    <a:pt x="406400" y="0"/>
                  </a:moveTo>
                  <a:cubicBezTo>
                    <a:pt x="181951" y="0"/>
                    <a:pt x="0" y="214674"/>
                    <a:pt x="0" y="479489"/>
                  </a:cubicBezTo>
                  <a:cubicBezTo>
                    <a:pt x="0" y="744303"/>
                    <a:pt x="181951" y="958977"/>
                    <a:pt x="406400" y="958977"/>
                  </a:cubicBezTo>
                  <a:cubicBezTo>
                    <a:pt x="630849" y="958977"/>
                    <a:pt x="812800" y="744303"/>
                    <a:pt x="812800" y="479489"/>
                  </a:cubicBezTo>
                  <a:cubicBezTo>
                    <a:pt x="812800" y="21467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61329"/>
              <a:ext cx="660400" cy="807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70741" y="-5290483"/>
            <a:ext cx="15416702" cy="1541670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9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51068"/>
            <a:ext cx="10441981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075"/>
              </a:lnSpc>
              <a:spcBef>
                <a:spcPct val="0"/>
              </a:spcBef>
            </a:pPr>
            <a:r>
              <a:rPr lang="en-US" sz="7563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Brief Introduction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829116"/>
            <a:ext cx="9763279" cy="362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2620" indent="-386310" lvl="1">
              <a:lnSpc>
                <a:spcPts val="5797"/>
              </a:lnSpc>
              <a:buFont typeface="Arial"/>
              <a:buChar char="•"/>
            </a:pPr>
            <a:r>
              <a:rPr lang="en-US" sz="357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Gamified fitness app that tracks and recommends dietary goals/ needs as well as daily workouts.</a:t>
            </a:r>
          </a:p>
          <a:p>
            <a:pPr algn="l" marL="772620" indent="-386310" lvl="1">
              <a:lnSpc>
                <a:spcPts val="5797"/>
              </a:lnSpc>
              <a:buFont typeface="Arial"/>
              <a:buChar char="•"/>
            </a:pPr>
            <a:r>
              <a:rPr lang="en-US" sz="357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Essentially gamifies a persons fitness journey</a:t>
            </a:r>
          </a:p>
          <a:p>
            <a:pPr algn="l" marL="772620" indent="-386310" lvl="1">
              <a:lnSpc>
                <a:spcPts val="5797"/>
              </a:lnSpc>
              <a:buFont typeface="Arial"/>
              <a:buChar char="•"/>
            </a:pPr>
            <a:r>
              <a:rPr lang="en-US" sz="3578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Makes fitness fun and easier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098793" y="-4550300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4074237" y="7160484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418381" y="-2188149"/>
            <a:ext cx="6072798" cy="607279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52881" y="9161550"/>
            <a:ext cx="2625834" cy="26258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322384" y="2804086"/>
            <a:ext cx="8897543" cy="124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9"/>
              </a:lnSpc>
              <a:spcBef>
                <a:spcPct val="0"/>
              </a:spcBef>
            </a:pPr>
            <a:r>
              <a:rPr lang="en-US" sz="7292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The Problem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2881" y="4198059"/>
            <a:ext cx="12541743" cy="352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2428" indent="-471214" lvl="1">
              <a:lnSpc>
                <a:spcPts val="7071"/>
              </a:lnSpc>
              <a:buFont typeface="Arial"/>
              <a:buChar char="•"/>
            </a:pPr>
            <a:r>
              <a:rPr lang="en-US" sz="4365" spc="-11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Staying fit : A mountain of a task</a:t>
            </a:r>
          </a:p>
          <a:p>
            <a:pPr algn="l" marL="942428" indent="-471214" lvl="1">
              <a:lnSpc>
                <a:spcPts val="7071"/>
              </a:lnSpc>
              <a:buFont typeface="Arial"/>
              <a:buChar char="•"/>
            </a:pPr>
            <a:r>
              <a:rPr lang="en-US" sz="4365" spc="-11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Too many sources and clutter</a:t>
            </a:r>
          </a:p>
          <a:p>
            <a:pPr algn="l" marL="942428" indent="-471214" lvl="1">
              <a:lnSpc>
                <a:spcPts val="7071"/>
              </a:lnSpc>
              <a:buFont typeface="Arial"/>
              <a:buChar char="•"/>
            </a:pPr>
            <a:r>
              <a:rPr lang="en-US" sz="4365" spc="-11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Lack of engagement and short term incentives</a:t>
            </a:r>
          </a:p>
          <a:p>
            <a:pPr algn="l" marL="942428" indent="-471214" lvl="1">
              <a:lnSpc>
                <a:spcPts val="7071"/>
              </a:lnSpc>
              <a:buFont typeface="Arial"/>
              <a:buChar char="•"/>
            </a:pPr>
            <a:r>
              <a:rPr lang="en-US" sz="4365" spc="-11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Difficulty in tracking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380859">
            <a:off x="-1313287" y="7502544"/>
            <a:ext cx="2842082" cy="7461317"/>
            <a:chOff x="0" y="0"/>
            <a:chExt cx="660400" cy="17337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733748"/>
            </a:xfrm>
            <a:custGeom>
              <a:avLst/>
              <a:gdLst/>
              <a:ahLst/>
              <a:cxnLst/>
              <a:rect r="r" b="b" t="t" l="l"/>
              <a:pathLst>
                <a:path h="173374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8959"/>
                  </a:cubicBezTo>
                  <a:lnTo>
                    <a:pt x="660400" y="1733748"/>
                  </a:lnTo>
                  <a:lnTo>
                    <a:pt x="0" y="1733748"/>
                  </a:lnTo>
                  <a:lnTo>
                    <a:pt x="0" y="34998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8425"/>
              <a:ext cx="660400" cy="163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377137">
            <a:off x="-1545160" y="4014921"/>
            <a:ext cx="1338510" cy="7384047"/>
            <a:chOff x="0" y="0"/>
            <a:chExt cx="660400" cy="36431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643174"/>
            </a:xfrm>
            <a:custGeom>
              <a:avLst/>
              <a:gdLst/>
              <a:ahLst/>
              <a:cxnLst/>
              <a:rect r="r" b="b" t="t" l="l"/>
              <a:pathLst>
                <a:path h="364317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91373"/>
                  </a:cubicBezTo>
                  <a:lnTo>
                    <a:pt x="660400" y="3643174"/>
                  </a:lnTo>
                  <a:lnTo>
                    <a:pt x="0" y="3643174"/>
                  </a:lnTo>
                  <a:lnTo>
                    <a:pt x="0" y="39378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8425"/>
              <a:ext cx="660400" cy="3544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377137">
            <a:off x="3012298" y="9449050"/>
            <a:ext cx="411277" cy="2198755"/>
            <a:chOff x="0" y="0"/>
            <a:chExt cx="660400" cy="35306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530605"/>
            </a:xfrm>
            <a:custGeom>
              <a:avLst/>
              <a:gdLst/>
              <a:ahLst/>
              <a:cxnLst/>
              <a:rect r="r" b="b" t="t" l="l"/>
              <a:pathLst>
                <a:path h="353060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8872"/>
                  </a:cubicBezTo>
                  <a:lnTo>
                    <a:pt x="660400" y="3530605"/>
                  </a:lnTo>
                  <a:lnTo>
                    <a:pt x="0" y="3530605"/>
                  </a:lnTo>
                  <a:lnTo>
                    <a:pt x="0" y="3912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8425"/>
              <a:ext cx="660400" cy="3432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-2500334" y="6690146"/>
            <a:ext cx="3495899" cy="4260352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8419140">
            <a:off x="16781988" y="-3913825"/>
            <a:ext cx="2842082" cy="7253346"/>
            <a:chOff x="0" y="0"/>
            <a:chExt cx="660400" cy="16854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1685423"/>
            </a:xfrm>
            <a:custGeom>
              <a:avLst/>
              <a:gdLst/>
              <a:ahLst/>
              <a:cxnLst/>
              <a:rect r="r" b="b" t="t" l="l"/>
              <a:pathLst>
                <a:path h="16854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85"/>
                  </a:cubicBezTo>
                  <a:lnTo>
                    <a:pt x="660400" y="1685423"/>
                  </a:lnTo>
                  <a:lnTo>
                    <a:pt x="0" y="1685423"/>
                  </a:lnTo>
                  <a:lnTo>
                    <a:pt x="0" y="34887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>
                <a:alpha val="4392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8425"/>
              <a:ext cx="660400" cy="1586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8422862">
            <a:off x="18303618" y="-391052"/>
            <a:ext cx="1338510" cy="5875601"/>
            <a:chOff x="0" y="0"/>
            <a:chExt cx="660400" cy="28989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2898930"/>
            </a:xfrm>
            <a:custGeom>
              <a:avLst/>
              <a:gdLst/>
              <a:ahLst/>
              <a:cxnLst/>
              <a:rect r="r" b="b" t="t" l="l"/>
              <a:pathLst>
                <a:path h="289893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4841"/>
                  </a:cubicBezTo>
                  <a:lnTo>
                    <a:pt x="660400" y="2898930"/>
                  </a:lnTo>
                  <a:lnTo>
                    <a:pt x="0" y="2898930"/>
                  </a:lnTo>
                  <a:lnTo>
                    <a:pt x="0" y="37671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8425"/>
              <a:ext cx="660400" cy="2800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8422862">
            <a:off x="14997526" y="-558072"/>
            <a:ext cx="411277" cy="1644511"/>
            <a:chOff x="0" y="0"/>
            <a:chExt cx="660400" cy="26406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400" cy="2640639"/>
            </a:xfrm>
            <a:custGeom>
              <a:avLst/>
              <a:gdLst/>
              <a:ahLst/>
              <a:cxnLst/>
              <a:rect r="r" b="b" t="t" l="l"/>
              <a:pathLst>
                <a:path h="264063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9104"/>
                  </a:cubicBezTo>
                  <a:lnTo>
                    <a:pt x="660400" y="2640639"/>
                  </a:lnTo>
                  <a:lnTo>
                    <a:pt x="0" y="2640639"/>
                  </a:lnTo>
                  <a:lnTo>
                    <a:pt x="0" y="37078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8425"/>
              <a:ext cx="660400" cy="254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H="true">
            <a:off x="17077631" y="-274996"/>
            <a:ext cx="3190486" cy="3827111"/>
          </a:xfrm>
          <a:prstGeom prst="line">
            <a:avLst/>
          </a:prstGeom>
          <a:ln cap="rnd" w="85725">
            <a:solidFill>
              <a:srgbClr val="E0B1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3583476" y="1061965"/>
            <a:ext cx="11121049" cy="11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16"/>
              </a:lnSpc>
              <a:spcBef>
                <a:spcPct val="0"/>
              </a:spcBef>
            </a:pPr>
            <a:r>
              <a:rPr lang="en-US" sz="7346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Need and Solution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583476" y="2198721"/>
            <a:ext cx="11082448" cy="730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2283" indent="-406142" lvl="1">
              <a:lnSpc>
                <a:spcPts val="7449"/>
              </a:lnSpc>
              <a:buFont typeface="Arial"/>
              <a:buChar char="•"/>
            </a:pPr>
            <a:r>
              <a:rPr lang="en-US" sz="3762" spc="-24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Simplification </a:t>
            </a:r>
          </a:p>
          <a:p>
            <a:pPr algn="just" marL="812283" indent="-406142" lvl="1">
              <a:lnSpc>
                <a:spcPts val="7449"/>
              </a:lnSpc>
              <a:buFont typeface="Arial"/>
              <a:buChar char="•"/>
            </a:pPr>
            <a:r>
              <a:rPr lang="en-US" sz="3762" spc="-24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Accessibility</a:t>
            </a:r>
          </a:p>
          <a:p>
            <a:pPr algn="just" marL="812283" indent="-406142" lvl="1">
              <a:lnSpc>
                <a:spcPts val="7449"/>
              </a:lnSpc>
              <a:buFont typeface="Arial"/>
              <a:buChar char="•"/>
            </a:pPr>
            <a:r>
              <a:rPr lang="en-US" sz="3762" spc="-24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Engagement : Incentives, Presentation</a:t>
            </a:r>
          </a:p>
          <a:p>
            <a:pPr algn="just" marL="812283" indent="-406142" lvl="1">
              <a:lnSpc>
                <a:spcPts val="7449"/>
              </a:lnSpc>
              <a:buFont typeface="Arial"/>
              <a:buChar char="•"/>
            </a:pPr>
            <a:r>
              <a:rPr lang="en-US" sz="3762" spc="-24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Gamification and incentives are psychologically effective.</a:t>
            </a:r>
          </a:p>
          <a:p>
            <a:pPr algn="just" marL="812283" indent="-406142" lvl="1">
              <a:lnSpc>
                <a:spcPts val="7449"/>
              </a:lnSpc>
              <a:buFont typeface="Arial"/>
              <a:buChar char="•"/>
            </a:pPr>
            <a:r>
              <a:rPr lang="en-US" sz="3762" spc="-24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Cases: Duolingo and Habitica.</a:t>
            </a:r>
          </a:p>
          <a:p>
            <a:pPr algn="just" marL="812283" indent="-406142" lvl="1">
              <a:lnSpc>
                <a:spcPts val="7449"/>
              </a:lnSpc>
              <a:buFont typeface="Arial"/>
              <a:buChar char="•"/>
            </a:pPr>
            <a:r>
              <a:rPr lang="en-US" sz="3762" spc="-24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Fitness Quest offers a unique soluti</a:t>
            </a:r>
            <a:r>
              <a:rPr lang="en-US" sz="3762" spc="-24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 combining fitness with game-like rewards and incentives.</a:t>
            </a:r>
          </a:p>
          <a:p>
            <a:pPr algn="just">
              <a:lnSpc>
                <a:spcPts val="609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0212" y="3747051"/>
            <a:ext cx="10464525" cy="12346506"/>
            <a:chOff x="0" y="0"/>
            <a:chExt cx="812800" cy="958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58977"/>
            </a:xfrm>
            <a:custGeom>
              <a:avLst/>
              <a:gdLst/>
              <a:ahLst/>
              <a:cxnLst/>
              <a:rect r="r" b="b" t="t" l="l"/>
              <a:pathLst>
                <a:path h="958977" w="812800">
                  <a:moveTo>
                    <a:pt x="406400" y="0"/>
                  </a:moveTo>
                  <a:cubicBezTo>
                    <a:pt x="181951" y="0"/>
                    <a:pt x="0" y="214674"/>
                    <a:pt x="0" y="479489"/>
                  </a:cubicBezTo>
                  <a:cubicBezTo>
                    <a:pt x="0" y="744303"/>
                    <a:pt x="181951" y="958977"/>
                    <a:pt x="406400" y="958977"/>
                  </a:cubicBezTo>
                  <a:cubicBezTo>
                    <a:pt x="630849" y="958977"/>
                    <a:pt x="812800" y="744303"/>
                    <a:pt x="812800" y="479489"/>
                  </a:cubicBezTo>
                  <a:cubicBezTo>
                    <a:pt x="812800" y="21467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61329"/>
              <a:ext cx="660400" cy="807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70741" y="-5290483"/>
            <a:ext cx="15416702" cy="1541670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52706" y="-13424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360469" y="9331122"/>
            <a:ext cx="3924501" cy="2153570"/>
          </a:xfrm>
          <a:custGeom>
            <a:avLst/>
            <a:gdLst/>
            <a:ahLst/>
            <a:cxnLst/>
            <a:rect r="r" b="b" t="t" l="l"/>
            <a:pathLst>
              <a:path h="2153570" w="3924501">
                <a:moveTo>
                  <a:pt x="0" y="0"/>
                </a:moveTo>
                <a:lnTo>
                  <a:pt x="3924501" y="0"/>
                </a:lnTo>
                <a:lnTo>
                  <a:pt x="3924501" y="2153570"/>
                </a:lnTo>
                <a:lnTo>
                  <a:pt x="0" y="215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19175"/>
            <a:ext cx="920689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Scope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372168"/>
            <a:ext cx="10541300" cy="521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2620" indent="-386310" lvl="1">
              <a:lnSpc>
                <a:spcPts val="7085"/>
              </a:lnSpc>
              <a:buFont typeface="Arial"/>
              <a:buChar char="•"/>
            </a:pPr>
            <a:r>
              <a:rPr lang="en-US" sz="3578" spc="-9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Target audience includes everyone, from younger teens to adults.</a:t>
            </a:r>
          </a:p>
          <a:p>
            <a:pPr algn="l" marL="772620" indent="-386310" lvl="1">
              <a:lnSpc>
                <a:spcPts val="7085"/>
              </a:lnSpc>
              <a:buFont typeface="Arial"/>
              <a:buChar char="•"/>
            </a:pPr>
            <a:r>
              <a:rPr lang="en-US" sz="3578" spc="-9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Beginner Friendly</a:t>
            </a:r>
          </a:p>
          <a:p>
            <a:pPr algn="l" marL="772620" indent="-386310" lvl="1">
              <a:lnSpc>
                <a:spcPts val="7085"/>
              </a:lnSpc>
              <a:buFont typeface="Arial"/>
              <a:buChar char="•"/>
            </a:pPr>
            <a:r>
              <a:rPr lang="en-US" sz="3578" spc="-93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Customizable options for different fitness levels and preferences (e.g., dumbbells or no dumbbells).</a:t>
            </a:r>
          </a:p>
          <a:p>
            <a:pPr algn="l">
              <a:lnSpc>
                <a:spcPts val="579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95156">
            <a:off x="-4098793" y="-4550300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95156">
            <a:off x="14074237" y="7160484"/>
            <a:ext cx="7891968" cy="7891968"/>
          </a:xfrm>
          <a:custGeom>
            <a:avLst/>
            <a:gdLst/>
            <a:ahLst/>
            <a:cxnLst/>
            <a:rect r="r" b="b" t="t" l="l"/>
            <a:pathLst>
              <a:path h="7891968" w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418381" y="-2188149"/>
            <a:ext cx="6072798" cy="607279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52881" y="9161550"/>
            <a:ext cx="2625834" cy="26258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82352" y="2813611"/>
            <a:ext cx="7834080" cy="1137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51"/>
              </a:lnSpc>
              <a:spcBef>
                <a:spcPct val="0"/>
              </a:spcBef>
            </a:pPr>
            <a:r>
              <a:rPr lang="en-US" sz="6608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Market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82352" y="4232596"/>
            <a:ext cx="10800641" cy="2895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2620" indent="-386310" lvl="1">
              <a:lnSpc>
                <a:spcPts val="5797"/>
              </a:lnSpc>
              <a:buFont typeface="Arial"/>
              <a:buChar char="•"/>
            </a:pPr>
            <a:r>
              <a:rPr lang="en-US" sz="3578" spc="-14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direct competitors in the fitness niche.</a:t>
            </a:r>
          </a:p>
          <a:p>
            <a:pPr algn="just" marL="772620" indent="-386310" lvl="1">
              <a:lnSpc>
                <a:spcPts val="5797"/>
              </a:lnSpc>
              <a:buFont typeface="Arial"/>
              <a:buChar char="•"/>
            </a:pPr>
            <a:r>
              <a:rPr lang="en-US" sz="3578" spc="-14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Comparison with Duolingo and Habitica in terms of gamification and incentives.</a:t>
            </a:r>
          </a:p>
          <a:p>
            <a:pPr algn="just" marL="772620" indent="-386310" lvl="1">
              <a:lnSpc>
                <a:spcPts val="5797"/>
              </a:lnSpc>
              <a:buFont typeface="Arial"/>
              <a:buChar char="•"/>
            </a:pPr>
            <a:r>
              <a:rPr lang="en-US" sz="3578" spc="-14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Unique approach to a very common problem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82988" y="6347028"/>
            <a:ext cx="6591232" cy="3576257"/>
            <a:chOff x="0" y="0"/>
            <a:chExt cx="812800" cy="441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41007"/>
            </a:xfrm>
            <a:custGeom>
              <a:avLst/>
              <a:gdLst/>
              <a:ahLst/>
              <a:cxnLst/>
              <a:rect r="r" b="b" t="t" l="l"/>
              <a:pathLst>
                <a:path h="441007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14007"/>
                  </a:lnTo>
                  <a:cubicBezTo>
                    <a:pt x="812800" y="384148"/>
                    <a:pt x="755940" y="441007"/>
                    <a:pt x="685800" y="441007"/>
                  </a:cubicBezTo>
                  <a:lnTo>
                    <a:pt x="127000" y="441007"/>
                  </a:lnTo>
                  <a:cubicBezTo>
                    <a:pt x="93318" y="441007"/>
                    <a:pt x="61015" y="427627"/>
                    <a:pt x="37197" y="403810"/>
                  </a:cubicBezTo>
                  <a:cubicBezTo>
                    <a:pt x="13380" y="379993"/>
                    <a:pt x="0" y="347690"/>
                    <a:pt x="0" y="314007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F0A2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469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82988" y="2575072"/>
            <a:ext cx="6591232" cy="3400481"/>
            <a:chOff x="0" y="0"/>
            <a:chExt cx="812800" cy="419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19331"/>
            </a:xfrm>
            <a:custGeom>
              <a:avLst/>
              <a:gdLst/>
              <a:ahLst/>
              <a:cxnLst/>
              <a:rect r="r" b="b" t="t" l="l"/>
              <a:pathLst>
                <a:path h="419331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92331"/>
                  </a:lnTo>
                  <a:cubicBezTo>
                    <a:pt x="812800" y="362472"/>
                    <a:pt x="755940" y="419331"/>
                    <a:pt x="685800" y="419331"/>
                  </a:cubicBezTo>
                  <a:lnTo>
                    <a:pt x="127000" y="419331"/>
                  </a:lnTo>
                  <a:cubicBezTo>
                    <a:pt x="93318" y="419331"/>
                    <a:pt x="61015" y="405951"/>
                    <a:pt x="37197" y="382134"/>
                  </a:cubicBezTo>
                  <a:cubicBezTo>
                    <a:pt x="13380" y="358317"/>
                    <a:pt x="0" y="326014"/>
                    <a:pt x="0" y="292331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FAEB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447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13780" y="6347028"/>
            <a:ext cx="6591232" cy="3576257"/>
            <a:chOff x="0" y="0"/>
            <a:chExt cx="812800" cy="4410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41007"/>
            </a:xfrm>
            <a:custGeom>
              <a:avLst/>
              <a:gdLst/>
              <a:ahLst/>
              <a:cxnLst/>
              <a:rect r="r" b="b" t="t" l="l"/>
              <a:pathLst>
                <a:path h="441007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14007"/>
                  </a:lnTo>
                  <a:cubicBezTo>
                    <a:pt x="812800" y="384148"/>
                    <a:pt x="755940" y="441007"/>
                    <a:pt x="685800" y="441007"/>
                  </a:cubicBezTo>
                  <a:lnTo>
                    <a:pt x="127000" y="441007"/>
                  </a:lnTo>
                  <a:cubicBezTo>
                    <a:pt x="93318" y="441007"/>
                    <a:pt x="61015" y="427627"/>
                    <a:pt x="37197" y="403810"/>
                  </a:cubicBezTo>
                  <a:cubicBezTo>
                    <a:pt x="13380" y="379993"/>
                    <a:pt x="0" y="347690"/>
                    <a:pt x="0" y="314007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12800" cy="469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13780" y="2575072"/>
            <a:ext cx="6591232" cy="3416941"/>
            <a:chOff x="0" y="0"/>
            <a:chExt cx="812800" cy="4213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21361"/>
            </a:xfrm>
            <a:custGeom>
              <a:avLst/>
              <a:gdLst/>
              <a:ahLst/>
              <a:cxnLst/>
              <a:rect r="r" b="b" t="t" l="l"/>
              <a:pathLst>
                <a:path h="421361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94361"/>
                  </a:lnTo>
                  <a:cubicBezTo>
                    <a:pt x="812800" y="364501"/>
                    <a:pt x="755940" y="421361"/>
                    <a:pt x="685800" y="421361"/>
                  </a:cubicBezTo>
                  <a:lnTo>
                    <a:pt x="127000" y="421361"/>
                  </a:lnTo>
                  <a:cubicBezTo>
                    <a:pt x="93318" y="421361"/>
                    <a:pt x="61015" y="407981"/>
                    <a:pt x="37197" y="384164"/>
                  </a:cubicBezTo>
                  <a:cubicBezTo>
                    <a:pt x="13380" y="360347"/>
                    <a:pt x="0" y="328044"/>
                    <a:pt x="0" y="294361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FF0A2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12800" cy="449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654488" y="3538609"/>
            <a:ext cx="5848232" cy="1332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0"/>
              </a:lnSpc>
            </a:pPr>
            <a:r>
              <a:rPr lang="en-US" sz="3807">
                <a:solidFill>
                  <a:srgbClr val="EF5241"/>
                </a:solidFill>
                <a:latin typeface="DM Sans Bold"/>
                <a:ea typeface="DM Sans Bold"/>
                <a:cs typeface="DM Sans Bold"/>
                <a:sym typeface="DM Sans Bold"/>
              </a:rPr>
              <a:t>JSON for exercise presets.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85280" y="7067679"/>
            <a:ext cx="5848232" cy="200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0"/>
              </a:lnSpc>
            </a:pPr>
            <a:r>
              <a:rPr lang="en-US" sz="3807">
                <a:solidFill>
                  <a:srgbClr val="EF5241"/>
                </a:solidFill>
                <a:latin typeface="DM Sans Bold"/>
                <a:ea typeface="DM Sans Bold"/>
                <a:cs typeface="DM Sans Bold"/>
                <a:sym typeface="DM Sans Bold"/>
              </a:rPr>
              <a:t>Edamam's Recipe API with over 2.3 million recipes.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69861" y="2968818"/>
            <a:ext cx="6107621" cy="63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9"/>
              </a:lnSpc>
            </a:pPr>
            <a:r>
              <a:rPr lang="en-US" sz="3785">
                <a:solidFill>
                  <a:srgbClr val="A44F30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Technologies used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24794" y="7449803"/>
            <a:ext cx="6107621" cy="1304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9"/>
              </a:lnSpc>
            </a:pPr>
            <a:r>
              <a:rPr lang="en-US" sz="3785">
                <a:solidFill>
                  <a:srgbClr val="A44F30"/>
                </a:solidFill>
                <a:latin typeface="DM Sans Bold"/>
                <a:ea typeface="DM Sans Bold"/>
                <a:cs typeface="DM Sans Bold"/>
                <a:sym typeface="DM Sans Bold"/>
              </a:rPr>
              <a:t>Original app design and illustrations.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84161" y="3815295"/>
            <a:ext cx="2786496" cy="128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1102" indent="-375551" lvl="1">
              <a:lnSpc>
                <a:spcPts val="5218"/>
              </a:lnSpc>
              <a:buFont typeface="Arial"/>
              <a:buChar char="•"/>
            </a:pPr>
            <a:r>
              <a:rPr lang="en-US" sz="3478">
                <a:solidFill>
                  <a:srgbClr val="606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Flutter</a:t>
            </a:r>
          </a:p>
          <a:p>
            <a:pPr algn="l" marL="751102" indent="-375551" lvl="1">
              <a:lnSpc>
                <a:spcPts val="5218"/>
              </a:lnSpc>
              <a:spcBef>
                <a:spcPct val="0"/>
              </a:spcBef>
              <a:buFont typeface="Arial"/>
              <a:buChar char="•"/>
            </a:pPr>
            <a:r>
              <a:rPr lang="en-US" sz="3478">
                <a:solidFill>
                  <a:srgbClr val="606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Firestore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39930" y="3815295"/>
            <a:ext cx="3675729" cy="128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1102" indent="-375551" lvl="1">
              <a:lnSpc>
                <a:spcPts val="5218"/>
              </a:lnSpc>
              <a:buFont typeface="Arial"/>
              <a:buChar char="•"/>
            </a:pPr>
            <a:r>
              <a:rPr lang="en-US" sz="3478">
                <a:solidFill>
                  <a:srgbClr val="606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Photoshop</a:t>
            </a:r>
          </a:p>
          <a:p>
            <a:pPr algn="l" marL="751102" indent="-375551" lvl="1">
              <a:lnSpc>
                <a:spcPts val="5218"/>
              </a:lnSpc>
              <a:spcBef>
                <a:spcPct val="0"/>
              </a:spcBef>
              <a:buFont typeface="Arial"/>
              <a:buChar char="•"/>
            </a:pPr>
            <a:r>
              <a:rPr lang="en-US" sz="3478">
                <a:solidFill>
                  <a:srgbClr val="6060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Firebase Auth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7259300" y="-331156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2"/>
                </a:lnTo>
                <a:lnTo>
                  <a:pt x="0" y="237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3292233" y="5992012"/>
            <a:ext cx="4320933" cy="2371112"/>
          </a:xfrm>
          <a:custGeom>
            <a:avLst/>
            <a:gdLst/>
            <a:ahLst/>
            <a:cxnLst/>
            <a:rect r="r" b="b" t="t" l="l"/>
            <a:pathLst>
              <a:path h="2371112" w="4320933">
                <a:moveTo>
                  <a:pt x="0" y="0"/>
                </a:moveTo>
                <a:lnTo>
                  <a:pt x="4320933" y="0"/>
                </a:lnTo>
                <a:lnTo>
                  <a:pt x="4320933" y="2371113"/>
                </a:lnTo>
                <a:lnTo>
                  <a:pt x="0" y="2371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110119" y="844875"/>
            <a:ext cx="14867449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534"/>
              </a:lnSpc>
              <a:spcBef>
                <a:spcPct val="0"/>
              </a:spcBef>
            </a:pPr>
            <a:r>
              <a:rPr lang="en-US" sz="6278">
                <a:solidFill>
                  <a:srgbClr val="FFFA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Technologies tools and Approaches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12735" y="8140435"/>
            <a:ext cx="4293129" cy="429312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613155" y="-2146565"/>
            <a:ext cx="4293129" cy="429312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389711" y="-1175164"/>
            <a:ext cx="4016153" cy="2203864"/>
          </a:xfrm>
          <a:custGeom>
            <a:avLst/>
            <a:gdLst/>
            <a:ahLst/>
            <a:cxnLst/>
            <a:rect r="r" b="b" t="t" l="l"/>
            <a:pathLst>
              <a:path h="2203864" w="4016153">
                <a:moveTo>
                  <a:pt x="0" y="0"/>
                </a:moveTo>
                <a:lnTo>
                  <a:pt x="4016154" y="0"/>
                </a:lnTo>
                <a:lnTo>
                  <a:pt x="4016154" y="2203864"/>
                </a:lnTo>
                <a:lnTo>
                  <a:pt x="0" y="220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74667" y="8140435"/>
            <a:ext cx="6273224" cy="3442432"/>
          </a:xfrm>
          <a:custGeom>
            <a:avLst/>
            <a:gdLst/>
            <a:ahLst/>
            <a:cxnLst/>
            <a:rect r="r" b="b" t="t" l="l"/>
            <a:pathLst>
              <a:path h="3442432" w="6273224">
                <a:moveTo>
                  <a:pt x="0" y="0"/>
                </a:moveTo>
                <a:lnTo>
                  <a:pt x="6273224" y="0"/>
                </a:lnTo>
                <a:lnTo>
                  <a:pt x="6273224" y="3442432"/>
                </a:lnTo>
                <a:lnTo>
                  <a:pt x="0" y="344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83833" y="1281934"/>
            <a:ext cx="8809532" cy="118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68"/>
              </a:lnSpc>
              <a:spcBef>
                <a:spcPct val="0"/>
              </a:spcBef>
            </a:pPr>
            <a:r>
              <a:rPr lang="en-US" sz="7723">
                <a:solidFill>
                  <a:srgbClr val="E46A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Primary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9036" y="2919264"/>
            <a:ext cx="7846654" cy="4494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2171" indent="-416086" lvl="1">
              <a:lnSpc>
                <a:spcPts val="7207"/>
              </a:lnSpc>
              <a:buFont typeface="Arial"/>
              <a:buChar char="•"/>
            </a:pPr>
            <a:r>
              <a:rPr lang="en-US" sz="3854" spc="-10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 Auth and Profile Creation</a:t>
            </a:r>
          </a:p>
          <a:p>
            <a:pPr algn="just" marL="832171" indent="-416086" lvl="1">
              <a:lnSpc>
                <a:spcPts val="7207"/>
              </a:lnSpc>
              <a:buFont typeface="Arial"/>
              <a:buChar char="•"/>
            </a:pPr>
            <a:r>
              <a:rPr lang="en-US" sz="3854" spc="-10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Avatar Customizer</a:t>
            </a:r>
          </a:p>
          <a:p>
            <a:pPr algn="just" marL="832171" indent="-416086" lvl="1">
              <a:lnSpc>
                <a:spcPts val="7207"/>
              </a:lnSpc>
              <a:buFont typeface="Arial"/>
              <a:buChar char="•"/>
            </a:pPr>
            <a:r>
              <a:rPr lang="en-US" sz="3854" spc="-10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Calculation of Score</a:t>
            </a:r>
          </a:p>
          <a:p>
            <a:pPr algn="just" marL="832171" indent="-416086" lvl="1">
              <a:lnSpc>
                <a:spcPts val="7207"/>
              </a:lnSpc>
              <a:buFont typeface="Arial"/>
              <a:buChar char="•"/>
            </a:pPr>
            <a:r>
              <a:rPr lang="en-US" sz="3854" spc="-10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Food Logging (Edamam API)</a:t>
            </a:r>
          </a:p>
          <a:p>
            <a:pPr algn="just" marL="832171" indent="-416086" lvl="1">
              <a:lnSpc>
                <a:spcPts val="7207"/>
              </a:lnSpc>
              <a:buFont typeface="Arial"/>
              <a:buChar char="•"/>
            </a:pPr>
            <a:r>
              <a:rPr lang="en-US" sz="3854" spc="-10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Workout Logging and Fetching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09673" y="2919264"/>
            <a:ext cx="7621260" cy="268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2171" indent="-416086" lvl="1">
              <a:lnSpc>
                <a:spcPts val="7284"/>
              </a:lnSpc>
              <a:buFont typeface="Arial"/>
              <a:buChar char="•"/>
            </a:pPr>
            <a:r>
              <a:rPr lang="en-US" sz="3854" spc="-10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Caloric Recommendations</a:t>
            </a:r>
          </a:p>
          <a:p>
            <a:pPr algn="just" marL="832171" indent="-416086" lvl="1">
              <a:lnSpc>
                <a:spcPts val="7284"/>
              </a:lnSpc>
              <a:buFont typeface="Arial"/>
              <a:buChar char="•"/>
            </a:pPr>
            <a:r>
              <a:rPr lang="en-US" sz="3854" spc="-10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Fitopian Story</a:t>
            </a:r>
          </a:p>
          <a:p>
            <a:pPr algn="just" marL="832171" indent="-416086" lvl="1">
              <a:lnSpc>
                <a:spcPts val="7284"/>
              </a:lnSpc>
              <a:buFont typeface="Arial"/>
              <a:buChar char="•"/>
            </a:pPr>
            <a:r>
              <a:rPr lang="en-US" sz="3854" spc="-100">
                <a:solidFill>
                  <a:srgbClr val="2B151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Shop and Customizables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DAGO3V01-yc</dc:identifier>
  <dcterms:modified xsi:type="dcterms:W3CDTF">2011-08-01T06:04:30Z</dcterms:modified>
  <cp:revision>1</cp:revision>
  <dc:title>Copy of FitnessQuestPresentation</dc:title>
</cp:coreProperties>
</file>