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1097" y="379552"/>
            <a:ext cx="274980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2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8310" y="1572005"/>
            <a:ext cx="5796915" cy="1268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520" y="1326337"/>
            <a:ext cx="9754235" cy="457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74426" y="5986184"/>
            <a:ext cx="222884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3" y="9144"/>
            <a:ext cx="2258060" cy="6849109"/>
            <a:chOff x="39623" y="9144"/>
            <a:chExt cx="2258060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" y="103632"/>
              <a:ext cx="1563624" cy="1563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895"/>
              </a:lnSpc>
              <a:spcBef>
                <a:spcPts val="95"/>
              </a:spcBef>
            </a:pPr>
            <a:r>
              <a:rPr spc="-170" dirty="0"/>
              <a:t>DATA</a:t>
            </a:r>
            <a:r>
              <a:rPr spc="-345" dirty="0"/>
              <a:t> </a:t>
            </a:r>
            <a:r>
              <a:rPr spc="-55" dirty="0"/>
              <a:t>WAREHOUSING</a:t>
            </a:r>
          </a:p>
          <a:p>
            <a:pPr algn="ctr">
              <a:lnSpc>
                <a:spcPts val="4895"/>
              </a:lnSpc>
            </a:pPr>
            <a:r>
              <a:rPr spc="-5" dirty="0"/>
              <a:t>&amp;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12819" y="2751531"/>
            <a:ext cx="3747770" cy="186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MINING</a:t>
            </a:r>
            <a:endParaRPr sz="43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4135"/>
              </a:spcBef>
            </a:pPr>
            <a:r>
              <a:rPr sz="4300" b="1" dirty="0">
                <a:solidFill>
                  <a:srgbClr val="FF0000"/>
                </a:solidFill>
                <a:latin typeface="Times New Roman"/>
                <a:cs typeface="Times New Roman"/>
              </a:rPr>
              <a:t>CS-414 </a:t>
            </a: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43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IT-413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2623" y="213105"/>
            <a:ext cx="518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Sir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Syed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Technology,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Karachi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618" y="6505143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lang="en-US" sz="1800" spc="-2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2800" y="5943600"/>
            <a:ext cx="60982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 smtClean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n-US" sz="1800" spc="-165" dirty="0" smtClean="0">
                <a:solidFill>
                  <a:srgbClr val="FFFFFF"/>
                </a:solidFill>
                <a:latin typeface="Arial"/>
                <a:cs typeface="Arial"/>
              </a:rPr>
              <a:t> &amp; Information Technology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954" y="1311668"/>
            <a:ext cx="9914255" cy="51479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6065" indent="-228600">
              <a:lnSpc>
                <a:spcPct val="100000"/>
              </a:lnSpc>
              <a:spcBef>
                <a:spcPts val="335"/>
              </a:spcBef>
              <a:buSzPct val="125000"/>
              <a:buChar char="•"/>
              <a:tabLst>
                <a:tab pos="266700" algn="l"/>
                <a:tab pos="580390" algn="l"/>
                <a:tab pos="1269365" algn="l"/>
                <a:tab pos="2684145" algn="l"/>
                <a:tab pos="3769360" algn="l"/>
                <a:tab pos="4717415" algn="l"/>
                <a:tab pos="5006975" algn="l"/>
                <a:tab pos="5829935" algn="l"/>
                <a:tab pos="6494780" algn="l"/>
                <a:tab pos="7055484" algn="l"/>
                <a:tab pos="7430770" algn="l"/>
                <a:tab pos="8068309" algn="l"/>
                <a:tab pos="9065260" algn="l"/>
              </a:tabLst>
            </a:pP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many	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applications,	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clustering	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analysis	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widely	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used,	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such	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as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data	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analysis,	</a:t>
            </a:r>
            <a:r>
              <a:rPr sz="2000" spc="-110" dirty="0">
                <a:solidFill>
                  <a:srgbClr val="6F2F9F"/>
                </a:solidFill>
                <a:latin typeface="Arial"/>
                <a:cs typeface="Arial"/>
              </a:rPr>
              <a:t>market</a:t>
            </a:r>
            <a:endParaRPr sz="20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40"/>
              </a:spcBef>
            </a:pPr>
            <a:r>
              <a:rPr sz="2000" spc="-125" dirty="0">
                <a:solidFill>
                  <a:srgbClr val="6F2F9F"/>
                </a:solidFill>
                <a:latin typeface="Arial"/>
                <a:cs typeface="Arial"/>
              </a:rPr>
              <a:t>research, </a:t>
            </a:r>
            <a:r>
              <a:rPr sz="2000" spc="-50" dirty="0">
                <a:solidFill>
                  <a:srgbClr val="6F2F9F"/>
                </a:solidFill>
                <a:latin typeface="Arial"/>
                <a:cs typeface="Arial"/>
              </a:rPr>
              <a:t>pattern </a:t>
            </a:r>
            <a:r>
              <a:rPr sz="2000" spc="-105" dirty="0">
                <a:solidFill>
                  <a:srgbClr val="6F2F9F"/>
                </a:solidFill>
                <a:latin typeface="Arial"/>
                <a:cs typeface="Arial"/>
              </a:rPr>
              <a:t>recognition, </a:t>
            </a:r>
            <a:r>
              <a:rPr sz="2000" spc="-90" dirty="0">
                <a:solidFill>
                  <a:srgbClr val="6F2F9F"/>
                </a:solidFill>
                <a:latin typeface="Arial"/>
                <a:cs typeface="Arial"/>
              </a:rPr>
              <a:t>and </a:t>
            </a:r>
            <a:r>
              <a:rPr sz="2000" spc="-114" dirty="0">
                <a:solidFill>
                  <a:srgbClr val="6F2F9F"/>
                </a:solidFill>
                <a:latin typeface="Arial"/>
                <a:cs typeface="Arial"/>
              </a:rPr>
              <a:t>image</a:t>
            </a:r>
            <a:r>
              <a:rPr sz="2000" spc="2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6F2F9F"/>
                </a:solidFill>
                <a:latin typeface="Arial"/>
                <a:cs typeface="Arial"/>
              </a:rPr>
              <a:t>processing.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1230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204" dirty="0">
                <a:solidFill>
                  <a:srgbClr val="6F2F9F"/>
                </a:solidFill>
                <a:latin typeface="Arial"/>
                <a:cs typeface="Arial"/>
              </a:rPr>
              <a:t>assists </a:t>
            </a:r>
            <a:r>
              <a:rPr sz="2000" spc="-125" dirty="0">
                <a:solidFill>
                  <a:srgbClr val="6F2F9F"/>
                </a:solidFill>
                <a:latin typeface="Arial"/>
                <a:cs typeface="Arial"/>
              </a:rPr>
              <a:t>marketers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groups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10" dirty="0">
                <a:solidFill>
                  <a:srgbClr val="6F2F9F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6F2F9F"/>
                </a:solidFill>
                <a:latin typeface="Arial"/>
                <a:cs typeface="Arial"/>
              </a:rPr>
              <a:t>base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purchasing</a:t>
            </a:r>
            <a:endParaRPr sz="20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40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patterns.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characterize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groups.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70" dirty="0">
                <a:solidFill>
                  <a:srgbClr val="6F2F9F"/>
                </a:solidFill>
                <a:latin typeface="Arial"/>
                <a:cs typeface="Arial"/>
              </a:rPr>
              <a:t>allocating </a:t>
            </a:r>
            <a:r>
              <a:rPr sz="2000" spc="-185" dirty="0">
                <a:solidFill>
                  <a:srgbClr val="6F2F9F"/>
                </a:solidFill>
                <a:latin typeface="Arial"/>
                <a:cs typeface="Arial"/>
              </a:rPr>
              <a:t>documents </a:t>
            </a:r>
            <a:r>
              <a:rPr sz="2000" spc="-175" dirty="0">
                <a:solidFill>
                  <a:srgbClr val="6F2F9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6F2F9F"/>
                </a:solidFill>
                <a:latin typeface="Arial"/>
                <a:cs typeface="Arial"/>
              </a:rPr>
              <a:t>internet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data</a:t>
            </a:r>
            <a:r>
              <a:rPr sz="20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discovery.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130" dirty="0">
                <a:solidFill>
                  <a:srgbClr val="6F2F9F"/>
                </a:solidFill>
                <a:latin typeface="Arial"/>
                <a:cs typeface="Arial"/>
              </a:rPr>
              <a:t>in </a:t>
            </a:r>
            <a:r>
              <a:rPr sz="2000" spc="-85" dirty="0">
                <a:solidFill>
                  <a:srgbClr val="6F2F9F"/>
                </a:solidFill>
                <a:latin typeface="Arial"/>
                <a:cs typeface="Arial"/>
              </a:rPr>
              <a:t>tracking applications </a:t>
            </a:r>
            <a:r>
              <a:rPr sz="2000" spc="-250" dirty="0">
                <a:solidFill>
                  <a:srgbClr val="6F2F9F"/>
                </a:solidFill>
                <a:latin typeface="Arial"/>
                <a:cs typeface="Arial"/>
              </a:rPr>
              <a:t>such </a:t>
            </a:r>
            <a:r>
              <a:rPr sz="2000" spc="-175" dirty="0">
                <a:solidFill>
                  <a:srgbClr val="6F2F9F"/>
                </a:solidFill>
                <a:latin typeface="Arial"/>
                <a:cs typeface="Arial"/>
              </a:rPr>
              <a:t>as </a:t>
            </a:r>
            <a:r>
              <a:rPr sz="2000" spc="-95" dirty="0">
                <a:solidFill>
                  <a:srgbClr val="6F2F9F"/>
                </a:solidFill>
                <a:latin typeface="Arial"/>
                <a:cs typeface="Arial"/>
              </a:rPr>
              <a:t>detection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000" spc="-65" dirty="0">
                <a:solidFill>
                  <a:srgbClr val="6F2F9F"/>
                </a:solidFill>
                <a:latin typeface="Arial"/>
                <a:cs typeface="Arial"/>
              </a:rPr>
              <a:t>credit card</a:t>
            </a:r>
            <a:r>
              <a:rPr sz="2000" spc="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6F2F9F"/>
                </a:solidFill>
                <a:latin typeface="Arial"/>
                <a:cs typeface="Arial"/>
              </a:rPr>
              <a:t>fraud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66065" marR="145415" indent="-228600">
              <a:lnSpc>
                <a:spcPct val="110000"/>
              </a:lnSpc>
              <a:spcBef>
                <a:spcPts val="985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function,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serves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insight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distribution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2000">
              <a:latin typeface="Arial"/>
              <a:cs typeface="Arial"/>
            </a:endParaRPr>
          </a:p>
          <a:p>
            <a:pPr marL="266065" indent="-228600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terms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75" dirty="0">
                <a:solidFill>
                  <a:srgbClr val="6F2F9F"/>
                </a:solidFill>
                <a:latin typeface="Arial"/>
                <a:cs typeface="Arial"/>
              </a:rPr>
              <a:t>biology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10" dirty="0">
                <a:solidFill>
                  <a:srgbClr val="6F2F9F"/>
                </a:solidFill>
                <a:latin typeface="Arial"/>
                <a:cs typeface="Arial"/>
              </a:rPr>
              <a:t>determine </a:t>
            </a:r>
            <a:r>
              <a:rPr sz="2000" spc="-60" dirty="0">
                <a:solidFill>
                  <a:srgbClr val="6F2F9F"/>
                </a:solidFill>
                <a:latin typeface="Arial"/>
                <a:cs typeface="Arial"/>
              </a:rPr>
              <a:t>plant </a:t>
            </a:r>
            <a:r>
              <a:rPr sz="2000" spc="-95" dirty="0">
                <a:solidFill>
                  <a:srgbClr val="6F2F9F"/>
                </a:solidFill>
                <a:latin typeface="Arial"/>
                <a:cs typeface="Arial"/>
              </a:rPr>
              <a:t>and </a:t>
            </a:r>
            <a:r>
              <a:rPr sz="2000" spc="-110" dirty="0">
                <a:solidFill>
                  <a:srgbClr val="6F2F9F"/>
                </a:solidFill>
                <a:latin typeface="Arial"/>
                <a:cs typeface="Arial"/>
              </a:rPr>
              <a:t>animal </a:t>
            </a:r>
            <a:r>
              <a:rPr sz="2000" spc="-140" dirty="0">
                <a:solidFill>
                  <a:srgbClr val="6F2F9F"/>
                </a:solidFill>
                <a:latin typeface="Arial"/>
                <a:cs typeface="Arial"/>
              </a:rPr>
              <a:t>taxonomies,</a:t>
            </a:r>
            <a:r>
              <a:rPr sz="2000" spc="-1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6F2F9F"/>
                </a:solidFill>
                <a:latin typeface="Arial"/>
                <a:cs typeface="Arial"/>
              </a:rPr>
              <a:t>categorization</a:t>
            </a:r>
            <a:endParaRPr sz="20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000" spc="-175" dirty="0">
                <a:solidFill>
                  <a:srgbClr val="6F2F9F"/>
                </a:solidFill>
                <a:latin typeface="Arial"/>
                <a:cs typeface="Arial"/>
              </a:rPr>
              <a:t>genes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functionalities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insight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inherent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populations.</a:t>
            </a:r>
            <a:endParaRPr sz="2000">
              <a:latin typeface="Arial"/>
              <a:cs typeface="Arial"/>
            </a:endParaRPr>
          </a:p>
          <a:p>
            <a:pPr marL="266065" marR="30480" indent="-228600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66700" algn="l"/>
              </a:tabLst>
            </a:pP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identification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10" dirty="0">
                <a:solidFill>
                  <a:srgbClr val="6F2F9F"/>
                </a:solidFill>
                <a:latin typeface="Arial"/>
                <a:cs typeface="Arial"/>
              </a:rPr>
              <a:t>similar </a:t>
            </a:r>
            <a:r>
              <a:rPr sz="2000" spc="-75" dirty="0">
                <a:solidFill>
                  <a:srgbClr val="6F2F9F"/>
                </a:solidFill>
                <a:latin typeface="Arial"/>
                <a:cs typeface="Arial"/>
              </a:rPr>
              <a:t>land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in an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earth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observation 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6F2F9F"/>
                </a:solidFill>
                <a:latin typeface="Arial"/>
                <a:cs typeface="Arial"/>
              </a:rPr>
              <a:t>identification 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000" spc="-215" dirty="0">
                <a:solidFill>
                  <a:srgbClr val="6F2F9F"/>
                </a:solidFill>
                <a:latin typeface="Arial"/>
                <a:cs typeface="Arial"/>
              </a:rPr>
              <a:t>house </a:t>
            </a:r>
            <a:r>
              <a:rPr sz="2000" spc="-135" dirty="0">
                <a:solidFill>
                  <a:srgbClr val="6F2F9F"/>
                </a:solidFill>
                <a:latin typeface="Arial"/>
                <a:cs typeface="Arial"/>
              </a:rPr>
              <a:t>groups </a:t>
            </a:r>
            <a:r>
              <a:rPr sz="2000" spc="-130" dirty="0">
                <a:solidFill>
                  <a:srgbClr val="6F2F9F"/>
                </a:solidFill>
                <a:latin typeface="Arial"/>
                <a:cs typeface="Arial"/>
              </a:rPr>
              <a:t>in </a:t>
            </a:r>
            <a:r>
              <a:rPr sz="2000" spc="-15" dirty="0">
                <a:solidFill>
                  <a:srgbClr val="6F2F9F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6F2F9F"/>
                </a:solidFill>
                <a:latin typeface="Arial"/>
                <a:cs typeface="Arial"/>
              </a:rPr>
              <a:t>city </a:t>
            </a:r>
            <a:r>
              <a:rPr sz="2000" spc="-100" dirty="0">
                <a:solidFill>
                  <a:srgbClr val="6F2F9F"/>
                </a:solidFill>
                <a:latin typeface="Arial"/>
                <a:cs typeface="Arial"/>
              </a:rPr>
              <a:t>according </a:t>
            </a:r>
            <a:r>
              <a:rPr sz="2000" spc="-7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000" spc="-215" dirty="0">
                <a:solidFill>
                  <a:srgbClr val="6F2F9F"/>
                </a:solidFill>
                <a:latin typeface="Arial"/>
                <a:cs typeface="Arial"/>
              </a:rPr>
              <a:t>house </a:t>
            </a:r>
            <a:r>
              <a:rPr sz="2000" spc="-70" dirty="0">
                <a:solidFill>
                  <a:srgbClr val="6F2F9F"/>
                </a:solidFill>
                <a:latin typeface="Arial"/>
                <a:cs typeface="Arial"/>
              </a:rPr>
              <a:t>type, </a:t>
            </a:r>
            <a:r>
              <a:rPr sz="2000" spc="-130" dirty="0">
                <a:solidFill>
                  <a:srgbClr val="6F2F9F"/>
                </a:solidFill>
                <a:latin typeface="Arial"/>
                <a:cs typeface="Arial"/>
              </a:rPr>
              <a:t>value, </a:t>
            </a:r>
            <a:r>
              <a:rPr sz="2000" spc="-120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1575" spc="-179" baseline="-21164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1050" spc="-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6F2F9F"/>
                </a:solidFill>
                <a:latin typeface="Arial"/>
                <a:cs typeface="Arial"/>
              </a:rPr>
              <a:t>geographical</a:t>
            </a: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6F2F9F"/>
                </a:solidFill>
                <a:latin typeface="Arial"/>
                <a:cs typeface="Arial"/>
              </a:rPr>
              <a:t>location.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6564" y="296672"/>
            <a:ext cx="64789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25" dirty="0">
                <a:solidFill>
                  <a:srgbClr val="C00000"/>
                </a:solidFill>
                <a:latin typeface="Arial"/>
                <a:cs typeface="Arial"/>
              </a:rPr>
              <a:t>Applications </a:t>
            </a:r>
            <a:r>
              <a:rPr sz="2800" b="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800" b="0" spc="-185" dirty="0">
                <a:solidFill>
                  <a:srgbClr val="C00000"/>
                </a:solidFill>
                <a:latin typeface="Arial"/>
                <a:cs typeface="Arial"/>
              </a:rPr>
              <a:t>cluster </a:t>
            </a:r>
            <a:r>
              <a:rPr sz="2800" b="0" spc="-160" dirty="0">
                <a:solidFill>
                  <a:srgbClr val="C00000"/>
                </a:solidFill>
                <a:latin typeface="Arial"/>
                <a:cs typeface="Arial"/>
              </a:rPr>
              <a:t>analysis </a:t>
            </a:r>
            <a:r>
              <a:rPr sz="2800" b="0" spc="-170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800" b="0" spc="-1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b="0" spc="5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190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751695" cy="2413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evolving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data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variety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5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2400" spc="-190" dirty="0">
                <a:solidFill>
                  <a:srgbClr val="6F2F9F"/>
                </a:solidFill>
                <a:latin typeface="Arial"/>
                <a:cs typeface="Arial"/>
              </a:rPr>
              <a:t>comprehensive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broad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applications,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endParaRPr sz="2400">
              <a:latin typeface="Arial"/>
              <a:cs typeface="Arial"/>
            </a:endParaRPr>
          </a:p>
          <a:p>
            <a:pPr marL="1155700" marR="5080" lvl="1" indent="-228600">
              <a:lnSpc>
                <a:spcPct val="120100"/>
              </a:lnSpc>
              <a:spcBef>
                <a:spcPts val="500"/>
              </a:spcBef>
              <a:buSzPct val="125000"/>
              <a:buFont typeface="Wingdings"/>
              <a:buChar char=""/>
              <a:tabLst>
                <a:tab pos="1156335" algn="l"/>
                <a:tab pos="2155825" algn="l"/>
                <a:tab pos="3719829" algn="l"/>
                <a:tab pos="5664835" algn="l"/>
                <a:tab pos="6877684" algn="l"/>
                <a:tab pos="7936230" algn="l"/>
              </a:tabLst>
            </a:pPr>
            <a:r>
              <a:rPr sz="2400" spc="-90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320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400" spc="-13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-7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-22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-210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28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24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409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95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2400" spc="-175" dirty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29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-29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80" dirty="0">
                <a:solidFill>
                  <a:srgbClr val="6F2F9F"/>
                </a:solidFill>
                <a:latin typeface="Arial"/>
                <a:cs typeface="Arial"/>
              </a:rPr>
              <a:t>put</a:t>
            </a:r>
            <a:r>
              <a:rPr sz="2400" spc="-11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6F2F9F"/>
                </a:solidFill>
                <a:latin typeface="Arial"/>
                <a:cs typeface="Arial"/>
              </a:rPr>
              <a:t>tional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Arial"/>
                <a:cs typeface="Arial"/>
              </a:rPr>
              <a:t>biolo</a:t>
            </a: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400" spc="-170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mobile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29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290" dirty="0">
                <a:solidFill>
                  <a:srgbClr val="6F2F9F"/>
                </a:solidFill>
                <a:latin typeface="Arial"/>
                <a:cs typeface="Arial"/>
              </a:rPr>
              <a:t>om</a:t>
            </a:r>
            <a:r>
              <a:rPr sz="2400" spc="-29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285" dirty="0">
                <a:solidFill>
                  <a:srgbClr val="6F2F9F"/>
                </a:solidFill>
                <a:latin typeface="Arial"/>
                <a:cs typeface="Arial"/>
              </a:rPr>
              <a:t>un</a:t>
            </a:r>
            <a:r>
              <a:rPr sz="2400" spc="-9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20" dirty="0">
                <a:solidFill>
                  <a:srgbClr val="6F2F9F"/>
                </a:solidFill>
                <a:latin typeface="Arial"/>
                <a:cs typeface="Arial"/>
              </a:rPr>
              <a:t>at</a:t>
            </a:r>
            <a:r>
              <a:rPr sz="2400" spc="-135" dirty="0">
                <a:solidFill>
                  <a:srgbClr val="6F2F9F"/>
                </a:solidFill>
                <a:latin typeface="Arial"/>
                <a:cs typeface="Arial"/>
              </a:rPr>
              <a:t>ion,  </a:t>
            </a:r>
            <a:r>
              <a:rPr sz="2400" spc="-170" dirty="0">
                <a:solidFill>
                  <a:srgbClr val="6F2F9F"/>
                </a:solidFill>
                <a:latin typeface="Arial"/>
                <a:cs typeface="Arial"/>
              </a:rPr>
              <a:t>medicine, </a:t>
            </a:r>
            <a:r>
              <a:rPr sz="2400" spc="-105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400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6F2F9F"/>
                </a:solidFill>
                <a:latin typeface="Arial"/>
                <a:cs typeface="Arial"/>
              </a:rPr>
              <a:t>economics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0092" y="693242"/>
            <a:ext cx="54171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75" dirty="0">
                <a:solidFill>
                  <a:srgbClr val="C00000"/>
                </a:solidFill>
                <a:latin typeface="Arial"/>
                <a:cs typeface="Arial"/>
              </a:rPr>
              <a:t>Why </a:t>
            </a:r>
            <a:r>
              <a:rPr sz="2800" b="0" spc="-23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800" b="0" spc="-165" dirty="0">
                <a:solidFill>
                  <a:srgbClr val="C00000"/>
                </a:solidFill>
                <a:latin typeface="Arial"/>
                <a:cs typeface="Arial"/>
              </a:rPr>
              <a:t>clustering </a:t>
            </a:r>
            <a:r>
              <a:rPr sz="2800" b="0" spc="-240" dirty="0">
                <a:solidFill>
                  <a:srgbClr val="C00000"/>
                </a:solidFill>
                <a:latin typeface="Arial"/>
                <a:cs typeface="Arial"/>
              </a:rPr>
              <a:t>used </a:t>
            </a:r>
            <a:r>
              <a:rPr sz="2800" b="0" spc="-165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800" b="0" spc="-1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b="0" spc="-3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229" dirty="0">
                <a:solidFill>
                  <a:srgbClr val="C00000"/>
                </a:solidFill>
                <a:latin typeface="Arial"/>
                <a:cs typeface="Arial"/>
              </a:rPr>
              <a:t>mining?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623" y="1575816"/>
            <a:ext cx="4590287" cy="3867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5228" y="437769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6152" y="161544"/>
            <a:ext cx="8903335" cy="6550659"/>
            <a:chOff x="1216152" y="161544"/>
            <a:chExt cx="8903335" cy="6550659"/>
          </a:xfrm>
        </p:grpSpPr>
        <p:sp>
          <p:nvSpPr>
            <p:cNvPr id="3" name="object 3"/>
            <p:cNvSpPr/>
            <p:nvPr/>
          </p:nvSpPr>
          <p:spPr>
            <a:xfrm>
              <a:off x="1216152" y="161544"/>
              <a:ext cx="8903208" cy="3541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6152" y="3627120"/>
              <a:ext cx="8903208" cy="3084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296" y="396240"/>
            <a:ext cx="9177528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888" y="1481327"/>
            <a:ext cx="9003792" cy="348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7465" y="489584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400" spc="-150" baseline="24305" dirty="0">
                <a:solidFill>
                  <a:srgbClr val="C00000"/>
                </a:solidFill>
                <a:latin typeface="Trebuchet MS"/>
                <a:cs typeface="Trebuchet MS"/>
              </a:rPr>
              <a:t>nd </a:t>
            </a:r>
            <a:r>
              <a:rPr sz="2400" spc="-185" dirty="0">
                <a:solidFill>
                  <a:srgbClr val="C00000"/>
                </a:solidFill>
                <a:latin typeface="Trebuchet MS"/>
                <a:cs typeface="Trebuchet MS"/>
              </a:rPr>
              <a:t>method </a:t>
            </a:r>
            <a:r>
              <a:rPr sz="2400" spc="40" dirty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sz="2400" spc="-1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Means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016" y="740663"/>
            <a:ext cx="9555480" cy="437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63" y="259079"/>
            <a:ext cx="10509504" cy="619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55865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Agglomerative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“bottom-up”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manner.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is,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initially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single-element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(leaf).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algorithm,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clusters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bigger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(nodes).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iterated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member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just one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(root).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3190" y="770966"/>
            <a:ext cx="40163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40" dirty="0">
                <a:solidFill>
                  <a:srgbClr val="C00000"/>
                </a:solidFill>
                <a:latin typeface="Arial"/>
                <a:cs typeface="Arial"/>
              </a:rPr>
              <a:t>Agglomerative</a:t>
            </a:r>
            <a:r>
              <a:rPr sz="3200" b="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0" spc="-19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922" y="1325509"/>
            <a:ext cx="11177905" cy="348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99005">
              <a:lnSpc>
                <a:spcPct val="1583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We’ll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follow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agglomerative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hierarchical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1.Preparing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05435" indent="-293370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06070" algn="l"/>
              </a:tabLst>
            </a:pP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(dis)similarity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pair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set.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1010"/>
              </a:spcBef>
              <a:buAutoNum type="arabicPeriod" startAt="2"/>
              <a:tabLst>
                <a:tab pos="367030" algn="l"/>
              </a:tabLst>
            </a:pP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linkage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hierarchical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tree,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distance 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generated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Objects/clusters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proximity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together 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linkage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  <a:p>
            <a:pPr marL="305435" indent="-293370" algn="just">
              <a:lnSpc>
                <a:spcPct val="100000"/>
              </a:lnSpc>
              <a:spcBef>
                <a:spcPts val="1540"/>
              </a:spcBef>
              <a:buAutoNum type="arabicPeriod" startAt="2"/>
              <a:tabLst>
                <a:tab pos="306070" algn="l"/>
              </a:tabLst>
            </a:pP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Determining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cut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hierarchical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tree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clusters. 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partition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48558" y="495680"/>
            <a:ext cx="432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0000"/>
                </a:solidFill>
                <a:latin typeface="Trebuchet MS"/>
                <a:cs typeface="Trebuchet MS"/>
              </a:rPr>
              <a:t>Steps </a:t>
            </a:r>
            <a:r>
              <a:rPr sz="1800" b="1" spc="-16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agglomerative </a:t>
            </a:r>
            <a:r>
              <a:rPr sz="1800" b="1" spc="-125" dirty="0">
                <a:solidFill>
                  <a:srgbClr val="FF0000"/>
                </a:solidFill>
                <a:latin typeface="Trebuchet MS"/>
                <a:cs typeface="Trebuchet MS"/>
              </a:rPr>
              <a:t>hierarchical</a:t>
            </a:r>
            <a:r>
              <a:rPr sz="18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FF0000"/>
                </a:solidFill>
                <a:latin typeface="Trebuchet MS"/>
                <a:cs typeface="Trebuchet MS"/>
              </a:rPr>
              <a:t>clustering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777" y="509904"/>
            <a:ext cx="8914130" cy="325564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R="221615" algn="ctr">
              <a:lnSpc>
                <a:spcPct val="100000"/>
              </a:lnSpc>
              <a:spcBef>
                <a:spcPts val="1685"/>
              </a:spcBef>
            </a:pPr>
            <a:r>
              <a:rPr sz="2400" b="1" spc="-170" dirty="0">
                <a:solidFill>
                  <a:srgbClr val="FF0000"/>
                </a:solidFill>
                <a:latin typeface="Trebuchet MS"/>
                <a:cs typeface="Trebuchet MS"/>
              </a:rPr>
              <a:t>Chapter</a:t>
            </a:r>
            <a:r>
              <a:rPr sz="2400" b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No.07</a:t>
            </a:r>
            <a:endParaRPr sz="2400">
              <a:latin typeface="Trebuchet MS"/>
              <a:cs typeface="Trebuchet MS"/>
            </a:endParaRPr>
          </a:p>
          <a:p>
            <a:pPr marR="218440" algn="ctr">
              <a:lnSpc>
                <a:spcPct val="100000"/>
              </a:lnSpc>
              <a:spcBef>
                <a:spcPts val="1590"/>
              </a:spcBef>
            </a:pP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1980"/>
              </a:spcBef>
            </a:pPr>
            <a:r>
              <a:rPr sz="2400" b="1" spc="-12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warehousing,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Principal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Parteek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Bhatia,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Cambridge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400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press.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75423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linkage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distance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returned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2400" i="1" spc="-150" dirty="0">
                <a:solidFill>
                  <a:srgbClr val="FFFFFF"/>
                </a:solidFill>
                <a:latin typeface="Arial"/>
                <a:cs typeface="Arial"/>
              </a:rPr>
              <a:t>dist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(),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groups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pairs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similarity. 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Next,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newly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formed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clusters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bigger 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iterated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objects in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original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146" y="1021842"/>
            <a:ext cx="12617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280" dirty="0">
                <a:solidFill>
                  <a:srgbClr val="C00000"/>
                </a:solidFill>
                <a:latin typeface="Arial"/>
                <a:cs typeface="Arial"/>
              </a:rPr>
              <a:t>Li</a:t>
            </a:r>
            <a:r>
              <a:rPr sz="3200" b="0" spc="-40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200" b="0" spc="-10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3200" b="0" spc="-14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200" b="0" spc="-10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3200" b="0" spc="-18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marR="8255" indent="-228600" algn="just">
              <a:lnSpc>
                <a:spcPct val="100000"/>
              </a:lnSpc>
              <a:spcBef>
                <a:spcPts val="1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b="1" spc="-70" dirty="0">
                <a:solidFill>
                  <a:srgbClr val="6F2F9F"/>
                </a:solidFill>
                <a:latin typeface="Trebuchet MS"/>
                <a:cs typeface="Trebuchet MS"/>
              </a:rPr>
              <a:t>Maximum </a:t>
            </a:r>
            <a:r>
              <a:rPr b="1" spc="-160" dirty="0">
                <a:solidFill>
                  <a:srgbClr val="6F2F9F"/>
                </a:solidFill>
                <a:latin typeface="Trebuchet MS"/>
                <a:cs typeface="Trebuchet MS"/>
              </a:rPr>
              <a:t>or </a:t>
            </a:r>
            <a:r>
              <a:rPr b="1" i="1" spc="-240" dirty="0">
                <a:solidFill>
                  <a:srgbClr val="6F2F9F"/>
                </a:solidFill>
                <a:latin typeface="Arial"/>
                <a:cs typeface="Arial"/>
              </a:rPr>
              <a:t>complete linkage</a:t>
            </a:r>
            <a:r>
              <a:rPr b="1" spc="-240" dirty="0">
                <a:solidFill>
                  <a:srgbClr val="6F2F9F"/>
                </a:solidFill>
                <a:latin typeface="Trebuchet MS"/>
                <a:cs typeface="Trebuchet MS"/>
              </a:rPr>
              <a:t>: </a:t>
            </a:r>
            <a:r>
              <a:rPr spc="-260" dirty="0"/>
              <a:t>The </a:t>
            </a:r>
            <a:r>
              <a:rPr spc="-130" dirty="0"/>
              <a:t>distance </a:t>
            </a:r>
            <a:r>
              <a:rPr spc="-114" dirty="0"/>
              <a:t>between </a:t>
            </a:r>
            <a:r>
              <a:rPr spc="-105" dirty="0"/>
              <a:t>two </a:t>
            </a:r>
            <a:r>
              <a:rPr spc="-175" dirty="0"/>
              <a:t>clusters </a:t>
            </a:r>
            <a:r>
              <a:rPr spc="-190" dirty="0"/>
              <a:t>is </a:t>
            </a:r>
            <a:r>
              <a:rPr spc="-60" dirty="0"/>
              <a:t>defined </a:t>
            </a:r>
            <a:r>
              <a:rPr spc="-185" dirty="0"/>
              <a:t>as </a:t>
            </a:r>
            <a:r>
              <a:rPr spc="-135" dirty="0"/>
              <a:t>the  </a:t>
            </a:r>
            <a:r>
              <a:rPr spc="-190" dirty="0"/>
              <a:t>maximum </a:t>
            </a:r>
            <a:r>
              <a:rPr spc="-120" dirty="0"/>
              <a:t>value </a:t>
            </a:r>
            <a:r>
              <a:rPr dirty="0"/>
              <a:t>of </a:t>
            </a:r>
            <a:r>
              <a:rPr spc="-5" dirty="0"/>
              <a:t>all </a:t>
            </a:r>
            <a:r>
              <a:rPr spc="-80" dirty="0"/>
              <a:t>pairwise </a:t>
            </a:r>
            <a:r>
              <a:rPr spc="-160" dirty="0"/>
              <a:t>distances </a:t>
            </a:r>
            <a:r>
              <a:rPr spc="-114" dirty="0"/>
              <a:t>between </a:t>
            </a:r>
            <a:r>
              <a:rPr spc="-130" dirty="0"/>
              <a:t>the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50" dirty="0"/>
              <a:t>cluster </a:t>
            </a:r>
            <a:r>
              <a:rPr spc="-10" dirty="0"/>
              <a:t>1 </a:t>
            </a:r>
            <a:r>
              <a:rPr spc="-90" dirty="0"/>
              <a:t>and </a:t>
            </a:r>
            <a:r>
              <a:rPr spc="-130" dirty="0"/>
              <a:t>the 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50" dirty="0"/>
              <a:t>cluster </a:t>
            </a:r>
            <a:r>
              <a:rPr spc="-70" dirty="0"/>
              <a:t>2. </a:t>
            </a:r>
            <a:r>
              <a:rPr spc="-75" dirty="0"/>
              <a:t>It </a:t>
            </a:r>
            <a:r>
              <a:rPr spc="-155" dirty="0"/>
              <a:t>tends </a:t>
            </a:r>
            <a:r>
              <a:rPr spc="-70" dirty="0"/>
              <a:t>to </a:t>
            </a:r>
            <a:r>
              <a:rPr spc="-114" dirty="0"/>
              <a:t>produce </a:t>
            </a:r>
            <a:r>
              <a:rPr spc="-155" dirty="0"/>
              <a:t>more </a:t>
            </a:r>
            <a:r>
              <a:rPr spc="-150" dirty="0"/>
              <a:t>compact</a:t>
            </a:r>
            <a:r>
              <a:rPr spc="180" dirty="0"/>
              <a:t> </a:t>
            </a:r>
            <a:r>
              <a:rPr spc="-175" dirty="0"/>
              <a:t>clusters.</a:t>
            </a:r>
          </a:p>
          <a:p>
            <a:pPr marL="240665" marR="7620" indent="-228600" algn="just">
              <a:lnSpc>
                <a:spcPct val="10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b="1" spc="-95" dirty="0">
                <a:solidFill>
                  <a:srgbClr val="6F2F9F"/>
                </a:solidFill>
                <a:latin typeface="Trebuchet MS"/>
                <a:cs typeface="Trebuchet MS"/>
              </a:rPr>
              <a:t>Minimum </a:t>
            </a:r>
            <a:r>
              <a:rPr b="1" spc="-165" dirty="0">
                <a:solidFill>
                  <a:srgbClr val="6F2F9F"/>
                </a:solidFill>
                <a:latin typeface="Trebuchet MS"/>
                <a:cs typeface="Trebuchet MS"/>
              </a:rPr>
              <a:t>or </a:t>
            </a:r>
            <a:r>
              <a:rPr b="1" i="1" spc="-285" dirty="0">
                <a:solidFill>
                  <a:srgbClr val="6F2F9F"/>
                </a:solidFill>
                <a:latin typeface="Arial"/>
                <a:cs typeface="Arial"/>
              </a:rPr>
              <a:t>single </a:t>
            </a:r>
            <a:r>
              <a:rPr b="1" i="1" spc="-245" dirty="0">
                <a:solidFill>
                  <a:srgbClr val="6F2F9F"/>
                </a:solidFill>
                <a:latin typeface="Arial"/>
                <a:cs typeface="Arial"/>
              </a:rPr>
              <a:t>linkage</a:t>
            </a:r>
            <a:r>
              <a:rPr b="1" spc="-245" dirty="0">
                <a:solidFill>
                  <a:srgbClr val="6F2F9F"/>
                </a:solidFill>
                <a:latin typeface="Trebuchet MS"/>
                <a:cs typeface="Trebuchet MS"/>
              </a:rPr>
              <a:t>: </a:t>
            </a:r>
            <a:r>
              <a:rPr spc="-260" dirty="0"/>
              <a:t>The </a:t>
            </a:r>
            <a:r>
              <a:rPr spc="-130" dirty="0"/>
              <a:t>distance </a:t>
            </a:r>
            <a:r>
              <a:rPr spc="-114" dirty="0"/>
              <a:t>between </a:t>
            </a:r>
            <a:r>
              <a:rPr spc="-100" dirty="0"/>
              <a:t>two </a:t>
            </a:r>
            <a:r>
              <a:rPr spc="-175" dirty="0"/>
              <a:t>clusters </a:t>
            </a:r>
            <a:r>
              <a:rPr spc="-190" dirty="0"/>
              <a:t>is </a:t>
            </a:r>
            <a:r>
              <a:rPr spc="-60" dirty="0"/>
              <a:t>defined </a:t>
            </a:r>
            <a:r>
              <a:rPr spc="-185" dirty="0"/>
              <a:t>as </a:t>
            </a:r>
            <a:r>
              <a:rPr spc="-130" dirty="0"/>
              <a:t>the  </a:t>
            </a:r>
            <a:r>
              <a:rPr spc="-235" dirty="0"/>
              <a:t>minimum </a:t>
            </a:r>
            <a:r>
              <a:rPr spc="-120" dirty="0"/>
              <a:t>value </a:t>
            </a:r>
            <a:r>
              <a:rPr dirty="0"/>
              <a:t>of </a:t>
            </a:r>
            <a:r>
              <a:rPr spc="-5" dirty="0"/>
              <a:t>all </a:t>
            </a:r>
            <a:r>
              <a:rPr spc="-80" dirty="0"/>
              <a:t>pairwise </a:t>
            </a:r>
            <a:r>
              <a:rPr spc="-160" dirty="0"/>
              <a:t>distances </a:t>
            </a:r>
            <a:r>
              <a:rPr spc="-114" dirty="0"/>
              <a:t>between </a:t>
            </a:r>
            <a:r>
              <a:rPr spc="-130" dirty="0"/>
              <a:t>the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45" dirty="0"/>
              <a:t>cluster </a:t>
            </a:r>
            <a:r>
              <a:rPr spc="-10" dirty="0"/>
              <a:t>1 </a:t>
            </a:r>
            <a:r>
              <a:rPr spc="-90" dirty="0"/>
              <a:t>and </a:t>
            </a:r>
            <a:r>
              <a:rPr spc="-130" dirty="0"/>
              <a:t>the 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50" dirty="0"/>
              <a:t>cluster </a:t>
            </a:r>
            <a:r>
              <a:rPr spc="-65" dirty="0"/>
              <a:t>2. </a:t>
            </a:r>
            <a:r>
              <a:rPr spc="-75" dirty="0"/>
              <a:t>It </a:t>
            </a:r>
            <a:r>
              <a:rPr spc="-155" dirty="0"/>
              <a:t>tends </a:t>
            </a:r>
            <a:r>
              <a:rPr spc="-70" dirty="0"/>
              <a:t>to </a:t>
            </a:r>
            <a:r>
              <a:rPr spc="-114" dirty="0"/>
              <a:t>produce </a:t>
            </a:r>
            <a:r>
              <a:rPr spc="-120" dirty="0"/>
              <a:t>long, </a:t>
            </a:r>
            <a:r>
              <a:rPr spc="-80" dirty="0"/>
              <a:t>“loose”</a:t>
            </a:r>
            <a:r>
              <a:rPr spc="155" dirty="0"/>
              <a:t> </a:t>
            </a:r>
            <a:r>
              <a:rPr spc="-175" dirty="0"/>
              <a:t>clusters.</a:t>
            </a:r>
          </a:p>
          <a:p>
            <a:pPr marL="240665" indent="-228600" algn="just">
              <a:lnSpc>
                <a:spcPct val="100000"/>
              </a:lnSpc>
              <a:spcBef>
                <a:spcPts val="101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b="1" spc="-65" dirty="0">
                <a:solidFill>
                  <a:srgbClr val="6F2F9F"/>
                </a:solidFill>
                <a:latin typeface="Trebuchet MS"/>
                <a:cs typeface="Trebuchet MS"/>
              </a:rPr>
              <a:t>Mean </a:t>
            </a:r>
            <a:r>
              <a:rPr b="1" spc="-175" dirty="0">
                <a:solidFill>
                  <a:srgbClr val="6F2F9F"/>
                </a:solidFill>
                <a:latin typeface="Trebuchet MS"/>
                <a:cs typeface="Trebuchet MS"/>
              </a:rPr>
              <a:t>or </a:t>
            </a:r>
            <a:r>
              <a:rPr b="1" i="1" spc="-210" dirty="0">
                <a:solidFill>
                  <a:srgbClr val="6F2F9F"/>
                </a:solidFill>
                <a:latin typeface="Arial"/>
                <a:cs typeface="Arial"/>
              </a:rPr>
              <a:t>average </a:t>
            </a:r>
            <a:r>
              <a:rPr b="1" i="1" spc="-240" dirty="0">
                <a:solidFill>
                  <a:srgbClr val="6F2F9F"/>
                </a:solidFill>
                <a:latin typeface="Arial"/>
                <a:cs typeface="Arial"/>
              </a:rPr>
              <a:t>linkage</a:t>
            </a:r>
            <a:r>
              <a:rPr b="1" spc="-240" dirty="0">
                <a:solidFill>
                  <a:srgbClr val="6F2F9F"/>
                </a:solidFill>
                <a:latin typeface="Trebuchet MS"/>
                <a:cs typeface="Trebuchet MS"/>
              </a:rPr>
              <a:t>: </a:t>
            </a:r>
            <a:r>
              <a:rPr spc="-260" dirty="0"/>
              <a:t>The </a:t>
            </a:r>
            <a:r>
              <a:rPr spc="-130" dirty="0"/>
              <a:t>distance </a:t>
            </a:r>
            <a:r>
              <a:rPr spc="-114" dirty="0"/>
              <a:t>between </a:t>
            </a:r>
            <a:r>
              <a:rPr spc="-105" dirty="0"/>
              <a:t>two </a:t>
            </a:r>
            <a:r>
              <a:rPr spc="-175" dirty="0"/>
              <a:t>clusters </a:t>
            </a:r>
            <a:r>
              <a:rPr spc="-190" dirty="0"/>
              <a:t>is </a:t>
            </a:r>
            <a:r>
              <a:rPr spc="-60" dirty="0"/>
              <a:t>defined </a:t>
            </a:r>
            <a:r>
              <a:rPr spc="-185" dirty="0"/>
              <a:t>as</a:t>
            </a:r>
            <a:r>
              <a:rPr spc="5" dirty="0"/>
              <a:t> </a:t>
            </a:r>
            <a:r>
              <a:rPr spc="-130" dirty="0"/>
              <a:t>the</a:t>
            </a:r>
          </a:p>
          <a:p>
            <a:pPr marL="240665" algn="just">
              <a:lnSpc>
                <a:spcPct val="100000"/>
              </a:lnSpc>
            </a:pPr>
            <a:r>
              <a:rPr spc="-75" dirty="0"/>
              <a:t>average </a:t>
            </a:r>
            <a:r>
              <a:rPr spc="-130" dirty="0"/>
              <a:t>distance </a:t>
            </a:r>
            <a:r>
              <a:rPr spc="-114" dirty="0"/>
              <a:t>between </a:t>
            </a:r>
            <a:r>
              <a:rPr spc="-130" dirty="0"/>
              <a:t>the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50" dirty="0"/>
              <a:t>cluster </a:t>
            </a:r>
            <a:r>
              <a:rPr spc="-5" dirty="0"/>
              <a:t>1 </a:t>
            </a:r>
            <a:r>
              <a:rPr spc="-90" dirty="0"/>
              <a:t>and </a:t>
            </a:r>
            <a:r>
              <a:rPr spc="-135" dirty="0"/>
              <a:t>the </a:t>
            </a:r>
            <a:r>
              <a:rPr spc="-175" dirty="0"/>
              <a:t>elements </a:t>
            </a:r>
            <a:r>
              <a:rPr spc="-135" dirty="0"/>
              <a:t>in </a:t>
            </a:r>
            <a:r>
              <a:rPr spc="-150" dirty="0"/>
              <a:t>cluster</a:t>
            </a:r>
            <a:r>
              <a:rPr spc="75" dirty="0"/>
              <a:t> </a:t>
            </a:r>
            <a:r>
              <a:rPr spc="-70" dirty="0"/>
              <a:t>2.</a:t>
            </a:r>
          </a:p>
          <a:p>
            <a:pPr marL="240665" marR="8255" indent="-228600" algn="just">
              <a:lnSpc>
                <a:spcPct val="100000"/>
              </a:lnSpc>
              <a:spcBef>
                <a:spcPts val="98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b="1" i="1" spc="-235" dirty="0">
                <a:solidFill>
                  <a:srgbClr val="6F2F9F"/>
                </a:solidFill>
                <a:latin typeface="Arial"/>
                <a:cs typeface="Arial"/>
              </a:rPr>
              <a:t>Centroid </a:t>
            </a:r>
            <a:r>
              <a:rPr b="1" i="1" spc="-240" dirty="0">
                <a:solidFill>
                  <a:srgbClr val="6F2F9F"/>
                </a:solidFill>
                <a:latin typeface="Arial"/>
                <a:cs typeface="Arial"/>
              </a:rPr>
              <a:t>linkage</a:t>
            </a:r>
            <a:r>
              <a:rPr b="1" spc="-240" dirty="0">
                <a:solidFill>
                  <a:srgbClr val="6F2F9F"/>
                </a:solidFill>
                <a:latin typeface="Trebuchet MS"/>
                <a:cs typeface="Trebuchet MS"/>
              </a:rPr>
              <a:t>: </a:t>
            </a:r>
            <a:r>
              <a:rPr spc="-260" dirty="0"/>
              <a:t>The </a:t>
            </a:r>
            <a:r>
              <a:rPr spc="-135" dirty="0"/>
              <a:t>distance </a:t>
            </a:r>
            <a:r>
              <a:rPr spc="-114" dirty="0"/>
              <a:t>between </a:t>
            </a:r>
            <a:r>
              <a:rPr spc="-105" dirty="0"/>
              <a:t>two </a:t>
            </a:r>
            <a:r>
              <a:rPr spc="-180" dirty="0"/>
              <a:t>clusters </a:t>
            </a:r>
            <a:r>
              <a:rPr spc="-190" dirty="0"/>
              <a:t>is </a:t>
            </a:r>
            <a:r>
              <a:rPr spc="-60" dirty="0"/>
              <a:t>defined </a:t>
            </a:r>
            <a:r>
              <a:rPr spc="-185" dirty="0"/>
              <a:t>as </a:t>
            </a:r>
            <a:r>
              <a:rPr spc="-130" dirty="0"/>
              <a:t>the </a:t>
            </a:r>
            <a:r>
              <a:rPr spc="-135" dirty="0"/>
              <a:t>distance  </a:t>
            </a:r>
            <a:r>
              <a:rPr spc="-114" dirty="0"/>
              <a:t>between </a:t>
            </a:r>
            <a:r>
              <a:rPr spc="-135" dirty="0"/>
              <a:t>the </a:t>
            </a:r>
            <a:r>
              <a:rPr spc="-105" dirty="0"/>
              <a:t>centroid </a:t>
            </a:r>
            <a:r>
              <a:rPr spc="-10" dirty="0"/>
              <a:t>for </a:t>
            </a:r>
            <a:r>
              <a:rPr spc="-145" dirty="0"/>
              <a:t>cluster </a:t>
            </a:r>
            <a:r>
              <a:rPr spc="-5" dirty="0"/>
              <a:t>1 </a:t>
            </a:r>
            <a:r>
              <a:rPr spc="-70" dirty="0"/>
              <a:t>(a </a:t>
            </a:r>
            <a:r>
              <a:rPr spc="-190" dirty="0"/>
              <a:t>mean </a:t>
            </a:r>
            <a:r>
              <a:rPr spc="-120" dirty="0"/>
              <a:t>vector </a:t>
            </a:r>
            <a:r>
              <a:rPr dirty="0"/>
              <a:t>of </a:t>
            </a:r>
            <a:r>
              <a:rPr spc="-114" dirty="0"/>
              <a:t>length </a:t>
            </a:r>
            <a:r>
              <a:rPr spc="-5" dirty="0"/>
              <a:t>p </a:t>
            </a:r>
            <a:r>
              <a:rPr spc="-85" dirty="0"/>
              <a:t>variables) </a:t>
            </a:r>
            <a:r>
              <a:rPr spc="-90" dirty="0"/>
              <a:t>and </a:t>
            </a:r>
            <a:r>
              <a:rPr spc="-135" dirty="0"/>
              <a:t>the  </a:t>
            </a:r>
            <a:r>
              <a:rPr spc="-105" dirty="0"/>
              <a:t>centroid </a:t>
            </a:r>
            <a:r>
              <a:rPr spc="-15" dirty="0"/>
              <a:t>for </a:t>
            </a:r>
            <a:r>
              <a:rPr spc="-150" dirty="0"/>
              <a:t>cluster</a:t>
            </a:r>
            <a:r>
              <a:rPr spc="125" dirty="0"/>
              <a:t> </a:t>
            </a:r>
            <a:r>
              <a:rPr spc="-65" dirty="0"/>
              <a:t>2.</a:t>
            </a:r>
          </a:p>
          <a:p>
            <a:pPr marL="240665" indent="-228600" algn="just">
              <a:lnSpc>
                <a:spcPct val="100000"/>
              </a:lnSpc>
              <a:spcBef>
                <a:spcPts val="101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b="1" i="1" spc="-305" dirty="0">
                <a:solidFill>
                  <a:srgbClr val="6F2F9F"/>
                </a:solidFill>
                <a:latin typeface="Arial"/>
                <a:cs typeface="Arial"/>
              </a:rPr>
              <a:t>Ward’s </a:t>
            </a:r>
            <a:r>
              <a:rPr b="1" i="1" spc="-340" dirty="0">
                <a:solidFill>
                  <a:srgbClr val="6F2F9F"/>
                </a:solidFill>
                <a:latin typeface="Arial"/>
                <a:cs typeface="Arial"/>
              </a:rPr>
              <a:t>minimum </a:t>
            </a:r>
            <a:r>
              <a:rPr b="1" i="1" spc="-215" dirty="0">
                <a:solidFill>
                  <a:srgbClr val="6F2F9F"/>
                </a:solidFill>
                <a:latin typeface="Arial"/>
                <a:cs typeface="Arial"/>
              </a:rPr>
              <a:t>variance </a:t>
            </a:r>
            <a:r>
              <a:rPr b="1" i="1" spc="-285" dirty="0">
                <a:solidFill>
                  <a:srgbClr val="6F2F9F"/>
                </a:solidFill>
                <a:latin typeface="Arial"/>
                <a:cs typeface="Arial"/>
              </a:rPr>
              <a:t>method</a:t>
            </a:r>
            <a:r>
              <a:rPr b="1" spc="-285" dirty="0">
                <a:solidFill>
                  <a:srgbClr val="6F2F9F"/>
                </a:solidFill>
                <a:latin typeface="Trebuchet MS"/>
                <a:cs typeface="Trebuchet MS"/>
              </a:rPr>
              <a:t>: </a:t>
            </a:r>
            <a:r>
              <a:rPr spc="-75" dirty="0"/>
              <a:t>It </a:t>
            </a:r>
            <a:r>
              <a:rPr spc="-190" dirty="0"/>
              <a:t>minimizes </a:t>
            </a:r>
            <a:r>
              <a:rPr spc="-130" dirty="0"/>
              <a:t>the </a:t>
            </a:r>
            <a:r>
              <a:rPr spc="-30" dirty="0"/>
              <a:t>total </a:t>
            </a:r>
            <a:r>
              <a:rPr spc="-125" dirty="0"/>
              <a:t>within-cluster </a:t>
            </a:r>
            <a:r>
              <a:rPr spc="-114" dirty="0"/>
              <a:t>variance. </a:t>
            </a:r>
            <a:r>
              <a:rPr spc="-70" dirty="0"/>
              <a:t>At</a:t>
            </a:r>
            <a:r>
              <a:rPr spc="-5" dirty="0"/>
              <a:t> </a:t>
            </a:r>
            <a:r>
              <a:rPr spc="-140" dirty="0"/>
              <a:t>each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5860796"/>
            <a:ext cx="838136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pair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clusters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spc="-235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between-cluster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merged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9826" y="5966866"/>
            <a:ext cx="172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1669" y="374395"/>
            <a:ext cx="12566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2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200" b="0" spc="-1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b="0" spc="-155" dirty="0">
                <a:solidFill>
                  <a:srgbClr val="C00000"/>
                </a:solidFill>
                <a:latin typeface="Arial"/>
                <a:cs typeface="Arial"/>
              </a:rPr>
              <a:t>thod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1445209"/>
            <a:ext cx="90563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Dendrograms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correspond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graphical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representation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r>
              <a:rPr sz="2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tree.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1097" y="379552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0" dirty="0">
                <a:solidFill>
                  <a:srgbClr val="C00000"/>
                </a:solidFill>
                <a:latin typeface="Trebuchet MS"/>
                <a:cs typeface="Trebuchet MS"/>
              </a:rPr>
              <a:t>Dendr</a:t>
            </a:r>
            <a:r>
              <a:rPr sz="3600" b="1" spc="-204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3600" b="1" spc="-17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3600" b="1" spc="-1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3600" b="1" spc="-130" dirty="0">
                <a:solidFill>
                  <a:srgbClr val="C00000"/>
                </a:solidFill>
                <a:latin typeface="Trebuchet MS"/>
                <a:cs typeface="Trebuchet MS"/>
              </a:rPr>
              <a:t>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1695" y="2164079"/>
            <a:ext cx="6388608" cy="3654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592310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dendrogram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displayed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leaf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corresponds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object.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tree,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branches,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themselves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fused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at a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height.</a:t>
            </a:r>
            <a:endParaRPr sz="2400">
              <a:latin typeface="Arial"/>
              <a:cs typeface="Arial"/>
            </a:endParaRPr>
          </a:p>
          <a:p>
            <a:pPr marL="240665" marR="33655" indent="-228600">
              <a:lnSpc>
                <a:spcPct val="1201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height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fusion,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vertical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axis,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indicates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(dis)similarity/distance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objects/clusters.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height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fusion,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objects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are.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height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known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-200" dirty="0">
                <a:solidFill>
                  <a:srgbClr val="FFFFFF"/>
                </a:solidFill>
                <a:latin typeface="Arial"/>
                <a:cs typeface="Arial"/>
              </a:rPr>
              <a:t>cophenetic </a:t>
            </a:r>
            <a:r>
              <a:rPr sz="2400" i="1" spc="-195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6848" y="696290"/>
            <a:ext cx="2818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Dendrogram </a:t>
            </a:r>
            <a:r>
              <a:rPr sz="2400" spc="-160" dirty="0">
                <a:solidFill>
                  <a:srgbClr val="C00000"/>
                </a:solidFill>
                <a:latin typeface="Trebuchet MS"/>
                <a:cs typeface="Trebuchet MS"/>
              </a:rPr>
              <a:t>Continue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24724" y="1718945"/>
          <a:ext cx="8126727" cy="22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/>
                <a:gridCol w="1354455"/>
                <a:gridCol w="1354455"/>
                <a:gridCol w="1354454"/>
                <a:gridCol w="1354454"/>
                <a:gridCol w="1354454"/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72005" y="4541977"/>
            <a:ext cx="5236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smallest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(E,A)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185" y="4541977"/>
            <a:ext cx="194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2300" y="4693920"/>
            <a:ext cx="886460" cy="76200"/>
          </a:xfrm>
          <a:custGeom>
            <a:avLst/>
            <a:gdLst/>
            <a:ahLst/>
            <a:cxnLst/>
            <a:rect l="l" t="t" r="r" b="b"/>
            <a:pathLst>
              <a:path w="886459" h="76200">
                <a:moveTo>
                  <a:pt x="810259" y="0"/>
                </a:moveTo>
                <a:lnTo>
                  <a:pt x="810259" y="76199"/>
                </a:lnTo>
                <a:lnTo>
                  <a:pt x="873759" y="44449"/>
                </a:lnTo>
                <a:lnTo>
                  <a:pt x="822959" y="44449"/>
                </a:lnTo>
                <a:lnTo>
                  <a:pt x="822959" y="31749"/>
                </a:lnTo>
                <a:lnTo>
                  <a:pt x="873759" y="31749"/>
                </a:lnTo>
                <a:lnTo>
                  <a:pt x="810259" y="0"/>
                </a:lnTo>
                <a:close/>
              </a:path>
              <a:path w="886459" h="76200">
                <a:moveTo>
                  <a:pt x="81025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810259" y="44449"/>
                </a:lnTo>
                <a:lnTo>
                  <a:pt x="810259" y="31749"/>
                </a:lnTo>
                <a:close/>
              </a:path>
              <a:path w="886459" h="76200">
                <a:moveTo>
                  <a:pt x="873759" y="31749"/>
                </a:moveTo>
                <a:lnTo>
                  <a:pt x="822959" y="31749"/>
                </a:lnTo>
                <a:lnTo>
                  <a:pt x="822959" y="44449"/>
                </a:lnTo>
                <a:lnTo>
                  <a:pt x="873759" y="44449"/>
                </a:lnTo>
                <a:lnTo>
                  <a:pt x="886459" y="38099"/>
                </a:lnTo>
                <a:lnTo>
                  <a:pt x="873759" y="31749"/>
                </a:lnTo>
                <a:close/>
              </a:path>
            </a:pathLst>
          </a:custGeom>
          <a:solidFill>
            <a:srgbClr val="9AC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6253" y="791717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93774" y="3124961"/>
          <a:ext cx="8128000" cy="1849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57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E,A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7524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0483" y="451484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0" spc="-4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0" spc="-114" dirty="0">
                <a:solidFill>
                  <a:srgbClr val="FFFFFF"/>
                </a:solidFill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181" y="451484"/>
            <a:ext cx="1422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min(EC,AC]</a:t>
            </a:r>
            <a:endParaRPr sz="18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(2,2)</a:t>
            </a:r>
            <a:endParaRPr sz="18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0483" y="1274826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4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7144" y="1274826"/>
            <a:ext cx="1475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min[EB,AB]</a:t>
            </a:r>
            <a:endParaRPr sz="18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[2,5]</a:t>
            </a:r>
            <a:endParaRPr sz="18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0483" y="2097735"/>
            <a:ext cx="38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EA)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8047" y="2097735"/>
            <a:ext cx="14160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min[ED,AD]</a:t>
            </a:r>
            <a:endParaRPr sz="1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min[3,3]</a:t>
            </a:r>
            <a:endParaRPr sz="1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0383" y="512063"/>
            <a:ext cx="741045" cy="295910"/>
            <a:chOff x="2310383" y="512063"/>
            <a:chExt cx="741045" cy="295910"/>
          </a:xfrm>
        </p:grpSpPr>
        <p:sp>
          <p:nvSpPr>
            <p:cNvPr id="10" name="object 10"/>
            <p:cNvSpPr/>
            <p:nvPr/>
          </p:nvSpPr>
          <p:spPr>
            <a:xfrm>
              <a:off x="2310383" y="512063"/>
              <a:ext cx="740663" cy="295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1757" y="624585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6" y="43941"/>
                  </a:lnTo>
                  <a:lnTo>
                    <a:pt x="446818" y="44394"/>
                  </a:lnTo>
                  <a:lnTo>
                    <a:pt x="447929" y="76073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56104" y="1322832"/>
            <a:ext cx="741045" cy="295910"/>
            <a:chOff x="2356104" y="1322832"/>
            <a:chExt cx="741045" cy="295910"/>
          </a:xfrm>
        </p:grpSpPr>
        <p:sp>
          <p:nvSpPr>
            <p:cNvPr id="13" name="object 13"/>
            <p:cNvSpPr/>
            <p:nvPr/>
          </p:nvSpPr>
          <p:spPr>
            <a:xfrm>
              <a:off x="2356104" y="1322832"/>
              <a:ext cx="740663" cy="295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7478" y="1435354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2"/>
                  </a:moveTo>
                  <a:lnTo>
                    <a:pt x="459105" y="31242"/>
                  </a:lnTo>
                  <a:lnTo>
                    <a:pt x="459486" y="43942"/>
                  </a:lnTo>
                  <a:lnTo>
                    <a:pt x="446818" y="44394"/>
                  </a:lnTo>
                  <a:lnTo>
                    <a:pt x="447929" y="76073"/>
                  </a:lnTo>
                  <a:lnTo>
                    <a:pt x="522732" y="35306"/>
                  </a:lnTo>
                  <a:lnTo>
                    <a:pt x="513814" y="31242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2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2"/>
                  </a:lnTo>
                  <a:lnTo>
                    <a:pt x="459105" y="31242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2"/>
                  </a:lnTo>
                  <a:lnTo>
                    <a:pt x="513814" y="31242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212848" y="2039111"/>
            <a:ext cx="990600" cy="542925"/>
            <a:chOff x="2212848" y="2039111"/>
            <a:chExt cx="990600" cy="542925"/>
          </a:xfrm>
        </p:grpSpPr>
        <p:sp>
          <p:nvSpPr>
            <p:cNvPr id="16" name="object 16"/>
            <p:cNvSpPr/>
            <p:nvPr/>
          </p:nvSpPr>
          <p:spPr>
            <a:xfrm>
              <a:off x="2212848" y="2039111"/>
              <a:ext cx="990600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7232" y="2063495"/>
              <a:ext cx="886968" cy="441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1758" y="2249169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6" y="43941"/>
                  </a:lnTo>
                  <a:lnTo>
                    <a:pt x="446818" y="44394"/>
                  </a:lnTo>
                  <a:lnTo>
                    <a:pt x="447929" y="76072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93291" y="5304535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(BC)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1973" y="530453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3103" y="5230367"/>
            <a:ext cx="990600" cy="542925"/>
            <a:chOff x="5023103" y="5230367"/>
            <a:chExt cx="990600" cy="542925"/>
          </a:xfrm>
        </p:grpSpPr>
        <p:sp>
          <p:nvSpPr>
            <p:cNvPr id="22" name="object 22"/>
            <p:cNvSpPr/>
            <p:nvPr/>
          </p:nvSpPr>
          <p:spPr>
            <a:xfrm>
              <a:off x="5023103" y="5230367"/>
              <a:ext cx="990600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47487" y="5254751"/>
              <a:ext cx="886967" cy="441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92013" y="5440425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2"/>
                  </a:moveTo>
                  <a:lnTo>
                    <a:pt x="459105" y="31242"/>
                  </a:lnTo>
                  <a:lnTo>
                    <a:pt x="459486" y="43942"/>
                  </a:lnTo>
                  <a:lnTo>
                    <a:pt x="446818" y="44394"/>
                  </a:lnTo>
                  <a:lnTo>
                    <a:pt x="447928" y="76073"/>
                  </a:lnTo>
                  <a:lnTo>
                    <a:pt x="522732" y="35306"/>
                  </a:lnTo>
                  <a:lnTo>
                    <a:pt x="513814" y="31242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2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2"/>
                  </a:lnTo>
                  <a:lnTo>
                    <a:pt x="459105" y="31242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2"/>
                  </a:lnTo>
                  <a:lnTo>
                    <a:pt x="513814" y="31242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557773" y="139445"/>
          <a:ext cx="6431278" cy="221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/>
                <a:gridCol w="1071880"/>
                <a:gridCol w="1071880"/>
                <a:gridCol w="1071880"/>
                <a:gridCol w="1071879"/>
                <a:gridCol w="1071879"/>
              </a:tblGrid>
              <a:tr h="3657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1204" y="48780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204" y="1311021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204" y="2134057"/>
            <a:ext cx="279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4337" y="487807"/>
            <a:ext cx="221361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EA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min[BE,BA,CE,CA]</a:t>
            </a:r>
            <a:endParaRPr sz="1800">
              <a:latin typeface="Arial"/>
              <a:cs typeface="Arial"/>
            </a:endParaRPr>
          </a:p>
          <a:p>
            <a:pPr marL="395605">
              <a:lnSpc>
                <a:spcPct val="100000"/>
              </a:lnSpc>
              <a:tabLst>
                <a:tab pos="675640" algn="l"/>
              </a:tabLst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[3,5,2,2]</a:t>
            </a:r>
            <a:endParaRPr sz="1800">
              <a:latin typeface="Arial"/>
              <a:cs typeface="Arial"/>
            </a:endParaRPr>
          </a:p>
          <a:p>
            <a:pPr marL="395605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min[ED,AD]</a:t>
            </a:r>
            <a:endParaRPr sz="1800">
              <a:latin typeface="Arial"/>
              <a:cs typeface="Arial"/>
            </a:endParaRPr>
          </a:p>
          <a:p>
            <a:pPr marL="270510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min[3,3]</a:t>
            </a:r>
            <a:endParaRPr sz="1800">
              <a:latin typeface="Arial"/>
              <a:cs typeface="Arial"/>
            </a:endParaRPr>
          </a:p>
          <a:p>
            <a:pPr marL="270510">
              <a:lnSpc>
                <a:spcPct val="100000"/>
              </a:lnSpc>
              <a:spcBef>
                <a:spcPts val="5"/>
              </a:spcBef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min[BD,CD]</a:t>
            </a:r>
            <a:endParaRPr sz="180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[3,6]</a:t>
            </a:r>
            <a:endParaRPr sz="180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</a:pP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=3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10383" y="512063"/>
            <a:ext cx="741045" cy="295910"/>
            <a:chOff x="2310383" y="512063"/>
            <a:chExt cx="741045" cy="295910"/>
          </a:xfrm>
        </p:grpSpPr>
        <p:sp>
          <p:nvSpPr>
            <p:cNvPr id="7" name="object 7"/>
            <p:cNvSpPr/>
            <p:nvPr/>
          </p:nvSpPr>
          <p:spPr>
            <a:xfrm>
              <a:off x="2310383" y="512063"/>
              <a:ext cx="740663" cy="295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1757" y="624585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6" y="43941"/>
                  </a:lnTo>
                  <a:lnTo>
                    <a:pt x="446818" y="44394"/>
                  </a:lnTo>
                  <a:lnTo>
                    <a:pt x="447929" y="76073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10383" y="1353311"/>
            <a:ext cx="741045" cy="295910"/>
            <a:chOff x="2310383" y="1353311"/>
            <a:chExt cx="741045" cy="295910"/>
          </a:xfrm>
        </p:grpSpPr>
        <p:sp>
          <p:nvSpPr>
            <p:cNvPr id="10" name="object 10"/>
            <p:cNvSpPr/>
            <p:nvPr/>
          </p:nvSpPr>
          <p:spPr>
            <a:xfrm>
              <a:off x="2310383" y="1353311"/>
              <a:ext cx="740663" cy="295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1757" y="1465833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6" y="43941"/>
                  </a:lnTo>
                  <a:lnTo>
                    <a:pt x="446818" y="44394"/>
                  </a:lnTo>
                  <a:lnTo>
                    <a:pt x="447929" y="76073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10383" y="2136648"/>
            <a:ext cx="741045" cy="295910"/>
            <a:chOff x="2310383" y="2136648"/>
            <a:chExt cx="741045" cy="295910"/>
          </a:xfrm>
        </p:grpSpPr>
        <p:sp>
          <p:nvSpPr>
            <p:cNvPr id="13" name="object 13"/>
            <p:cNvSpPr/>
            <p:nvPr/>
          </p:nvSpPr>
          <p:spPr>
            <a:xfrm>
              <a:off x="2310383" y="2136648"/>
              <a:ext cx="740663" cy="2956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1757" y="2249170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6" y="43941"/>
                  </a:lnTo>
                  <a:lnTo>
                    <a:pt x="446818" y="44394"/>
                  </a:lnTo>
                  <a:lnTo>
                    <a:pt x="447929" y="76072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69872" y="3484498"/>
          <a:ext cx="8128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65" dirty="0">
                          <a:latin typeface="Arial"/>
                          <a:cs typeface="Arial"/>
                        </a:rPr>
                        <a:t>EA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0" dirty="0"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13510" y="5472480"/>
            <a:ext cx="747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again,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will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02,it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(EA)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(BC)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8038" y="5472480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09304" y="5486400"/>
            <a:ext cx="741045" cy="295910"/>
            <a:chOff x="8909304" y="5486400"/>
            <a:chExt cx="741045" cy="295910"/>
          </a:xfrm>
        </p:grpSpPr>
        <p:sp>
          <p:nvSpPr>
            <p:cNvPr id="19" name="object 19"/>
            <p:cNvSpPr/>
            <p:nvPr/>
          </p:nvSpPr>
          <p:spPr>
            <a:xfrm>
              <a:off x="8909304" y="5486400"/>
              <a:ext cx="740664" cy="295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80678" y="5598871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40" h="76200">
                  <a:moveTo>
                    <a:pt x="513799" y="31280"/>
                  </a:moveTo>
                  <a:lnTo>
                    <a:pt x="459104" y="31280"/>
                  </a:lnTo>
                  <a:lnTo>
                    <a:pt x="459486" y="43967"/>
                  </a:lnTo>
                  <a:lnTo>
                    <a:pt x="446817" y="44419"/>
                  </a:lnTo>
                  <a:lnTo>
                    <a:pt x="447928" y="76149"/>
                  </a:lnTo>
                  <a:lnTo>
                    <a:pt x="522731" y="35356"/>
                  </a:lnTo>
                  <a:lnTo>
                    <a:pt x="513799" y="31280"/>
                  </a:lnTo>
                  <a:close/>
                </a:path>
                <a:path w="523240" h="76200">
                  <a:moveTo>
                    <a:pt x="446373" y="31734"/>
                  </a:moveTo>
                  <a:lnTo>
                    <a:pt x="0" y="47675"/>
                  </a:lnTo>
                  <a:lnTo>
                    <a:pt x="507" y="60363"/>
                  </a:lnTo>
                  <a:lnTo>
                    <a:pt x="446817" y="44419"/>
                  </a:lnTo>
                  <a:lnTo>
                    <a:pt x="446373" y="31734"/>
                  </a:lnTo>
                  <a:close/>
                </a:path>
                <a:path w="523240" h="76200">
                  <a:moveTo>
                    <a:pt x="459104" y="31280"/>
                  </a:moveTo>
                  <a:lnTo>
                    <a:pt x="446373" y="31734"/>
                  </a:lnTo>
                  <a:lnTo>
                    <a:pt x="446817" y="44419"/>
                  </a:lnTo>
                  <a:lnTo>
                    <a:pt x="459486" y="43967"/>
                  </a:lnTo>
                  <a:lnTo>
                    <a:pt x="459104" y="31280"/>
                  </a:lnTo>
                  <a:close/>
                </a:path>
                <a:path w="523240" h="76200">
                  <a:moveTo>
                    <a:pt x="445262" y="0"/>
                  </a:moveTo>
                  <a:lnTo>
                    <a:pt x="446373" y="31734"/>
                  </a:lnTo>
                  <a:lnTo>
                    <a:pt x="459104" y="31280"/>
                  </a:lnTo>
                  <a:lnTo>
                    <a:pt x="513799" y="31280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016752" y="292988"/>
          <a:ext cx="5113016" cy="221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/>
                <a:gridCol w="852169"/>
                <a:gridCol w="852169"/>
                <a:gridCol w="852169"/>
                <a:gridCol w="852170"/>
                <a:gridCol w="852170"/>
              </a:tblGrid>
              <a:tr h="3657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1113" y="188340"/>
          <a:ext cx="462533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/>
                <a:gridCol w="1457959"/>
                <a:gridCol w="179133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(EA),(BC)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(EA),(BC)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066670" y="2532126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(EA),(BC)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6127" y="2532126"/>
            <a:ext cx="2070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=min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[ED,AD,BD,CD]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min[3,3,3,6]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8167" y="2535935"/>
            <a:ext cx="741045" cy="295910"/>
            <a:chOff x="2868167" y="2535935"/>
            <a:chExt cx="741045" cy="295910"/>
          </a:xfrm>
        </p:grpSpPr>
        <p:sp>
          <p:nvSpPr>
            <p:cNvPr id="6" name="object 6"/>
            <p:cNvSpPr/>
            <p:nvPr/>
          </p:nvSpPr>
          <p:spPr>
            <a:xfrm>
              <a:off x="2868167" y="2535935"/>
              <a:ext cx="740664" cy="295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9541" y="2648457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39" h="76200">
                  <a:moveTo>
                    <a:pt x="513814" y="31241"/>
                  </a:moveTo>
                  <a:lnTo>
                    <a:pt x="459105" y="31241"/>
                  </a:lnTo>
                  <a:lnTo>
                    <a:pt x="459485" y="43941"/>
                  </a:lnTo>
                  <a:lnTo>
                    <a:pt x="446818" y="44394"/>
                  </a:lnTo>
                  <a:lnTo>
                    <a:pt x="447929" y="76072"/>
                  </a:lnTo>
                  <a:lnTo>
                    <a:pt x="522731" y="35305"/>
                  </a:lnTo>
                  <a:lnTo>
                    <a:pt x="513814" y="31241"/>
                  </a:lnTo>
                  <a:close/>
                </a:path>
                <a:path w="523239" h="76200">
                  <a:moveTo>
                    <a:pt x="446373" y="31696"/>
                  </a:moveTo>
                  <a:lnTo>
                    <a:pt x="0" y="47625"/>
                  </a:lnTo>
                  <a:lnTo>
                    <a:pt x="507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39" h="76200">
                  <a:moveTo>
                    <a:pt x="459105" y="31241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5" y="43941"/>
                  </a:lnTo>
                  <a:lnTo>
                    <a:pt x="459105" y="31241"/>
                  </a:lnTo>
                  <a:close/>
                </a:path>
                <a:path w="523239" h="76200">
                  <a:moveTo>
                    <a:pt x="445261" y="0"/>
                  </a:moveTo>
                  <a:lnTo>
                    <a:pt x="446373" y="31696"/>
                  </a:lnTo>
                  <a:lnTo>
                    <a:pt x="459105" y="31241"/>
                  </a:lnTo>
                  <a:lnTo>
                    <a:pt x="513814" y="31241"/>
                  </a:lnTo>
                  <a:lnTo>
                    <a:pt x="445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1335" y="3905250"/>
            <a:ext cx="408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8535" algn="l"/>
              </a:tabLst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minimum 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(EA),(BC)	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7814" y="3905250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14159" y="3919728"/>
            <a:ext cx="741045" cy="295910"/>
            <a:chOff x="6614159" y="3919728"/>
            <a:chExt cx="741045" cy="295910"/>
          </a:xfrm>
        </p:grpSpPr>
        <p:sp>
          <p:nvSpPr>
            <p:cNvPr id="11" name="object 11"/>
            <p:cNvSpPr/>
            <p:nvPr/>
          </p:nvSpPr>
          <p:spPr>
            <a:xfrm>
              <a:off x="6614159" y="3919728"/>
              <a:ext cx="740664" cy="295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5533" y="4032250"/>
              <a:ext cx="523240" cy="76200"/>
            </a:xfrm>
            <a:custGeom>
              <a:avLst/>
              <a:gdLst/>
              <a:ahLst/>
              <a:cxnLst/>
              <a:rect l="l" t="t" r="r" b="b"/>
              <a:pathLst>
                <a:path w="523240" h="76200">
                  <a:moveTo>
                    <a:pt x="513814" y="31242"/>
                  </a:moveTo>
                  <a:lnTo>
                    <a:pt x="459105" y="31242"/>
                  </a:lnTo>
                  <a:lnTo>
                    <a:pt x="459486" y="43942"/>
                  </a:lnTo>
                  <a:lnTo>
                    <a:pt x="446818" y="44394"/>
                  </a:lnTo>
                  <a:lnTo>
                    <a:pt x="447929" y="76073"/>
                  </a:lnTo>
                  <a:lnTo>
                    <a:pt x="522732" y="35306"/>
                  </a:lnTo>
                  <a:lnTo>
                    <a:pt x="513814" y="31242"/>
                  </a:lnTo>
                  <a:close/>
                </a:path>
                <a:path w="523240" h="76200">
                  <a:moveTo>
                    <a:pt x="446373" y="31696"/>
                  </a:moveTo>
                  <a:lnTo>
                    <a:pt x="0" y="47625"/>
                  </a:lnTo>
                  <a:lnTo>
                    <a:pt x="508" y="60325"/>
                  </a:lnTo>
                  <a:lnTo>
                    <a:pt x="446818" y="44394"/>
                  </a:lnTo>
                  <a:lnTo>
                    <a:pt x="446373" y="31696"/>
                  </a:lnTo>
                  <a:close/>
                </a:path>
                <a:path w="523240" h="76200">
                  <a:moveTo>
                    <a:pt x="459105" y="31242"/>
                  </a:moveTo>
                  <a:lnTo>
                    <a:pt x="446373" y="31696"/>
                  </a:lnTo>
                  <a:lnTo>
                    <a:pt x="446818" y="44394"/>
                  </a:lnTo>
                  <a:lnTo>
                    <a:pt x="459486" y="43942"/>
                  </a:lnTo>
                  <a:lnTo>
                    <a:pt x="459105" y="31242"/>
                  </a:lnTo>
                  <a:close/>
                </a:path>
                <a:path w="523240" h="76200">
                  <a:moveTo>
                    <a:pt x="445262" y="0"/>
                  </a:moveTo>
                  <a:lnTo>
                    <a:pt x="446373" y="31696"/>
                  </a:lnTo>
                  <a:lnTo>
                    <a:pt x="459105" y="31242"/>
                  </a:lnTo>
                  <a:lnTo>
                    <a:pt x="513814" y="31242"/>
                  </a:lnTo>
                  <a:lnTo>
                    <a:pt x="445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77532" y="283590"/>
          <a:ext cx="5113016" cy="221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/>
                <a:gridCol w="852169"/>
                <a:gridCol w="852169"/>
                <a:gridCol w="852169"/>
                <a:gridCol w="852170"/>
                <a:gridCol w="852170"/>
              </a:tblGrid>
              <a:tr h="36575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375" y="490550"/>
            <a:ext cx="1776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b="0" spc="-130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2400" b="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8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32098" y="1142415"/>
            <a:ext cx="3890010" cy="3148330"/>
            <a:chOff x="3332098" y="1142415"/>
            <a:chExt cx="3890010" cy="3148330"/>
          </a:xfrm>
        </p:grpSpPr>
        <p:sp>
          <p:nvSpPr>
            <p:cNvPr id="4" name="object 4"/>
            <p:cNvSpPr/>
            <p:nvPr/>
          </p:nvSpPr>
          <p:spPr>
            <a:xfrm>
              <a:off x="3332098" y="1142415"/>
              <a:ext cx="3890010" cy="684530"/>
            </a:xfrm>
            <a:custGeom>
              <a:avLst/>
              <a:gdLst/>
              <a:ahLst/>
              <a:cxnLst/>
              <a:rect l="l" t="t" r="r" b="b"/>
              <a:pathLst>
                <a:path w="3890009" h="684530">
                  <a:moveTo>
                    <a:pt x="3889883" y="0"/>
                  </a:moveTo>
                  <a:lnTo>
                    <a:pt x="0" y="0"/>
                  </a:lnTo>
                  <a:lnTo>
                    <a:pt x="0" y="683971"/>
                  </a:lnTo>
                  <a:lnTo>
                    <a:pt x="3889883" y="683971"/>
                  </a:lnTo>
                  <a:lnTo>
                    <a:pt x="3889883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2098" y="1826412"/>
              <a:ext cx="3890010" cy="795020"/>
            </a:xfrm>
            <a:custGeom>
              <a:avLst/>
              <a:gdLst/>
              <a:ahLst/>
              <a:cxnLst/>
              <a:rect l="l" t="t" r="r" b="b"/>
              <a:pathLst>
                <a:path w="3890009" h="795019">
                  <a:moveTo>
                    <a:pt x="3889883" y="0"/>
                  </a:moveTo>
                  <a:lnTo>
                    <a:pt x="0" y="0"/>
                  </a:lnTo>
                  <a:lnTo>
                    <a:pt x="0" y="794740"/>
                  </a:lnTo>
                  <a:lnTo>
                    <a:pt x="3889883" y="794740"/>
                  </a:lnTo>
                  <a:lnTo>
                    <a:pt x="3889883" y="0"/>
                  </a:lnTo>
                  <a:close/>
                </a:path>
              </a:pathLst>
            </a:custGeom>
            <a:solidFill>
              <a:srgbClr val="DEE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2098" y="2621127"/>
              <a:ext cx="3890010" cy="768350"/>
            </a:xfrm>
            <a:custGeom>
              <a:avLst/>
              <a:gdLst/>
              <a:ahLst/>
              <a:cxnLst/>
              <a:rect l="l" t="t" r="r" b="b"/>
              <a:pathLst>
                <a:path w="3890009" h="768350">
                  <a:moveTo>
                    <a:pt x="3889883" y="0"/>
                  </a:moveTo>
                  <a:lnTo>
                    <a:pt x="0" y="0"/>
                  </a:lnTo>
                  <a:lnTo>
                    <a:pt x="0" y="768248"/>
                  </a:lnTo>
                  <a:lnTo>
                    <a:pt x="3889883" y="768248"/>
                  </a:lnTo>
                  <a:lnTo>
                    <a:pt x="3889883" y="0"/>
                  </a:lnTo>
                  <a:close/>
                </a:path>
              </a:pathLst>
            </a:custGeom>
            <a:solidFill>
              <a:srgbClr val="EEF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32098" y="3389490"/>
              <a:ext cx="3890010" cy="901065"/>
            </a:xfrm>
            <a:custGeom>
              <a:avLst/>
              <a:gdLst/>
              <a:ahLst/>
              <a:cxnLst/>
              <a:rect l="l" t="t" r="r" b="b"/>
              <a:pathLst>
                <a:path w="3890009" h="901064">
                  <a:moveTo>
                    <a:pt x="3889883" y="0"/>
                  </a:moveTo>
                  <a:lnTo>
                    <a:pt x="0" y="0"/>
                  </a:lnTo>
                  <a:lnTo>
                    <a:pt x="0" y="900696"/>
                  </a:lnTo>
                  <a:lnTo>
                    <a:pt x="3889883" y="900696"/>
                  </a:lnTo>
                  <a:lnTo>
                    <a:pt x="3889883" y="0"/>
                  </a:lnTo>
                  <a:close/>
                </a:path>
              </a:pathLst>
            </a:custGeom>
            <a:solidFill>
              <a:srgbClr val="DEE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7640" y="1136141"/>
          <a:ext cx="6177280" cy="3147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7905"/>
                <a:gridCol w="3889375"/>
              </a:tblGrid>
              <a:tr h="6838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947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68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00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989832" y="1356360"/>
            <a:ext cx="2237740" cy="2127885"/>
            <a:chOff x="3989832" y="1356360"/>
            <a:chExt cx="2237740" cy="2127885"/>
          </a:xfrm>
        </p:grpSpPr>
        <p:sp>
          <p:nvSpPr>
            <p:cNvPr id="10" name="object 10"/>
            <p:cNvSpPr/>
            <p:nvPr/>
          </p:nvSpPr>
          <p:spPr>
            <a:xfrm>
              <a:off x="3989832" y="1356360"/>
              <a:ext cx="1981200" cy="417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8976" y="2100072"/>
              <a:ext cx="1981200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9832" y="2862072"/>
              <a:ext cx="2237232" cy="621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998976" y="3575303"/>
            <a:ext cx="2667000" cy="58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06511" y="835151"/>
            <a:ext cx="3675888" cy="3380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739" y="350596"/>
            <a:ext cx="2204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45" dirty="0">
                <a:latin typeface="Arial"/>
                <a:cs typeface="Arial"/>
              </a:rPr>
              <a:t>Complete</a:t>
            </a:r>
            <a:r>
              <a:rPr sz="2400" b="0" spc="-55" dirty="0">
                <a:latin typeface="Arial"/>
                <a:cs typeface="Arial"/>
              </a:rPr>
              <a:t> </a:t>
            </a:r>
            <a:r>
              <a:rPr sz="2400" b="0" spc="-155" dirty="0">
                <a:latin typeface="Arial"/>
                <a:cs typeface="Arial"/>
              </a:rPr>
              <a:t>Linkage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442" y="1168730"/>
            <a:ext cx="5981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slow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::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complicated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::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repeatable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suited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big data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807" y="1865376"/>
            <a:ext cx="406603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8310" y="4852238"/>
            <a:ext cx="8387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6F2F9F"/>
                </a:solidFill>
                <a:latin typeface="Trebuchet MS"/>
                <a:cs typeface="Trebuchet MS"/>
              </a:rPr>
              <a:t>Complete </a:t>
            </a:r>
            <a:r>
              <a:rPr sz="2400" b="1" spc="-175" dirty="0">
                <a:solidFill>
                  <a:srgbClr val="6F2F9F"/>
                </a:solidFill>
                <a:latin typeface="Trebuchet MS"/>
                <a:cs typeface="Trebuchet MS"/>
              </a:rPr>
              <a:t>Link</a:t>
            </a:r>
            <a:r>
              <a:rPr sz="24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6F2F9F"/>
                </a:solidFill>
                <a:latin typeface="Trebuchet MS"/>
                <a:cs typeface="Trebuchet MS"/>
              </a:rPr>
              <a:t>Clustering</a:t>
            </a:r>
            <a:r>
              <a:rPr sz="1800" b="1" spc="-14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064260">
              <a:lnSpc>
                <a:spcPct val="100000"/>
              </a:lnSpc>
              <a:spcBef>
                <a:spcPts val="5"/>
              </a:spcBef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Considers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Max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distances.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Leads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34374"/>
            <a:ext cx="963231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70" dirty="0">
                <a:solidFill>
                  <a:srgbClr val="6F2F9F"/>
                </a:solidFill>
                <a:latin typeface="Arial"/>
                <a:cs typeface="Arial"/>
              </a:rPr>
              <a:t>unsupervised </a:t>
            </a:r>
            <a:r>
              <a:rPr sz="2400" spc="-155" dirty="0">
                <a:solidFill>
                  <a:srgbClr val="6F2F9F"/>
                </a:solidFill>
                <a:latin typeface="Arial"/>
                <a:cs typeface="Arial"/>
              </a:rPr>
              <a:t>Machine </a:t>
            </a:r>
            <a:r>
              <a:rPr sz="2400" spc="-125" dirty="0">
                <a:solidFill>
                  <a:srgbClr val="6F2F9F"/>
                </a:solidFill>
                <a:latin typeface="Arial"/>
                <a:cs typeface="Arial"/>
              </a:rPr>
              <a:t>Learning-based </a:t>
            </a: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Algorithm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comprises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6F2F9F"/>
                </a:solidFill>
                <a:latin typeface="Arial"/>
                <a:cs typeface="Arial"/>
              </a:rPr>
              <a:t>group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data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 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objects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belong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128" y="900506"/>
            <a:ext cx="40855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0" dirty="0">
                <a:solidFill>
                  <a:srgbClr val="C00000"/>
                </a:solidFill>
                <a:latin typeface="Arial"/>
                <a:cs typeface="Arial"/>
              </a:rPr>
              <a:t>Clustering in </a:t>
            </a:r>
            <a:r>
              <a:rPr sz="3200" spc="-114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3200" spc="3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5032" y="1685544"/>
            <a:ext cx="4468368" cy="239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2617" y="731265"/>
            <a:ext cx="2084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6F2F9F"/>
                </a:solidFill>
                <a:latin typeface="Trebuchet MS"/>
                <a:cs typeface="Trebuchet MS"/>
              </a:rPr>
              <a:t>Distance</a:t>
            </a:r>
            <a:r>
              <a:rPr sz="2400" b="1" spc="-1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Trebuchet MS"/>
                <a:cs typeface="Trebuchet MS"/>
              </a:rPr>
              <a:t>Matrix: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636" y="731265"/>
            <a:ext cx="599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35" dirty="0">
                <a:solidFill>
                  <a:srgbClr val="FFFFFF"/>
                </a:solidFill>
                <a:latin typeface="Arial"/>
                <a:cs typeface="Arial"/>
              </a:rPr>
              <a:t>Diagonals </a:t>
            </a:r>
            <a:r>
              <a:rPr sz="2400" b="0" spc="-4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b="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b="0" spc="-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b="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17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400" b="0" spc="-4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b="0" spc="-7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80" dirty="0">
                <a:solidFill>
                  <a:srgbClr val="FFFFFF"/>
                </a:solidFill>
                <a:latin typeface="Arial"/>
                <a:cs typeface="Arial"/>
              </a:rPr>
              <a:t>symmetric.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1950" y="256108"/>
            <a:ext cx="7461884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algn="ctr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Step </a:t>
            </a:r>
            <a:r>
              <a:rPr sz="2400" b="1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shortest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distance 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vectors 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vectors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 marL="12700" marR="1421130">
              <a:lnSpc>
                <a:spcPct val="100000"/>
              </a:lnSpc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max(A-&gt;C,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A-&gt;D)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max(25,24)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25  </a:t>
            </a:r>
            <a:r>
              <a:rPr sz="2400" spc="-40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max(B-&lt;C, B-&gt;D)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max(21,20)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similarly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5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400" spc="-415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5784" y="3840479"/>
            <a:ext cx="3514344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716" y="1364107"/>
            <a:ext cx="7687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Step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1800" b="1" spc="-1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shortest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vectors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spc="-4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F 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Second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4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max(A-&gt;E,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A-&gt;F)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max(9,7)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365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max(CD-&gt;E,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CD-&gt;F)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max(15,17) 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1132" y="429259"/>
            <a:ext cx="80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r>
              <a:rPr sz="2400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4511" y="3102864"/>
            <a:ext cx="2953512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686" y="1801495"/>
            <a:ext cx="87090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Step </a:t>
            </a:r>
            <a:r>
              <a:rPr sz="2400" b="1" spc="-260" dirty="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shortest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vectors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400" spc="-405" dirty="0">
                <a:solidFill>
                  <a:srgbClr val="FFFFFF"/>
                </a:solidFill>
                <a:latin typeface="Arial"/>
                <a:cs typeface="Arial"/>
              </a:rPr>
              <a:t>B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Third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 marR="1923414">
              <a:lnSpc>
                <a:spcPct val="100000"/>
              </a:lnSpc>
            </a:pP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max(CD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A,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-&gt;B)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max(25,21)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25  </a:t>
            </a:r>
            <a:r>
              <a:rPr sz="2400" spc="-484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max(EF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A, </a:t>
            </a:r>
            <a:r>
              <a:rPr sz="2400" spc="-484" dirty="0">
                <a:solidFill>
                  <a:srgbClr val="FFFFFF"/>
                </a:solidFill>
                <a:latin typeface="Arial"/>
                <a:cs typeface="Arial"/>
              </a:rPr>
              <a:t>EF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-&gt;B)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max(9,5)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7984" y="394157"/>
            <a:ext cx="763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r>
              <a:rPr sz="2400" spc="-1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6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159" y="3761232"/>
            <a:ext cx="2627376" cy="147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1950" y="1801495"/>
            <a:ext cx="79565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Step </a:t>
            </a:r>
            <a:r>
              <a:rPr sz="2400" b="1" spc="-120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9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shortest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vectors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associated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Fourth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AB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84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90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85" dirty="0">
                <a:solidFill>
                  <a:srgbClr val="FFFFFF"/>
                </a:solidFill>
                <a:latin typeface="Arial"/>
                <a:cs typeface="Arial"/>
              </a:rPr>
              <a:t>ABEF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max(CD-&gt;AB,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CD-&gt;EF)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max(25,18)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904" y="705358"/>
            <a:ext cx="80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r>
              <a:rPr sz="2400" spc="-1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6615" y="3834384"/>
            <a:ext cx="2066543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192" y="322529"/>
            <a:ext cx="594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7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953" y="1749678"/>
            <a:ext cx="6895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  <a:latin typeface="Trebuchet MS"/>
                <a:cs typeface="Trebuchet MS"/>
              </a:rPr>
              <a:t>Step </a:t>
            </a:r>
            <a:r>
              <a:rPr sz="2400" spc="-229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400" b="0" spc="-14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b="0" spc="-220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2400" b="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b="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0" spc="-285" dirty="0">
                <a:solidFill>
                  <a:srgbClr val="FFFFFF"/>
                </a:solidFill>
                <a:latin typeface="Arial"/>
                <a:cs typeface="Arial"/>
              </a:rPr>
              <a:t>CD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— </a:t>
            </a:r>
            <a:r>
              <a:rPr sz="2400" b="0" spc="-385" dirty="0">
                <a:solidFill>
                  <a:srgbClr val="FFFFFF"/>
                </a:solidFill>
                <a:latin typeface="Arial"/>
                <a:cs typeface="Arial"/>
              </a:rPr>
              <a:t>ABEF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spc="-245" dirty="0">
                <a:solidFill>
                  <a:srgbClr val="FFFFFF"/>
                </a:solidFill>
                <a:latin typeface="Arial"/>
                <a:cs typeface="Arial"/>
              </a:rPr>
              <a:t>Lets </a:t>
            </a:r>
            <a:r>
              <a:rPr sz="2400" b="0" spc="-110" dirty="0">
                <a:solidFill>
                  <a:srgbClr val="FFFFFF"/>
                </a:solidFill>
                <a:latin typeface="Arial"/>
                <a:cs typeface="Arial"/>
              </a:rPr>
              <a:t>look </a:t>
            </a:r>
            <a:r>
              <a:rPr sz="2400" b="0" spc="-1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b="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0" spc="-140" dirty="0">
                <a:solidFill>
                  <a:srgbClr val="FFFFFF"/>
                </a:solidFill>
                <a:latin typeface="Arial"/>
                <a:cs typeface="Arial"/>
              </a:rPr>
              <a:t>Dendrogram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0" spc="-140" dirty="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sz="2400" b="0" spc="-114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24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185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144" y="3011423"/>
            <a:ext cx="4468367" cy="316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1059749"/>
            <a:ext cx="970978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150" dirty="0">
                <a:solidFill>
                  <a:srgbClr val="6F2F9F"/>
                </a:solidFill>
                <a:latin typeface="Arial"/>
                <a:cs typeface="Arial"/>
              </a:rPr>
              <a:t>Clustering </a:t>
            </a:r>
            <a:r>
              <a:rPr sz="2400" spc="-170" dirty="0">
                <a:solidFill>
                  <a:srgbClr val="6F2F9F"/>
                </a:solidFill>
                <a:latin typeface="Arial"/>
                <a:cs typeface="Arial"/>
              </a:rPr>
              <a:t>helps </a:t>
            </a:r>
            <a:r>
              <a:rPr sz="2400" spc="-7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splits 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data 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into </a:t>
            </a:r>
            <a:r>
              <a:rPr sz="2400" spc="-135" dirty="0">
                <a:solidFill>
                  <a:srgbClr val="6F2F9F"/>
                </a:solidFill>
                <a:latin typeface="Arial"/>
                <a:cs typeface="Arial"/>
              </a:rPr>
              <a:t>several </a:t>
            </a:r>
            <a:r>
              <a:rPr sz="2400" spc="-229" dirty="0">
                <a:solidFill>
                  <a:srgbClr val="6F2F9F"/>
                </a:solidFill>
                <a:latin typeface="Arial"/>
                <a:cs typeface="Arial"/>
              </a:rPr>
              <a:t>subsets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26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subsets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contains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other,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subsets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clusters.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clusters,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informed 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think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best suited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product.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6054" y="221691"/>
            <a:ext cx="4199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C00000"/>
                </a:solidFill>
                <a:latin typeface="Arial"/>
                <a:cs typeface="Arial"/>
              </a:rPr>
              <a:t>Clustering in 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2400" spc="-125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r>
              <a:rPr sz="2400" spc="3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C00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5207" y="3118104"/>
            <a:ext cx="77724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830" y="1182493"/>
            <a:ext cx="9538335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 algn="just">
              <a:lnSpc>
                <a:spcPct val="120100"/>
              </a:lnSpc>
              <a:spcBef>
                <a:spcPts val="95"/>
              </a:spcBef>
            </a:pP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Let's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suppose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25" dirty="0">
                <a:solidFill>
                  <a:srgbClr val="6F2F9F"/>
                </a:solidFill>
                <a:latin typeface="Arial"/>
                <a:cs typeface="Arial"/>
              </a:rPr>
              <a:t>market </a:t>
            </a:r>
            <a:r>
              <a:rPr sz="2400" spc="-155" dirty="0">
                <a:solidFill>
                  <a:srgbClr val="6F2F9F"/>
                </a:solidFill>
                <a:latin typeface="Arial"/>
                <a:cs typeface="Arial"/>
              </a:rPr>
              <a:t>manager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tempting </a:t>
            </a: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product </a:t>
            </a:r>
            <a:r>
              <a:rPr sz="2400" spc="-75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400" spc="-140" dirty="0">
                <a:solidFill>
                  <a:srgbClr val="6F2F9F"/>
                </a:solidFill>
                <a:latin typeface="Arial"/>
                <a:cs typeface="Arial"/>
              </a:rPr>
              <a:t>sell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sure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would 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bring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enormous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profit,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sold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people.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So,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tell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best suited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product from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company's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base?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2095" y="3413759"/>
            <a:ext cx="6193535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5245" y="126873"/>
            <a:ext cx="49047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65" dirty="0">
                <a:solidFill>
                  <a:srgbClr val="C00000"/>
                </a:solidFill>
                <a:latin typeface="Arial"/>
                <a:cs typeface="Arial"/>
              </a:rPr>
              <a:t>Clustering </a:t>
            </a:r>
            <a:r>
              <a:rPr sz="2800" b="0" spc="-170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800" b="0" spc="-90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2800" b="0" spc="-145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r>
              <a:rPr sz="2800" b="0" spc="2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204" dirty="0">
                <a:solidFill>
                  <a:srgbClr val="C00000"/>
                </a:solidFill>
                <a:latin typeface="Arial"/>
                <a:cs typeface="Arial"/>
              </a:rPr>
              <a:t>Continue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65121"/>
            <a:ext cx="9752330" cy="370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28600" algn="r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28600" algn="l"/>
              </a:tabLst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Clustering,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falling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category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1" spc="-125" dirty="0">
                <a:solidFill>
                  <a:srgbClr val="6F2F9F"/>
                </a:solidFill>
                <a:latin typeface="Trebuchet MS"/>
                <a:cs typeface="Trebuchet MS"/>
              </a:rPr>
              <a:t>unsupervised </a:t>
            </a:r>
            <a:r>
              <a:rPr sz="2400" b="1" spc="-155" dirty="0">
                <a:solidFill>
                  <a:srgbClr val="6F2F9F"/>
                </a:solidFill>
                <a:latin typeface="Trebuchet MS"/>
                <a:cs typeface="Trebuchet MS"/>
              </a:rPr>
              <a:t>machine </a:t>
            </a:r>
            <a:r>
              <a:rPr sz="2400" b="1" spc="-120" dirty="0">
                <a:solidFill>
                  <a:srgbClr val="6F2F9F"/>
                </a:solidFill>
                <a:latin typeface="Trebuchet MS"/>
                <a:cs typeface="Trebuchet MS"/>
              </a:rPr>
              <a:t>learning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problems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solve.</a:t>
            </a:r>
            <a:endParaRPr sz="2400">
              <a:latin typeface="Arial"/>
              <a:cs typeface="Arial"/>
            </a:endParaRPr>
          </a:p>
          <a:p>
            <a:pPr marL="228600" marR="7620" indent="-228600" algn="r">
              <a:lnSpc>
                <a:spcPct val="100000"/>
              </a:lnSpc>
              <a:spcBef>
                <a:spcPts val="1005"/>
              </a:spcBef>
              <a:buSzPct val="125000"/>
              <a:buChar char="•"/>
              <a:tabLst>
                <a:tab pos="228600" algn="l"/>
                <a:tab pos="1609090" algn="l"/>
                <a:tab pos="2307590" algn="l"/>
                <a:tab pos="3301365" algn="l"/>
                <a:tab pos="4078604" algn="l"/>
                <a:tab pos="4923155" algn="l"/>
                <a:tab pos="5349875" algn="l"/>
                <a:tab pos="6758305" algn="l"/>
                <a:tab pos="8005445" algn="l"/>
                <a:tab pos="9469120" algn="l"/>
              </a:tabLst>
            </a:pPr>
            <a:r>
              <a:rPr sz="2400" spc="-3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luste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70" dirty="0">
                <a:solidFill>
                  <a:srgbClr val="6F2F9F"/>
                </a:solidFill>
                <a:latin typeface="Arial"/>
                <a:cs typeface="Arial"/>
              </a:rPr>
              <a:t>utili</a:t>
            </a:r>
            <a:r>
              <a:rPr sz="2400" spc="-114" dirty="0">
                <a:solidFill>
                  <a:srgbClr val="6F2F9F"/>
                </a:solidFill>
                <a:latin typeface="Arial"/>
                <a:cs typeface="Arial"/>
              </a:rPr>
              <a:t>z</a:t>
            </a:r>
            <a:r>
              <a:rPr sz="2400" spc="-270" dirty="0">
                <a:solidFill>
                  <a:srgbClr val="6F2F9F"/>
                </a:solidFill>
                <a:latin typeface="Arial"/>
                <a:cs typeface="Arial"/>
              </a:rPr>
              <a:t>es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90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210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-105" dirty="0">
                <a:solidFill>
                  <a:srgbClr val="6F2F9F"/>
                </a:solidFill>
                <a:latin typeface="Arial"/>
                <a:cs typeface="Arial"/>
              </a:rPr>
              <a:t>put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5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10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75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-8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55" dirty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-204" dirty="0">
                <a:solidFill>
                  <a:srgbClr val="6F2F9F"/>
                </a:solidFill>
                <a:latin typeface="Arial"/>
                <a:cs typeface="Arial"/>
              </a:rPr>
              <a:t>mi</a:t>
            </a:r>
            <a:r>
              <a:rPr sz="2400" spc="-305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-13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45" dirty="0">
                <a:solidFill>
                  <a:srgbClr val="6F2F9F"/>
                </a:solidFill>
                <a:latin typeface="Arial"/>
                <a:cs typeface="Arial"/>
              </a:rPr>
              <a:t>tt</a:t>
            </a:r>
            <a:r>
              <a:rPr sz="2400" spc="-9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-360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-37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155" dirty="0">
                <a:solidFill>
                  <a:srgbClr val="6F2F9F"/>
                </a:solidFill>
                <a:latin typeface="Arial"/>
                <a:cs typeface="Arial"/>
              </a:rPr>
              <a:t>anomalie</a:t>
            </a: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spc="-70" dirty="0">
                <a:solidFill>
                  <a:srgbClr val="6F2F9F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similarities </a:t>
            </a:r>
            <a:r>
              <a:rPr sz="2400" spc="-150" dirty="0">
                <a:solidFill>
                  <a:srgbClr val="6F2F9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its </a:t>
            </a:r>
            <a:r>
              <a:rPr sz="2400" spc="-125" dirty="0">
                <a:solidFill>
                  <a:srgbClr val="6F2F9F"/>
                </a:solidFill>
                <a:latin typeface="Arial"/>
                <a:cs typeface="Arial"/>
              </a:rPr>
              <a:t>input</a:t>
            </a:r>
            <a:r>
              <a:rPr sz="2400" spc="3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6F2F9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01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aims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obtain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whose:</a:t>
            </a:r>
            <a:endParaRPr sz="2400">
              <a:latin typeface="Arial"/>
              <a:cs typeface="Arial"/>
            </a:endParaRPr>
          </a:p>
          <a:p>
            <a:pPr marL="228600" marR="8890" lvl="1" indent="-228600" algn="r">
              <a:lnSpc>
                <a:spcPct val="100000"/>
              </a:lnSpc>
              <a:spcBef>
                <a:spcPts val="505"/>
              </a:spcBef>
              <a:buSzPct val="125000"/>
              <a:buChar char="•"/>
              <a:tabLst>
                <a:tab pos="2286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intra-cluster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similarities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high,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implies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inside</a:t>
            </a:r>
            <a:endParaRPr sz="24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  <a:p>
            <a:pPr marL="697865" marR="5715" lvl="1" indent="-228600">
              <a:lnSpc>
                <a:spcPct val="100000"/>
              </a:lnSpc>
              <a:spcBef>
                <a:spcPts val="484"/>
              </a:spcBef>
              <a:buSzPct val="125000"/>
              <a:buChar char="•"/>
              <a:tabLst>
                <a:tab pos="6985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inter-cluster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similarity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low,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holds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5697" y="598373"/>
            <a:ext cx="4906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65" dirty="0">
                <a:solidFill>
                  <a:srgbClr val="C00000"/>
                </a:solidFill>
                <a:latin typeface="Arial"/>
                <a:cs typeface="Arial"/>
              </a:rPr>
              <a:t>Clustering in </a:t>
            </a:r>
            <a:r>
              <a:rPr sz="2800" b="0" spc="-90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2800" b="0" spc="-140" dirty="0">
                <a:solidFill>
                  <a:srgbClr val="C00000"/>
                </a:solidFill>
                <a:latin typeface="Arial"/>
                <a:cs typeface="Arial"/>
              </a:rPr>
              <a:t>Mining</a:t>
            </a:r>
            <a:r>
              <a:rPr sz="2800" b="0" spc="2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204" dirty="0">
                <a:solidFill>
                  <a:srgbClr val="C00000"/>
                </a:solidFill>
                <a:latin typeface="Arial"/>
                <a:cs typeface="Arial"/>
              </a:rPr>
              <a:t>Continue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07888"/>
            <a:ext cx="9754235" cy="2940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8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15" dirty="0">
                <a:solidFill>
                  <a:srgbClr val="6F2F9F"/>
                </a:solidFill>
                <a:latin typeface="Arial"/>
                <a:cs typeface="Arial"/>
              </a:rPr>
              <a:t>subset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6F2F9F"/>
                </a:solidFill>
                <a:latin typeface="Arial"/>
                <a:cs typeface="Arial"/>
              </a:rPr>
              <a:t>similar</a:t>
            </a:r>
            <a:r>
              <a:rPr sz="2400" spc="3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240665" marR="5080" indent="-228600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subset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inside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156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connected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region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multidimensional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space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comparatively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density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5046" y="796874"/>
            <a:ext cx="2975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70" dirty="0">
                <a:solidFill>
                  <a:srgbClr val="C00000"/>
                </a:solidFill>
                <a:latin typeface="Arial"/>
                <a:cs typeface="Arial"/>
              </a:rPr>
              <a:t>What </a:t>
            </a:r>
            <a:r>
              <a:rPr sz="3200" b="0" spc="-280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3200" b="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200" b="0" spc="-3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0" spc="-265" dirty="0">
                <a:solidFill>
                  <a:srgbClr val="C00000"/>
                </a:solidFill>
                <a:latin typeface="Arial"/>
                <a:cs typeface="Arial"/>
              </a:rPr>
              <a:t>Cluster?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1728085"/>
            <a:ext cx="9751695" cy="335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6985" indent="-228600" algn="just">
              <a:lnSpc>
                <a:spcPct val="12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converting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abstract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classes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  <a:tab pos="3512185" algn="l"/>
              </a:tabLst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4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partitioning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40665" algn="just">
              <a:lnSpc>
                <a:spcPct val="100000"/>
              </a:lnSpc>
              <a:spcBef>
                <a:spcPts val="58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subclasses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clusters.</a:t>
            </a:r>
            <a:endParaRPr sz="2400">
              <a:latin typeface="Arial"/>
              <a:cs typeface="Arial"/>
            </a:endParaRPr>
          </a:p>
          <a:p>
            <a:pPr marL="240665" marR="5080" indent="-228600" algn="just">
              <a:lnSpc>
                <a:spcPct val="120100"/>
              </a:lnSpc>
              <a:spcBef>
                <a:spcPts val="9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grouping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stand-alone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instrument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insight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distribution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pre-processing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0898" y="693242"/>
            <a:ext cx="4847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0" dirty="0">
                <a:solidFill>
                  <a:srgbClr val="C00000"/>
                </a:solidFill>
                <a:latin typeface="Arial"/>
                <a:cs typeface="Arial"/>
              </a:rPr>
              <a:t>What </a:t>
            </a:r>
            <a:r>
              <a:rPr sz="2800" b="0" spc="-23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2800" b="0" spc="-165" dirty="0">
                <a:solidFill>
                  <a:srgbClr val="C00000"/>
                </a:solidFill>
                <a:latin typeface="Arial"/>
                <a:cs typeface="Arial"/>
              </a:rPr>
              <a:t>clustering in </a:t>
            </a:r>
            <a:r>
              <a:rPr sz="2800" b="0" spc="-9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2800" b="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190" dirty="0">
                <a:solidFill>
                  <a:srgbClr val="C00000"/>
                </a:solidFill>
                <a:latin typeface="Arial"/>
                <a:cs typeface="Arial"/>
              </a:rPr>
              <a:t>Mining?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07888"/>
            <a:ext cx="9751695" cy="2940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objects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  <a:p>
            <a:pPr marL="240665" marR="5080" indent="-228600" algn="just">
              <a:lnSpc>
                <a:spcPct val="1201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partition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groups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doing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analysis. </a:t>
            </a:r>
            <a:r>
              <a:rPr sz="2400" spc="-80" dirty="0">
                <a:solidFill>
                  <a:srgbClr val="6F2F9F"/>
                </a:solidFill>
                <a:latin typeface="Arial"/>
                <a:cs typeface="Arial"/>
              </a:rPr>
              <a:t>It  </a:t>
            </a:r>
            <a:r>
              <a:rPr sz="2400" spc="-204" dirty="0">
                <a:solidFill>
                  <a:srgbClr val="6F2F9F"/>
                </a:solidFill>
                <a:latin typeface="Arial"/>
                <a:cs typeface="Arial"/>
              </a:rPr>
              <a:t>is </a:t>
            </a: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based </a:t>
            </a:r>
            <a:r>
              <a:rPr sz="2400" spc="-210" dirty="0">
                <a:solidFill>
                  <a:srgbClr val="6F2F9F"/>
                </a:solidFill>
                <a:latin typeface="Arial"/>
                <a:cs typeface="Arial"/>
              </a:rPr>
              <a:t>on </a:t>
            </a:r>
            <a:r>
              <a:rPr sz="2400" spc="-15" dirty="0">
                <a:solidFill>
                  <a:srgbClr val="6F2F9F"/>
                </a:solidFill>
                <a:latin typeface="Arial"/>
                <a:cs typeface="Arial"/>
              </a:rPr>
              <a:t>data </a:t>
            </a:r>
            <a:r>
              <a:rPr sz="2400" spc="-120" dirty="0">
                <a:solidFill>
                  <a:srgbClr val="6F2F9F"/>
                </a:solidFill>
                <a:latin typeface="Arial"/>
                <a:cs typeface="Arial"/>
              </a:rPr>
              <a:t>similarities </a:t>
            </a:r>
            <a:r>
              <a:rPr sz="2400" spc="-105" dirty="0">
                <a:solidFill>
                  <a:srgbClr val="6F2F9F"/>
                </a:solidFill>
                <a:latin typeface="Arial"/>
                <a:cs typeface="Arial"/>
              </a:rPr>
              <a:t>and </a:t>
            </a:r>
            <a:r>
              <a:rPr sz="2400" spc="-180" dirty="0">
                <a:solidFill>
                  <a:srgbClr val="6F2F9F"/>
                </a:solidFill>
                <a:latin typeface="Arial"/>
                <a:cs typeface="Arial"/>
              </a:rPr>
              <a:t>then </a:t>
            </a:r>
            <a:r>
              <a:rPr sz="2400" spc="-220" dirty="0">
                <a:solidFill>
                  <a:srgbClr val="6F2F9F"/>
                </a:solidFill>
                <a:latin typeface="Arial"/>
                <a:cs typeface="Arial"/>
              </a:rPr>
              <a:t>assigns 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6F2F9F"/>
                </a:solidFill>
                <a:latin typeface="Arial"/>
                <a:cs typeface="Arial"/>
              </a:rPr>
              <a:t>levels </a:t>
            </a:r>
            <a:r>
              <a:rPr sz="2400" spc="-80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400" spc="-14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400" spc="-3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6F2F9F"/>
                </a:solidFill>
                <a:latin typeface="Arial"/>
                <a:cs typeface="Arial"/>
              </a:rPr>
              <a:t>groups.</a:t>
            </a:r>
            <a:endParaRPr sz="2400">
              <a:latin typeface="Arial"/>
              <a:cs typeface="Arial"/>
            </a:endParaRPr>
          </a:p>
          <a:p>
            <a:pPr marL="240665" marR="5715" indent="-228600" algn="just">
              <a:lnSpc>
                <a:spcPct val="120000"/>
              </a:lnSpc>
              <a:spcBef>
                <a:spcPts val="9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over-classification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advantage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adaptable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modifications,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differentiate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 distinct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groups.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4740" y="607009"/>
            <a:ext cx="2390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120" dirty="0">
                <a:solidFill>
                  <a:srgbClr val="C00000"/>
                </a:solidFill>
                <a:latin typeface="Arial"/>
                <a:cs typeface="Arial"/>
              </a:rPr>
              <a:t>Important</a:t>
            </a:r>
            <a:r>
              <a:rPr sz="2800" b="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0" spc="-160" dirty="0">
                <a:solidFill>
                  <a:srgbClr val="C00000"/>
                </a:solidFill>
                <a:latin typeface="Arial"/>
                <a:cs typeface="Arial"/>
              </a:rPr>
              <a:t>points: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1606</Words>
  <Application>Microsoft Office PowerPoint</Application>
  <PresentationFormat>Widescreen</PresentationFormat>
  <Paragraphs>370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Trebuchet MS</vt:lpstr>
      <vt:lpstr>Wingdings</vt:lpstr>
      <vt:lpstr>Office Theme</vt:lpstr>
      <vt:lpstr>DATA WAREHOUSING &amp;</vt:lpstr>
      <vt:lpstr>PowerPoint Presentation</vt:lpstr>
      <vt:lpstr>PowerPoint Presentation</vt:lpstr>
      <vt:lpstr>PowerPoint Presentation</vt:lpstr>
      <vt:lpstr>Clustering in Data Mining Continue</vt:lpstr>
      <vt:lpstr>Clustering in Data Mining Continue</vt:lpstr>
      <vt:lpstr>What is a Cluster?</vt:lpstr>
      <vt:lpstr>What is clustering in Data Mining?</vt:lpstr>
      <vt:lpstr>Important points:</vt:lpstr>
      <vt:lpstr>Applications of cluster analysis in data mining</vt:lpstr>
      <vt:lpstr>Why is clustering used in data mining?</vt:lpstr>
      <vt:lpstr>Example</vt:lpstr>
      <vt:lpstr>PowerPoint Presentation</vt:lpstr>
      <vt:lpstr>PowerPoint Presentation</vt:lpstr>
      <vt:lpstr>2nd method K Means</vt:lpstr>
      <vt:lpstr>PowerPoint Presentation</vt:lpstr>
      <vt:lpstr>PowerPoint Presentation</vt:lpstr>
      <vt:lpstr>Agglomerative clustering</vt:lpstr>
      <vt:lpstr>PowerPoint Presentation</vt:lpstr>
      <vt:lpstr>Linkage</vt:lpstr>
      <vt:lpstr>Method</vt:lpstr>
      <vt:lpstr>PowerPoint Presentation</vt:lpstr>
      <vt:lpstr>Dendrogram Continue</vt:lpstr>
      <vt:lpstr>Example</vt:lpstr>
      <vt:lpstr>(EA)</vt:lpstr>
      <vt:lpstr>PowerPoint Presentation</vt:lpstr>
      <vt:lpstr>PowerPoint Presentation</vt:lpstr>
      <vt:lpstr>We found that</vt:lpstr>
      <vt:lpstr>Complete Linkage</vt:lpstr>
      <vt:lpstr>Diagonals will be 0 and values will be symmetric.</vt:lpstr>
      <vt:lpstr>PowerPoint Presentation</vt:lpstr>
      <vt:lpstr>Step b</vt:lpstr>
      <vt:lpstr>Step c</vt:lpstr>
      <vt:lpstr>Step d</vt:lpstr>
      <vt:lpstr>Step e : Last cluster is CD — ABEF Lets look at the Dendrogram for the complete link cluster.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1</cp:revision>
  <dcterms:created xsi:type="dcterms:W3CDTF">2021-12-29T16:00:29Z</dcterms:created>
  <dcterms:modified xsi:type="dcterms:W3CDTF">2021-12-29T16:02:37Z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2021-12-29T00:00:00Z</vt:filetime>
  </property>
</Properties>
</file>