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8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50920"/>
            <a:ext cx="219456" cy="658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0559"/>
            <a:ext cx="243840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2504" y="4867655"/>
            <a:ext cx="977299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3072" y="0"/>
            <a:ext cx="529367" cy="627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0583" y="5550408"/>
            <a:ext cx="509016" cy="1298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6095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2191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5173" y="2920695"/>
            <a:ext cx="7319645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2579" y="2294889"/>
            <a:ext cx="6779895" cy="186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74426" y="5986184"/>
            <a:ext cx="222884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711" y="4020311"/>
            <a:ext cx="188975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5632" y="0"/>
            <a:ext cx="1407160" cy="2710180"/>
            <a:chOff x="865632" y="0"/>
            <a:chExt cx="1407160" cy="2710180"/>
          </a:xfrm>
        </p:grpSpPr>
        <p:sp>
          <p:nvSpPr>
            <p:cNvPr id="5" name="object 5"/>
            <p:cNvSpPr/>
            <p:nvPr/>
          </p:nvSpPr>
          <p:spPr>
            <a:xfrm>
              <a:off x="938784" y="0"/>
              <a:ext cx="1334008" cy="2709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632" y="6095"/>
              <a:ext cx="240792" cy="1088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31" y="5480303"/>
            <a:ext cx="515112" cy="1371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944" y="6095"/>
            <a:ext cx="387096" cy="1737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82896"/>
            <a:ext cx="441959" cy="1956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59" y="6095"/>
            <a:ext cx="816864" cy="402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9623" y="9144"/>
            <a:ext cx="2258060" cy="6849109"/>
            <a:chOff x="39623" y="9144"/>
            <a:chExt cx="2258060" cy="6849109"/>
          </a:xfrm>
        </p:grpSpPr>
        <p:sp>
          <p:nvSpPr>
            <p:cNvPr id="13" name="object 13"/>
            <p:cNvSpPr/>
            <p:nvPr/>
          </p:nvSpPr>
          <p:spPr>
            <a:xfrm>
              <a:off x="1319784" y="4867655"/>
              <a:ext cx="977422" cy="19903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968" y="9144"/>
              <a:ext cx="832104" cy="68336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3" y="103632"/>
              <a:ext cx="1563624" cy="1563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88310" y="1614627"/>
            <a:ext cx="5797550" cy="304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895"/>
              </a:lnSpc>
              <a:spcBef>
                <a:spcPts val="95"/>
              </a:spcBef>
            </a:pPr>
            <a:r>
              <a:rPr sz="43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4300" b="1" spc="-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WAREHOUSING</a:t>
            </a:r>
            <a:endParaRPr sz="4300" dirty="0">
              <a:latin typeface="Times New Roman"/>
              <a:cs typeface="Times New Roman"/>
            </a:endParaRPr>
          </a:p>
          <a:p>
            <a:pPr algn="ctr">
              <a:lnSpc>
                <a:spcPts val="4645"/>
              </a:lnSpc>
            </a:pPr>
            <a:r>
              <a:rPr sz="4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endParaRPr sz="4300" dirty="0">
              <a:latin typeface="Times New Roman"/>
              <a:cs typeface="Times New Roman"/>
            </a:endParaRPr>
          </a:p>
          <a:p>
            <a:pPr algn="ctr">
              <a:lnSpc>
                <a:spcPts val="4910"/>
              </a:lnSpc>
            </a:pPr>
            <a:r>
              <a:rPr sz="43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4300" b="1" spc="-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MINING</a:t>
            </a:r>
            <a:endParaRPr sz="4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135"/>
              </a:spcBef>
            </a:pPr>
            <a:r>
              <a:rPr sz="4300" b="1" dirty="0">
                <a:solidFill>
                  <a:srgbClr val="FF0000"/>
                </a:solidFill>
                <a:latin typeface="Times New Roman"/>
                <a:cs typeface="Times New Roman"/>
              </a:rPr>
              <a:t>CS-414 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82623" y="213105"/>
            <a:ext cx="518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/>
              <a:t>Sir </a:t>
            </a:r>
            <a:r>
              <a:rPr sz="1800" spc="-110" dirty="0"/>
              <a:t>Syed </a:t>
            </a:r>
            <a:r>
              <a:rPr sz="1800" spc="-105" dirty="0"/>
              <a:t>University </a:t>
            </a:r>
            <a:r>
              <a:rPr sz="1800" dirty="0"/>
              <a:t>of </a:t>
            </a:r>
            <a:r>
              <a:rPr sz="1800" spc="-120" dirty="0"/>
              <a:t>Engineering </a:t>
            </a:r>
            <a:r>
              <a:rPr sz="1800" dirty="0"/>
              <a:t>&amp; </a:t>
            </a:r>
            <a:r>
              <a:rPr sz="1800" spc="-145" dirty="0"/>
              <a:t>Technology,</a:t>
            </a:r>
            <a:r>
              <a:rPr sz="1800" spc="20" dirty="0"/>
              <a:t> </a:t>
            </a:r>
            <a:r>
              <a:rPr sz="1800" spc="-100" dirty="0"/>
              <a:t>Karachi</a:t>
            </a:r>
            <a:endParaRPr sz="1800"/>
          </a:p>
        </p:txBody>
      </p:sp>
      <p:sp>
        <p:nvSpPr>
          <p:cNvPr id="18" name="object 18"/>
          <p:cNvSpPr txBox="1"/>
          <p:nvPr/>
        </p:nvSpPr>
        <p:spPr>
          <a:xfrm>
            <a:off x="172618" y="6505143"/>
            <a:ext cx="122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Batch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 smtClean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lang="en-US" sz="1800" spc="-2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0035" y="5980446"/>
            <a:ext cx="55648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5" dirty="0" smtClean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lang="en-US" sz="1800" spc="-165" dirty="0" smtClean="0">
                <a:solidFill>
                  <a:srgbClr val="FFFFFF"/>
                </a:solidFill>
                <a:latin typeface="Arial"/>
                <a:cs typeface="Arial"/>
              </a:rPr>
              <a:t> &amp; Information Technology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711" y="4020311"/>
            <a:ext cx="188975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5632" y="0"/>
            <a:ext cx="1407160" cy="2710180"/>
            <a:chOff x="865632" y="0"/>
            <a:chExt cx="1407160" cy="2710180"/>
          </a:xfrm>
        </p:grpSpPr>
        <p:sp>
          <p:nvSpPr>
            <p:cNvPr id="5" name="object 5"/>
            <p:cNvSpPr/>
            <p:nvPr/>
          </p:nvSpPr>
          <p:spPr>
            <a:xfrm>
              <a:off x="938784" y="0"/>
              <a:ext cx="1334008" cy="2709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632" y="6095"/>
              <a:ext cx="240792" cy="1088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31" y="5480303"/>
            <a:ext cx="515112" cy="1371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944" y="6095"/>
            <a:ext cx="387096" cy="1737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82896"/>
            <a:ext cx="441959" cy="1956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59" y="6095"/>
            <a:ext cx="816864" cy="402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5968" y="9144"/>
            <a:ext cx="1791335" cy="6849109"/>
            <a:chOff x="505968" y="9144"/>
            <a:chExt cx="1791335" cy="6849109"/>
          </a:xfrm>
        </p:grpSpPr>
        <p:sp>
          <p:nvSpPr>
            <p:cNvPr id="13" name="object 13"/>
            <p:cNvSpPr/>
            <p:nvPr/>
          </p:nvSpPr>
          <p:spPr>
            <a:xfrm>
              <a:off x="1319784" y="4867655"/>
              <a:ext cx="977422" cy="19903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968" y="9144"/>
              <a:ext cx="832104" cy="68336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68270" y="2025141"/>
            <a:ext cx="6819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solidFill>
                  <a:srgbClr val="A32E0E"/>
                </a:solidFill>
                <a:latin typeface="Arial"/>
                <a:cs typeface="Arial"/>
              </a:rPr>
              <a:t>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costly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handle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huge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-400" dirty="0">
                <a:solidFill>
                  <a:srgbClr val="FFFFFF"/>
                </a:solidFill>
                <a:latin typeface="Arial"/>
                <a:cs typeface="Arial"/>
              </a:rPr>
              <a:t>sets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3129" y="2969971"/>
            <a:ext cx="609599" cy="332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If </a:t>
            </a:r>
            <a:r>
              <a:rPr spc="-114" dirty="0"/>
              <a:t>there </a:t>
            </a:r>
            <a:r>
              <a:rPr spc="-55" dirty="0"/>
              <a:t>are </a:t>
            </a:r>
            <a:r>
              <a:rPr spc="-15" dirty="0"/>
              <a:t>10</a:t>
            </a:r>
            <a:r>
              <a:rPr sz="2400" spc="-22" baseline="20833" dirty="0"/>
              <a:t>4 </a:t>
            </a:r>
            <a:r>
              <a:rPr sz="2400" spc="-95" dirty="0"/>
              <a:t>frequent </a:t>
            </a:r>
            <a:r>
              <a:rPr sz="2500" i="1" spc="-275" dirty="0">
                <a:latin typeface="Arial"/>
                <a:cs typeface="Arial"/>
              </a:rPr>
              <a:t>1-items ts</a:t>
            </a:r>
            <a:r>
              <a:rPr sz="2400" spc="-275" dirty="0"/>
              <a:t>, </a:t>
            </a:r>
            <a:r>
              <a:rPr sz="2400" spc="-145" dirty="0"/>
              <a:t>the </a:t>
            </a:r>
            <a:r>
              <a:rPr sz="2400" spc="-55" dirty="0"/>
              <a:t>Apriori </a:t>
            </a:r>
            <a:r>
              <a:rPr sz="2400" spc="-100" dirty="0"/>
              <a:t>algorithm</a:t>
            </a:r>
            <a:r>
              <a:rPr sz="2400" spc="265" dirty="0"/>
              <a:t> </a:t>
            </a:r>
            <a:r>
              <a:rPr sz="2400" spc="-45" dirty="0"/>
              <a:t>will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16800" y="3225799"/>
            <a:ext cx="11950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7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500" i="1" spc="-4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0" i="1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i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i="1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i="1" spc="-4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00" i="1" spc="-45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i="1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i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i="1" spc="-4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89821" y="3237991"/>
            <a:ext cx="160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6151" y="3237991"/>
            <a:ext cx="411289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10"/>
              </a:lnSpc>
              <a:spcBef>
                <a:spcPts val="100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generate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baseline="312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400" baseline="31250">
              <a:latin typeface="Arial"/>
              <a:cs typeface="Arial"/>
            </a:endParaRPr>
          </a:p>
          <a:p>
            <a:pPr marL="38100">
              <a:lnSpc>
                <a:spcPts val="2810"/>
              </a:lnSpc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frequencies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304" y="464642"/>
            <a:ext cx="5723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6910" algn="l"/>
              </a:tabLst>
            </a:pPr>
            <a:r>
              <a:rPr sz="3600" spc="-525" dirty="0"/>
              <a:t>SUPPORT  </a:t>
            </a:r>
            <a:r>
              <a:rPr sz="3600" spc="-285" dirty="0"/>
              <a:t>AND	</a:t>
            </a:r>
            <a:r>
              <a:rPr sz="3600" spc="-420" dirty="0"/>
              <a:t>CONFIDENCE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29811" y="2613660"/>
            <a:ext cx="4535170" cy="0"/>
          </a:xfrm>
          <a:custGeom>
            <a:avLst/>
            <a:gdLst/>
            <a:ahLst/>
            <a:cxnLst/>
            <a:rect l="l" t="t" r="r" b="b"/>
            <a:pathLst>
              <a:path w="4535170">
                <a:moveTo>
                  <a:pt x="0" y="0"/>
                </a:moveTo>
                <a:lnTo>
                  <a:pt x="4535043" y="0"/>
                </a:lnTo>
              </a:path>
            </a:pathLst>
          </a:custGeom>
          <a:ln w="15240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9708" y="4347971"/>
            <a:ext cx="4675505" cy="0"/>
          </a:xfrm>
          <a:custGeom>
            <a:avLst/>
            <a:gdLst/>
            <a:ahLst/>
            <a:cxnLst/>
            <a:rect l="l" t="t" r="r" b="b"/>
            <a:pathLst>
              <a:path w="4675505">
                <a:moveTo>
                  <a:pt x="0" y="0"/>
                </a:moveTo>
                <a:lnTo>
                  <a:pt x="4675250" y="0"/>
                </a:lnTo>
              </a:path>
            </a:pathLst>
          </a:custGeom>
          <a:ln w="15240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8670" y="1564663"/>
            <a:ext cx="6036310" cy="31845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E1E1FF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092238"/>
                </a:solidFill>
                <a:latin typeface="Arial"/>
                <a:cs typeface="Arial"/>
              </a:rPr>
              <a:t>Support </a:t>
            </a:r>
            <a:r>
              <a:rPr sz="2000" spc="-5" dirty="0">
                <a:solidFill>
                  <a:srgbClr val="092238"/>
                </a:solidFill>
                <a:latin typeface="Arial"/>
                <a:cs typeface="Arial"/>
              </a:rPr>
              <a:t>(A -&gt; </a:t>
            </a:r>
            <a:r>
              <a:rPr sz="2000" spc="-10" dirty="0">
                <a:solidFill>
                  <a:srgbClr val="092238"/>
                </a:solidFill>
                <a:latin typeface="Arial"/>
                <a:cs typeface="Arial"/>
              </a:rPr>
              <a:t>B)</a:t>
            </a:r>
            <a:r>
              <a:rPr sz="2000" spc="-110" dirty="0">
                <a:solidFill>
                  <a:srgbClr val="09223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92238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2003425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No. of transactions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containing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 &amp;</a:t>
            </a:r>
            <a:r>
              <a:rPr sz="20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Arial"/>
              <a:cs typeface="Arial"/>
            </a:endParaRPr>
          </a:p>
          <a:p>
            <a:pPr marL="2035810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No. of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E1E1FF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92238"/>
                </a:solidFill>
                <a:latin typeface="Arial"/>
                <a:cs typeface="Arial"/>
              </a:rPr>
              <a:t>Confidence (A </a:t>
            </a:r>
            <a:r>
              <a:rPr sz="2000" dirty="0">
                <a:solidFill>
                  <a:srgbClr val="092238"/>
                </a:solidFill>
                <a:latin typeface="Arial"/>
                <a:cs typeface="Arial"/>
              </a:rPr>
              <a:t>-&gt; </a:t>
            </a:r>
            <a:r>
              <a:rPr sz="2000" spc="-10" dirty="0">
                <a:solidFill>
                  <a:srgbClr val="092238"/>
                </a:solidFill>
                <a:latin typeface="Arial"/>
                <a:cs typeface="Arial"/>
              </a:rPr>
              <a:t>B)</a:t>
            </a:r>
            <a:r>
              <a:rPr sz="2000" spc="-95" dirty="0">
                <a:solidFill>
                  <a:srgbClr val="09223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92238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2003425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No. of transactions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containing A &amp;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Arial"/>
              <a:cs typeface="Arial"/>
            </a:endParaRPr>
          </a:p>
          <a:p>
            <a:pPr marL="2038985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No. of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transactions containing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3285871"/>
            <a:ext cx="9751695" cy="2295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SzPct val="125000"/>
              <a:buFont typeface="Arial"/>
              <a:buChar char="•"/>
              <a:tabLst>
                <a:tab pos="241300" algn="l"/>
                <a:tab pos="5268595" algn="l"/>
              </a:tabLst>
            </a:pPr>
            <a:r>
              <a:rPr sz="2200" b="1" spc="-195" dirty="0">
                <a:solidFill>
                  <a:srgbClr val="FF0000"/>
                </a:solidFill>
                <a:latin typeface="Arial"/>
                <a:cs typeface="Arial"/>
              </a:rPr>
              <a:t>Support  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provides  </a:t>
            </a:r>
            <a:r>
              <a:rPr sz="2200" spc="-320" dirty="0">
                <a:solidFill>
                  <a:srgbClr val="FFFFFF"/>
                </a:solidFill>
                <a:latin typeface="Arial"/>
                <a:cs typeface="Arial"/>
              </a:rPr>
              <a:t>us   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estimation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	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item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2200">
              <a:latin typeface="Arial"/>
              <a:cs typeface="Arial"/>
            </a:endParaRPr>
          </a:p>
          <a:p>
            <a:pPr marL="240665" marR="5080" indent="-228600">
              <a:lnSpc>
                <a:spcPct val="10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200" b="1" spc="-180" dirty="0">
                <a:solidFill>
                  <a:srgbClr val="FF0000"/>
                </a:solidFill>
                <a:latin typeface="Arial"/>
                <a:cs typeface="Arial"/>
              </a:rPr>
              <a:t>Confidence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sz="2200" spc="-32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indication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many times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analyzed 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been 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accurate.</a:t>
            </a:r>
            <a:endParaRPr sz="22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01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6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200" b="1" spc="-70" dirty="0">
                <a:solidFill>
                  <a:srgbClr val="FF0000"/>
                </a:solidFill>
                <a:latin typeface="Arial"/>
                <a:cs typeface="Arial"/>
              </a:rPr>
              <a:t>lift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represents the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ratio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discovered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expected 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independent.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7008" y="82296"/>
            <a:ext cx="9345168" cy="301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9826" y="5986184"/>
            <a:ext cx="17208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581911"/>
            <a:ext cx="7467600" cy="489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8750" y="0"/>
            <a:ext cx="472694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385" dirty="0"/>
              <a:t>ORIGINAL </a:t>
            </a:r>
            <a:r>
              <a:rPr sz="4800" spc="-550" dirty="0"/>
              <a:t>APRIORI  </a:t>
            </a:r>
            <a:r>
              <a:rPr sz="4800" spc="-484" dirty="0"/>
              <a:t>ALGORITHM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67309"/>
            <a:ext cx="10142855" cy="253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8775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Representations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Items </a:t>
            </a:r>
            <a:r>
              <a:rPr sz="2400" b="1" spc="-155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2400" b="1" spc="-180" dirty="0">
                <a:solidFill>
                  <a:srgbClr val="C00000"/>
                </a:solidFill>
                <a:latin typeface="Arial"/>
                <a:cs typeface="Arial"/>
              </a:rPr>
              <a:t>Association</a:t>
            </a:r>
            <a:r>
              <a:rPr sz="2400" b="1" spc="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C00000"/>
                </a:solidFill>
                <a:latin typeface="Arial"/>
                <a:cs typeface="Arial"/>
              </a:rPr>
              <a:t>Mining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400" spc="-340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assume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shop 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stocks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n.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9.1,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stock,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namely,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bread,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milk,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diapers,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beer,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eggs,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cola, </a:t>
            </a:r>
            <a:r>
              <a:rPr sz="2400" spc="-245" dirty="0">
                <a:solidFill>
                  <a:srgbClr val="FFFFFF"/>
                </a:solidFill>
                <a:latin typeface="Arial"/>
                <a:cs typeface="Arial"/>
              </a:rPr>
              <a:t>thus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shop.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{i1,i2,…in}.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transactions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transactions,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i.e.,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shop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9.1.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9760" y="3172966"/>
            <a:ext cx="7360920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167" y="356692"/>
            <a:ext cx="795400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325" dirty="0">
                <a:solidFill>
                  <a:srgbClr val="C00000"/>
                </a:solidFill>
              </a:rPr>
              <a:t>The </a:t>
            </a:r>
            <a:r>
              <a:rPr sz="2800" spc="-160" dirty="0">
                <a:solidFill>
                  <a:srgbClr val="C00000"/>
                </a:solidFill>
              </a:rPr>
              <a:t>Metrics </a:t>
            </a:r>
            <a:r>
              <a:rPr sz="2800" spc="-85" dirty="0">
                <a:solidFill>
                  <a:srgbClr val="C00000"/>
                </a:solidFill>
              </a:rPr>
              <a:t>to </a:t>
            </a:r>
            <a:r>
              <a:rPr sz="2800" spc="-175" dirty="0">
                <a:solidFill>
                  <a:srgbClr val="C00000"/>
                </a:solidFill>
              </a:rPr>
              <a:t>Evaluate </a:t>
            </a:r>
            <a:r>
              <a:rPr sz="2800" spc="-165" dirty="0">
                <a:solidFill>
                  <a:srgbClr val="C00000"/>
                </a:solidFill>
              </a:rPr>
              <a:t>the Strength </a:t>
            </a:r>
            <a:r>
              <a:rPr sz="2800" spc="5" dirty="0">
                <a:solidFill>
                  <a:srgbClr val="C00000"/>
                </a:solidFill>
              </a:rPr>
              <a:t>of </a:t>
            </a:r>
            <a:r>
              <a:rPr sz="2800" spc="-190" dirty="0">
                <a:solidFill>
                  <a:srgbClr val="C00000"/>
                </a:solidFill>
              </a:rPr>
              <a:t>Association</a:t>
            </a:r>
            <a:r>
              <a:rPr sz="2800" spc="-150" dirty="0">
                <a:solidFill>
                  <a:srgbClr val="C00000"/>
                </a:solidFill>
              </a:rPr>
              <a:t> </a:t>
            </a:r>
            <a:r>
              <a:rPr sz="2800" spc="-315" dirty="0">
                <a:solidFill>
                  <a:srgbClr val="C00000"/>
                </a:solidFill>
              </a:rPr>
              <a:t>Rules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50594" y="2025777"/>
            <a:ext cx="88334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metrics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judge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strength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accuracy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Confidence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Lift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22" y="793191"/>
            <a:ext cx="956119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transactions.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divided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N,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divided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000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below.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Support(X)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(Number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appears) </a:t>
            </a:r>
            <a:r>
              <a:rPr sz="2000" spc="44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P(X)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Support(XY)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(Number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together) </a:t>
            </a:r>
            <a:r>
              <a:rPr sz="2000" spc="44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P(X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∩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Y)</a:t>
            </a:r>
            <a:endParaRPr sz="2000">
              <a:latin typeface="Arial"/>
              <a:cs typeface="Arial"/>
            </a:endParaRPr>
          </a:p>
          <a:p>
            <a:pPr marL="12700" marR="166370" algn="just">
              <a:lnSpc>
                <a:spcPct val="100000"/>
              </a:lnSpc>
            </a:pPr>
            <a:r>
              <a:rPr sz="2000" spc="-275" dirty="0">
                <a:solidFill>
                  <a:srgbClr val="FFFFFF"/>
                </a:solidFill>
                <a:latin typeface="Arial"/>
                <a:cs typeface="Arial"/>
              </a:rPr>
              <a:t>Thus,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probability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XY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probability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∩ </a:t>
            </a:r>
            <a:r>
              <a:rPr sz="2000" spc="-265" dirty="0">
                <a:solidFill>
                  <a:srgbClr val="FFFFFF"/>
                </a:solidFill>
                <a:latin typeface="Arial"/>
                <a:cs typeface="Arial"/>
              </a:rPr>
              <a:t>Y. 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9.1, 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reproduced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9.2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supports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given 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below: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4767" y="325628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C00000"/>
                </a:solidFill>
              </a:rPr>
              <a:t>S</a:t>
            </a:r>
            <a:r>
              <a:rPr spc="-310" dirty="0">
                <a:solidFill>
                  <a:srgbClr val="C00000"/>
                </a:solidFill>
              </a:rPr>
              <a:t>u</a:t>
            </a:r>
            <a:r>
              <a:rPr spc="-45" dirty="0">
                <a:solidFill>
                  <a:srgbClr val="C00000"/>
                </a:solidFill>
              </a:rPr>
              <a:t>ppo</a:t>
            </a:r>
            <a:r>
              <a:rPr spc="5" dirty="0">
                <a:solidFill>
                  <a:srgbClr val="C00000"/>
                </a:solidFill>
              </a:rPr>
              <a:t>r</a:t>
            </a:r>
            <a:r>
              <a:rPr spc="-20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2468879" y="3636264"/>
            <a:ext cx="6772656" cy="311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9826" y="5966866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961" y="278714"/>
            <a:ext cx="9934575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Support(Bread)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Bread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-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translations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4/5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P(Bread)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Support(Milk)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Milk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translations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4/5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P(Milk)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Support(Diapers)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Diapers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translations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4/5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P(Diapers)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Support(Beer)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Beer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translations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=3/5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P(Beer)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Support(Eggs)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Eggs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translations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=1/5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P(Eggs)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Support(Cola)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Cola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translations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2/5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P(Cola)</a:t>
            </a:r>
            <a:endParaRPr sz="2400">
              <a:latin typeface="Arial"/>
              <a:cs typeface="Arial"/>
            </a:endParaRPr>
          </a:p>
          <a:p>
            <a:pPr marL="356870" marR="208279" indent="-344805">
              <a:lnSpc>
                <a:spcPts val="2900"/>
              </a:lnSpc>
              <a:spcBef>
                <a:spcPts val="8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Support(Bread,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Milk)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Bread,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Milk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total 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translations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3/5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P(Bread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∩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Milk)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ts val="276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Support(Diapers,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Beer)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Diapers,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Beer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sz="2400" spc="4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0411" y="5770575"/>
            <a:ext cx="6781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translations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3/5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P(Diapers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∩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Beer)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5311" y="2727960"/>
            <a:ext cx="6184392" cy="2612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2138" y="575817"/>
            <a:ext cx="138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2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C</a:t>
            </a:r>
            <a:r>
              <a:rPr u="heavy" spc="-1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onfiden</a:t>
            </a:r>
            <a:r>
              <a:rPr u="heavy" spc="-1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c</a:t>
            </a:r>
            <a:r>
              <a:rPr u="heavy" spc="-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5527" y="1950796"/>
            <a:ext cx="9491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Confidence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(X→Y)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Support(XY)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Support(X)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P(X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∩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Y) </a:t>
            </a:r>
            <a:r>
              <a:rPr sz="2400" spc="53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245" dirty="0">
                <a:solidFill>
                  <a:srgbClr val="FFFFFF"/>
                </a:solidFill>
                <a:latin typeface="Arial"/>
                <a:cs typeface="Arial"/>
              </a:rPr>
              <a:t>P(X)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P(Y|X)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04" y="2715767"/>
            <a:ext cx="5669280" cy="2636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92579" y="2294889"/>
          <a:ext cx="676021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6580"/>
                <a:gridCol w="491363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Transaction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I1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95" dirty="0">
                          <a:latin typeface="Arial"/>
                          <a:cs typeface="Arial"/>
                        </a:rPr>
                        <a:t>A,B,C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I2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A,C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I3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A,D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I4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70" dirty="0">
                          <a:latin typeface="Arial"/>
                          <a:cs typeface="Arial"/>
                        </a:rPr>
                        <a:t>B,E,F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128264" y="4616322"/>
            <a:ext cx="4081145" cy="665480"/>
            <a:chOff x="3128264" y="4616322"/>
            <a:chExt cx="4081145" cy="665480"/>
          </a:xfrm>
        </p:grpSpPr>
        <p:sp>
          <p:nvSpPr>
            <p:cNvPr id="4" name="object 4"/>
            <p:cNvSpPr/>
            <p:nvPr/>
          </p:nvSpPr>
          <p:spPr>
            <a:xfrm>
              <a:off x="3134614" y="4622672"/>
              <a:ext cx="4068445" cy="640080"/>
            </a:xfrm>
            <a:custGeom>
              <a:avLst/>
              <a:gdLst/>
              <a:ahLst/>
              <a:cxnLst/>
              <a:rect l="l" t="t" r="r" b="b"/>
              <a:pathLst>
                <a:path w="4068445" h="640079">
                  <a:moveTo>
                    <a:pt x="4068445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4068445" y="640079"/>
                  </a:lnTo>
                  <a:lnTo>
                    <a:pt x="4068445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4614" y="4616322"/>
              <a:ext cx="4068445" cy="665480"/>
            </a:xfrm>
            <a:custGeom>
              <a:avLst/>
              <a:gdLst/>
              <a:ahLst/>
              <a:cxnLst/>
              <a:rect l="l" t="t" r="r" b="b"/>
              <a:pathLst>
                <a:path w="4068445" h="665479">
                  <a:moveTo>
                    <a:pt x="0" y="0"/>
                  </a:moveTo>
                  <a:lnTo>
                    <a:pt x="0" y="665479"/>
                  </a:lnTo>
                </a:path>
                <a:path w="4068445" h="665479">
                  <a:moveTo>
                    <a:pt x="4068444" y="0"/>
                  </a:moveTo>
                  <a:lnTo>
                    <a:pt x="4068444" y="6654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8264" y="4616322"/>
              <a:ext cx="4081145" cy="12700"/>
            </a:xfrm>
            <a:custGeom>
              <a:avLst/>
              <a:gdLst/>
              <a:ahLst/>
              <a:cxnLst/>
              <a:rect l="l" t="t" r="r" b="b"/>
              <a:pathLst>
                <a:path w="4081145" h="12700">
                  <a:moveTo>
                    <a:pt x="0" y="12700"/>
                  </a:moveTo>
                  <a:lnTo>
                    <a:pt x="4081144" y="12700"/>
                  </a:lnTo>
                  <a:lnTo>
                    <a:pt x="408114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8264" y="5262752"/>
              <a:ext cx="4081145" cy="0"/>
            </a:xfrm>
            <a:custGeom>
              <a:avLst/>
              <a:gdLst/>
              <a:ahLst/>
              <a:cxnLst/>
              <a:rect l="l" t="t" r="r" b="b"/>
              <a:pathLst>
                <a:path w="4081145">
                  <a:moveTo>
                    <a:pt x="0" y="0"/>
                  </a:moveTo>
                  <a:lnTo>
                    <a:pt x="4081144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26942" y="4645914"/>
            <a:ext cx="1994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Support 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confidence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463270" y="4645914"/>
            <a:ext cx="63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endParaRPr sz="18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87951" y="762457"/>
            <a:ext cx="14147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70" dirty="0">
                <a:solidFill>
                  <a:srgbClr val="C00000"/>
                </a:solidFill>
              </a:rPr>
              <a:t>Exam</a:t>
            </a:r>
            <a:r>
              <a:rPr sz="3200" spc="-250" dirty="0">
                <a:solidFill>
                  <a:srgbClr val="C00000"/>
                </a:solidFill>
              </a:rPr>
              <a:t>p</a:t>
            </a:r>
            <a:r>
              <a:rPr sz="3200" spc="-105" dirty="0">
                <a:solidFill>
                  <a:srgbClr val="C00000"/>
                </a:solidFill>
              </a:rPr>
              <a:t>le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3497" y="509904"/>
            <a:ext cx="2240280" cy="116014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685"/>
              </a:spcBef>
            </a:pPr>
            <a:r>
              <a:rPr sz="2400" b="1" spc="-190" dirty="0">
                <a:solidFill>
                  <a:srgbClr val="FF0000"/>
                </a:solidFill>
                <a:latin typeface="Arial"/>
                <a:cs typeface="Arial"/>
              </a:rPr>
              <a:t>Chapter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0000"/>
                </a:solidFill>
                <a:latin typeface="Arial"/>
                <a:cs typeface="Arial"/>
              </a:rPr>
              <a:t>No.9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Association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Mining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2777" y="2276094"/>
            <a:ext cx="89141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260" dirty="0">
                <a:solidFill>
                  <a:srgbClr val="FF0000"/>
                </a:solidFill>
                <a:latin typeface="Arial"/>
                <a:cs typeface="Arial"/>
              </a:rPr>
              <a:t>Book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warehousing,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Principal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practical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Parteek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Bhatia,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Cambridge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2400" spc="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press.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39517" y="322325"/>
          <a:ext cx="4543425" cy="2595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515"/>
                <a:gridCol w="308991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44164" y="3244723"/>
          <a:ext cx="4334510" cy="1478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960"/>
                <a:gridCol w="2622550"/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176398" y="4811776"/>
            <a:ext cx="8466455" cy="1090930"/>
            <a:chOff x="2176398" y="4811776"/>
            <a:chExt cx="8466455" cy="1090930"/>
          </a:xfrm>
        </p:grpSpPr>
        <p:sp>
          <p:nvSpPr>
            <p:cNvPr id="5" name="object 5"/>
            <p:cNvSpPr/>
            <p:nvPr/>
          </p:nvSpPr>
          <p:spPr>
            <a:xfrm>
              <a:off x="2182748" y="4818176"/>
              <a:ext cx="8453755" cy="1065530"/>
            </a:xfrm>
            <a:custGeom>
              <a:avLst/>
              <a:gdLst/>
              <a:ahLst/>
              <a:cxnLst/>
              <a:rect l="l" t="t" r="r" b="b"/>
              <a:pathLst>
                <a:path w="8453755" h="1065529">
                  <a:moveTo>
                    <a:pt x="8453501" y="0"/>
                  </a:moveTo>
                  <a:lnTo>
                    <a:pt x="0" y="0"/>
                  </a:lnTo>
                  <a:lnTo>
                    <a:pt x="0" y="1065098"/>
                  </a:lnTo>
                  <a:lnTo>
                    <a:pt x="8453501" y="1065098"/>
                  </a:lnTo>
                  <a:lnTo>
                    <a:pt x="8453501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2748" y="4811776"/>
              <a:ext cx="8453755" cy="1090930"/>
            </a:xfrm>
            <a:custGeom>
              <a:avLst/>
              <a:gdLst/>
              <a:ahLst/>
              <a:cxnLst/>
              <a:rect l="l" t="t" r="r" b="b"/>
              <a:pathLst>
                <a:path w="8453755" h="1090929">
                  <a:moveTo>
                    <a:pt x="0" y="0"/>
                  </a:moveTo>
                  <a:lnTo>
                    <a:pt x="0" y="1090549"/>
                  </a:lnTo>
                </a:path>
                <a:path w="8453755" h="1090929">
                  <a:moveTo>
                    <a:pt x="8453628" y="0"/>
                  </a:moveTo>
                  <a:lnTo>
                    <a:pt x="8453628" y="10905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6398" y="4811776"/>
              <a:ext cx="8466455" cy="12700"/>
            </a:xfrm>
            <a:custGeom>
              <a:avLst/>
              <a:gdLst/>
              <a:ahLst/>
              <a:cxnLst/>
              <a:rect l="l" t="t" r="r" b="b"/>
              <a:pathLst>
                <a:path w="8466455" h="12700">
                  <a:moveTo>
                    <a:pt x="0" y="12700"/>
                  </a:moveTo>
                  <a:lnTo>
                    <a:pt x="8466328" y="12700"/>
                  </a:lnTo>
                  <a:lnTo>
                    <a:pt x="8466328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6398" y="5883275"/>
              <a:ext cx="8466455" cy="0"/>
            </a:xfrm>
            <a:custGeom>
              <a:avLst/>
              <a:gdLst/>
              <a:ahLst/>
              <a:cxnLst/>
              <a:rect l="l" t="t" r="r" b="b"/>
              <a:pathLst>
                <a:path w="8466455">
                  <a:moveTo>
                    <a:pt x="0" y="0"/>
                  </a:moveTo>
                  <a:lnTo>
                    <a:pt x="8466328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74763" y="4840935"/>
            <a:ext cx="765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12466F"/>
                </a:solidFill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8350377" y="4840935"/>
            <a:ext cx="1445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50/100 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sz="1800" b="1" spc="15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1997" y="4840935"/>
            <a:ext cx="2007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confidence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0778" y="4840935"/>
            <a:ext cx="628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1760" y="523697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092238"/>
                </a:solidFill>
                <a:latin typeface="Arial"/>
                <a:cs typeface="Arial"/>
              </a:rPr>
              <a:t>C1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046" y="3267583"/>
            <a:ext cx="31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0" dirty="0">
                <a:solidFill>
                  <a:srgbClr val="092238"/>
                </a:solidFill>
                <a:latin typeface="Arial"/>
                <a:cs typeface="Arial"/>
              </a:rPr>
              <a:t>L1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78404" y="666750"/>
          <a:ext cx="4891405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9370"/>
                <a:gridCol w="2312035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85" dirty="0">
                          <a:latin typeface="Arial"/>
                          <a:cs typeface="Arial"/>
                        </a:rPr>
                        <a:t>A,B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40" dirty="0">
                          <a:latin typeface="Arial"/>
                          <a:cs typeface="Arial"/>
                        </a:rPr>
                        <a:t>B,C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A,C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00910" y="688340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092238"/>
                </a:solidFill>
                <a:latin typeface="Arial"/>
                <a:cs typeface="Arial"/>
              </a:rPr>
              <a:t>C2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78404" y="2990723"/>
          <a:ext cx="4891404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3010"/>
                <a:gridCol w="2398394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A,C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23720" y="3152978"/>
            <a:ext cx="308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5" dirty="0">
                <a:solidFill>
                  <a:srgbClr val="092238"/>
                </a:solidFill>
                <a:latin typeface="Arial"/>
                <a:cs typeface="Arial"/>
              </a:rPr>
              <a:t>L2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0679" y="1231391"/>
            <a:ext cx="5995416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5583" y="9144"/>
            <a:ext cx="5526024" cy="1030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7539" y="4257928"/>
            <a:ext cx="1816100" cy="944880"/>
            <a:chOff x="837539" y="4257928"/>
            <a:chExt cx="1816100" cy="944880"/>
          </a:xfrm>
        </p:grpSpPr>
        <p:sp>
          <p:nvSpPr>
            <p:cNvPr id="5" name="object 5"/>
            <p:cNvSpPr/>
            <p:nvPr/>
          </p:nvSpPr>
          <p:spPr>
            <a:xfrm>
              <a:off x="837539" y="4257928"/>
              <a:ext cx="1816100" cy="365760"/>
            </a:xfrm>
            <a:custGeom>
              <a:avLst/>
              <a:gdLst/>
              <a:ahLst/>
              <a:cxnLst/>
              <a:rect l="l" t="t" r="r" b="b"/>
              <a:pathLst>
                <a:path w="1816100" h="365760">
                  <a:moveTo>
                    <a:pt x="181571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815719" y="365760"/>
                  </a:lnTo>
                  <a:lnTo>
                    <a:pt x="1815719" y="0"/>
                  </a:lnTo>
                  <a:close/>
                </a:path>
              </a:pathLst>
            </a:custGeom>
            <a:solidFill>
              <a:srgbClr val="DEE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7539" y="4623638"/>
              <a:ext cx="1816100" cy="579120"/>
            </a:xfrm>
            <a:custGeom>
              <a:avLst/>
              <a:gdLst/>
              <a:ahLst/>
              <a:cxnLst/>
              <a:rect l="l" t="t" r="r" b="b"/>
              <a:pathLst>
                <a:path w="1816100" h="579120">
                  <a:moveTo>
                    <a:pt x="1815719" y="0"/>
                  </a:moveTo>
                  <a:lnTo>
                    <a:pt x="0" y="0"/>
                  </a:lnTo>
                  <a:lnTo>
                    <a:pt x="0" y="578916"/>
                  </a:lnTo>
                  <a:lnTo>
                    <a:pt x="1815719" y="578916"/>
                  </a:lnTo>
                  <a:lnTo>
                    <a:pt x="1815719" y="0"/>
                  </a:lnTo>
                  <a:close/>
                </a:path>
              </a:pathLst>
            </a:custGeom>
            <a:solidFill>
              <a:srgbClr val="EEF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189" y="3885819"/>
          <a:ext cx="7261858" cy="1310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464"/>
                <a:gridCol w="1341120"/>
                <a:gridCol w="1664335"/>
                <a:gridCol w="2440939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Association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Confidence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Confidence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925194" algn="l"/>
                        </a:tabLst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2/3=0.66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66%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5788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924560" algn="l"/>
                        </a:tabLst>
                      </a:pPr>
                      <a:r>
                        <a:rPr sz="1800" spc="-215" dirty="0">
                          <a:latin typeface="Arial"/>
                          <a:cs typeface="Arial"/>
                        </a:rPr>
                        <a:t>C	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00" dirty="0">
                          <a:latin typeface="Arial"/>
                          <a:cs typeface="Arial"/>
                        </a:rPr>
                        <a:t>2/2=1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235964" y="4358639"/>
            <a:ext cx="506730" cy="469900"/>
          </a:xfrm>
          <a:custGeom>
            <a:avLst/>
            <a:gdLst/>
            <a:ahLst/>
            <a:cxnLst/>
            <a:rect l="l" t="t" r="r" b="b"/>
            <a:pathLst>
              <a:path w="506730" h="469900">
                <a:moveTo>
                  <a:pt x="500380" y="38100"/>
                </a:moveTo>
                <a:lnTo>
                  <a:pt x="487680" y="31750"/>
                </a:lnTo>
                <a:lnTo>
                  <a:pt x="424180" y="0"/>
                </a:lnTo>
                <a:lnTo>
                  <a:pt x="424180" y="31750"/>
                </a:lnTo>
                <a:lnTo>
                  <a:pt x="0" y="31750"/>
                </a:lnTo>
                <a:lnTo>
                  <a:pt x="0" y="44450"/>
                </a:lnTo>
                <a:lnTo>
                  <a:pt x="424180" y="44450"/>
                </a:lnTo>
                <a:lnTo>
                  <a:pt x="424180" y="76200"/>
                </a:lnTo>
                <a:lnTo>
                  <a:pt x="487680" y="44450"/>
                </a:lnTo>
                <a:lnTo>
                  <a:pt x="500380" y="38100"/>
                </a:lnTo>
                <a:close/>
              </a:path>
              <a:path w="506730" h="469900">
                <a:moveTo>
                  <a:pt x="506476" y="431292"/>
                </a:moveTo>
                <a:lnTo>
                  <a:pt x="493776" y="424942"/>
                </a:lnTo>
                <a:lnTo>
                  <a:pt x="430276" y="393192"/>
                </a:lnTo>
                <a:lnTo>
                  <a:pt x="430276" y="424942"/>
                </a:lnTo>
                <a:lnTo>
                  <a:pt x="6096" y="424942"/>
                </a:lnTo>
                <a:lnTo>
                  <a:pt x="6096" y="437642"/>
                </a:lnTo>
                <a:lnTo>
                  <a:pt x="430276" y="437642"/>
                </a:lnTo>
                <a:lnTo>
                  <a:pt x="430276" y="469392"/>
                </a:lnTo>
                <a:lnTo>
                  <a:pt x="493776" y="437642"/>
                </a:lnTo>
                <a:lnTo>
                  <a:pt x="506476" y="431292"/>
                </a:lnTo>
                <a:close/>
              </a:path>
            </a:pathLst>
          </a:custGeom>
          <a:solidFill>
            <a:srgbClr val="F9A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6222" y="5719673"/>
            <a:ext cx="163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0795" y="5719673"/>
            <a:ext cx="2822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/Occurrence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7644" y="5846064"/>
            <a:ext cx="500380" cy="76200"/>
          </a:xfrm>
          <a:custGeom>
            <a:avLst/>
            <a:gdLst/>
            <a:ahLst/>
            <a:cxnLst/>
            <a:rect l="l" t="t" r="r" b="b"/>
            <a:pathLst>
              <a:path w="500379" h="76200">
                <a:moveTo>
                  <a:pt x="424180" y="0"/>
                </a:moveTo>
                <a:lnTo>
                  <a:pt x="424180" y="76200"/>
                </a:lnTo>
                <a:lnTo>
                  <a:pt x="487680" y="44450"/>
                </a:lnTo>
                <a:lnTo>
                  <a:pt x="436880" y="44450"/>
                </a:lnTo>
                <a:lnTo>
                  <a:pt x="436880" y="31750"/>
                </a:lnTo>
                <a:lnTo>
                  <a:pt x="487680" y="31750"/>
                </a:lnTo>
                <a:lnTo>
                  <a:pt x="424180" y="0"/>
                </a:lnTo>
                <a:close/>
              </a:path>
              <a:path w="500379" h="76200">
                <a:moveTo>
                  <a:pt x="42418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4180" y="44450"/>
                </a:lnTo>
                <a:lnTo>
                  <a:pt x="424180" y="31750"/>
                </a:lnTo>
                <a:close/>
              </a:path>
              <a:path w="500379" h="76200">
                <a:moveTo>
                  <a:pt x="487680" y="31750"/>
                </a:moveTo>
                <a:lnTo>
                  <a:pt x="436880" y="31750"/>
                </a:lnTo>
                <a:lnTo>
                  <a:pt x="436880" y="44450"/>
                </a:lnTo>
                <a:lnTo>
                  <a:pt x="487680" y="44450"/>
                </a:lnTo>
                <a:lnTo>
                  <a:pt x="500380" y="38100"/>
                </a:lnTo>
                <a:lnTo>
                  <a:pt x="487680" y="31750"/>
                </a:lnTo>
                <a:close/>
              </a:path>
            </a:pathLst>
          </a:custGeom>
          <a:solidFill>
            <a:srgbClr val="F9A9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6255" y="1246632"/>
            <a:ext cx="8065008" cy="430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1938" y="563956"/>
            <a:ext cx="19075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FF0000"/>
                </a:solidFill>
              </a:rPr>
              <a:t>Example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No.02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420623"/>
            <a:ext cx="76200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" y="1091183"/>
            <a:ext cx="11972544" cy="467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2455" y="743712"/>
            <a:ext cx="9467088" cy="537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39" y="1200911"/>
            <a:ext cx="11856720" cy="445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8" y="1944623"/>
            <a:ext cx="11820144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8832" y="1575816"/>
            <a:ext cx="4974336" cy="3706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9144" y="5434584"/>
            <a:ext cx="3535679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34374"/>
            <a:ext cx="9429750" cy="178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Association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defined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identification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frequent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patterns, 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correlations,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associations,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causal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structures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among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sets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transactional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databases,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relational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databases,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information 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repositories.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751" y="442925"/>
            <a:ext cx="52184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5" dirty="0">
                <a:solidFill>
                  <a:srgbClr val="C00000"/>
                </a:solidFill>
              </a:rPr>
              <a:t>Defining </a:t>
            </a:r>
            <a:r>
              <a:rPr sz="3200" spc="-229" dirty="0">
                <a:solidFill>
                  <a:srgbClr val="C00000"/>
                </a:solidFill>
              </a:rPr>
              <a:t>Association </a:t>
            </a:r>
            <a:r>
              <a:rPr sz="3200" spc="-325" dirty="0">
                <a:solidFill>
                  <a:srgbClr val="C00000"/>
                </a:solidFill>
              </a:rPr>
              <a:t>Rule</a:t>
            </a:r>
            <a:r>
              <a:rPr sz="3200" spc="-185" dirty="0">
                <a:solidFill>
                  <a:srgbClr val="C00000"/>
                </a:solidFill>
              </a:rPr>
              <a:t> </a:t>
            </a:r>
            <a:r>
              <a:rPr sz="3200" spc="-175" dirty="0">
                <a:solidFill>
                  <a:srgbClr val="C00000"/>
                </a:solidFill>
              </a:rPr>
              <a:t>Mining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583" y="0"/>
            <a:ext cx="1046683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272" y="2770632"/>
            <a:ext cx="11649456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1383" y="1210055"/>
            <a:ext cx="6809232" cy="4437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0" y="899160"/>
            <a:ext cx="10942320" cy="505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5688" y="1780031"/>
            <a:ext cx="6096000" cy="401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4" y="1697735"/>
            <a:ext cx="5617464" cy="409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520" y="380387"/>
            <a:ext cx="9748520" cy="6972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spc="-140" dirty="0"/>
              <a:t>Association </a:t>
            </a:r>
            <a:r>
              <a:rPr sz="2000" spc="-135" dirty="0"/>
              <a:t>rules </a:t>
            </a:r>
            <a:r>
              <a:rPr sz="2000" spc="-45" dirty="0"/>
              <a:t>are </a:t>
            </a:r>
            <a:r>
              <a:rPr sz="2000" spc="-70" dirty="0"/>
              <a:t>generally </a:t>
            </a:r>
            <a:r>
              <a:rPr sz="2000" spc="-10" dirty="0"/>
              <a:t>if/then </a:t>
            </a:r>
            <a:r>
              <a:rPr sz="2000" spc="-155" dirty="0"/>
              <a:t>statements </a:t>
            </a:r>
            <a:r>
              <a:rPr sz="2000" spc="-75" dirty="0"/>
              <a:t>that </a:t>
            </a:r>
            <a:r>
              <a:rPr sz="2000" spc="-100" dirty="0"/>
              <a:t>help </a:t>
            </a:r>
            <a:r>
              <a:rPr sz="2000" spc="-130" dirty="0"/>
              <a:t>in </a:t>
            </a:r>
            <a:r>
              <a:rPr sz="2000" spc="-120" dirty="0"/>
              <a:t>discovering </a:t>
            </a:r>
            <a:r>
              <a:rPr sz="2000" spc="-114" dirty="0"/>
              <a:t>relationships</a:t>
            </a:r>
            <a:r>
              <a:rPr sz="2000" spc="-165" dirty="0"/>
              <a:t> </a:t>
            </a:r>
            <a:r>
              <a:rPr sz="2000" spc="-114" dirty="0"/>
              <a:t>between</a:t>
            </a:r>
            <a:endParaRPr sz="2000"/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2000" spc="-135" dirty="0"/>
              <a:t>seemingly </a:t>
            </a:r>
            <a:r>
              <a:rPr sz="2000" spc="-85" dirty="0"/>
              <a:t>unrelated </a:t>
            </a:r>
            <a:r>
              <a:rPr sz="2000" spc="-15" dirty="0"/>
              <a:t>data </a:t>
            </a:r>
            <a:r>
              <a:rPr sz="2000" spc="-130" dirty="0"/>
              <a:t>in </a:t>
            </a:r>
            <a:r>
              <a:rPr sz="2000" spc="-15" dirty="0"/>
              <a:t>a </a:t>
            </a:r>
            <a:r>
              <a:rPr sz="2000" spc="-55" dirty="0"/>
              <a:t>relational </a:t>
            </a:r>
            <a:r>
              <a:rPr sz="2000" spc="-65" dirty="0"/>
              <a:t>database </a:t>
            </a:r>
            <a:r>
              <a:rPr sz="2000" spc="-55" dirty="0"/>
              <a:t>or </a:t>
            </a:r>
            <a:r>
              <a:rPr sz="2000" spc="-95" dirty="0"/>
              <a:t>other </a:t>
            </a:r>
            <a:r>
              <a:rPr sz="2000" spc="-90" dirty="0"/>
              <a:t>information</a:t>
            </a:r>
            <a:r>
              <a:rPr sz="2000" spc="114" dirty="0"/>
              <a:t> </a:t>
            </a:r>
            <a:r>
              <a:rPr sz="2000" spc="-85" dirty="0"/>
              <a:t>repository.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520" y="1049694"/>
            <a:ext cx="9752965" cy="465074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45"/>
              </a:spcBef>
            </a:pP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example,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‘If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buys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dozen eggs,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80%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likely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r>
              <a:rPr sz="20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milk.’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association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consists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parts,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i.e.,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antecedent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(if)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consequent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(then).</a:t>
            </a:r>
            <a:endParaRPr sz="2000">
              <a:latin typeface="Arial"/>
              <a:cs typeface="Arial"/>
            </a:endParaRPr>
          </a:p>
          <a:p>
            <a:pPr marL="469265" algn="just">
              <a:lnSpc>
                <a:spcPct val="100000"/>
              </a:lnSpc>
              <a:spcBef>
                <a:spcPts val="735"/>
              </a:spcBef>
            </a:pPr>
            <a:r>
              <a:rPr sz="1700" spc="-15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antecedent </a:t>
            </a:r>
            <a:r>
              <a:rPr sz="1700" spc="-1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consequent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700">
              <a:latin typeface="Arial"/>
              <a:cs typeface="Arial"/>
            </a:endParaRPr>
          </a:p>
          <a:p>
            <a:pPr marL="469265" algn="just">
              <a:lnSpc>
                <a:spcPct val="100000"/>
              </a:lnSpc>
              <a:spcBef>
                <a:spcPts val="219"/>
              </a:spcBef>
            </a:pP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combination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0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antecedent.</a:t>
            </a:r>
            <a:endParaRPr sz="1700">
              <a:latin typeface="Arial"/>
              <a:cs typeface="Arial"/>
            </a:endParaRPr>
          </a:p>
          <a:p>
            <a:pPr marL="12700" marR="6350" algn="just">
              <a:lnSpc>
                <a:spcPct val="110000"/>
              </a:lnSpc>
              <a:spcBef>
                <a:spcPts val="950"/>
              </a:spcBef>
            </a:pP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Association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written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meaning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whenever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tends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to  appear.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sets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items.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Here,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referred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rule’s 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antecedent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consequent.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ct val="110000"/>
              </a:lnSpc>
              <a:spcBef>
                <a:spcPts val="1010"/>
              </a:spcBef>
            </a:pP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example,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sales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supermarket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specify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customer 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buys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onions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potatoes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together,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she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buy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burgers. 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onions,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potatoes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burger.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concept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association rules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formulated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Indian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scientists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Dr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Rakesh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Agrawal</a:t>
            </a:r>
            <a:r>
              <a:rPr sz="20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Dr </a:t>
            </a: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R.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Srikant.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134112"/>
            <a:ext cx="8394192" cy="6589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6583" y="685800"/>
            <a:ext cx="7418832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2489" y="2307793"/>
            <a:ext cx="33737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70" dirty="0">
                <a:solidFill>
                  <a:srgbClr val="092238"/>
                </a:solidFill>
                <a:latin typeface="Arial"/>
                <a:cs typeface="Arial"/>
              </a:rPr>
              <a:t>Finding </a:t>
            </a:r>
            <a:r>
              <a:rPr b="1" spc="-200" dirty="0">
                <a:solidFill>
                  <a:srgbClr val="092238"/>
                </a:solidFill>
                <a:latin typeface="Arial"/>
                <a:cs typeface="Arial"/>
              </a:rPr>
              <a:t>Frequent </a:t>
            </a:r>
            <a:r>
              <a:rPr b="1" spc="-160" dirty="0">
                <a:solidFill>
                  <a:srgbClr val="092238"/>
                </a:solidFill>
                <a:latin typeface="Arial"/>
                <a:cs typeface="Arial"/>
              </a:rPr>
              <a:t>Item</a:t>
            </a:r>
            <a:r>
              <a:rPr b="1" spc="240" dirty="0">
                <a:solidFill>
                  <a:srgbClr val="092238"/>
                </a:solidFill>
                <a:latin typeface="Arial"/>
                <a:cs typeface="Arial"/>
              </a:rPr>
              <a:t> </a:t>
            </a:r>
            <a:r>
              <a:rPr b="1" spc="-285" dirty="0">
                <a:solidFill>
                  <a:srgbClr val="092238"/>
                </a:solidFill>
                <a:latin typeface="Arial"/>
                <a:cs typeface="Arial"/>
              </a:rPr>
              <a:t>Sets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37357" y="3215335"/>
            <a:ext cx="5413375" cy="711200"/>
            <a:chOff x="2737357" y="3215335"/>
            <a:chExt cx="5413375" cy="711200"/>
          </a:xfrm>
        </p:grpSpPr>
        <p:sp>
          <p:nvSpPr>
            <p:cNvPr id="4" name="object 4"/>
            <p:cNvSpPr/>
            <p:nvPr/>
          </p:nvSpPr>
          <p:spPr>
            <a:xfrm>
              <a:off x="2748406" y="3222802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1493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37358" y="3219830"/>
              <a:ext cx="5413375" cy="706755"/>
            </a:xfrm>
            <a:custGeom>
              <a:avLst/>
              <a:gdLst/>
              <a:ahLst/>
              <a:cxnLst/>
              <a:rect l="l" t="t" r="r" b="b"/>
              <a:pathLst>
                <a:path w="5413375" h="706754">
                  <a:moveTo>
                    <a:pt x="76073" y="603885"/>
                  </a:moveTo>
                  <a:lnTo>
                    <a:pt x="44310" y="605485"/>
                  </a:lnTo>
                  <a:lnTo>
                    <a:pt x="13716" y="0"/>
                  </a:lnTo>
                  <a:lnTo>
                    <a:pt x="1016" y="762"/>
                  </a:lnTo>
                  <a:lnTo>
                    <a:pt x="31610" y="606120"/>
                  </a:lnTo>
                  <a:lnTo>
                    <a:pt x="0" y="607695"/>
                  </a:lnTo>
                  <a:lnTo>
                    <a:pt x="41910" y="681863"/>
                  </a:lnTo>
                  <a:lnTo>
                    <a:pt x="69557" y="618744"/>
                  </a:lnTo>
                  <a:lnTo>
                    <a:pt x="76073" y="603885"/>
                  </a:lnTo>
                  <a:close/>
                </a:path>
                <a:path w="5413375" h="706754">
                  <a:moveTo>
                    <a:pt x="5413121" y="628269"/>
                  </a:moveTo>
                  <a:lnTo>
                    <a:pt x="5381358" y="629869"/>
                  </a:lnTo>
                  <a:lnTo>
                    <a:pt x="5350764" y="24384"/>
                  </a:lnTo>
                  <a:lnTo>
                    <a:pt x="5338064" y="25146"/>
                  </a:lnTo>
                  <a:lnTo>
                    <a:pt x="5368658" y="630504"/>
                  </a:lnTo>
                  <a:lnTo>
                    <a:pt x="5337048" y="632079"/>
                  </a:lnTo>
                  <a:lnTo>
                    <a:pt x="5378958" y="706247"/>
                  </a:lnTo>
                  <a:lnTo>
                    <a:pt x="5406606" y="643128"/>
                  </a:lnTo>
                  <a:lnTo>
                    <a:pt x="5413121" y="628269"/>
                  </a:lnTo>
                  <a:close/>
                </a:path>
              </a:pathLst>
            </a:custGeom>
            <a:solidFill>
              <a:srgbClr val="B15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1950" y="4145660"/>
            <a:ext cx="28917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Apriori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buChar char="-"/>
              <a:tabLst>
                <a:tab pos="198755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(Support,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Confidence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buChar char="-"/>
              <a:tabLst>
                <a:tab pos="198755" algn="l"/>
              </a:tabLst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Candidate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9743" y="4092016"/>
            <a:ext cx="20580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Frequent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5"/>
              </a:spcBef>
              <a:buChar char="-"/>
              <a:tabLst>
                <a:tab pos="198755" algn="l"/>
              </a:tabLst>
            </a:pP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(Support)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buChar char="-"/>
              <a:tabLst>
                <a:tab pos="198755" algn="l"/>
              </a:tabLst>
            </a:pP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FP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39" y="151002"/>
            <a:ext cx="73342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15" dirty="0">
                <a:solidFill>
                  <a:srgbClr val="C00000"/>
                </a:solidFill>
              </a:rPr>
              <a:t>FIRST </a:t>
            </a:r>
            <a:r>
              <a:rPr sz="3200" spc="-300" dirty="0">
                <a:solidFill>
                  <a:srgbClr val="C00000"/>
                </a:solidFill>
              </a:rPr>
              <a:t>LET’S </a:t>
            </a:r>
            <a:r>
              <a:rPr sz="3200" spc="-185" dirty="0">
                <a:solidFill>
                  <a:srgbClr val="C00000"/>
                </a:solidFill>
              </a:rPr>
              <a:t>LOOK </a:t>
            </a:r>
            <a:r>
              <a:rPr sz="3200" spc="-254" dirty="0">
                <a:solidFill>
                  <a:srgbClr val="C00000"/>
                </a:solidFill>
              </a:rPr>
              <a:t>BACK </a:t>
            </a:r>
            <a:r>
              <a:rPr sz="3200" spc="-185" dirty="0">
                <a:solidFill>
                  <a:srgbClr val="C00000"/>
                </a:solidFill>
              </a:rPr>
              <a:t>TO </a:t>
            </a:r>
            <a:r>
              <a:rPr sz="3200" spc="-285" dirty="0">
                <a:solidFill>
                  <a:srgbClr val="C00000"/>
                </a:solidFill>
              </a:rPr>
              <a:t>THE</a:t>
            </a:r>
            <a:r>
              <a:rPr sz="3200" spc="-595" dirty="0">
                <a:solidFill>
                  <a:srgbClr val="C00000"/>
                </a:solidFill>
              </a:rPr>
              <a:t> </a:t>
            </a:r>
            <a:r>
              <a:rPr sz="3200" spc="-204" dirty="0">
                <a:solidFill>
                  <a:srgbClr val="C00000"/>
                </a:solidFill>
              </a:rPr>
              <a:t>APRIORI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16380" y="2663012"/>
            <a:ext cx="609600" cy="33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6380" y="3776471"/>
            <a:ext cx="609600" cy="332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3680" y="638378"/>
            <a:ext cx="9432925" cy="415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95"/>
              </a:spcBef>
            </a:pPr>
            <a:r>
              <a:rPr sz="3200" spc="-150" dirty="0">
                <a:solidFill>
                  <a:srgbClr val="C00000"/>
                </a:solidFill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50">
              <a:latin typeface="Arial"/>
              <a:cs typeface="Arial"/>
            </a:endParaRPr>
          </a:p>
          <a:p>
            <a:pPr marL="356870" marR="431165" indent="-344805" algn="just">
              <a:lnSpc>
                <a:spcPts val="2590"/>
              </a:lnSpc>
              <a:spcBef>
                <a:spcPts val="5"/>
              </a:spcBef>
            </a:pPr>
            <a:r>
              <a:rPr sz="2400" spc="450" dirty="0">
                <a:solidFill>
                  <a:srgbClr val="A32E0E"/>
                </a:solidFill>
                <a:latin typeface="Arial"/>
                <a:cs typeface="Arial"/>
              </a:rPr>
              <a:t>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Apriori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frequent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association 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over transactional</a:t>
            </a:r>
            <a:r>
              <a:rPr sz="2400" spc="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databases.</a:t>
            </a:r>
            <a:endParaRPr sz="2400">
              <a:latin typeface="Arial"/>
              <a:cs typeface="Arial"/>
            </a:endParaRPr>
          </a:p>
          <a:p>
            <a:pPr marL="356870" marR="5080" indent="73025" algn="just">
              <a:lnSpc>
                <a:spcPct val="90100"/>
              </a:lnSpc>
              <a:spcBef>
                <a:spcPts val="969"/>
              </a:spcBef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proceeds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identifying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frequent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individual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database 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extending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larger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larger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sets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long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those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item 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sets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sufficiently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often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in the</a:t>
            </a:r>
            <a:r>
              <a:rPr sz="24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400">
              <a:latin typeface="Arial"/>
              <a:cs typeface="Arial"/>
            </a:endParaRPr>
          </a:p>
          <a:p>
            <a:pPr marL="356870" marR="139700" indent="60960" algn="just">
              <a:lnSpc>
                <a:spcPct val="90000"/>
              </a:lnSpc>
              <a:spcBef>
                <a:spcPts val="985"/>
              </a:spcBef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frequent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sz="2400" spc="-245" dirty="0">
                <a:solidFill>
                  <a:srgbClr val="FFFFFF"/>
                </a:solidFill>
                <a:latin typeface="Arial"/>
                <a:cs typeface="Arial"/>
              </a:rPr>
              <a:t>sets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Apriori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determine 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association rules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highlight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trends in 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database: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235" dirty="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domains </a:t>
            </a: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basket</a:t>
            </a: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analysis.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251" y="358851"/>
            <a:ext cx="5517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C00000"/>
                </a:solidFill>
              </a:rPr>
              <a:t>IS </a:t>
            </a:r>
            <a:r>
              <a:rPr sz="3600" spc="-220" dirty="0">
                <a:solidFill>
                  <a:srgbClr val="C00000"/>
                </a:solidFill>
              </a:rPr>
              <a:t>APRIORI </a:t>
            </a:r>
            <a:r>
              <a:rPr sz="3600" spc="-335" dirty="0">
                <a:solidFill>
                  <a:srgbClr val="C00000"/>
                </a:solidFill>
              </a:rPr>
              <a:t>FAST</a:t>
            </a:r>
            <a:r>
              <a:rPr sz="3600" spc="260" dirty="0">
                <a:solidFill>
                  <a:srgbClr val="C00000"/>
                </a:solidFill>
              </a:rPr>
              <a:t> </a:t>
            </a:r>
            <a:r>
              <a:rPr sz="3600" spc="-210" dirty="0">
                <a:solidFill>
                  <a:srgbClr val="C00000"/>
                </a:solidFill>
              </a:rPr>
              <a:t>ENOUGH?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80970" y="2069338"/>
            <a:ext cx="719937" cy="38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8551" y="3991686"/>
            <a:ext cx="615696" cy="332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8314" y="2029205"/>
            <a:ext cx="7068184" cy="2317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Basics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Apriori</a:t>
            </a:r>
            <a:r>
              <a:rPr sz="28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Use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frequent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(k-1)-itemsets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generate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k-itemsets</a:t>
            </a:r>
            <a:endParaRPr sz="24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385"/>
              </a:spcBef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candidates</a:t>
            </a:r>
            <a:endParaRPr sz="24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005"/>
              </a:spcBef>
            </a:pPr>
            <a:r>
              <a:rPr sz="2400" spc="-235" dirty="0">
                <a:solidFill>
                  <a:srgbClr val="FFFFFF"/>
                </a:solidFill>
                <a:latin typeface="Arial"/>
                <a:cs typeface="Arial"/>
              </a:rPr>
              <a:t>Scan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databases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frequent</a:t>
            </a:r>
            <a:r>
              <a:rPr sz="24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k-itemsets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1096</Words>
  <Application>Microsoft Office PowerPoint</Application>
  <PresentationFormat>Widescreen</PresentationFormat>
  <Paragraphs>199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Sir Syed University of Engineering &amp; Technology, Karachi</vt:lpstr>
      <vt:lpstr>PowerPoint Presentation</vt:lpstr>
      <vt:lpstr>Defining Association Rule Mining</vt:lpstr>
      <vt:lpstr>Association rules are generally if/then statements that help in discovering relationships between seemingly unrelated data in a relational database or other information repository.</vt:lpstr>
      <vt:lpstr>PowerPoint Presentation</vt:lpstr>
      <vt:lpstr>PowerPoint Presentation</vt:lpstr>
      <vt:lpstr>Finding Frequent Item Sets</vt:lpstr>
      <vt:lpstr>FIRST LET’S LOOK BACK TO THE APRIORI</vt:lpstr>
      <vt:lpstr>IS APRIORI FAST ENOUGH?</vt:lpstr>
      <vt:lpstr>If there are 104 frequent 1-items ts, the Apriori algorithm will</vt:lpstr>
      <vt:lpstr>SUPPORT  AND CONFIDENCE</vt:lpstr>
      <vt:lpstr>PowerPoint Presentation</vt:lpstr>
      <vt:lpstr>ORIGINAL APRIORI  ALGORITHM</vt:lpstr>
      <vt:lpstr>PowerPoint Presentation</vt:lpstr>
      <vt:lpstr>The Metrics to Evaluate the Strength of Association Rules</vt:lpstr>
      <vt:lpstr>Support</vt:lpstr>
      <vt:lpstr>PowerPoint Presentation</vt:lpstr>
      <vt:lpstr>Confidence</vt:lpstr>
      <vt:lpstr>Example</vt:lpstr>
      <vt:lpstr>PowerPoint Presentation</vt:lpstr>
      <vt:lpstr>PowerPoint Presentation</vt:lpstr>
      <vt:lpstr>PowerPoint Presentation</vt:lpstr>
      <vt:lpstr>Example No.02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shardhanand</cp:lastModifiedBy>
  <cp:revision>2</cp:revision>
  <dcterms:created xsi:type="dcterms:W3CDTF">2021-12-24T10:48:07Z</dcterms:created>
  <dcterms:modified xsi:type="dcterms:W3CDTF">2021-12-28T05:30:10Z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2021-12-24T00:00:00Z</vt:filetime>
  </property>
</Properties>
</file>