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2" y="4867655"/>
            <a:ext cx="384048" cy="19811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32103" y="1304544"/>
            <a:ext cx="3163824" cy="1901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" y="0"/>
            <a:ext cx="1166352" cy="2368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50920"/>
            <a:ext cx="219456" cy="6583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80559"/>
            <a:ext cx="243840" cy="2362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2504" y="4867655"/>
            <a:ext cx="977299" cy="1990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73072" y="0"/>
            <a:ext cx="529367" cy="6278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530583" y="5550408"/>
            <a:ext cx="509016" cy="12984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31168" y="6095"/>
            <a:ext cx="384048" cy="17251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442192" y="4867655"/>
            <a:ext cx="384048" cy="19811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2701" y="475615"/>
            <a:ext cx="40065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819275"/>
            <a:ext cx="10534650" cy="450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74426" y="5986184"/>
            <a:ext cx="222884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1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4711" y="4020311"/>
            <a:ext cx="188975" cy="188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5632" y="0"/>
            <a:ext cx="1407160" cy="2710180"/>
            <a:chOff x="865632" y="0"/>
            <a:chExt cx="1407160" cy="2710180"/>
          </a:xfrm>
        </p:grpSpPr>
        <p:sp>
          <p:nvSpPr>
            <p:cNvPr id="5" name="object 5"/>
            <p:cNvSpPr/>
            <p:nvPr/>
          </p:nvSpPr>
          <p:spPr>
            <a:xfrm>
              <a:off x="938784" y="0"/>
              <a:ext cx="1334008" cy="27096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5632" y="6095"/>
              <a:ext cx="240792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9144"/>
            <a:ext cx="524256" cy="4663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0831" y="5480303"/>
            <a:ext cx="515112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6095"/>
            <a:ext cx="387096" cy="1737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82896"/>
            <a:ext cx="441959" cy="19568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59" y="6095"/>
            <a:ext cx="816864" cy="4023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3" y="9144"/>
            <a:ext cx="2258060" cy="6849109"/>
            <a:chOff x="39623" y="9144"/>
            <a:chExt cx="2258060" cy="6849109"/>
          </a:xfrm>
        </p:grpSpPr>
        <p:sp>
          <p:nvSpPr>
            <p:cNvPr id="13" name="object 13"/>
            <p:cNvSpPr/>
            <p:nvPr/>
          </p:nvSpPr>
          <p:spPr>
            <a:xfrm>
              <a:off x="1319784" y="4867655"/>
              <a:ext cx="977422" cy="19903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968" y="9144"/>
              <a:ext cx="832104" cy="68336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" y="103632"/>
              <a:ext cx="1563624" cy="156362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988310" y="1572005"/>
            <a:ext cx="5796915" cy="126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4895"/>
              </a:lnSpc>
              <a:spcBef>
                <a:spcPts val="95"/>
              </a:spcBef>
            </a:pPr>
            <a:r>
              <a:rPr sz="4300" b="1" spc="-170" dirty="0">
                <a:latin typeface="Times New Roman"/>
                <a:cs typeface="Times New Roman"/>
              </a:rPr>
              <a:t>DATA</a:t>
            </a:r>
            <a:r>
              <a:rPr sz="4300" b="1" spc="-345" dirty="0">
                <a:latin typeface="Times New Roman"/>
                <a:cs typeface="Times New Roman"/>
              </a:rPr>
              <a:t> </a:t>
            </a:r>
            <a:r>
              <a:rPr sz="4300" b="1" spc="-55" dirty="0">
                <a:latin typeface="Times New Roman"/>
                <a:cs typeface="Times New Roman"/>
              </a:rPr>
              <a:t>WAREHOUSING</a:t>
            </a:r>
            <a:endParaRPr sz="4300">
              <a:latin typeface="Times New Roman"/>
              <a:cs typeface="Times New Roman"/>
            </a:endParaRPr>
          </a:p>
          <a:p>
            <a:pPr algn="ctr">
              <a:lnSpc>
                <a:spcPts val="4895"/>
              </a:lnSpc>
            </a:pPr>
            <a:r>
              <a:rPr sz="4300" b="1" spc="-5" dirty="0">
                <a:latin typeface="Times New Roman"/>
                <a:cs typeface="Times New Roman"/>
              </a:rPr>
              <a:t>&amp;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2819" y="2751531"/>
            <a:ext cx="3747770" cy="186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4300" b="1" spc="-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MINING</a:t>
            </a:r>
            <a:endParaRPr sz="430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4135"/>
              </a:spcBef>
            </a:pPr>
            <a:r>
              <a:rPr sz="43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CS-414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2623" y="213105"/>
            <a:ext cx="518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Sir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Syed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Technology,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Karachi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618" y="6505143"/>
            <a:ext cx="122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Batch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 smtClean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lang="en-US" sz="1800" spc="-20" dirty="0" smtClean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4514" y="5960465"/>
            <a:ext cx="53362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Department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65" dirty="0" smtClean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lang="en-US" sz="1800" spc="-165" dirty="0" smtClean="0">
                <a:solidFill>
                  <a:srgbClr val="FFFFFF"/>
                </a:solidFill>
                <a:latin typeface="Arial"/>
                <a:cs typeface="Arial"/>
              </a:rPr>
              <a:t> &amp; Information Technology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605" y="390601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SUFFIX </a:t>
            </a:r>
            <a:r>
              <a:rPr spc="-770" dirty="0"/>
              <a:t>TREE </a:t>
            </a:r>
            <a:r>
              <a:rPr spc="-475" dirty="0"/>
              <a:t>CLUSTERING</a:t>
            </a:r>
            <a:r>
              <a:rPr spc="-155" dirty="0"/>
              <a:t> </a:t>
            </a:r>
            <a:r>
              <a:rPr spc="-440" dirty="0"/>
              <a:t>(STC)</a:t>
            </a:r>
          </a:p>
        </p:txBody>
      </p:sp>
      <p:sp>
        <p:nvSpPr>
          <p:cNvPr id="3" name="object 3"/>
          <p:cNvSpPr/>
          <p:nvPr/>
        </p:nvSpPr>
        <p:spPr>
          <a:xfrm>
            <a:off x="1383791" y="1335024"/>
            <a:ext cx="8726424" cy="522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871" y="0"/>
            <a:ext cx="9973310" cy="6626859"/>
            <a:chOff x="118871" y="0"/>
            <a:chExt cx="9973310" cy="6626859"/>
          </a:xfrm>
        </p:grpSpPr>
        <p:sp>
          <p:nvSpPr>
            <p:cNvPr id="3" name="object 3"/>
            <p:cNvSpPr/>
            <p:nvPr/>
          </p:nvSpPr>
          <p:spPr>
            <a:xfrm>
              <a:off x="118871" y="377952"/>
              <a:ext cx="5047488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6360" y="283463"/>
              <a:ext cx="4925568" cy="634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4223" y="0"/>
              <a:ext cx="3770376" cy="752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4055" y="902208"/>
            <a:ext cx="4962525" cy="3999229"/>
            <a:chOff x="2734055" y="902208"/>
            <a:chExt cx="4962525" cy="3999229"/>
          </a:xfrm>
        </p:grpSpPr>
        <p:sp>
          <p:nvSpPr>
            <p:cNvPr id="3" name="object 3"/>
            <p:cNvSpPr/>
            <p:nvPr/>
          </p:nvSpPr>
          <p:spPr>
            <a:xfrm>
              <a:off x="3544823" y="1417319"/>
              <a:ext cx="3675888" cy="3483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34055" y="902208"/>
              <a:ext cx="4962144" cy="515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9" y="219456"/>
            <a:ext cx="9857740" cy="5953125"/>
            <a:chOff x="960119" y="219456"/>
            <a:chExt cx="9857740" cy="5953125"/>
          </a:xfrm>
        </p:grpSpPr>
        <p:sp>
          <p:nvSpPr>
            <p:cNvPr id="3" name="object 3"/>
            <p:cNvSpPr/>
            <p:nvPr/>
          </p:nvSpPr>
          <p:spPr>
            <a:xfrm>
              <a:off x="960119" y="219456"/>
              <a:ext cx="9857232" cy="5952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31408" y="3938015"/>
              <a:ext cx="4885944" cy="981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1183" y="158495"/>
            <a:ext cx="10009632" cy="6541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4951" y="515112"/>
            <a:ext cx="6233159" cy="610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677" y="1019378"/>
            <a:ext cx="6671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RESEMBLANCE </a:t>
            </a:r>
            <a:r>
              <a:rPr spc="-285" dirty="0"/>
              <a:t>AND</a:t>
            </a:r>
            <a:r>
              <a:rPr spc="-10" dirty="0"/>
              <a:t> </a:t>
            </a:r>
            <a:r>
              <a:rPr spc="-350" dirty="0"/>
              <a:t>CONTAINMENT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34374"/>
            <a:ext cx="9329420" cy="33534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improve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query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results,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pages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pages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almost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identical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4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results.</a:t>
            </a:r>
            <a:endParaRPr sz="2400">
              <a:latin typeface="Arial"/>
              <a:cs typeface="Arial"/>
            </a:endParaRPr>
          </a:p>
          <a:p>
            <a:pPr marL="240665" marR="5080" indent="-228600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documents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other.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(both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inclusive).</a:t>
            </a:r>
            <a:endParaRPr sz="2400">
              <a:latin typeface="Arial"/>
              <a:cs typeface="Arial"/>
            </a:endParaRPr>
          </a:p>
          <a:p>
            <a:pPr marL="240665" marR="22225" indent="-228600">
              <a:lnSpc>
                <a:spcPct val="120100"/>
              </a:lnSpc>
              <a:spcBef>
                <a:spcPts val="9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Containment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existence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inside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another.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value between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representing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first 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present inside the</a:t>
            </a:r>
            <a:r>
              <a:rPr sz="24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second.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635" y="472516"/>
            <a:ext cx="3237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FIN</a:t>
            </a:r>
            <a:r>
              <a:rPr spc="-335" dirty="0"/>
              <a:t>G</a:t>
            </a:r>
            <a:r>
              <a:rPr spc="-575" dirty="0"/>
              <a:t>ERPRINT</a:t>
            </a:r>
            <a:r>
              <a:rPr spc="-250" dirty="0"/>
              <a:t>I</a:t>
            </a:r>
            <a:r>
              <a:rPr spc="-110" dirty="0"/>
              <a:t>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305" y="1271549"/>
            <a:ext cx="9634855" cy="25012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Fingerprinting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used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similarity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documents.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ct val="120100"/>
              </a:lnSpc>
              <a:spcBef>
                <a:spcPts val="101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dividing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continuous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every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length.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seldom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because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inefficient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documents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2672" y="4729607"/>
          <a:ext cx="5386070" cy="1478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3035"/>
                <a:gridCol w="2693035"/>
              </a:tblGrid>
              <a:tr h="36576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Document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Document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love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love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37078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love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machine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love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artificial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learning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20" dirty="0">
                          <a:latin typeface="Arial"/>
                          <a:cs typeface="Arial"/>
                        </a:rPr>
                        <a:t>artificial</a:t>
                      </a:r>
                      <a:r>
                        <a:rPr sz="1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intelligence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48155" y="4728971"/>
            <a:ext cx="2026920" cy="1216660"/>
          </a:xfrm>
          <a:prstGeom prst="rect">
            <a:avLst/>
          </a:prstGeom>
          <a:solidFill>
            <a:srgbClr val="9ACD4B"/>
          </a:solidFill>
          <a:ln w="1524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78435">
              <a:lnSpc>
                <a:spcPts val="1970"/>
              </a:lnSpc>
            </a:pP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love</a:t>
            </a:r>
            <a:endParaRPr sz="1800">
              <a:latin typeface="Arial"/>
              <a:cs typeface="Arial"/>
            </a:endParaRPr>
          </a:p>
          <a:p>
            <a:pPr marL="233679">
              <a:lnSpc>
                <a:spcPts val="1970"/>
              </a:lnSpc>
            </a:pP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6244" y="4728971"/>
            <a:ext cx="2026920" cy="1216660"/>
          </a:xfrm>
          <a:prstGeom prst="rect">
            <a:avLst/>
          </a:prstGeom>
          <a:solidFill>
            <a:srgbClr val="9ACD4B"/>
          </a:solidFill>
          <a:ln w="1524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80975">
              <a:lnSpc>
                <a:spcPts val="1970"/>
              </a:lnSpc>
            </a:pP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2: 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love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ts val="197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intelligence.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6003" y="1019378"/>
            <a:ext cx="39985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WEB </a:t>
            </a:r>
            <a:r>
              <a:rPr spc="-440" dirty="0"/>
              <a:t>USAGE</a:t>
            </a:r>
            <a:r>
              <a:rPr spc="-300" dirty="0"/>
              <a:t> </a:t>
            </a:r>
            <a:r>
              <a:rPr spc="-18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48103"/>
            <a:ext cx="971232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372110" indent="-228600">
              <a:lnSpc>
                <a:spcPct val="1101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usage mining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deals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extracting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about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user’s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interaction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pages.</a:t>
            </a:r>
            <a:endParaRPr sz="22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3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behavior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interacting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2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customer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centric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profitable.</a:t>
            </a:r>
            <a:endParaRPr sz="22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27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collected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analyzed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either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association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clustering</a:t>
            </a:r>
            <a:r>
              <a:rPr sz="2200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obtain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hidden</a:t>
            </a:r>
            <a:r>
              <a:rPr sz="2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knowledge.</a:t>
            </a:r>
            <a:endParaRPr sz="2200">
              <a:latin typeface="Arial"/>
              <a:cs typeface="Arial"/>
            </a:endParaRPr>
          </a:p>
          <a:p>
            <a:pPr marL="240665" marR="87630" indent="-228600">
              <a:lnSpc>
                <a:spcPct val="1101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example,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whenever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visits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he/she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visits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200" spc="-365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75% 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confidence 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more.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WEB </a:t>
            </a:r>
            <a:r>
              <a:rPr spc="-440" dirty="0"/>
              <a:t>USAGE</a:t>
            </a:r>
            <a:r>
              <a:rPr spc="-285" dirty="0"/>
              <a:t> </a:t>
            </a:r>
            <a:r>
              <a:rPr spc="-180" dirty="0"/>
              <a:t>MINING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10515600" cy="449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7960"/>
                <a:gridCol w="7787640"/>
              </a:tblGrid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Important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parameters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ACD4B"/>
                    </a:solidFill>
                  </a:tcPr>
                </a:tc>
              </a:tr>
              <a:tr h="6934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hits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times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has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been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requested within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specific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time 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duration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Number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visitors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visitors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duration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401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Referer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website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came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current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180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401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14" dirty="0">
                          <a:latin typeface="Arial"/>
                          <a:cs typeface="Arial"/>
                        </a:rPr>
                        <a:t>Landing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page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served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entry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4017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Session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duration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8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spent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user on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website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4018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70" dirty="0">
                          <a:latin typeface="Arial"/>
                          <a:cs typeface="Arial"/>
                        </a:rPr>
                        <a:t>Path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analysis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Pages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user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visited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latin typeface="Arial"/>
                          <a:cs typeface="Arial"/>
                        </a:rPr>
                        <a:t>website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  <a:tr h="9907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Cookies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Cookie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term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small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amount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stored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within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user’s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browser.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generally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user, 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authentication</a:t>
                      </a:r>
                      <a:r>
                        <a:rPr sz="18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tokens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CD0"/>
                    </a:solidFill>
                  </a:tcPr>
                </a:tc>
              </a:tr>
              <a:tr h="4018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Browser/Device/OS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Browser, 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devices,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OS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being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70" dirty="0">
                          <a:latin typeface="Arial"/>
                          <a:cs typeface="Arial"/>
                        </a:rPr>
                        <a:t>user.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6755" y="509904"/>
            <a:ext cx="3964304" cy="116014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85"/>
              </a:spcBef>
            </a:pPr>
            <a:r>
              <a:rPr sz="2400" b="1" spc="-175" dirty="0">
                <a:solidFill>
                  <a:srgbClr val="FF0000"/>
                </a:solidFill>
                <a:latin typeface="Trebuchet MS"/>
                <a:cs typeface="Trebuchet MS"/>
              </a:rPr>
              <a:t>Chapter</a:t>
            </a:r>
            <a:r>
              <a:rPr sz="2400" b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spc="-135" dirty="0">
                <a:solidFill>
                  <a:srgbClr val="FF0000"/>
                </a:solidFill>
                <a:latin typeface="Trebuchet MS"/>
                <a:cs typeface="Trebuchet MS"/>
              </a:rPr>
              <a:t>No.11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400" spc="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Engines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2777" y="2276094"/>
            <a:ext cx="89141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FF0000"/>
                </a:solidFill>
                <a:latin typeface="Trebuchet MS"/>
                <a:cs typeface="Trebuchet MS"/>
              </a:rPr>
              <a:t>Book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warehousing,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Principal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practical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Parteek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Bhatia,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Cambridge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r>
              <a:rPr sz="2400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press.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1234309"/>
            <a:ext cx="9175115" cy="190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engines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2400" spc="-34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2400" spc="-27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input.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58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engine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year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1990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Alan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Emtage,</a:t>
            </a:r>
            <a:r>
              <a:rPr sz="24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80"/>
              </a:spcBef>
            </a:pP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student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McGill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Montreal.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539" y="382600"/>
            <a:ext cx="61899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90" dirty="0"/>
              <a:t>Introduction </a:t>
            </a:r>
            <a:r>
              <a:rPr sz="3200" spc="-105" dirty="0"/>
              <a:t>to </a:t>
            </a:r>
            <a:r>
              <a:rPr sz="3200" spc="-155" dirty="0"/>
              <a:t>Modern </a:t>
            </a:r>
            <a:r>
              <a:rPr sz="3200" spc="-235" dirty="0"/>
              <a:t>Search</a:t>
            </a:r>
            <a:r>
              <a:rPr sz="3200" spc="-180" dirty="0"/>
              <a:t> </a:t>
            </a:r>
            <a:r>
              <a:rPr sz="3200" spc="-330" dirty="0"/>
              <a:t>Engines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1599740"/>
            <a:ext cx="7832090" cy="2165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Generally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engine 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consists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modules:</a:t>
            </a:r>
            <a:endParaRPr sz="2400">
              <a:latin typeface="Arial"/>
              <a:cs typeface="Arial"/>
            </a:endParaRPr>
          </a:p>
          <a:p>
            <a:pPr marL="697865" indent="-229235">
              <a:lnSpc>
                <a:spcPct val="100000"/>
              </a:lnSpc>
              <a:spcBef>
                <a:spcPts val="1115"/>
              </a:spcBef>
              <a:buSzPct val="125000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crawler</a:t>
            </a:r>
            <a:endParaRPr sz="2800">
              <a:latin typeface="Arial"/>
              <a:cs typeface="Arial"/>
            </a:endParaRPr>
          </a:p>
          <a:p>
            <a:pPr marL="795655" indent="-327025">
              <a:lnSpc>
                <a:spcPct val="100000"/>
              </a:lnSpc>
              <a:spcBef>
                <a:spcPts val="1175"/>
              </a:spcBef>
              <a:buSzPct val="125000"/>
              <a:buChar char="•"/>
              <a:tabLst>
                <a:tab pos="796290" algn="l"/>
              </a:tabLst>
            </a:pPr>
            <a:r>
              <a:rPr sz="2800" spc="-16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indexer</a:t>
            </a:r>
            <a:r>
              <a:rPr sz="2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97865" indent="-229235">
              <a:lnSpc>
                <a:spcPct val="100000"/>
              </a:lnSpc>
              <a:spcBef>
                <a:spcPts val="1180"/>
              </a:spcBef>
              <a:buSzPct val="125000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Arial"/>
                <a:cs typeface="Arial"/>
              </a:rPr>
              <a:t>processor.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7934" y="442925"/>
            <a:ext cx="45942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20" dirty="0"/>
              <a:t>Working </a:t>
            </a:r>
            <a:r>
              <a:rPr sz="3200" spc="-5" dirty="0"/>
              <a:t>of </a:t>
            </a:r>
            <a:r>
              <a:rPr sz="3200" spc="-20" dirty="0"/>
              <a:t>a </a:t>
            </a:r>
            <a:r>
              <a:rPr sz="3200" spc="-235" dirty="0"/>
              <a:t>Search</a:t>
            </a:r>
            <a:r>
              <a:rPr sz="3200" spc="180" dirty="0"/>
              <a:t> </a:t>
            </a:r>
            <a:r>
              <a:rPr sz="3200" spc="-295" dirty="0"/>
              <a:t>Engine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0855" y="2249423"/>
            <a:ext cx="4587240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429" y="339979"/>
            <a:ext cx="47980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70" dirty="0"/>
              <a:t>Architecture </a:t>
            </a:r>
            <a:r>
              <a:rPr sz="3200" dirty="0"/>
              <a:t>of </a:t>
            </a:r>
            <a:r>
              <a:rPr sz="3200" spc="-229" dirty="0"/>
              <a:t>Search</a:t>
            </a:r>
            <a:r>
              <a:rPr sz="3200" spc="275" dirty="0"/>
              <a:t> </a:t>
            </a:r>
            <a:r>
              <a:rPr sz="3200" spc="-295" dirty="0"/>
              <a:t>Engine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3" y="481583"/>
            <a:ext cx="11564112" cy="5894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031" y="484631"/>
            <a:ext cx="11679936" cy="588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216" y="323088"/>
            <a:ext cx="10259568" cy="6211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359" y="371856"/>
            <a:ext cx="11765280" cy="611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" y="432816"/>
            <a:ext cx="11704320" cy="5992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" y="265175"/>
            <a:ext cx="11753088" cy="6190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520" y="1019378"/>
            <a:ext cx="2520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0" dirty="0">
                <a:solidFill>
                  <a:srgbClr val="FFFFFF"/>
                </a:solidFill>
              </a:rPr>
              <a:t>TEXT</a:t>
            </a:r>
            <a:r>
              <a:rPr spc="-48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34374"/>
            <a:ext cx="9687560" cy="27025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deriving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meaningful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draw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sz="2400" spc="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Natural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(day-to-day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written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spoken)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text.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05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Examples: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Word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docs,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Presentations, emails,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chats,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pictures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52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Applications:</a:t>
            </a:r>
            <a:endParaRPr sz="2400">
              <a:latin typeface="Arial"/>
              <a:cs typeface="Arial"/>
            </a:endParaRPr>
          </a:p>
          <a:p>
            <a:pPr marL="697865" marR="889635" lvl="1" indent="-228600">
              <a:lnSpc>
                <a:spcPct val="120100"/>
              </a:lnSpc>
              <a:spcBef>
                <a:spcPts val="545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Autocomplete,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Spell </a:t>
            </a:r>
            <a:r>
              <a:rPr sz="2000" spc="-160" dirty="0">
                <a:solidFill>
                  <a:srgbClr val="FFFFFF"/>
                </a:solidFill>
                <a:latin typeface="Arial"/>
                <a:cs typeface="Arial"/>
              </a:rPr>
              <a:t>checker,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Spam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detection,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Predictive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typing,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keyword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search,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Advertisement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matching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520" y="2207888"/>
            <a:ext cx="7625715" cy="27730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12420" indent="-300355">
              <a:lnSpc>
                <a:spcPct val="100000"/>
              </a:lnSpc>
              <a:spcBef>
                <a:spcPts val="290"/>
              </a:spcBef>
              <a:buSzPct val="120833"/>
              <a:buFont typeface="Wingdings"/>
              <a:buChar char=""/>
              <a:tabLst>
                <a:tab pos="313055" algn="l"/>
              </a:tabLst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meant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spcBef>
                <a:spcPts val="865"/>
              </a:spcBef>
              <a:buSzPct val="120833"/>
              <a:buFont typeface="Wingdings"/>
              <a:buChar char=""/>
              <a:tabLst>
                <a:tab pos="313055" algn="l"/>
              </a:tabLst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working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HITS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spcBef>
                <a:spcPts val="840"/>
              </a:spcBef>
              <a:buSzPct val="120833"/>
              <a:buFont typeface="Wingdings"/>
              <a:buChar char=""/>
              <a:tabLst>
                <a:tab pos="313055" algn="l"/>
              </a:tabLst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know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brief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history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4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engines</a:t>
            </a:r>
            <a:endParaRPr sz="24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spcBef>
                <a:spcPts val="870"/>
              </a:spcBef>
              <a:buSzPct val="120833"/>
              <a:buFont typeface="Wingdings"/>
              <a:buChar char=""/>
              <a:tabLst>
                <a:tab pos="313055" algn="l"/>
              </a:tabLst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engine’s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architecture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endParaRPr sz="2400">
              <a:latin typeface="Arial"/>
              <a:cs typeface="Arial"/>
            </a:endParaRPr>
          </a:p>
          <a:p>
            <a:pPr marL="312420" indent="-300355">
              <a:lnSpc>
                <a:spcPct val="100000"/>
              </a:lnSpc>
              <a:spcBef>
                <a:spcPts val="865"/>
              </a:spcBef>
              <a:buSzPct val="120833"/>
              <a:buFont typeface="Wingdings"/>
              <a:buChar char=""/>
              <a:tabLst>
                <a:tab pos="313055" algn="l"/>
              </a:tabLst>
            </a:pPr>
            <a:r>
              <a:rPr sz="2400" spc="-3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understand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PageRank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24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7578" y="5986184"/>
            <a:ext cx="150495" cy="17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680" y="783082"/>
            <a:ext cx="241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latin typeface="Trebuchet MS"/>
                <a:cs typeface="Trebuchet MS"/>
              </a:rPr>
              <a:t>Chapter</a:t>
            </a:r>
            <a:r>
              <a:rPr sz="2400" b="1" spc="-145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Objectives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9710" y="2018233"/>
            <a:ext cx="1848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Importing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32503" y="2005583"/>
            <a:ext cx="429768" cy="499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14088" y="1304544"/>
            <a:ext cx="3163823" cy="1901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7471" y="1370203"/>
            <a:ext cx="219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FFFFFF"/>
                </a:solidFill>
              </a:rPr>
              <a:t>Creating </a:t>
            </a:r>
            <a:r>
              <a:rPr sz="2400" spc="-15" dirty="0">
                <a:solidFill>
                  <a:srgbClr val="FFFFFF"/>
                </a:solidFill>
              </a:rPr>
              <a:t>a</a:t>
            </a:r>
            <a:r>
              <a:rPr sz="2400" spc="50" dirty="0">
                <a:solidFill>
                  <a:srgbClr val="FFFFFF"/>
                </a:solidFill>
              </a:rPr>
              <a:t> </a:t>
            </a:r>
            <a:r>
              <a:rPr sz="2400" spc="-190" dirty="0">
                <a:solidFill>
                  <a:srgbClr val="FFFFFF"/>
                </a:solidFill>
              </a:rPr>
              <a:t>corpus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657471" y="1812163"/>
            <a:ext cx="2562225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8270" indent="-116205">
              <a:lnSpc>
                <a:spcPts val="1630"/>
              </a:lnSpc>
              <a:spcBef>
                <a:spcPts val="110"/>
              </a:spcBef>
              <a:buChar char="•"/>
              <a:tabLst>
                <a:tab pos="128905" algn="l"/>
              </a:tabLst>
            </a:pPr>
            <a:r>
              <a:rPr sz="1500" spc="-110" dirty="0">
                <a:solidFill>
                  <a:srgbClr val="FFFFFF"/>
                </a:solidFill>
                <a:latin typeface="Arial"/>
                <a:cs typeface="Arial"/>
              </a:rPr>
              <a:t>Corpus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structured </a:t>
            </a:r>
            <a:r>
              <a:rPr sz="1500" spc="-8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15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L="128270">
              <a:lnSpc>
                <a:spcPts val="1630"/>
              </a:lnSpc>
            </a:pPr>
            <a:r>
              <a:rPr sz="1500" spc="-3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4488" y="2005583"/>
            <a:ext cx="429768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96071" y="1304544"/>
            <a:ext cx="3163824" cy="19019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40090" y="1249251"/>
            <a:ext cx="2160270" cy="169100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Pre-Processing</a:t>
            </a:r>
            <a:endParaRPr sz="2400">
              <a:latin typeface="Arial"/>
              <a:cs typeface="Arial"/>
            </a:endParaRPr>
          </a:p>
          <a:p>
            <a:pPr marL="128270" indent="-116205">
              <a:lnSpc>
                <a:spcPts val="1750"/>
              </a:lnSpc>
              <a:spcBef>
                <a:spcPts val="615"/>
              </a:spcBef>
              <a:buChar char="•"/>
              <a:tabLst>
                <a:tab pos="128905" algn="l"/>
              </a:tabLst>
            </a:pP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14"/>
              </a:lnSpc>
              <a:buChar char="•"/>
              <a:tabLst>
                <a:tab pos="128905" algn="l"/>
              </a:tabLst>
            </a:pPr>
            <a:r>
              <a:rPr sz="1500" spc="-16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14"/>
              </a:lnSpc>
              <a:buChar char="•"/>
              <a:tabLst>
                <a:tab pos="128905" algn="l"/>
              </a:tabLst>
            </a:pP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15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punctuations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14"/>
              </a:lnSpc>
              <a:buChar char="•"/>
              <a:tabLst>
                <a:tab pos="128905" algn="l"/>
              </a:tabLst>
            </a:pP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15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FFFFFF"/>
                </a:solidFill>
                <a:latin typeface="Arial"/>
                <a:cs typeface="Arial"/>
              </a:rPr>
              <a:t>whitespaces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64"/>
              </a:lnSpc>
              <a:buChar char="•"/>
              <a:tabLst>
                <a:tab pos="128905" algn="l"/>
              </a:tabLst>
            </a:pPr>
            <a:r>
              <a:rPr sz="1500" spc="-125" dirty="0">
                <a:solidFill>
                  <a:srgbClr val="FFFFFF"/>
                </a:solidFill>
                <a:latin typeface="Arial"/>
                <a:cs typeface="Arial"/>
              </a:rPr>
              <a:t>Stemming </a:t>
            </a:r>
            <a:r>
              <a:rPr sz="1500" spc="3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5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Lemmatization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28047" y="3243072"/>
            <a:ext cx="499872" cy="429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6071" y="3727703"/>
            <a:ext cx="3163824" cy="1901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40090" y="3793997"/>
            <a:ext cx="2567940" cy="11830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213360">
              <a:lnSpc>
                <a:spcPts val="2350"/>
              </a:lnSpc>
              <a:spcBef>
                <a:spcPts val="620"/>
              </a:spcBef>
            </a:pP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Document 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(DTM)</a:t>
            </a:r>
            <a:endParaRPr sz="2400">
              <a:latin typeface="Arial"/>
              <a:cs typeface="Arial"/>
            </a:endParaRPr>
          </a:p>
          <a:p>
            <a:pPr marL="128270" marR="5080" indent="-116205">
              <a:lnSpc>
                <a:spcPts val="1460"/>
              </a:lnSpc>
              <a:spcBef>
                <a:spcPts val="955"/>
              </a:spcBef>
              <a:buChar char="•"/>
              <a:tabLst>
                <a:tab pos="128905" algn="l"/>
              </a:tabLst>
            </a:pPr>
            <a:r>
              <a:rPr sz="1500" spc="-15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500" spc="-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500" spc="-155" dirty="0">
                <a:solidFill>
                  <a:srgbClr val="FFFFFF"/>
                </a:solidFill>
                <a:latin typeface="Arial"/>
                <a:cs typeface="Arial"/>
              </a:rPr>
              <a:t>show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frequency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words occurring </a:t>
            </a:r>
            <a:r>
              <a:rPr sz="15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114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29728" y="4428744"/>
            <a:ext cx="429768" cy="4998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14088" y="3727703"/>
            <a:ext cx="3163823" cy="1901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7471" y="3673045"/>
            <a:ext cx="1571625" cy="103568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  <a:p>
            <a:pPr marL="128270" indent="-116205">
              <a:lnSpc>
                <a:spcPts val="1755"/>
              </a:lnSpc>
              <a:spcBef>
                <a:spcPts val="615"/>
              </a:spcBef>
              <a:buChar char="•"/>
              <a:tabLst>
                <a:tab pos="128905" algn="l"/>
              </a:tabLst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15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55"/>
              </a:lnSpc>
              <a:buChar char="•"/>
              <a:tabLst>
                <a:tab pos="128905" algn="l"/>
              </a:tabLst>
            </a:pPr>
            <a:r>
              <a:rPr sz="1500" spc="-55" dirty="0">
                <a:solidFill>
                  <a:srgbClr val="FFFFFF"/>
                </a:solidFill>
                <a:latin typeface="Arial"/>
                <a:cs typeface="Arial"/>
              </a:rPr>
              <a:t>Correlation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7744" y="4428744"/>
            <a:ext cx="429768" cy="4998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2103" y="3727703"/>
            <a:ext cx="3163824" cy="19019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74547" y="3673045"/>
            <a:ext cx="2122805" cy="103568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400">
              <a:latin typeface="Arial"/>
              <a:cs typeface="Arial"/>
            </a:endParaRPr>
          </a:p>
          <a:p>
            <a:pPr marL="128270" indent="-116205">
              <a:lnSpc>
                <a:spcPts val="1755"/>
              </a:lnSpc>
              <a:spcBef>
                <a:spcPts val="615"/>
              </a:spcBef>
              <a:buChar char="•"/>
              <a:tabLst>
                <a:tab pos="128905" algn="l"/>
              </a:tabLst>
            </a:pP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Histogram</a:t>
            </a:r>
            <a:endParaRPr sz="1500">
              <a:latin typeface="Arial"/>
              <a:cs typeface="Arial"/>
            </a:endParaRPr>
          </a:p>
          <a:p>
            <a:pPr marL="128270" indent="-116205">
              <a:lnSpc>
                <a:spcPts val="1755"/>
              </a:lnSpc>
              <a:buChar char="•"/>
              <a:tabLst>
                <a:tab pos="128905" algn="l"/>
              </a:tabLst>
            </a:pP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15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2249423"/>
            <a:ext cx="9902952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952" y="2261616"/>
            <a:ext cx="9906000" cy="3517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2488" y="621791"/>
            <a:ext cx="5382768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0639" y="954024"/>
            <a:ext cx="9808464" cy="4248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2807" y="2249423"/>
            <a:ext cx="8403336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731519"/>
            <a:ext cx="5382767" cy="9631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7464" y="2218943"/>
            <a:ext cx="7744968" cy="3541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7935" y="716280"/>
            <a:ext cx="5382768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3" y="1633727"/>
            <a:ext cx="10402824" cy="4773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3448" y="365759"/>
            <a:ext cx="5382767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631" y="1463040"/>
            <a:ext cx="11219688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4032" y="350520"/>
            <a:ext cx="5379720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776" y="2249423"/>
            <a:ext cx="7918704" cy="390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938783"/>
            <a:ext cx="5382767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152" y="2249423"/>
            <a:ext cx="905560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938783"/>
            <a:ext cx="5382767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2290" y="1019378"/>
            <a:ext cx="3486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WHAT </a:t>
            </a:r>
            <a:r>
              <a:rPr spc="-409" dirty="0"/>
              <a:t>IS</a:t>
            </a:r>
            <a:r>
              <a:rPr spc="-495" dirty="0"/>
              <a:t> </a:t>
            </a:r>
            <a:r>
              <a:rPr spc="-240" dirty="0"/>
              <a:t>MINING?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34374"/>
            <a:ext cx="9592945" cy="27889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practice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examining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pre-existing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databases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240665" marR="5080" indent="-228600">
              <a:lnSpc>
                <a:spcPct val="120100"/>
              </a:lnSpc>
              <a:spcBef>
                <a:spcPts val="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terms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refers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discovering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trends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patterns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datasets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gain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valuable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insights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actionable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495" y="2249423"/>
            <a:ext cx="8729472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576072"/>
            <a:ext cx="5382767" cy="963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9952" y="2249423"/>
            <a:ext cx="9906000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9816" y="731519"/>
            <a:ext cx="5382767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9888" y="2249423"/>
            <a:ext cx="9738360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938783"/>
            <a:ext cx="5382767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0703" y="2249423"/>
            <a:ext cx="9985248" cy="3998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20" y="938783"/>
            <a:ext cx="5382767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2176" y="1639823"/>
            <a:ext cx="5355335" cy="3209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917" y="757173"/>
            <a:ext cx="3821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/>
              <a:t>Find </a:t>
            </a:r>
            <a:r>
              <a:rPr sz="2400" spc="-145" dirty="0"/>
              <a:t>out </a:t>
            </a:r>
            <a:r>
              <a:rPr sz="2400" spc="-60" dirty="0"/>
              <a:t>page </a:t>
            </a:r>
            <a:r>
              <a:rPr sz="2400" spc="-114" dirty="0"/>
              <a:t>with </a:t>
            </a:r>
            <a:r>
              <a:rPr sz="2400" spc="-165" dirty="0"/>
              <a:t>highest</a:t>
            </a:r>
            <a:r>
              <a:rPr sz="2400" spc="-125" dirty="0"/>
              <a:t> </a:t>
            </a:r>
            <a:r>
              <a:rPr sz="2400" spc="-120" dirty="0"/>
              <a:t>rank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15"/>
              </a:lnSpc>
            </a:pPr>
            <a:r>
              <a:rPr spc="-5" dirty="0"/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8508" y="1019378"/>
            <a:ext cx="3556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/>
              <a:t>NEED </a:t>
            </a:r>
            <a:r>
              <a:rPr spc="-480" dirty="0"/>
              <a:t>FOR</a:t>
            </a:r>
            <a:r>
              <a:rPr spc="-10" dirty="0"/>
              <a:t> </a:t>
            </a:r>
            <a:r>
              <a:rPr spc="-18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07888"/>
            <a:ext cx="9538335" cy="33731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amounts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produced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everyday.</a:t>
            </a:r>
            <a:endParaRPr sz="2400">
              <a:latin typeface="Arial"/>
              <a:cs typeface="Arial"/>
            </a:endParaRPr>
          </a:p>
          <a:p>
            <a:pPr marL="240665" marR="5080" indent="-228600">
              <a:lnSpc>
                <a:spcPct val="1201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creation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webpage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1991,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exponential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growth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witnessed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05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1.8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billion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websites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(2018)</a:t>
            </a:r>
            <a:endParaRPr sz="20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4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estimated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2.5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trillion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bytes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generated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day.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105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1.7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million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pictures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liked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Instagram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minute.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99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204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million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emails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sent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minute,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077" y="449707"/>
            <a:ext cx="255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WEB</a:t>
            </a:r>
            <a:r>
              <a:rPr spc="-80" dirty="0"/>
              <a:t> </a:t>
            </a:r>
            <a:r>
              <a:rPr spc="-18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934" y="1985010"/>
            <a:ext cx="4673600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mining techniques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learning 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data 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2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pages.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90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parts.</a:t>
            </a:r>
            <a:endParaRPr sz="22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900" spc="-65" dirty="0">
                <a:solidFill>
                  <a:srgbClr val="FFFFFF"/>
                </a:solidFill>
                <a:latin typeface="Arial"/>
                <a:cs typeface="Arial"/>
              </a:rPr>
              <a:t>text, </a:t>
            </a:r>
            <a:r>
              <a:rPr sz="1900" spc="-140" dirty="0">
                <a:solidFill>
                  <a:srgbClr val="FFFFFF"/>
                </a:solidFill>
                <a:latin typeface="Arial"/>
                <a:cs typeface="Arial"/>
              </a:rPr>
              <a:t>images, 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900" spc="-70" dirty="0">
                <a:solidFill>
                  <a:srgbClr val="FFFFFF"/>
                </a:solidFill>
                <a:latin typeface="Arial"/>
                <a:cs typeface="Arial"/>
              </a:rPr>
              <a:t>http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log, 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app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9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14" dirty="0">
                <a:solidFill>
                  <a:srgbClr val="FFFFFF"/>
                </a:solidFill>
                <a:latin typeface="Arial"/>
                <a:cs typeface="Arial"/>
              </a:rPr>
              <a:t>logs</a:t>
            </a:r>
            <a:endParaRPr sz="19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Structure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– hyperlinks,</a:t>
            </a:r>
            <a:r>
              <a:rPr sz="19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FFFFFF"/>
                </a:solidFill>
                <a:latin typeface="Arial"/>
                <a:cs typeface="Arial"/>
              </a:rPr>
              <a:t>tags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6128" y="73152"/>
            <a:ext cx="5449824" cy="3971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6128" y="4245864"/>
            <a:ext cx="5449824" cy="2350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923" y="1019378"/>
            <a:ext cx="4516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WEB </a:t>
            </a:r>
            <a:r>
              <a:rPr spc="-415" dirty="0"/>
              <a:t>CONTENT</a:t>
            </a:r>
            <a:r>
              <a:rPr spc="-310" dirty="0"/>
              <a:t> </a:t>
            </a:r>
            <a:r>
              <a:rPr spc="-180" dirty="0"/>
              <a:t>MINING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43555"/>
            <a:ext cx="9524365" cy="34290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39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mining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deals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extracting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290"/>
              </a:spcBef>
            </a:pP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contents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785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totally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ignore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pages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link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given web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page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240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it!</a:t>
            </a:r>
            <a:endParaRPr sz="2000">
              <a:latin typeface="Arial"/>
              <a:cs typeface="Arial"/>
            </a:endParaRPr>
          </a:p>
          <a:p>
            <a:pPr marL="240665" marR="5080" indent="-228600">
              <a:lnSpc>
                <a:spcPct val="110000"/>
              </a:lnSpc>
              <a:spcBef>
                <a:spcPts val="97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trivial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content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mining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frequency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keywords.</a:t>
            </a:r>
            <a:endParaRPr sz="2400">
              <a:latin typeface="Arial"/>
              <a:cs typeface="Arial"/>
            </a:endParaRPr>
          </a:p>
          <a:p>
            <a:pPr marL="240665" marR="123189" indent="-228600">
              <a:lnSpc>
                <a:spcPct val="11010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23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rise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problems: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first,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scarcity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second,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abundance.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1227" y="1019378"/>
            <a:ext cx="5744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WEB </a:t>
            </a:r>
            <a:r>
              <a:rPr spc="-395" dirty="0"/>
              <a:t>DOCUMENT</a:t>
            </a:r>
            <a:r>
              <a:rPr spc="-325" dirty="0"/>
              <a:t> </a:t>
            </a:r>
            <a:r>
              <a:rPr spc="-475" dirty="0"/>
              <a:t>CLUSTERING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34374"/>
            <a:ext cx="9718040" cy="21507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8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manage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documents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keywords.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ct val="120000"/>
              </a:lnSpc>
              <a:spcBef>
                <a:spcPts val="57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140" dirty="0">
                <a:solidFill>
                  <a:srgbClr val="ECBCB3"/>
                </a:solidFill>
                <a:latin typeface="Arial"/>
                <a:cs typeface="Arial"/>
              </a:rPr>
              <a:t>Cluster </a:t>
            </a:r>
            <a:r>
              <a:rPr sz="2000" spc="-120" dirty="0">
                <a:solidFill>
                  <a:srgbClr val="ECBCB3"/>
                </a:solidFill>
                <a:latin typeface="Arial"/>
                <a:cs typeface="Arial"/>
              </a:rPr>
              <a:t>analysis </a:t>
            </a:r>
            <a:r>
              <a:rPr sz="2000" spc="-150" dirty="0">
                <a:solidFill>
                  <a:srgbClr val="ECBCB3"/>
                </a:solidFill>
                <a:latin typeface="Arial"/>
                <a:cs typeface="Arial"/>
              </a:rPr>
              <a:t>techniques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namely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K-means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agglomerative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achieve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goal.</a:t>
            </a:r>
            <a:endParaRPr sz="2000">
              <a:latin typeface="Arial"/>
              <a:cs typeface="Arial"/>
            </a:endParaRPr>
          </a:p>
          <a:p>
            <a:pPr marL="697865" lvl="1" indent="-229235">
              <a:lnSpc>
                <a:spcPct val="100000"/>
              </a:lnSpc>
              <a:spcBef>
                <a:spcPts val="990"/>
              </a:spcBef>
              <a:buSzPct val="125000"/>
              <a:buChar char="•"/>
              <a:tabLst>
                <a:tab pos="698500" algn="l"/>
              </a:tabLst>
            </a:pP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65" dirty="0">
                <a:solidFill>
                  <a:srgbClr val="ECBCB3"/>
                </a:solidFill>
                <a:latin typeface="Arial"/>
                <a:cs typeface="Arial"/>
              </a:rPr>
              <a:t>Suffix </a:t>
            </a:r>
            <a:r>
              <a:rPr sz="2000" spc="-170" dirty="0">
                <a:solidFill>
                  <a:srgbClr val="ECBCB3"/>
                </a:solidFill>
                <a:latin typeface="Arial"/>
                <a:cs typeface="Arial"/>
              </a:rPr>
              <a:t>Tree</a:t>
            </a:r>
            <a:r>
              <a:rPr sz="2000" spc="10" dirty="0">
                <a:solidFill>
                  <a:srgbClr val="ECBCB3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ECBCB3"/>
                </a:solidFill>
                <a:latin typeface="Arial"/>
                <a:cs typeface="Arial"/>
              </a:rPr>
              <a:t>Clustering.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35" y="1019378"/>
            <a:ext cx="576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SUFFIX </a:t>
            </a:r>
            <a:r>
              <a:rPr spc="-770" dirty="0"/>
              <a:t>TREE </a:t>
            </a:r>
            <a:r>
              <a:rPr spc="-475" dirty="0"/>
              <a:t>CLUSTERING</a:t>
            </a:r>
            <a:r>
              <a:rPr spc="-155" dirty="0"/>
              <a:t> </a:t>
            </a:r>
            <a:r>
              <a:rPr spc="-440" dirty="0"/>
              <a:t>(STC)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520" y="2280361"/>
            <a:ext cx="9654540" cy="3316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390" dirty="0">
                <a:solidFill>
                  <a:srgbClr val="FFFFFF"/>
                </a:solidFill>
                <a:latin typeface="Arial"/>
                <a:cs typeface="Arial"/>
              </a:rPr>
              <a:t>STC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clustering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upon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phrases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rather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frequency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keywords.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4450">
              <a:latin typeface="Arial"/>
              <a:cs typeface="Arial"/>
            </a:endParaRPr>
          </a:p>
          <a:p>
            <a:pPr marL="240665" marR="5080" indent="-228600">
              <a:lnSpc>
                <a:spcPct val="110000"/>
              </a:lnSpc>
              <a:spcBef>
                <a:spcPts val="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1: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page.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sentence,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filter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common 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punctuations.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Convert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remaining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root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2400">
              <a:latin typeface="Arial"/>
              <a:cs typeface="Arial"/>
            </a:endParaRPr>
          </a:p>
          <a:p>
            <a:pPr marL="240665" indent="-228600">
              <a:lnSpc>
                <a:spcPct val="100000"/>
              </a:lnSpc>
              <a:spcBef>
                <a:spcPts val="1295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240665" marR="299085" indent="-228600">
              <a:lnSpc>
                <a:spcPct val="110100"/>
              </a:lnSpc>
              <a:spcBef>
                <a:spcPts val="1010"/>
              </a:spcBef>
              <a:buSzPct val="125000"/>
              <a:buChar char="•"/>
              <a:tabLst>
                <a:tab pos="241300" algn="l"/>
              </a:tabLst>
            </a:pP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Step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3: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trees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documents.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Tree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having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same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root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leaf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node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grouped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400" spc="-24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1095</Words>
  <Application>Microsoft Office PowerPoint</Application>
  <PresentationFormat>Widescreen</PresentationFormat>
  <Paragraphs>173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Times New Roman</vt:lpstr>
      <vt:lpstr>Trebuchet MS</vt:lpstr>
      <vt:lpstr>Wingdings</vt:lpstr>
      <vt:lpstr>Office Theme</vt:lpstr>
      <vt:lpstr>DATA WAREHOUSING &amp;</vt:lpstr>
      <vt:lpstr>PowerPoint Presentation</vt:lpstr>
      <vt:lpstr>Chapter Objectives</vt:lpstr>
      <vt:lpstr>WHAT IS MINING?</vt:lpstr>
      <vt:lpstr>NEED FOR MINING</vt:lpstr>
      <vt:lpstr>WEB MINING</vt:lpstr>
      <vt:lpstr>WEB CONTENT MINING</vt:lpstr>
      <vt:lpstr>WEB DOCUMENT CLUSTERING</vt:lpstr>
      <vt:lpstr>SUFFIX TREE CLUSTERING (STC)</vt:lpstr>
      <vt:lpstr>SUFFIX TREE CLUSTERING (STC)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RESEMBLANCE AND CONTAINMENT</vt:lpstr>
      <vt:lpstr>FINGERPRINTING</vt:lpstr>
      <vt:lpstr>WEB USAGE MINING</vt:lpstr>
      <vt:lpstr>WEB USAGE MINING</vt:lpstr>
      <vt:lpstr>Introduction to Modern Search Engines</vt:lpstr>
      <vt:lpstr>Working of a Search Engine</vt:lpstr>
      <vt:lpstr>Architecture of Search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 MINING</vt:lpstr>
      <vt:lpstr>Creating a corpus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out page with highest rank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</dc:creator>
  <cp:lastModifiedBy>Shivam</cp:lastModifiedBy>
  <cp:revision>2</cp:revision>
  <dcterms:created xsi:type="dcterms:W3CDTF">2022-01-17T04:15:12Z</dcterms:created>
  <dcterms:modified xsi:type="dcterms:W3CDTF">2022-01-17T04:19:21Z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2022-01-17T00:00:00Z</vt:filetime>
  </property>
</Properties>
</file>