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1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8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50920"/>
            <a:ext cx="219456" cy="658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0559"/>
            <a:ext cx="243840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2504" y="4867655"/>
            <a:ext cx="977299" cy="1990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3072" y="0"/>
            <a:ext cx="529367" cy="627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0583" y="5550408"/>
            <a:ext cx="509016" cy="12984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6095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2191" y="4867655"/>
            <a:ext cx="384048" cy="1981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0985" y="151002"/>
            <a:ext cx="7841615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9080" y="2233040"/>
            <a:ext cx="9147175" cy="3181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618" y="-87772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4711" y="4020311"/>
            <a:ext cx="188975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5632" y="0"/>
            <a:ext cx="1407160" cy="2710180"/>
            <a:chOff x="865632" y="0"/>
            <a:chExt cx="1407160" cy="2710180"/>
          </a:xfrm>
        </p:grpSpPr>
        <p:sp>
          <p:nvSpPr>
            <p:cNvPr id="5" name="object 5"/>
            <p:cNvSpPr/>
            <p:nvPr/>
          </p:nvSpPr>
          <p:spPr>
            <a:xfrm>
              <a:off x="938784" y="0"/>
              <a:ext cx="1334008" cy="2709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632" y="6095"/>
              <a:ext cx="240792" cy="10881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831" y="5480303"/>
            <a:ext cx="515112" cy="1371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944" y="6095"/>
            <a:ext cx="387096" cy="1737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82896"/>
            <a:ext cx="441959" cy="19568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359" y="6095"/>
            <a:ext cx="816864" cy="402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9623" y="9144"/>
            <a:ext cx="2258060" cy="6849109"/>
            <a:chOff x="39623" y="9144"/>
            <a:chExt cx="2258060" cy="6849109"/>
          </a:xfrm>
        </p:grpSpPr>
        <p:sp>
          <p:nvSpPr>
            <p:cNvPr id="13" name="object 13"/>
            <p:cNvSpPr/>
            <p:nvPr/>
          </p:nvSpPr>
          <p:spPr>
            <a:xfrm>
              <a:off x="1319784" y="4867655"/>
              <a:ext cx="977422" cy="19903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968" y="9144"/>
              <a:ext cx="832104" cy="68336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3" y="103632"/>
              <a:ext cx="1563624" cy="15636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88310" y="1572005"/>
            <a:ext cx="5796915" cy="126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895"/>
              </a:lnSpc>
              <a:spcBef>
                <a:spcPts val="95"/>
              </a:spcBef>
            </a:pPr>
            <a:r>
              <a:rPr sz="43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4300" b="1" spc="-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3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WAREHOUSING</a:t>
            </a:r>
            <a:endParaRPr sz="4300">
              <a:latin typeface="Times New Roman"/>
              <a:cs typeface="Times New Roman"/>
            </a:endParaRPr>
          </a:p>
          <a:p>
            <a:pPr algn="ctr">
              <a:lnSpc>
                <a:spcPts val="4895"/>
              </a:lnSpc>
            </a:pPr>
            <a:r>
              <a:rPr sz="4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2819" y="2751531"/>
            <a:ext cx="3747770" cy="1861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4300" b="1" spc="-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MINING</a:t>
            </a:r>
            <a:endParaRPr sz="4300" dirty="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4135"/>
              </a:spcBef>
            </a:pPr>
            <a:r>
              <a:rPr sz="43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CS-414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2623" y="213105"/>
            <a:ext cx="518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Sir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Syed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Technology,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Karachi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618" y="6505143"/>
            <a:ext cx="122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Batch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 smtClean="0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lang="en-US" sz="1800" spc="-2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1339" y="6089743"/>
            <a:ext cx="518388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Department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5" dirty="0" smtClean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lang="en-US" sz="1800" spc="-165" dirty="0" smtClean="0">
                <a:solidFill>
                  <a:srgbClr val="FFFFFF"/>
                </a:solidFill>
                <a:latin typeface="Arial"/>
                <a:cs typeface="Arial"/>
              </a:rPr>
              <a:t> &amp; Information Technology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9823" y="2173223"/>
            <a:ext cx="2566416" cy="3697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0" dirty="0"/>
              <a:t>STEP </a:t>
            </a:r>
            <a:r>
              <a:rPr spc="-60" dirty="0"/>
              <a:t>5 </a:t>
            </a:r>
            <a:r>
              <a:rPr spc="-215" dirty="0"/>
              <a:t>-ORDER </a:t>
            </a:r>
            <a:r>
              <a:rPr spc="-285" dirty="0"/>
              <a:t>THE </a:t>
            </a:r>
            <a:r>
              <a:rPr spc="-225" dirty="0"/>
              <a:t>ITEMS </a:t>
            </a:r>
            <a:r>
              <a:rPr spc="-180" dirty="0"/>
              <a:t>ACCORDING</a:t>
            </a:r>
            <a:r>
              <a:rPr spc="-540" dirty="0"/>
              <a:t> </a:t>
            </a:r>
            <a:r>
              <a:rPr spc="-185" dirty="0"/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4004" y="638378"/>
            <a:ext cx="169481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6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3200" spc="-40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200" spc="-5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200" spc="-235" dirty="0">
                <a:solidFill>
                  <a:srgbClr val="C00000"/>
                </a:solidFill>
                <a:latin typeface="Arial"/>
                <a:cs typeface="Arial"/>
              </a:rPr>
              <a:t>ORITY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270" y="2028825"/>
            <a:ext cx="61112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65" dirty="0">
                <a:solidFill>
                  <a:srgbClr val="A32E0E"/>
                </a:solidFill>
                <a:latin typeface="Arial"/>
                <a:cs typeface="Arial"/>
              </a:rPr>
              <a:t>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As a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result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previous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steps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80" dirty="0">
                <a:solidFill>
                  <a:srgbClr val="404040"/>
                </a:solidFill>
                <a:latin typeface="Arial"/>
                <a:cs typeface="Arial"/>
              </a:rPr>
              <a:t>got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ordered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1551" y="2306193"/>
            <a:ext cx="59150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table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(Table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3).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Now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it's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time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draw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235" dirty="0">
                <a:solidFill>
                  <a:srgbClr val="404040"/>
                </a:solidFill>
                <a:latin typeface="Arial"/>
                <a:cs typeface="Arial"/>
              </a:rPr>
              <a:t>FP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tree.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0622" y="2395763"/>
            <a:ext cx="3348990" cy="94551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320"/>
              </a:spcBef>
              <a:tabLst>
                <a:tab pos="866140" algn="l"/>
              </a:tabLst>
            </a:pP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will	mention 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row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row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000" spc="365" dirty="0">
                <a:solidFill>
                  <a:srgbClr val="C00000"/>
                </a:solidFill>
                <a:latin typeface="Arial"/>
                <a:cs typeface="Arial"/>
              </a:rPr>
              <a:t></a:t>
            </a:r>
            <a:r>
              <a:rPr sz="2000" spc="-3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Trebuchet MS"/>
                <a:cs typeface="Trebuchet MS"/>
              </a:rPr>
              <a:t>Row </a:t>
            </a:r>
            <a:r>
              <a:rPr sz="2000" b="1" spc="-160" dirty="0">
                <a:solidFill>
                  <a:srgbClr val="C00000"/>
                </a:solidFill>
                <a:latin typeface="Trebuchet MS"/>
                <a:cs typeface="Trebuchet MS"/>
              </a:rPr>
              <a:t>1: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8270" y="3850639"/>
            <a:ext cx="590169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Note that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FP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trees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'null'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node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70" dirty="0">
                <a:solidFill>
                  <a:srgbClr val="404040"/>
                </a:solidFill>
                <a:latin typeface="Arial"/>
                <a:cs typeface="Arial"/>
              </a:rPr>
              <a:t>root 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node.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draw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root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node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first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and attach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items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row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respectively.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(See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Figure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1)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write their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occurrences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front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36177" y="5839764"/>
            <a:ext cx="2694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Figure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1- 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FP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tree 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130" y="783412"/>
            <a:ext cx="1958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80" dirty="0"/>
              <a:t></a:t>
            </a:r>
            <a:r>
              <a:rPr sz="3600" spc="-240" dirty="0"/>
              <a:t> </a:t>
            </a:r>
            <a:r>
              <a:rPr sz="3600" spc="-310" dirty="0"/>
              <a:t>ROW </a:t>
            </a:r>
            <a:r>
              <a:rPr sz="3600" spc="-715" dirty="0"/>
              <a:t>2: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756154" y="1592961"/>
            <a:ext cx="5802630" cy="3989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update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above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tree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(Figure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1)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by entering 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items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row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2. The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items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row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2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B,D,A,E,C.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without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creating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another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branch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go 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through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previous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branch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up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create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node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after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C.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case 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same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scenario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traveling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through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road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visit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towns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country.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should 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go 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through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same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road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achieve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another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town 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near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particular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town.</a:t>
            </a:r>
            <a:endParaRPr sz="2000">
              <a:latin typeface="Arial"/>
              <a:cs typeface="Arial"/>
            </a:endParaRPr>
          </a:p>
          <a:p>
            <a:pPr marL="12700" marR="140335">
              <a:lnSpc>
                <a:spcPct val="100000"/>
              </a:lnSpc>
              <a:spcBef>
                <a:spcPts val="10"/>
              </a:spcBef>
            </a:pP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When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going 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through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branch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second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time 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should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erase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write 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two 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indicating 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two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times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visit </a:t>
            </a:r>
            <a:r>
              <a:rPr sz="2000" spc="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node.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visit 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through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three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times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write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three after</a:t>
            </a:r>
            <a:r>
              <a:rPr sz="20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erase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6154" y="5557520"/>
            <a:ext cx="44195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1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21952" y="1837944"/>
            <a:ext cx="1813559" cy="3703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2646" y="5720892"/>
            <a:ext cx="286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Figure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2- 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FP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tree 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1,2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272" y="1056589"/>
            <a:ext cx="1958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80" dirty="0"/>
              <a:t></a:t>
            </a:r>
            <a:r>
              <a:rPr sz="3600" spc="-240" dirty="0"/>
              <a:t> </a:t>
            </a:r>
            <a:r>
              <a:rPr sz="3600" spc="-310" dirty="0"/>
              <a:t>ROW </a:t>
            </a:r>
            <a:r>
              <a:rPr sz="3600" spc="-715" dirty="0"/>
              <a:t>3: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970264" y="2529839"/>
            <a:ext cx="2036064" cy="3136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11551" y="2306193"/>
            <a:ext cx="8474710" cy="3800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228465">
              <a:lnSpc>
                <a:spcPct val="100000"/>
              </a:lnSpc>
              <a:spcBef>
                <a:spcPts val="90"/>
              </a:spcBef>
              <a:tabLst>
                <a:tab pos="530225" algn="l"/>
                <a:tab pos="1527175" algn="l"/>
                <a:tab pos="3887470" algn="l"/>
              </a:tabLst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row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3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visit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B,A,E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C 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respectively.	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think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follow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same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branch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again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by 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replacing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values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B,A,E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C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.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can't 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do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have 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opportunity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come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	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B.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But	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can't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connect 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B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existing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overtaking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D.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As a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result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should 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draw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another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and connect 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B 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connect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E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C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5213350">
              <a:lnSpc>
                <a:spcPct val="100000"/>
              </a:lnSpc>
              <a:spcBef>
                <a:spcPts val="1175"/>
              </a:spcBef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Figure 3 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18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5023" y="2444495"/>
            <a:ext cx="2569464" cy="3188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1272" y="1056589"/>
            <a:ext cx="1958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80" dirty="0"/>
              <a:t></a:t>
            </a:r>
            <a:r>
              <a:rPr sz="3600" spc="-240" dirty="0"/>
              <a:t> </a:t>
            </a:r>
            <a:r>
              <a:rPr sz="3600" spc="-310" dirty="0"/>
              <a:t>ROW </a:t>
            </a:r>
            <a:r>
              <a:rPr sz="3600" spc="-715" dirty="0"/>
              <a:t>4: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11551" y="2306193"/>
            <a:ext cx="57188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row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4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contain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B,D,A.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Now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just</a:t>
            </a:r>
            <a:r>
              <a:rPr sz="2000" spc="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rename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1551" y="2611374"/>
            <a:ext cx="58115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frequency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occurrences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in 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existing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branch.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8270" y="2761665"/>
            <a:ext cx="1741170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300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B:4,D,A:3.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365" dirty="0">
                <a:solidFill>
                  <a:srgbClr val="A32E0E"/>
                </a:solidFill>
                <a:latin typeface="Arial"/>
                <a:cs typeface="Arial"/>
              </a:rPr>
              <a:t></a:t>
            </a:r>
            <a:r>
              <a:rPr sz="2000" spc="-365" dirty="0">
                <a:solidFill>
                  <a:srgbClr val="A32E0E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Trebuchet MS"/>
                <a:cs typeface="Trebuchet MS"/>
              </a:rPr>
              <a:t>Row </a:t>
            </a:r>
            <a:r>
              <a:rPr sz="2000" b="1" spc="-204" dirty="0">
                <a:solidFill>
                  <a:srgbClr val="C00000"/>
                </a:solidFill>
                <a:latin typeface="Trebuchet MS"/>
                <a:cs typeface="Trebuchet MS"/>
              </a:rPr>
              <a:t>5: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1551" y="3653789"/>
            <a:ext cx="572516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n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fifth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raw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only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item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D.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Now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have 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opportunity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draw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branch 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'null'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node.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See 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Figure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4.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9178" y="5611164"/>
            <a:ext cx="3303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Figure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4-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Connect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272" y="1056589"/>
            <a:ext cx="1958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80" dirty="0"/>
              <a:t></a:t>
            </a:r>
            <a:r>
              <a:rPr sz="3600" spc="-240" dirty="0"/>
              <a:t> </a:t>
            </a:r>
            <a:r>
              <a:rPr sz="3600" spc="-310" dirty="0"/>
              <a:t>ROW </a:t>
            </a:r>
            <a:r>
              <a:rPr sz="3600" spc="-715" dirty="0"/>
              <a:t>6: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895069" y="3436328"/>
            <a:ext cx="1977389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5"/>
              </a:lnSpc>
            </a:pP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node.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369570" algn="l"/>
                <a:tab pos="6494145" algn="l"/>
              </a:tabLst>
            </a:pPr>
            <a:r>
              <a:rPr spc="-405" dirty="0"/>
              <a:t>B   </a:t>
            </a:r>
            <a:r>
              <a:rPr spc="-105" dirty="0"/>
              <a:t>and </a:t>
            </a:r>
            <a:r>
              <a:rPr spc="-285" dirty="0"/>
              <a:t>D  </a:t>
            </a:r>
            <a:r>
              <a:rPr spc="-90" dirty="0"/>
              <a:t>appears </a:t>
            </a:r>
            <a:r>
              <a:rPr spc="-150" dirty="0"/>
              <a:t>in </a:t>
            </a:r>
            <a:r>
              <a:rPr spc="-135" dirty="0"/>
              <a:t>row </a:t>
            </a:r>
            <a:r>
              <a:rPr spc="-80" dirty="0"/>
              <a:t>6. </a:t>
            </a:r>
            <a:r>
              <a:rPr spc="-270" dirty="0"/>
              <a:t>So  </a:t>
            </a:r>
            <a:r>
              <a:rPr spc="-185" dirty="0"/>
              <a:t>just  </a:t>
            </a:r>
            <a:r>
              <a:rPr spc="-165" dirty="0"/>
              <a:t>change</a:t>
            </a:r>
            <a:r>
              <a:rPr spc="-55" dirty="0"/>
              <a:t> </a:t>
            </a:r>
            <a:r>
              <a:rPr spc="-145" dirty="0"/>
              <a:t>the</a:t>
            </a:r>
            <a:r>
              <a:rPr spc="30" dirty="0"/>
              <a:t> </a:t>
            </a:r>
            <a:r>
              <a:rPr spc="-185" dirty="0"/>
              <a:t>B:4	</a:t>
            </a:r>
            <a:r>
              <a:rPr spc="-80" dirty="0"/>
              <a:t>to </a:t>
            </a:r>
            <a:r>
              <a:rPr spc="-185" dirty="0"/>
              <a:t>B:5 </a:t>
            </a:r>
            <a:r>
              <a:rPr spc="-105" dirty="0"/>
              <a:t>and </a:t>
            </a:r>
            <a:r>
              <a:rPr spc="-150" dirty="0"/>
              <a:t>D:3 </a:t>
            </a:r>
            <a:r>
              <a:rPr spc="-80" dirty="0"/>
              <a:t>to</a:t>
            </a:r>
            <a:r>
              <a:rPr spc="355" dirty="0"/>
              <a:t> </a:t>
            </a:r>
            <a:r>
              <a:rPr spc="-155" dirty="0"/>
              <a:t>D:4.</a:t>
            </a:r>
          </a:p>
          <a:p>
            <a:pPr marL="240665" indent="-228600">
              <a:lnSpc>
                <a:spcPct val="100000"/>
              </a:lnSpc>
              <a:spcBef>
                <a:spcPts val="2880"/>
              </a:spcBef>
              <a:buSzPct val="125000"/>
              <a:buChar char="•"/>
              <a:tabLst>
                <a:tab pos="241300" algn="l"/>
              </a:tabLst>
            </a:pPr>
            <a:r>
              <a:rPr spc="450" dirty="0">
                <a:solidFill>
                  <a:srgbClr val="A32E0E"/>
                </a:solidFill>
              </a:rPr>
              <a:t></a:t>
            </a:r>
            <a:r>
              <a:rPr spc="-400" dirty="0">
                <a:solidFill>
                  <a:srgbClr val="A32E0E"/>
                </a:solidFill>
              </a:rPr>
              <a:t> </a:t>
            </a:r>
            <a:r>
              <a:rPr b="1" spc="-5" dirty="0">
                <a:latin typeface="Trebuchet MS"/>
                <a:cs typeface="Trebuchet MS"/>
              </a:rPr>
              <a:t>Row </a:t>
            </a:r>
            <a:r>
              <a:rPr b="1" spc="-215" dirty="0">
                <a:latin typeface="Trebuchet MS"/>
                <a:cs typeface="Trebuchet MS"/>
              </a:rPr>
              <a:t>7:</a:t>
            </a:r>
          </a:p>
          <a:p>
            <a:pPr marL="368935" marR="1454785" lvl="1" indent="-228600">
              <a:lnSpc>
                <a:spcPct val="100000"/>
              </a:lnSpc>
              <a:spcBef>
                <a:spcPts val="390"/>
              </a:spcBef>
              <a:buSzPct val="125000"/>
              <a:buChar char="•"/>
              <a:tabLst>
                <a:tab pos="369570" algn="l"/>
                <a:tab pos="2481580" algn="l"/>
                <a:tab pos="5959475" algn="l"/>
              </a:tabLst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Attach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new 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nodes 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50" dirty="0">
                <a:solidFill>
                  <a:srgbClr val="FFFFFF"/>
                </a:solidFill>
                <a:latin typeface="Arial"/>
                <a:cs typeface="Arial"/>
              </a:rPr>
              <a:t>E    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node	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hanging 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mark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90" dirty="0">
                <a:solidFill>
                  <a:srgbClr val="FFFFFF"/>
                </a:solidFill>
                <a:latin typeface="Arial"/>
                <a:cs typeface="Arial"/>
              </a:rPr>
              <a:t>D,A,E	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D:2,A:1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E:1.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buSzPct val="125000"/>
              <a:buChar char="•"/>
              <a:tabLst>
                <a:tab pos="241300" algn="l"/>
                <a:tab pos="926465" algn="l"/>
              </a:tabLst>
            </a:pPr>
            <a:r>
              <a:rPr spc="450" dirty="0">
                <a:solidFill>
                  <a:srgbClr val="A32E0E"/>
                </a:solidFill>
              </a:rPr>
              <a:t>	</a:t>
            </a:r>
            <a:r>
              <a:rPr b="1" spc="-5" dirty="0">
                <a:latin typeface="Trebuchet MS"/>
                <a:cs typeface="Trebuchet MS"/>
              </a:rPr>
              <a:t>Row</a:t>
            </a:r>
            <a:r>
              <a:rPr b="1" spc="-295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8</a:t>
            </a:r>
            <a:r>
              <a:rPr b="1" spc="-210" dirty="0">
                <a:latin typeface="Trebuchet MS"/>
                <a:cs typeface="Trebuchet MS"/>
              </a:rPr>
              <a:t> </a:t>
            </a:r>
            <a:r>
              <a:rPr b="1" spc="-160" dirty="0">
                <a:latin typeface="Trebuchet MS"/>
                <a:cs typeface="Trebuchet MS"/>
              </a:rPr>
              <a:t>:(Ohh..</a:t>
            </a:r>
            <a:r>
              <a:rPr b="1" spc="-245" dirty="0">
                <a:latin typeface="Trebuchet MS"/>
                <a:cs typeface="Trebuchet MS"/>
              </a:rPr>
              <a:t> </a:t>
            </a:r>
            <a:r>
              <a:rPr b="1" spc="-60" dirty="0">
                <a:latin typeface="Trebuchet MS"/>
                <a:cs typeface="Trebuchet MS"/>
              </a:rPr>
              <a:t>last</a:t>
            </a:r>
            <a:r>
              <a:rPr b="1" spc="-125" dirty="0">
                <a:latin typeface="Trebuchet MS"/>
                <a:cs typeface="Trebuchet MS"/>
              </a:rPr>
              <a:t> </a:t>
            </a:r>
            <a:r>
              <a:rPr b="1" spc="-70" dirty="0">
                <a:latin typeface="Trebuchet MS"/>
                <a:cs typeface="Trebuchet MS"/>
              </a:rPr>
              <a:t>row)</a:t>
            </a:r>
          </a:p>
          <a:p>
            <a:pPr marL="368935" lvl="1" indent="-229235">
              <a:lnSpc>
                <a:spcPct val="100000"/>
              </a:lnSpc>
              <a:spcBef>
                <a:spcPts val="1395"/>
              </a:spcBef>
              <a:buSzPct val="125000"/>
              <a:buChar char="•"/>
              <a:tabLst>
                <a:tab pos="369570" algn="l"/>
              </a:tabLst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Attach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10" dirty="0">
                <a:solidFill>
                  <a:srgbClr val="FFFFFF"/>
                </a:solidFill>
                <a:latin typeface="Arial"/>
                <a:cs typeface="Arial"/>
              </a:rPr>
              <a:t>B.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Change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4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traverse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1551" y="5610250"/>
            <a:ext cx="14966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ti</a:t>
            </a:r>
            <a:r>
              <a:rPr sz="2000" spc="10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s.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:6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:1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91016" y="2983992"/>
            <a:ext cx="2816352" cy="3413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87739" y="5795873"/>
            <a:ext cx="152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3919" algn="l"/>
              </a:tabLst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Figure	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358851"/>
            <a:ext cx="4372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45" dirty="0"/>
              <a:t>STEP </a:t>
            </a:r>
            <a:r>
              <a:rPr sz="3600" spc="-65" dirty="0"/>
              <a:t>6 </a:t>
            </a:r>
            <a:r>
              <a:rPr sz="3600" spc="240" dirty="0"/>
              <a:t>-</a:t>
            </a:r>
            <a:r>
              <a:rPr sz="3600" spc="-229" dirty="0"/>
              <a:t> </a:t>
            </a:r>
            <a:r>
              <a:rPr sz="3600" spc="-114" dirty="0"/>
              <a:t>VALIDATION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028825"/>
            <a:ext cx="8382000" cy="2131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65" dirty="0">
                <a:solidFill>
                  <a:srgbClr val="A32E0E"/>
                </a:solidFill>
                <a:latin typeface="Arial"/>
                <a:cs typeface="Arial"/>
              </a:rPr>
              <a:t>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After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five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steps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final </a:t>
            </a:r>
            <a:r>
              <a:rPr sz="2000" spc="-235" dirty="0">
                <a:solidFill>
                  <a:srgbClr val="404040"/>
                </a:solidFill>
                <a:latin typeface="Arial"/>
                <a:cs typeface="Arial"/>
              </a:rPr>
              <a:t>FP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tree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follows: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Figure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5.</a:t>
            </a:r>
            <a:endParaRPr sz="2000">
              <a:latin typeface="Arial"/>
              <a:cs typeface="Arial"/>
            </a:endParaRPr>
          </a:p>
          <a:p>
            <a:pPr marL="357505" algn="just">
              <a:lnSpc>
                <a:spcPct val="100000"/>
              </a:lnSpc>
              <a:spcBef>
                <a:spcPts val="2185"/>
              </a:spcBef>
            </a:pP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know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correct?</a:t>
            </a:r>
            <a:endParaRPr sz="2000">
              <a:latin typeface="Arial"/>
              <a:cs typeface="Arial"/>
            </a:endParaRPr>
          </a:p>
          <a:p>
            <a:pPr marL="357505" marR="5080" algn="just">
              <a:lnSpc>
                <a:spcPct val="100000"/>
              </a:lnSpc>
              <a:spcBef>
                <a:spcPts val="2400"/>
              </a:spcBef>
            </a:pP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Now count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frequency 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occurrence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item 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FP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tree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and  compare 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Table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2.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both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counts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equal,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positive 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point </a:t>
            </a:r>
            <a:r>
              <a:rPr sz="2000" spc="80" dirty="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indicate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your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tree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correct.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889" y="358851"/>
            <a:ext cx="7825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0" dirty="0"/>
              <a:t>BENEFITS </a:t>
            </a:r>
            <a:r>
              <a:rPr sz="3600" spc="-265" dirty="0"/>
              <a:t>OF </a:t>
            </a:r>
            <a:r>
              <a:rPr sz="3600" spc="-310" dirty="0"/>
              <a:t>THE </a:t>
            </a:r>
            <a:r>
              <a:rPr sz="3600" spc="-360" dirty="0"/>
              <a:t>FP-TREE</a:t>
            </a:r>
            <a:r>
              <a:rPr sz="3600" spc="-665" dirty="0"/>
              <a:t> </a:t>
            </a:r>
            <a:r>
              <a:rPr sz="3600" spc="-360" dirty="0"/>
              <a:t>STRUCTURE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37916" y="2423109"/>
            <a:ext cx="560832" cy="305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80716" y="2780410"/>
            <a:ext cx="1018540" cy="695325"/>
            <a:chOff x="2680716" y="2780410"/>
            <a:chExt cx="1018540" cy="695325"/>
          </a:xfrm>
        </p:grpSpPr>
        <p:sp>
          <p:nvSpPr>
            <p:cNvPr id="5" name="object 5"/>
            <p:cNvSpPr/>
            <p:nvPr/>
          </p:nvSpPr>
          <p:spPr>
            <a:xfrm>
              <a:off x="3137916" y="2780410"/>
              <a:ext cx="560832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0716" y="3115944"/>
              <a:ext cx="658368" cy="359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137916" y="3545408"/>
            <a:ext cx="560832" cy="305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68016" y="1909550"/>
            <a:ext cx="7261859" cy="19615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600" spc="475" dirty="0">
                <a:solidFill>
                  <a:srgbClr val="A32E0E"/>
                </a:solidFill>
                <a:latin typeface="Arial"/>
                <a:cs typeface="Arial"/>
              </a:rPr>
              <a:t></a:t>
            </a:r>
            <a:r>
              <a:rPr sz="2600" spc="-350" dirty="0">
                <a:solidFill>
                  <a:srgbClr val="A32E0E"/>
                </a:solidFill>
                <a:latin typeface="Arial"/>
                <a:cs typeface="Arial"/>
              </a:rPr>
              <a:t> </a:t>
            </a:r>
            <a:r>
              <a:rPr sz="2600" spc="-220" dirty="0">
                <a:solidFill>
                  <a:srgbClr val="404040"/>
                </a:solidFill>
                <a:latin typeface="Arial"/>
                <a:cs typeface="Arial"/>
              </a:rPr>
              <a:t>Completeness</a:t>
            </a:r>
            <a:endParaRPr sz="2600">
              <a:latin typeface="Arial"/>
              <a:cs typeface="Arial"/>
            </a:endParaRPr>
          </a:p>
          <a:p>
            <a:pPr marL="826135">
              <a:lnSpc>
                <a:spcPct val="100000"/>
              </a:lnSpc>
              <a:spcBef>
                <a:spcPts val="305"/>
              </a:spcBef>
            </a:pPr>
            <a:r>
              <a:rPr sz="2200" spc="-150" dirty="0">
                <a:solidFill>
                  <a:srgbClr val="404040"/>
                </a:solidFill>
                <a:latin typeface="Arial"/>
                <a:cs typeface="Arial"/>
              </a:rPr>
              <a:t>Preserve </a:t>
            </a:r>
            <a:r>
              <a:rPr sz="2200" spc="-130" dirty="0">
                <a:solidFill>
                  <a:srgbClr val="404040"/>
                </a:solidFill>
                <a:latin typeface="Arial"/>
                <a:cs typeface="Arial"/>
              </a:rPr>
              <a:t>complete </a:t>
            </a:r>
            <a:r>
              <a:rPr sz="2200" spc="-100" dirty="0">
                <a:solidFill>
                  <a:srgbClr val="404040"/>
                </a:solidFill>
                <a:latin typeface="Arial"/>
                <a:cs typeface="Arial"/>
              </a:rPr>
              <a:t>information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200" spc="-85" dirty="0">
                <a:solidFill>
                  <a:srgbClr val="404040"/>
                </a:solidFill>
                <a:latin typeface="Arial"/>
                <a:cs typeface="Arial"/>
              </a:rPr>
              <a:t>frequent 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pattern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404040"/>
                </a:solidFill>
                <a:latin typeface="Arial"/>
                <a:cs typeface="Arial"/>
              </a:rPr>
              <a:t>mining</a:t>
            </a:r>
            <a:endParaRPr sz="2200">
              <a:latin typeface="Arial"/>
              <a:cs typeface="Arial"/>
            </a:endParaRPr>
          </a:p>
          <a:p>
            <a:pPr marL="826135">
              <a:lnSpc>
                <a:spcPts val="2620"/>
              </a:lnSpc>
              <a:spcBef>
                <a:spcPts val="170"/>
              </a:spcBef>
            </a:pPr>
            <a:r>
              <a:rPr sz="2200" spc="-114" dirty="0">
                <a:solidFill>
                  <a:srgbClr val="404040"/>
                </a:solidFill>
                <a:latin typeface="Arial"/>
                <a:cs typeface="Arial"/>
              </a:rPr>
              <a:t>Never </a:t>
            </a:r>
            <a:r>
              <a:rPr sz="2200" spc="-55" dirty="0">
                <a:solidFill>
                  <a:srgbClr val="404040"/>
                </a:solidFill>
                <a:latin typeface="Arial"/>
                <a:cs typeface="Arial"/>
              </a:rPr>
              <a:t>break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200" spc="-105" dirty="0">
                <a:solidFill>
                  <a:srgbClr val="404040"/>
                </a:solidFill>
                <a:latin typeface="Arial"/>
                <a:cs typeface="Arial"/>
              </a:rPr>
              <a:t>long 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pattern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200" spc="-114" dirty="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sz="22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404040"/>
                </a:solidFill>
                <a:latin typeface="Arial"/>
                <a:cs typeface="Arial"/>
              </a:rPr>
              <a:t>transaction</a:t>
            </a:r>
            <a:endParaRPr sz="2200">
              <a:latin typeface="Arial"/>
              <a:cs typeface="Arial"/>
            </a:endParaRPr>
          </a:p>
          <a:p>
            <a:pPr marL="396240">
              <a:lnSpc>
                <a:spcPts val="3100"/>
              </a:lnSpc>
            </a:pPr>
            <a:r>
              <a:rPr sz="2600" spc="-240" dirty="0">
                <a:solidFill>
                  <a:srgbClr val="404040"/>
                </a:solidFill>
                <a:latin typeface="Arial"/>
                <a:cs typeface="Arial"/>
              </a:rPr>
              <a:t>Compactness</a:t>
            </a:r>
            <a:endParaRPr sz="2600">
              <a:latin typeface="Arial"/>
              <a:cs typeface="Arial"/>
            </a:endParaRPr>
          </a:p>
          <a:p>
            <a:pPr marL="826135">
              <a:lnSpc>
                <a:spcPct val="100000"/>
              </a:lnSpc>
              <a:spcBef>
                <a:spcPts val="305"/>
              </a:spcBef>
            </a:pPr>
            <a:r>
              <a:rPr sz="2200" spc="-225" dirty="0">
                <a:solidFill>
                  <a:srgbClr val="404040"/>
                </a:solidFill>
                <a:latin typeface="Arial"/>
                <a:cs typeface="Arial"/>
              </a:rPr>
              <a:t>Reduce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irrelevant </a:t>
            </a:r>
            <a:r>
              <a:rPr sz="2200" spc="-85" dirty="0">
                <a:solidFill>
                  <a:srgbClr val="404040"/>
                </a:solidFill>
                <a:latin typeface="Arial"/>
                <a:cs typeface="Arial"/>
              </a:rPr>
              <a:t>info—infrequent </a:t>
            </a:r>
            <a:r>
              <a:rPr sz="2200" spc="-180" dirty="0">
                <a:solidFill>
                  <a:srgbClr val="404040"/>
                </a:solidFill>
                <a:latin typeface="Arial"/>
                <a:cs typeface="Arial"/>
              </a:rPr>
              <a:t>items 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20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Arial"/>
                <a:cs typeface="Arial"/>
              </a:rPr>
              <a:t>gone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37916" y="3908805"/>
            <a:ext cx="560832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84879" y="4066794"/>
            <a:ext cx="39306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254" dirty="0">
                <a:solidFill>
                  <a:srgbClr val="404040"/>
                </a:solidFill>
                <a:latin typeface="Arial"/>
                <a:cs typeface="Arial"/>
              </a:rPr>
              <a:t>occ</a:t>
            </a:r>
            <a:r>
              <a:rPr sz="22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350" dirty="0">
                <a:solidFill>
                  <a:srgbClr val="404040"/>
                </a:solidFill>
                <a:latin typeface="Arial"/>
                <a:cs typeface="Arial"/>
              </a:rPr>
              <a:t>urring,</a:t>
            </a:r>
            <a:r>
              <a:rPr sz="2200" spc="-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2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404040"/>
                </a:solidFill>
                <a:latin typeface="Arial"/>
                <a:cs typeface="Arial"/>
              </a:rPr>
              <a:t>hem</a:t>
            </a:r>
            <a:r>
              <a:rPr sz="22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404040"/>
                </a:solidFill>
                <a:latin typeface="Arial"/>
                <a:cs typeface="Arial"/>
              </a:rPr>
              <a:t>ore</a:t>
            </a:r>
            <a:r>
              <a:rPr sz="22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200" spc="-3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90" dirty="0">
                <a:solidFill>
                  <a:srgbClr val="404040"/>
                </a:solidFill>
                <a:latin typeface="Arial"/>
                <a:cs typeface="Arial"/>
              </a:rPr>
              <a:t>ike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404040"/>
                </a:solidFill>
                <a:latin typeface="Arial"/>
                <a:cs typeface="Arial"/>
              </a:rPr>
              <a:t>lyt</a:t>
            </a:r>
            <a:r>
              <a:rPr sz="22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ob</a:t>
            </a:r>
            <a:r>
              <a:rPr sz="22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404040"/>
                </a:solidFill>
                <a:latin typeface="Arial"/>
                <a:cs typeface="Arial"/>
              </a:rPr>
              <a:t>esh</a:t>
            </a:r>
            <a:r>
              <a:rPr sz="22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3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404040"/>
                </a:solidFill>
                <a:latin typeface="Arial"/>
                <a:cs typeface="Arial"/>
              </a:rPr>
              <a:t>red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1832" y="3871722"/>
            <a:ext cx="58267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30" dirty="0">
                <a:solidFill>
                  <a:srgbClr val="404040"/>
                </a:solidFill>
                <a:latin typeface="Arial"/>
                <a:cs typeface="Arial"/>
              </a:rPr>
              <a:t>Itemsi</a:t>
            </a:r>
            <a:r>
              <a:rPr sz="2200" spc="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65" dirty="0">
                <a:solidFill>
                  <a:srgbClr val="404040"/>
                </a:solidFill>
                <a:latin typeface="Arial"/>
                <a:cs typeface="Arial"/>
              </a:rPr>
              <a:t>frequ</a:t>
            </a:r>
            <a:r>
              <a:rPr sz="2200" spc="-4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404040"/>
                </a:solidFill>
                <a:latin typeface="Arial"/>
                <a:cs typeface="Arial"/>
              </a:rPr>
              <a:t>ncy</a:t>
            </a:r>
            <a:r>
              <a:rPr sz="22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404040"/>
                </a:solidFill>
                <a:latin typeface="Arial"/>
                <a:cs typeface="Arial"/>
              </a:rPr>
              <a:t>des</a:t>
            </a:r>
            <a:r>
              <a:rPr sz="2200" spc="-3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420" dirty="0">
                <a:solidFill>
                  <a:srgbClr val="404040"/>
                </a:solidFill>
                <a:latin typeface="Arial"/>
                <a:cs typeface="Arial"/>
              </a:rPr>
              <a:t>ce</a:t>
            </a:r>
            <a:r>
              <a:rPr sz="2200" spc="-3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404040"/>
                </a:solidFill>
                <a:latin typeface="Arial"/>
                <a:cs typeface="Arial"/>
              </a:rPr>
              <a:t>nd</a:t>
            </a:r>
            <a:r>
              <a:rPr sz="2200" spc="-3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34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3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2200" spc="-4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ord</a:t>
            </a:r>
            <a:r>
              <a:rPr sz="22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Arial"/>
                <a:cs typeface="Arial"/>
              </a:rPr>
              <a:t>er</a:t>
            </a:r>
            <a:r>
              <a:rPr sz="2200" spc="-3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2200" spc="-3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404040"/>
                </a:solidFill>
                <a:latin typeface="Arial"/>
                <a:cs typeface="Arial"/>
              </a:rPr>
              <a:t>themore</a:t>
            </a:r>
            <a:r>
              <a:rPr sz="22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Arial"/>
                <a:cs typeface="Arial"/>
              </a:rPr>
              <a:t>frequently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37916" y="4509515"/>
            <a:ext cx="560832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09847" y="4655311"/>
            <a:ext cx="19862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8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-35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300" i="1" spc="-425" dirty="0">
                <a:solidFill>
                  <a:srgbClr val="404040"/>
                </a:solidFill>
                <a:latin typeface="Arial"/>
                <a:cs typeface="Arial"/>
              </a:rPr>
              <a:t>co </a:t>
            </a:r>
            <a:r>
              <a:rPr sz="2300" i="1" spc="-360" dirty="0">
                <a:solidFill>
                  <a:srgbClr val="404040"/>
                </a:solidFill>
                <a:latin typeface="Arial"/>
                <a:cs typeface="Arial"/>
              </a:rPr>
              <a:t>un </a:t>
            </a:r>
            <a:r>
              <a:rPr sz="2300" i="1" spc="-13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200" spc="-135" dirty="0">
                <a:solidFill>
                  <a:srgbClr val="404040"/>
                </a:solidFill>
                <a:latin typeface="Arial"/>
                <a:cs typeface="Arial"/>
              </a:rPr>
              <a:t>field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1832" y="4472432"/>
            <a:ext cx="68389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20" dirty="0">
                <a:solidFill>
                  <a:srgbClr val="404040"/>
                </a:solidFill>
                <a:latin typeface="Arial"/>
                <a:cs typeface="Arial"/>
              </a:rPr>
              <a:t>N e </a:t>
            </a:r>
            <a:r>
              <a:rPr sz="2200" spc="-370" dirty="0">
                <a:solidFill>
                  <a:srgbClr val="404040"/>
                </a:solidFill>
                <a:latin typeface="Arial"/>
                <a:cs typeface="Arial"/>
              </a:rPr>
              <a:t>ver </a:t>
            </a:r>
            <a:r>
              <a:rPr sz="2200" spc="-29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200" spc="-190" dirty="0">
                <a:solidFill>
                  <a:srgbClr val="404040"/>
                </a:solidFill>
                <a:latin typeface="Arial"/>
                <a:cs typeface="Arial"/>
              </a:rPr>
              <a:t>largerth </a:t>
            </a:r>
            <a:r>
              <a:rPr sz="2200" spc="-280" dirty="0">
                <a:solidFill>
                  <a:srgbClr val="404040"/>
                </a:solidFill>
                <a:latin typeface="Arial"/>
                <a:cs typeface="Arial"/>
              </a:rPr>
              <a:t>anthe </a:t>
            </a:r>
            <a:r>
              <a:rPr sz="2200" spc="-55" dirty="0">
                <a:solidFill>
                  <a:srgbClr val="404040"/>
                </a:solidFill>
                <a:latin typeface="Arial"/>
                <a:cs typeface="Arial"/>
              </a:rPr>
              <a:t>original </a:t>
            </a:r>
            <a:r>
              <a:rPr sz="2200" spc="-70" dirty="0">
                <a:solidFill>
                  <a:srgbClr val="404040"/>
                </a:solidFill>
                <a:latin typeface="Arial"/>
                <a:cs typeface="Arial"/>
              </a:rPr>
              <a:t>database </a:t>
            </a:r>
            <a:r>
              <a:rPr sz="2200" spc="-135" dirty="0">
                <a:solidFill>
                  <a:srgbClr val="404040"/>
                </a:solidFill>
                <a:latin typeface="Arial"/>
                <a:cs typeface="Arial"/>
              </a:rPr>
              <a:t>(not </a:t>
            </a:r>
            <a:r>
              <a:rPr sz="2200" spc="-190" dirty="0">
                <a:solidFill>
                  <a:srgbClr val="404040"/>
                </a:solidFill>
                <a:latin typeface="Arial"/>
                <a:cs typeface="Arial"/>
              </a:rPr>
              <a:t>count</a:t>
            </a:r>
            <a:r>
              <a:rPr sz="22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"/>
                <a:cs typeface="Arial"/>
              </a:rPr>
              <a:t>node-links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7916" y="5051755"/>
            <a:ext cx="560832" cy="305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33647" y="5210302"/>
            <a:ext cx="20008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250" dirty="0">
                <a:solidFill>
                  <a:srgbClr val="404040"/>
                </a:solidFill>
                <a:latin typeface="Arial"/>
                <a:cs typeface="Arial"/>
              </a:rPr>
              <a:t>couldb</a:t>
            </a:r>
            <a:r>
              <a:rPr sz="22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404040"/>
                </a:solidFill>
                <a:latin typeface="Arial"/>
                <a:cs typeface="Arial"/>
              </a:rPr>
              <a:t>eove</a:t>
            </a:r>
            <a:r>
              <a:rPr sz="2200" spc="-3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200" spc="-3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22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1832" y="5014671"/>
            <a:ext cx="6884034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38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2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404040"/>
                </a:solidFill>
                <a:latin typeface="Arial"/>
                <a:cs typeface="Arial"/>
              </a:rPr>
              <a:t>here</a:t>
            </a:r>
            <a:r>
              <a:rPr sz="22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310" dirty="0">
                <a:solidFill>
                  <a:srgbClr val="404040"/>
                </a:solidFill>
                <a:latin typeface="Arial"/>
                <a:cs typeface="Arial"/>
              </a:rPr>
              <a:t>ex</a:t>
            </a:r>
            <a:r>
              <a:rPr sz="2200" spc="-375" dirty="0">
                <a:solidFill>
                  <a:srgbClr val="404040"/>
                </a:solidFill>
                <a:latin typeface="Arial"/>
                <a:cs typeface="Arial"/>
              </a:rPr>
              <a:t> is</a:t>
            </a:r>
            <a:r>
              <a:rPr sz="2200" spc="-3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"/>
                <a:cs typeface="Arial"/>
              </a:rPr>
              <a:t>ts</a:t>
            </a:r>
            <a:r>
              <a:rPr sz="2200" spc="-3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404040"/>
                </a:solidFill>
                <a:latin typeface="Arial"/>
                <a:cs typeface="Arial"/>
              </a:rPr>
              <a:t>ex</a:t>
            </a:r>
            <a:r>
              <a:rPr sz="22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36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2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315" dirty="0">
                <a:solidFill>
                  <a:srgbClr val="404040"/>
                </a:solidFill>
                <a:latin typeface="Arial"/>
                <a:cs typeface="Arial"/>
              </a:rPr>
              <a:t>plesof</a:t>
            </a:r>
            <a:r>
              <a:rPr sz="220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Arial"/>
                <a:cs typeface="Arial"/>
              </a:rPr>
              <a:t>databases,</a:t>
            </a:r>
            <a:r>
              <a:rPr sz="22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where</a:t>
            </a:r>
            <a:r>
              <a:rPr sz="22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compression</a:t>
            </a:r>
            <a:r>
              <a:rPr sz="2200" spc="-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ratio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358851"/>
            <a:ext cx="5352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/>
              <a:t>FP-GROWTH</a:t>
            </a:r>
            <a:r>
              <a:rPr sz="3600" spc="-140" dirty="0"/>
              <a:t> </a:t>
            </a:r>
            <a:r>
              <a:rPr sz="3600" spc="-260" dirty="0"/>
              <a:t>COMPLEXITY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18739" y="1987041"/>
            <a:ext cx="8772525" cy="18065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04495" marR="315595" indent="-341630">
              <a:lnSpc>
                <a:spcPct val="85900"/>
              </a:lnSpc>
              <a:spcBef>
                <a:spcPts val="505"/>
              </a:spcBef>
              <a:buClr>
                <a:srgbClr val="A32E0E"/>
              </a:buClr>
              <a:buChar char=""/>
              <a:tabLst>
                <a:tab pos="411480" algn="l"/>
              </a:tabLst>
            </a:pP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Therefore,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path in the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tree 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400" spc="1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least </a:t>
            </a:r>
            <a:r>
              <a:rPr sz="2400" spc="10" dirty="0">
                <a:solidFill>
                  <a:srgbClr val="404040"/>
                </a:solidFill>
                <a:latin typeface="Arial"/>
                <a:cs typeface="Arial"/>
              </a:rPr>
              <a:t>partially 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traversed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number </a:t>
            </a:r>
            <a:r>
              <a:rPr sz="2400" spc="8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items existing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400" spc="5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tree </a:t>
            </a:r>
            <a:r>
              <a:rPr sz="2400" spc="35" dirty="0">
                <a:solidFill>
                  <a:srgbClr val="404040"/>
                </a:solidFill>
                <a:latin typeface="Arial"/>
                <a:cs typeface="Arial"/>
              </a:rPr>
              <a:t>path</a:t>
            </a:r>
            <a:r>
              <a:rPr sz="2400" spc="-4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(the  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depth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tree </a:t>
            </a:r>
            <a:r>
              <a:rPr sz="2400" spc="10" dirty="0">
                <a:solidFill>
                  <a:srgbClr val="404040"/>
                </a:solidFill>
                <a:latin typeface="Arial"/>
                <a:cs typeface="Arial"/>
              </a:rPr>
              <a:t>path)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*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number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header.</a:t>
            </a:r>
            <a:endParaRPr sz="2400">
              <a:latin typeface="Arial"/>
              <a:cs typeface="Arial"/>
            </a:endParaRPr>
          </a:p>
          <a:p>
            <a:pPr marL="404495" marR="55880" indent="-341630">
              <a:lnSpc>
                <a:spcPts val="2330"/>
              </a:lnSpc>
              <a:spcBef>
                <a:spcPts val="1520"/>
              </a:spcBef>
              <a:buClr>
                <a:srgbClr val="A32E0E"/>
              </a:buClr>
              <a:buChar char=""/>
              <a:tabLst>
                <a:tab pos="411480" algn="l"/>
                <a:tab pos="275209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Complexity </a:t>
            </a:r>
            <a:r>
              <a:rPr sz="2400" spc="8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se</a:t>
            </a:r>
            <a:r>
              <a:rPr sz="2400" spc="-179" baseline="-52083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arching </a:t>
            </a:r>
            <a:r>
              <a:rPr sz="2400" spc="60" dirty="0">
                <a:solidFill>
                  <a:srgbClr val="404040"/>
                </a:solidFill>
                <a:latin typeface="Arial"/>
                <a:cs typeface="Arial"/>
              </a:rPr>
              <a:t>through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all paths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sz="2400" spc="40" dirty="0">
                <a:solidFill>
                  <a:srgbClr val="404040"/>
                </a:solidFill>
                <a:latin typeface="Arial"/>
                <a:cs typeface="Arial"/>
              </a:rPr>
              <a:t>bounded </a:t>
            </a:r>
            <a:r>
              <a:rPr sz="2400" spc="-300" dirty="0">
                <a:solidFill>
                  <a:srgbClr val="404040"/>
                </a:solidFill>
                <a:latin typeface="Arial"/>
                <a:cs typeface="Arial"/>
              </a:rPr>
              <a:t>by 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O(header_count	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* 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depth </a:t>
            </a:r>
            <a:r>
              <a:rPr sz="2400" spc="8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tree)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9826" y="5966866"/>
            <a:ext cx="1720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862583"/>
            <a:ext cx="6352032" cy="513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9826" y="5966866"/>
            <a:ext cx="1720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272" y="832103"/>
            <a:ext cx="11649456" cy="519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0865" y="711453"/>
            <a:ext cx="169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solidFill>
                  <a:srgbClr val="FF0000"/>
                </a:solidFill>
                <a:latin typeface="Trebuchet MS"/>
                <a:cs typeface="Trebuchet MS"/>
              </a:rPr>
              <a:t>Chapter</a:t>
            </a:r>
            <a:r>
              <a:rPr sz="2400" b="1" spc="-1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No.9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3497" y="1278763"/>
            <a:ext cx="224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Association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Mining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2978" y="5966866"/>
            <a:ext cx="996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777" y="2276094"/>
            <a:ext cx="89141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solidFill>
                  <a:srgbClr val="FF0000"/>
                </a:solidFill>
                <a:latin typeface="Trebuchet MS"/>
                <a:cs typeface="Trebuchet MS"/>
              </a:rPr>
              <a:t>Book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warehousing,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Principal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practical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Parteek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Bhatia,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Cambridge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r>
              <a:rPr sz="2400" spc="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press.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6935" y="673608"/>
            <a:ext cx="5209032" cy="5209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826" y="5966866"/>
            <a:ext cx="1720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535" y="301752"/>
            <a:ext cx="6544056" cy="5858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221" y="2432761"/>
            <a:ext cx="3049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60" dirty="0"/>
              <a:t>FP-GROWTH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0872978" y="5966866"/>
            <a:ext cx="996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7009" y="535000"/>
            <a:ext cx="37528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WHAT </a:t>
            </a:r>
            <a:r>
              <a:rPr spc="-370" dirty="0"/>
              <a:t>IS</a:t>
            </a:r>
            <a:r>
              <a:rPr spc="-430" dirty="0"/>
              <a:t> </a:t>
            </a:r>
            <a:r>
              <a:rPr spc="-300" dirty="0"/>
              <a:t>FP-GROWTH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00758"/>
            <a:ext cx="8735695" cy="29076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7505" marR="201930" indent="-344805">
              <a:lnSpc>
                <a:spcPts val="2620"/>
              </a:lnSpc>
              <a:spcBef>
                <a:spcPts val="405"/>
              </a:spcBef>
              <a:buClr>
                <a:srgbClr val="A32E0E"/>
              </a:buClr>
              <a:buChar char=""/>
              <a:tabLst>
                <a:tab pos="360680" algn="l"/>
              </a:tabLst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efficient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scalable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complete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frequent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patterns.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ts val="2620"/>
              </a:lnSpc>
              <a:spcBef>
                <a:spcPts val="1515"/>
              </a:spcBef>
              <a:buClr>
                <a:srgbClr val="A32E0E"/>
              </a:buClr>
              <a:buChar char=""/>
              <a:tabLst>
                <a:tab pos="360680" algn="l"/>
              </a:tabLst>
            </a:pP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frequent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discovery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2400" spc="-265" dirty="0">
                <a:solidFill>
                  <a:srgbClr val="FFFFFF"/>
                </a:solidFill>
                <a:latin typeface="Arial"/>
                <a:cs typeface="Arial"/>
              </a:rPr>
              <a:t>set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generation.</a:t>
            </a:r>
            <a:endParaRPr sz="240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  <a:spcBef>
                <a:spcPts val="1410"/>
              </a:spcBef>
            </a:pPr>
            <a:r>
              <a:rPr sz="2000" spc="365" dirty="0">
                <a:solidFill>
                  <a:srgbClr val="A32E0E"/>
                </a:solidFill>
                <a:latin typeface="Arial"/>
                <a:cs typeface="Arial"/>
              </a:rPr>
              <a:t>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0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approach:</a:t>
            </a:r>
            <a:endParaRPr sz="2000">
              <a:latin typeface="Arial"/>
              <a:cs typeface="Arial"/>
            </a:endParaRPr>
          </a:p>
          <a:p>
            <a:pPr marL="812800" indent="-34163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Build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compact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FP-Tree.</a:t>
            </a:r>
            <a:endParaRPr sz="2000">
              <a:latin typeface="Arial"/>
              <a:cs typeface="Arial"/>
            </a:endParaRPr>
          </a:p>
          <a:p>
            <a:pPr marL="812800" indent="-34163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Extracts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frequent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directly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FP-Tree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4711" y="4020311"/>
            <a:ext cx="188975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5632" y="0"/>
            <a:ext cx="1407160" cy="2710180"/>
            <a:chOff x="865632" y="0"/>
            <a:chExt cx="1407160" cy="2710180"/>
          </a:xfrm>
        </p:grpSpPr>
        <p:sp>
          <p:nvSpPr>
            <p:cNvPr id="5" name="object 5"/>
            <p:cNvSpPr/>
            <p:nvPr/>
          </p:nvSpPr>
          <p:spPr>
            <a:xfrm>
              <a:off x="938784" y="0"/>
              <a:ext cx="1334008" cy="2709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632" y="6095"/>
              <a:ext cx="240792" cy="10881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831" y="5480303"/>
            <a:ext cx="515112" cy="1371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944" y="6095"/>
            <a:ext cx="387096" cy="1737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82896"/>
            <a:ext cx="441959" cy="19568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359" y="6095"/>
            <a:ext cx="816864" cy="402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05968" y="9144"/>
            <a:ext cx="1791335" cy="6849109"/>
            <a:chOff x="505968" y="9144"/>
            <a:chExt cx="1791335" cy="6849109"/>
          </a:xfrm>
        </p:grpSpPr>
        <p:sp>
          <p:nvSpPr>
            <p:cNvPr id="13" name="object 13"/>
            <p:cNvSpPr/>
            <p:nvPr/>
          </p:nvSpPr>
          <p:spPr>
            <a:xfrm>
              <a:off x="1319784" y="4867655"/>
              <a:ext cx="977422" cy="19903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968" y="9144"/>
              <a:ext cx="832104" cy="68336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76425" y="625220"/>
            <a:ext cx="80460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0" dirty="0"/>
              <a:t>FP </a:t>
            </a:r>
            <a:r>
              <a:rPr spc="-690" dirty="0"/>
              <a:t>TREE </a:t>
            </a:r>
            <a:r>
              <a:rPr spc="-480" dirty="0"/>
              <a:t>EXAMPLE </a:t>
            </a:r>
            <a:r>
              <a:rPr spc="-130" dirty="0"/>
              <a:t>(HOW </a:t>
            </a:r>
            <a:r>
              <a:rPr spc="-335" dirty="0"/>
              <a:t>TO </a:t>
            </a:r>
            <a:r>
              <a:rPr spc="-405" dirty="0"/>
              <a:t>IDENTIFY</a:t>
            </a:r>
            <a:r>
              <a:rPr spc="-265" dirty="0"/>
              <a:t> </a:t>
            </a:r>
            <a:r>
              <a:rPr spc="-490" dirty="0"/>
              <a:t>FREQUENT</a:t>
            </a:r>
          </a:p>
        </p:txBody>
      </p:sp>
      <p:sp>
        <p:nvSpPr>
          <p:cNvPr id="16" name="object 16"/>
          <p:cNvSpPr/>
          <p:nvPr/>
        </p:nvSpPr>
        <p:spPr>
          <a:xfrm>
            <a:off x="4559808" y="3563111"/>
            <a:ext cx="3425951" cy="2362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55111" y="1428699"/>
            <a:ext cx="5777230" cy="1459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5" dirty="0">
                <a:solidFill>
                  <a:srgbClr val="242424"/>
                </a:solidFill>
                <a:latin typeface="Arial"/>
                <a:cs typeface="Arial"/>
              </a:rPr>
              <a:t>patterns </a:t>
            </a:r>
            <a:r>
              <a:rPr sz="3200" spc="-15" dirty="0">
                <a:solidFill>
                  <a:srgbClr val="242424"/>
                </a:solidFill>
                <a:latin typeface="Arial"/>
                <a:cs typeface="Arial"/>
              </a:rPr>
              <a:t>using </a:t>
            </a:r>
            <a:r>
              <a:rPr sz="3200" spc="-375" dirty="0">
                <a:solidFill>
                  <a:srgbClr val="242424"/>
                </a:solidFill>
                <a:latin typeface="Arial"/>
                <a:cs typeface="Arial"/>
              </a:rPr>
              <a:t>FP </a:t>
            </a:r>
            <a:r>
              <a:rPr sz="3200" dirty="0">
                <a:solidFill>
                  <a:srgbClr val="242424"/>
                </a:solidFill>
                <a:latin typeface="Arial"/>
                <a:cs typeface="Arial"/>
              </a:rPr>
              <a:t>tree</a:t>
            </a:r>
            <a:r>
              <a:rPr sz="3200" spc="-18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3200" spc="50" dirty="0">
                <a:solidFill>
                  <a:srgbClr val="242424"/>
                </a:solidFill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4570"/>
              </a:spcBef>
            </a:pP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Suppose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404040"/>
                </a:solidFill>
                <a:latin typeface="Arial"/>
                <a:cs typeface="Arial"/>
              </a:rPr>
              <a:t>following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886" y="341452"/>
            <a:ext cx="8470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45" dirty="0"/>
              <a:t>STEP </a:t>
            </a:r>
            <a:r>
              <a:rPr sz="3600" spc="-65" dirty="0"/>
              <a:t>1 </a:t>
            </a:r>
            <a:r>
              <a:rPr sz="3600" spc="240" dirty="0"/>
              <a:t>- </a:t>
            </a:r>
            <a:r>
              <a:rPr sz="3600" spc="-285" dirty="0"/>
              <a:t>CALCULATE </a:t>
            </a:r>
            <a:r>
              <a:rPr sz="3600" spc="85" dirty="0"/>
              <a:t>MINIMUM</a:t>
            </a:r>
            <a:r>
              <a:rPr sz="3600" spc="-240" dirty="0"/>
              <a:t> </a:t>
            </a:r>
            <a:r>
              <a:rPr sz="3600" spc="-325" dirty="0"/>
              <a:t>SUPPORT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59711" y="2028825"/>
            <a:ext cx="8114665" cy="27412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6870" marR="558800" indent="-344805">
              <a:lnSpc>
                <a:spcPts val="2180"/>
              </a:lnSpc>
              <a:spcBef>
                <a:spcPts val="345"/>
              </a:spcBef>
            </a:pPr>
            <a:r>
              <a:rPr sz="2000" spc="365" dirty="0">
                <a:solidFill>
                  <a:srgbClr val="A32E0E"/>
                </a:solidFill>
                <a:latin typeface="Arial"/>
                <a:cs typeface="Arial"/>
              </a:rPr>
              <a:t>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calculate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minimum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count.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says 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minimum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30%.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calculate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370"/>
              </a:spcBef>
            </a:pP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Minimum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count(30/100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8) </a:t>
            </a:r>
            <a:r>
              <a:rPr sz="2000" spc="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FFFFFF"/>
                </a:solidFill>
                <a:latin typeface="Trebuchet MS"/>
                <a:cs typeface="Trebuchet MS"/>
              </a:rPr>
              <a:t>2.4</a:t>
            </a:r>
            <a:endParaRPr sz="2000">
              <a:latin typeface="Trebuchet MS"/>
              <a:cs typeface="Trebuchet MS"/>
            </a:endParaRPr>
          </a:p>
          <a:p>
            <a:pPr marL="356870">
              <a:lnSpc>
                <a:spcPct val="100000"/>
              </a:lnSpc>
              <a:spcBef>
                <a:spcPts val="2405"/>
              </a:spcBef>
            </a:pP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As a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result,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2.4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appears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empower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calculation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be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rounded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to to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ceiling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Now,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400"/>
              </a:spcBef>
            </a:pP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Minimum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support count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ceiling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(30/100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8) </a:t>
            </a:r>
            <a:r>
              <a:rPr sz="2000" spc="19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613" y="358851"/>
            <a:ext cx="9100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45" dirty="0"/>
              <a:t>STEP </a:t>
            </a:r>
            <a:r>
              <a:rPr sz="3600" spc="-65" dirty="0"/>
              <a:t>2 </a:t>
            </a:r>
            <a:r>
              <a:rPr sz="3600" spc="240" dirty="0"/>
              <a:t>- </a:t>
            </a:r>
            <a:r>
              <a:rPr sz="3600" spc="-120" dirty="0"/>
              <a:t>FIND </a:t>
            </a:r>
            <a:r>
              <a:rPr sz="3600" spc="-335" dirty="0"/>
              <a:t>FREQUENCY </a:t>
            </a:r>
            <a:r>
              <a:rPr sz="3600" spc="-265" dirty="0"/>
              <a:t>OF</a:t>
            </a:r>
            <a:r>
              <a:rPr sz="3600" spc="-680" dirty="0"/>
              <a:t> </a:t>
            </a:r>
            <a:r>
              <a:rPr sz="3600" spc="-330" dirty="0"/>
              <a:t>OCCURRENCE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667000" y="3364991"/>
            <a:ext cx="3425952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1420" y="5950407"/>
            <a:ext cx="3539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Snapshot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69223" y="4066032"/>
            <a:ext cx="2179320" cy="374650"/>
            <a:chOff x="8269223" y="4066032"/>
            <a:chExt cx="2179320" cy="374650"/>
          </a:xfrm>
        </p:grpSpPr>
        <p:sp>
          <p:nvSpPr>
            <p:cNvPr id="6" name="object 6"/>
            <p:cNvSpPr/>
            <p:nvPr/>
          </p:nvSpPr>
          <p:spPr>
            <a:xfrm>
              <a:off x="8269223" y="4072128"/>
              <a:ext cx="2179320" cy="368935"/>
            </a:xfrm>
            <a:custGeom>
              <a:avLst/>
              <a:gdLst/>
              <a:ahLst/>
              <a:cxnLst/>
              <a:rect l="l" t="t" r="r" b="b"/>
              <a:pathLst>
                <a:path w="2179320" h="368935">
                  <a:moveTo>
                    <a:pt x="2179193" y="0"/>
                  </a:moveTo>
                  <a:lnTo>
                    <a:pt x="0" y="0"/>
                  </a:lnTo>
                  <a:lnTo>
                    <a:pt x="0" y="368427"/>
                  </a:lnTo>
                  <a:lnTo>
                    <a:pt x="2179193" y="368427"/>
                  </a:lnTo>
                  <a:lnTo>
                    <a:pt x="2179193" y="0"/>
                  </a:lnTo>
                  <a:close/>
                </a:path>
              </a:pathLst>
            </a:custGeom>
            <a:solidFill>
              <a:srgbClr val="A32E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69223" y="4066032"/>
              <a:ext cx="2179320" cy="12700"/>
            </a:xfrm>
            <a:custGeom>
              <a:avLst/>
              <a:gdLst/>
              <a:ahLst/>
              <a:cxnLst/>
              <a:rect l="l" t="t" r="r" b="b"/>
              <a:pathLst>
                <a:path w="2179320" h="12700">
                  <a:moveTo>
                    <a:pt x="0" y="12192"/>
                  </a:moveTo>
                  <a:lnTo>
                    <a:pt x="2179193" y="12192"/>
                  </a:lnTo>
                  <a:lnTo>
                    <a:pt x="2179193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A32E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269223" y="3703320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193" y="0"/>
                </a:lnTo>
              </a:path>
            </a:pathLst>
          </a:custGeom>
          <a:ln w="12192">
            <a:solidFill>
              <a:srgbClr val="A32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269223" y="5544311"/>
            <a:ext cx="2179320" cy="372110"/>
            <a:chOff x="8269223" y="5544311"/>
            <a:chExt cx="2179320" cy="372110"/>
          </a:xfrm>
        </p:grpSpPr>
        <p:sp>
          <p:nvSpPr>
            <p:cNvPr id="10" name="object 10"/>
            <p:cNvSpPr/>
            <p:nvPr/>
          </p:nvSpPr>
          <p:spPr>
            <a:xfrm>
              <a:off x="8269223" y="5544311"/>
              <a:ext cx="2179320" cy="365760"/>
            </a:xfrm>
            <a:custGeom>
              <a:avLst/>
              <a:gdLst/>
              <a:ahLst/>
              <a:cxnLst/>
              <a:rect l="l" t="t" r="r" b="b"/>
              <a:pathLst>
                <a:path w="2179320" h="365760">
                  <a:moveTo>
                    <a:pt x="2179193" y="0"/>
                  </a:moveTo>
                  <a:lnTo>
                    <a:pt x="0" y="0"/>
                  </a:lnTo>
                  <a:lnTo>
                    <a:pt x="0" y="365442"/>
                  </a:lnTo>
                  <a:lnTo>
                    <a:pt x="2179193" y="365442"/>
                  </a:lnTo>
                  <a:lnTo>
                    <a:pt x="2179193" y="0"/>
                  </a:lnTo>
                  <a:close/>
                </a:path>
              </a:pathLst>
            </a:custGeom>
            <a:solidFill>
              <a:srgbClr val="A32E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69223" y="5903975"/>
              <a:ext cx="2179320" cy="12700"/>
            </a:xfrm>
            <a:custGeom>
              <a:avLst/>
              <a:gdLst/>
              <a:ahLst/>
              <a:cxnLst/>
              <a:rect l="l" t="t" r="r" b="b"/>
              <a:pathLst>
                <a:path w="2179320" h="12700">
                  <a:moveTo>
                    <a:pt x="0" y="12192"/>
                  </a:moveTo>
                  <a:lnTo>
                    <a:pt x="2179193" y="12192"/>
                  </a:lnTo>
                  <a:lnTo>
                    <a:pt x="2179193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A32E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68270" y="1638426"/>
            <a:ext cx="8683625" cy="23431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57505" marR="5080" indent="-344805">
              <a:lnSpc>
                <a:spcPct val="97000"/>
              </a:lnSpc>
              <a:spcBef>
                <a:spcPts val="165"/>
              </a:spcBef>
            </a:pPr>
            <a:r>
              <a:rPr sz="2000" spc="365" dirty="0">
                <a:solidFill>
                  <a:srgbClr val="A32E0E"/>
                </a:solidFill>
                <a:latin typeface="Arial"/>
                <a:cs typeface="Arial"/>
              </a:rPr>
              <a:t>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Now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time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find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frequency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occurrence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item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in the 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Database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table.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example,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item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occurs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in row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1,row 2,row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3,row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4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row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7.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Totally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5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times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occurs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in 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Database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table.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see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counted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frequency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occurrence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item in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Table</a:t>
            </a:r>
            <a:r>
              <a:rPr sz="2000" spc="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Arial"/>
              <a:cs typeface="Arial"/>
            </a:endParaRPr>
          </a:p>
          <a:p>
            <a:pPr marL="5695315">
              <a:lnSpc>
                <a:spcPct val="100000"/>
              </a:lnSpc>
              <a:tabLst>
                <a:tab pos="6515734" algn="l"/>
              </a:tabLst>
            </a:pPr>
            <a:r>
              <a:rPr sz="1800" b="1" dirty="0">
                <a:solidFill>
                  <a:srgbClr val="672D2F"/>
                </a:solidFill>
                <a:latin typeface="Trebuchet MS"/>
                <a:cs typeface="Trebuchet MS"/>
              </a:rPr>
              <a:t>TID	</a:t>
            </a:r>
            <a:r>
              <a:rPr sz="1800" b="1" spc="-100" dirty="0">
                <a:solidFill>
                  <a:srgbClr val="672D2F"/>
                </a:solidFill>
                <a:latin typeface="Trebuchet MS"/>
                <a:cs typeface="Trebuchet MS"/>
              </a:rPr>
              <a:t>frequency</a:t>
            </a:r>
            <a:endParaRPr sz="1800">
              <a:latin typeface="Trebuchet MS"/>
              <a:cs typeface="Trebuchet MS"/>
            </a:endParaRPr>
          </a:p>
          <a:p>
            <a:pPr marL="5695315">
              <a:lnSpc>
                <a:spcPct val="100000"/>
              </a:lnSpc>
              <a:spcBef>
                <a:spcPts val="695"/>
              </a:spcBef>
              <a:tabLst>
                <a:tab pos="6515734" algn="l"/>
              </a:tabLst>
            </a:pPr>
            <a:r>
              <a:rPr sz="1800" b="1" spc="125" dirty="0">
                <a:solidFill>
                  <a:srgbClr val="672D2F"/>
                </a:solidFill>
                <a:latin typeface="Trebuchet MS"/>
                <a:cs typeface="Trebuchet MS"/>
              </a:rPr>
              <a:t>A	</a:t>
            </a: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69223" y="4806696"/>
            <a:ext cx="2179320" cy="368935"/>
          </a:xfrm>
          <a:custGeom>
            <a:avLst/>
            <a:gdLst/>
            <a:ahLst/>
            <a:cxnLst/>
            <a:rect l="l" t="t" r="r" b="b"/>
            <a:pathLst>
              <a:path w="2179320" h="368935">
                <a:moveTo>
                  <a:pt x="2179320" y="0"/>
                </a:moveTo>
                <a:lnTo>
                  <a:pt x="0" y="0"/>
                </a:lnTo>
                <a:lnTo>
                  <a:pt x="0" y="368807"/>
                </a:lnTo>
                <a:lnTo>
                  <a:pt x="2179320" y="368807"/>
                </a:lnTo>
                <a:lnTo>
                  <a:pt x="2179320" y="0"/>
                </a:lnTo>
                <a:close/>
              </a:path>
            </a:pathLst>
          </a:custGeom>
          <a:solidFill>
            <a:srgbClr val="A32E0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66838" y="4044442"/>
            <a:ext cx="3342004" cy="220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7039" indent="-821055">
              <a:lnSpc>
                <a:spcPct val="100000"/>
              </a:lnSpc>
              <a:spcBef>
                <a:spcPts val="100"/>
              </a:spcBef>
              <a:buClr>
                <a:srgbClr val="672D2F"/>
              </a:buClr>
              <a:buAutoNum type="alphaUcPeriod" startAt="2"/>
              <a:tabLst>
                <a:tab pos="1717039" algn="l"/>
                <a:tab pos="1717675" algn="l"/>
              </a:tabLst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717039" indent="-821055">
              <a:lnSpc>
                <a:spcPct val="100000"/>
              </a:lnSpc>
              <a:spcBef>
                <a:spcPts val="2970"/>
              </a:spcBef>
              <a:buClr>
                <a:srgbClr val="672D2F"/>
              </a:buClr>
              <a:buAutoNum type="alphaUcPeriod" startAt="2"/>
              <a:tabLst>
                <a:tab pos="1717039" algn="l"/>
                <a:tab pos="1717675" algn="l"/>
              </a:tabLst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717039" indent="-821055">
              <a:lnSpc>
                <a:spcPct val="100000"/>
              </a:lnSpc>
              <a:spcBef>
                <a:spcPts val="720"/>
              </a:spcBef>
              <a:buClr>
                <a:srgbClr val="672D2F"/>
              </a:buClr>
              <a:buAutoNum type="alphaUcPeriod" startAt="2"/>
              <a:tabLst>
                <a:tab pos="1717039" algn="l"/>
                <a:tab pos="1717675" algn="l"/>
              </a:tabLst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717039" indent="-821055">
              <a:lnSpc>
                <a:spcPct val="100000"/>
              </a:lnSpc>
              <a:spcBef>
                <a:spcPts val="700"/>
              </a:spcBef>
              <a:buClr>
                <a:srgbClr val="672D2F"/>
              </a:buClr>
              <a:buAutoNum type="alphaUcPeriod" startAt="2"/>
              <a:tabLst>
                <a:tab pos="1717039" algn="l"/>
                <a:tab pos="1717675" algn="l"/>
              </a:tabLst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Table2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-Frequency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Occurrence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651" y="259460"/>
            <a:ext cx="6321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40" dirty="0"/>
              <a:t>STEP </a:t>
            </a:r>
            <a:r>
              <a:rPr sz="3600" spc="-65" dirty="0"/>
              <a:t>3 </a:t>
            </a:r>
            <a:r>
              <a:rPr sz="3600" spc="240" dirty="0"/>
              <a:t>- </a:t>
            </a:r>
            <a:r>
              <a:rPr sz="3600" spc="-254" dirty="0"/>
              <a:t>PRIORITIZE </a:t>
            </a:r>
            <a:r>
              <a:rPr sz="3600" spc="-310" dirty="0"/>
              <a:t>THE</a:t>
            </a:r>
            <a:r>
              <a:rPr sz="3600" spc="-365" dirty="0"/>
              <a:t> </a:t>
            </a:r>
            <a:r>
              <a:rPr sz="3600" spc="-240" dirty="0"/>
              <a:t>ITEMS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849367" y="4474464"/>
            <a:ext cx="3696970" cy="374650"/>
            <a:chOff x="4849367" y="4474464"/>
            <a:chExt cx="3696970" cy="374650"/>
          </a:xfrm>
        </p:grpSpPr>
        <p:sp>
          <p:nvSpPr>
            <p:cNvPr id="4" name="object 4"/>
            <p:cNvSpPr/>
            <p:nvPr/>
          </p:nvSpPr>
          <p:spPr>
            <a:xfrm>
              <a:off x="4849367" y="4480560"/>
              <a:ext cx="3696970" cy="368935"/>
            </a:xfrm>
            <a:custGeom>
              <a:avLst/>
              <a:gdLst/>
              <a:ahLst/>
              <a:cxnLst/>
              <a:rect l="l" t="t" r="r" b="b"/>
              <a:pathLst>
                <a:path w="3696970" h="368935">
                  <a:moveTo>
                    <a:pt x="3696970" y="0"/>
                  </a:moveTo>
                  <a:lnTo>
                    <a:pt x="0" y="0"/>
                  </a:lnTo>
                  <a:lnTo>
                    <a:pt x="0" y="368426"/>
                  </a:lnTo>
                  <a:lnTo>
                    <a:pt x="3696970" y="368426"/>
                  </a:lnTo>
                  <a:lnTo>
                    <a:pt x="3696970" y="0"/>
                  </a:lnTo>
                  <a:close/>
                </a:path>
              </a:pathLst>
            </a:custGeom>
            <a:solidFill>
              <a:srgbClr val="A32E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49367" y="4474464"/>
              <a:ext cx="3696970" cy="12700"/>
            </a:xfrm>
            <a:custGeom>
              <a:avLst/>
              <a:gdLst/>
              <a:ahLst/>
              <a:cxnLst/>
              <a:rect l="l" t="t" r="r" b="b"/>
              <a:pathLst>
                <a:path w="3696970" h="12700">
                  <a:moveTo>
                    <a:pt x="0" y="12191"/>
                  </a:moveTo>
                  <a:lnTo>
                    <a:pt x="3696970" y="12191"/>
                  </a:lnTo>
                  <a:lnTo>
                    <a:pt x="3696970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A32E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849367" y="4114800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970" y="0"/>
                </a:lnTo>
              </a:path>
            </a:pathLst>
          </a:custGeom>
          <a:ln w="12192">
            <a:solidFill>
              <a:srgbClr val="A32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849367" y="5952744"/>
            <a:ext cx="3696970" cy="375285"/>
            <a:chOff x="4849367" y="5952744"/>
            <a:chExt cx="3696970" cy="375285"/>
          </a:xfrm>
        </p:grpSpPr>
        <p:sp>
          <p:nvSpPr>
            <p:cNvPr id="8" name="object 8"/>
            <p:cNvSpPr/>
            <p:nvPr/>
          </p:nvSpPr>
          <p:spPr>
            <a:xfrm>
              <a:off x="4849367" y="5952744"/>
              <a:ext cx="3696970" cy="368935"/>
            </a:xfrm>
            <a:custGeom>
              <a:avLst/>
              <a:gdLst/>
              <a:ahLst/>
              <a:cxnLst/>
              <a:rect l="l" t="t" r="r" b="b"/>
              <a:pathLst>
                <a:path w="3696970" h="368935">
                  <a:moveTo>
                    <a:pt x="3696970" y="0"/>
                  </a:moveTo>
                  <a:lnTo>
                    <a:pt x="0" y="0"/>
                  </a:lnTo>
                  <a:lnTo>
                    <a:pt x="0" y="368490"/>
                  </a:lnTo>
                  <a:lnTo>
                    <a:pt x="3696970" y="368490"/>
                  </a:lnTo>
                  <a:lnTo>
                    <a:pt x="3696970" y="0"/>
                  </a:lnTo>
                  <a:close/>
                </a:path>
              </a:pathLst>
            </a:custGeom>
            <a:solidFill>
              <a:srgbClr val="A32E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9367" y="6315456"/>
              <a:ext cx="3696970" cy="12700"/>
            </a:xfrm>
            <a:custGeom>
              <a:avLst/>
              <a:gdLst/>
              <a:ahLst/>
              <a:cxnLst/>
              <a:rect l="l" t="t" r="r" b="b"/>
              <a:pathLst>
                <a:path w="3696970" h="12700">
                  <a:moveTo>
                    <a:pt x="0" y="12192"/>
                  </a:moveTo>
                  <a:lnTo>
                    <a:pt x="3696970" y="12192"/>
                  </a:lnTo>
                  <a:lnTo>
                    <a:pt x="3696970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A32E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849367" y="5218176"/>
            <a:ext cx="3697604" cy="368935"/>
          </a:xfrm>
          <a:custGeom>
            <a:avLst/>
            <a:gdLst/>
            <a:ahLst/>
            <a:cxnLst/>
            <a:rect l="l" t="t" r="r" b="b"/>
            <a:pathLst>
              <a:path w="3697604" h="368935">
                <a:moveTo>
                  <a:pt x="3697224" y="0"/>
                </a:moveTo>
                <a:lnTo>
                  <a:pt x="0" y="0"/>
                </a:lnTo>
                <a:lnTo>
                  <a:pt x="0" y="368808"/>
                </a:lnTo>
                <a:lnTo>
                  <a:pt x="3697224" y="368808"/>
                </a:lnTo>
                <a:lnTo>
                  <a:pt x="3697224" y="0"/>
                </a:lnTo>
                <a:close/>
              </a:path>
            </a:pathLst>
          </a:custGeom>
          <a:solidFill>
            <a:srgbClr val="A32E0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68270" y="1799336"/>
            <a:ext cx="8583295" cy="4834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6070" marR="5080" indent="-306070">
              <a:lnSpc>
                <a:spcPct val="98200"/>
              </a:lnSpc>
              <a:spcBef>
                <a:spcPts val="135"/>
              </a:spcBef>
              <a:buClr>
                <a:srgbClr val="A32E0E"/>
              </a:buClr>
              <a:buChar char=""/>
              <a:tabLst>
                <a:tab pos="306070" algn="l"/>
              </a:tabLst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Table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2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see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numbers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written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Red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pen.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Those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priority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item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according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it's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frequency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occurrence.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Item 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B </a:t>
            </a:r>
            <a:r>
              <a:rPr sz="2000" spc="80" dirty="0">
                <a:solidFill>
                  <a:srgbClr val="404040"/>
                </a:solidFill>
                <a:latin typeface="Arial"/>
                <a:cs typeface="Arial"/>
              </a:rPr>
              <a:t>got 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highest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priority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2000" b="1" spc="-70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due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it's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highest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number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occurrences.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same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time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opportunity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drop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items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fulfill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minimum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support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requirement.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instance, 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Database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contain </a:t>
            </a:r>
            <a:r>
              <a:rPr sz="2000" b="1" spc="-135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which 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frequency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1,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drop</a:t>
            </a:r>
            <a:r>
              <a:rPr sz="2000" spc="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 marL="2274570">
              <a:lnSpc>
                <a:spcPct val="100000"/>
              </a:lnSpc>
              <a:spcBef>
                <a:spcPts val="3105"/>
              </a:spcBef>
              <a:tabLst>
                <a:tab pos="3131185" algn="l"/>
                <a:tab pos="4552315" algn="l"/>
              </a:tabLst>
            </a:pPr>
            <a:r>
              <a:rPr sz="1800" b="1" dirty="0">
                <a:solidFill>
                  <a:srgbClr val="672D2F"/>
                </a:solidFill>
                <a:latin typeface="Trebuchet MS"/>
                <a:cs typeface="Trebuchet MS"/>
              </a:rPr>
              <a:t>TID	</a:t>
            </a:r>
            <a:r>
              <a:rPr sz="1800" b="1" spc="-80" dirty="0">
                <a:solidFill>
                  <a:srgbClr val="672D2F"/>
                </a:solidFill>
                <a:latin typeface="Trebuchet MS"/>
                <a:cs typeface="Trebuchet MS"/>
              </a:rPr>
              <a:t>frequency	</a:t>
            </a:r>
            <a:r>
              <a:rPr sz="1800" b="1" spc="-85" dirty="0">
                <a:solidFill>
                  <a:srgbClr val="672D2F"/>
                </a:solidFill>
                <a:latin typeface="Trebuchet MS"/>
                <a:cs typeface="Trebuchet MS"/>
              </a:rPr>
              <a:t>priority</a:t>
            </a:r>
            <a:endParaRPr sz="1800">
              <a:latin typeface="Trebuchet MS"/>
              <a:cs typeface="Trebuchet MS"/>
            </a:endParaRPr>
          </a:p>
          <a:p>
            <a:pPr marL="3131820" lvl="1" indent="-857250">
              <a:lnSpc>
                <a:spcPct val="100000"/>
              </a:lnSpc>
              <a:spcBef>
                <a:spcPts val="745"/>
              </a:spcBef>
              <a:buClr>
                <a:srgbClr val="672D2F"/>
              </a:buClr>
              <a:buAutoNum type="alphaUcPeriod"/>
              <a:tabLst>
                <a:tab pos="3131185" algn="l"/>
                <a:tab pos="3131820" algn="l"/>
                <a:tab pos="4552315" algn="l"/>
              </a:tabLst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5	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3131820" lvl="1" indent="-857250">
              <a:lnSpc>
                <a:spcPct val="100000"/>
              </a:lnSpc>
              <a:spcBef>
                <a:spcPts val="700"/>
              </a:spcBef>
              <a:buClr>
                <a:srgbClr val="672D2F"/>
              </a:buClr>
              <a:buAutoNum type="alphaUcPeriod"/>
              <a:tabLst>
                <a:tab pos="3131185" algn="l"/>
                <a:tab pos="3131820" algn="l"/>
                <a:tab pos="4552315" algn="l"/>
              </a:tabLst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6	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3130550" lvl="1" indent="-857250">
              <a:lnSpc>
                <a:spcPct val="100000"/>
              </a:lnSpc>
              <a:spcBef>
                <a:spcPts val="830"/>
              </a:spcBef>
              <a:buClr>
                <a:srgbClr val="672D2F"/>
              </a:buClr>
              <a:buAutoNum type="alphaUcPeriod"/>
              <a:tabLst>
                <a:tab pos="3130550" algn="l"/>
                <a:tab pos="3131185" algn="l"/>
                <a:tab pos="4551045" algn="l"/>
              </a:tabLst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3	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3130550" lvl="1" indent="-857250">
              <a:lnSpc>
                <a:spcPct val="100000"/>
              </a:lnSpc>
              <a:spcBef>
                <a:spcPts val="725"/>
              </a:spcBef>
              <a:buClr>
                <a:srgbClr val="672D2F"/>
              </a:buClr>
              <a:buAutoNum type="alphaUcPeriod"/>
              <a:tabLst>
                <a:tab pos="3130550" algn="l"/>
                <a:tab pos="3131185" algn="l"/>
                <a:tab pos="4551045" algn="l"/>
              </a:tabLst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6	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3130550" lvl="1" indent="-857250">
              <a:lnSpc>
                <a:spcPct val="100000"/>
              </a:lnSpc>
              <a:spcBef>
                <a:spcPts val="700"/>
              </a:spcBef>
              <a:buClr>
                <a:srgbClr val="672D2F"/>
              </a:buClr>
              <a:buAutoNum type="alphaUcPeriod"/>
              <a:tabLst>
                <a:tab pos="3130550" algn="l"/>
                <a:tab pos="3131185" algn="l"/>
                <a:tab pos="4551045" algn="l"/>
              </a:tabLst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4	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2133600">
              <a:lnSpc>
                <a:spcPct val="100000"/>
              </a:lnSpc>
              <a:spcBef>
                <a:spcPts val="1755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Table2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-Frequency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Occurrence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394538"/>
            <a:ext cx="96164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STEP </a:t>
            </a:r>
            <a:r>
              <a:rPr spc="-60" dirty="0"/>
              <a:t>4 </a:t>
            </a:r>
            <a:r>
              <a:rPr spc="-215" dirty="0"/>
              <a:t>-ORDER </a:t>
            </a:r>
            <a:r>
              <a:rPr spc="-285" dirty="0"/>
              <a:t>THE </a:t>
            </a:r>
            <a:r>
              <a:rPr spc="-225" dirty="0"/>
              <a:t>ITEMS </a:t>
            </a:r>
            <a:r>
              <a:rPr spc="-180" dirty="0"/>
              <a:t>ACCORDING </a:t>
            </a:r>
            <a:r>
              <a:rPr spc="-185" dirty="0"/>
              <a:t>TO</a:t>
            </a:r>
            <a:r>
              <a:rPr spc="250" dirty="0"/>
              <a:t> </a:t>
            </a:r>
            <a:r>
              <a:rPr spc="-250" dirty="0"/>
              <a:t>PRIORITY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0701" y="1799336"/>
            <a:ext cx="8531860" cy="15214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7505" marR="5080" indent="-344805">
              <a:lnSpc>
                <a:spcPct val="97800"/>
              </a:lnSpc>
              <a:spcBef>
                <a:spcPts val="145"/>
              </a:spcBef>
              <a:tabLst>
                <a:tab pos="1460500" algn="l"/>
                <a:tab pos="3021330" algn="l"/>
              </a:tabLst>
            </a:pPr>
            <a:r>
              <a:rPr sz="2000" spc="365" dirty="0">
                <a:solidFill>
                  <a:srgbClr val="A32E0E"/>
                </a:solidFill>
                <a:latin typeface="Arial"/>
                <a:cs typeface="Arial"/>
              </a:rPr>
              <a:t>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see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in 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Table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3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column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added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Table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1.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Ordered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column	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items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queued according </a:t>
            </a:r>
            <a:r>
              <a:rPr sz="2000" spc="8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it's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priority, 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mentioned in the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Red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ink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Table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2.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example,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in the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case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ordering	row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1,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highest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priority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item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B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after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D,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E 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respectively.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00144" y="3310128"/>
            <a:ext cx="4523232" cy="2822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3976" y="6233261"/>
            <a:ext cx="3627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version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944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Office Theme</vt:lpstr>
      <vt:lpstr>DATA WAREHOUSING &amp;</vt:lpstr>
      <vt:lpstr>Chapter No.9</vt:lpstr>
      <vt:lpstr>FP-GROWTH</vt:lpstr>
      <vt:lpstr>WHAT IS FP-GROWTH</vt:lpstr>
      <vt:lpstr>FP TREE EXAMPLE (HOW TO IDENTIFY FREQUENT</vt:lpstr>
      <vt:lpstr>STEP 1 - CALCULATE MINIMUM SUPPORT</vt:lpstr>
      <vt:lpstr>STEP 2 - FIND FREQUENCY OF OCCURRENCE</vt:lpstr>
      <vt:lpstr>STEP 3 - PRIORITIZE THE ITEMS</vt:lpstr>
      <vt:lpstr>STEP 4 -ORDER THE ITEMS ACCORDING TO PRIORITY</vt:lpstr>
      <vt:lpstr>STEP 5 -ORDER THE ITEMS ACCORDING TO</vt:lpstr>
      <vt:lpstr> ROW 2:</vt:lpstr>
      <vt:lpstr> ROW 3:</vt:lpstr>
      <vt:lpstr> ROW 4:</vt:lpstr>
      <vt:lpstr> ROW 6:</vt:lpstr>
      <vt:lpstr>STEP 6 - VALIDATION</vt:lpstr>
      <vt:lpstr>BENEFITS OF THE FP-TREE STRUCTURE</vt:lpstr>
      <vt:lpstr>FP-GROWTH COMPLEXITY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shardhanand</cp:lastModifiedBy>
  <cp:revision>2</cp:revision>
  <dcterms:created xsi:type="dcterms:W3CDTF">2021-12-28T05:25:01Z</dcterms:created>
  <dcterms:modified xsi:type="dcterms:W3CDTF">2021-12-28T05:28:34Z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2021-12-28T00:00:00Z</vt:filetime>
  </property>
</Properties>
</file>