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noAutofit/>
          </a:bodyPr>
          <a:p>
            <a:pPr algn="ctr"/>
            <a:r>
              <a:rPr b="0" lang="en-US" sz="4400" spc="-1" strike="noStrike">
                <a:solidFill>
                  <a:srgbClr val="006699"/>
                </a:solidFill>
                <a:latin typeface="Arial"/>
              </a:rPr>
              <a:t>Click to edit the title text format</a:t>
            </a:r>
            <a:endParaRPr b="0" lang="en-US"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65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26252AD4-4FD3-4459-92BC-534660106761}"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Click to edit the outline text format</a:t>
            </a:r>
            <a:endParaRPr b="0" lang="en-US"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66cc"/>
                </a:solidFill>
                <a:latin typeface="Arial"/>
              </a:rPr>
              <a:t>Second Outline Level</a:t>
            </a:r>
            <a:endParaRPr b="0" lang="en-US"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66cc"/>
                </a:solidFill>
                <a:latin typeface="Arial"/>
              </a:rPr>
              <a:t>Third Outline Level</a:t>
            </a:r>
            <a:endParaRPr b="0" lang="en-US"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66cc"/>
                </a:solidFill>
                <a:latin typeface="Arial"/>
              </a:rPr>
              <a:t>Fourth Outline Level</a:t>
            </a:r>
            <a:endParaRPr b="0" lang="en-US"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66cc"/>
                </a:solidFill>
                <a:latin typeface="Arial"/>
              </a:rPr>
              <a:t>Fifth Outline Level</a:t>
            </a:r>
            <a:endParaRPr b="0" lang="en-US"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66cc"/>
                </a:solidFill>
                <a:latin typeface="Arial"/>
              </a:rPr>
              <a:t>Sixth Outline Level</a:t>
            </a:r>
            <a:endParaRPr b="0" lang="en-US"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66cc"/>
                </a:solidFill>
                <a:latin typeface="Arial"/>
              </a:rPr>
              <a:t>Seventh Outline Level</a:t>
            </a:r>
            <a:endParaRPr b="0" lang="en-US"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noAutofit/>
          </a:bodyPr>
          <a:p>
            <a:pPr algn="r"/>
            <a:fld id="{F0447D65-8919-4E80-9F74-DE69482CE370}"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21000" y="2395440"/>
            <a:ext cx="9071640" cy="1262160"/>
          </a:xfrm>
          <a:prstGeom prst="rect">
            <a:avLst/>
          </a:prstGeom>
          <a:noFill/>
          <a:ln>
            <a:noFill/>
          </a:ln>
        </p:spPr>
        <p:txBody>
          <a:bodyPr lIns="0" rIns="0" tIns="0" bIns="0" anchor="ctr">
            <a:noAutofit/>
          </a:bodyPr>
          <a:p>
            <a:pPr algn="ctr"/>
            <a:r>
              <a:rPr b="0" lang="en-US" sz="4400" spc="-1" strike="noStrike">
                <a:solidFill>
                  <a:srgbClr val="006699"/>
                </a:solidFill>
                <a:latin typeface="Arial"/>
              </a:rPr>
              <a:t>Cars Prices Prediction Using  Machine Learning Algorithms </a:t>
            </a:r>
            <a:endParaRPr b="0" lang="en-US" sz="4400" spc="-1" strike="noStrike">
              <a:solidFill>
                <a:srgbClr val="006699"/>
              </a:solidFill>
              <a:latin typeface="Arial"/>
            </a:endParaRPr>
          </a:p>
        </p:txBody>
      </p:sp>
      <p:sp>
        <p:nvSpPr>
          <p:cNvPr id="86" name="TextShape 2"/>
          <p:cNvSpPr txBox="1"/>
          <p:nvPr/>
        </p:nvSpPr>
        <p:spPr>
          <a:xfrm>
            <a:off x="182880" y="7040880"/>
            <a:ext cx="4170600" cy="430200"/>
          </a:xfrm>
          <a:prstGeom prst="rect">
            <a:avLst/>
          </a:prstGeom>
          <a:noFill/>
          <a:ln>
            <a:noFill/>
          </a:ln>
        </p:spPr>
        <p:txBody>
          <a:bodyPr lIns="90000" rIns="90000" tIns="45000" bIns="45000">
            <a:noAutofit/>
          </a:bodyPr>
          <a:p>
            <a:fld id="{322FD164-4615-4A87-93A0-242A76953D4B}" type="slidenum">
              <a:rPr b="0" lang="en-US" sz="1800" spc="-1" strike="noStrike">
                <a:latin typeface="Arial"/>
              </a:rPr>
              <a:t>&lt;number&gt;</a:t>
            </a:fld>
            <a:endParaRPr b="0" lang="en-US" sz="1800" spc="-1" strike="noStrike">
              <a:latin typeface="Arial"/>
            </a:endParaRPr>
          </a:p>
        </p:txBody>
      </p:sp>
      <p:sp>
        <p:nvSpPr>
          <p:cNvPr id="87" name="TextShape 3"/>
          <p:cNvSpPr txBox="1"/>
          <p:nvPr/>
        </p:nvSpPr>
        <p:spPr>
          <a:xfrm>
            <a:off x="365760" y="5029200"/>
            <a:ext cx="2974320" cy="430200"/>
          </a:xfrm>
          <a:prstGeom prst="rect">
            <a:avLst/>
          </a:prstGeom>
          <a:noFill/>
          <a:ln>
            <a:noFill/>
          </a:ln>
        </p:spPr>
        <p:txBody>
          <a:bodyPr lIns="90000" rIns="90000" tIns="45000" bIns="45000">
            <a:noAutofit/>
          </a:bodyPr>
          <a:p>
            <a:fld id="{0261AD4D-E47C-4C5F-A965-1FFDCAB9677A}" type="author">
              <a:rPr b="0" lang="en-US" sz="1800" spc="-1" strike="noStrike">
                <a:latin typeface="Arial"/>
              </a:rPr>
              <a:t> </a:t>
            </a:fld>
            <a:r>
              <a:rPr b="0" lang="en-US" sz="1800" spc="-1" strike="noStrike">
                <a:latin typeface="Arial"/>
              </a:rPr>
              <a:t>Prepared By: Ali Ali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Model Setup, Tuning and Evaluation</a:t>
            </a:r>
            <a:endParaRPr b="0" lang="en-US" sz="4400" spc="-1" strike="noStrike">
              <a:solidFill>
                <a:srgbClr val="ffffff"/>
              </a:solidFill>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Applying Linear Regression on the data displaying root mean square error (rmse) and mean absolute error (mae) to see the algorithm performance. </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It was a not that good with an error about 10K so decision tree have been applied</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It seems that it has over-fitting with a low error so we have created a cross-validation sets.</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Also (rmse) and (mae) have been calculated.</a:t>
            </a:r>
            <a:endParaRPr b="0" lang="en-US" sz="3200" spc="-1" strike="noStrike">
              <a:solidFill>
                <a:srgbClr val="0066cc"/>
              </a:solidFill>
              <a:latin typeface="Arial"/>
            </a:endParaRPr>
          </a:p>
        </p:txBody>
      </p:sp>
      <p:sp>
        <p:nvSpPr>
          <p:cNvPr id="114" name="TextShape 3"/>
          <p:cNvSpPr txBox="1"/>
          <p:nvPr/>
        </p:nvSpPr>
        <p:spPr>
          <a:xfrm>
            <a:off x="274320" y="6885000"/>
            <a:ext cx="4170600" cy="430200"/>
          </a:xfrm>
          <a:prstGeom prst="rect">
            <a:avLst/>
          </a:prstGeom>
          <a:noFill/>
          <a:ln>
            <a:noFill/>
          </a:ln>
        </p:spPr>
        <p:txBody>
          <a:bodyPr lIns="90000" rIns="90000" tIns="45000" bIns="45000">
            <a:noAutofit/>
          </a:bodyPr>
          <a:p>
            <a:fld id="{21B33B91-698B-442A-A054-120232BF48DF}"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Model Setup, Tuning and Evaluation</a:t>
            </a:r>
            <a:endParaRPr b="0" lang="en-US" sz="4400" spc="-1" strike="noStrike">
              <a:solidFill>
                <a:srgbClr val="ffffff"/>
              </a:solidFill>
              <a:latin typeface="Arial"/>
            </a:endParaRPr>
          </a:p>
        </p:txBody>
      </p:sp>
      <p:sp>
        <p:nvSpPr>
          <p:cNvPr id="116"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The model have done better but also the error is a bit high and we will try to decrease it by applying Random Forest.</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 final error was acceptable with 5.8K and a confidence interval with confidence of 0.95 as the error is between [5.5K – 6K] which means that 95% the error is in the above interval.</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We calculated features importance and displayed it.</a:t>
            </a:r>
            <a:endParaRPr b="0" lang="en-US" sz="3200" spc="-1" strike="noStrike">
              <a:solidFill>
                <a:srgbClr val="0066cc"/>
              </a:solidFill>
              <a:latin typeface="Arial"/>
            </a:endParaRPr>
          </a:p>
        </p:txBody>
      </p:sp>
      <p:sp>
        <p:nvSpPr>
          <p:cNvPr id="117" name="TextShape 3"/>
          <p:cNvSpPr txBox="1"/>
          <p:nvPr/>
        </p:nvSpPr>
        <p:spPr>
          <a:xfrm>
            <a:off x="401400" y="6885000"/>
            <a:ext cx="4170600" cy="430200"/>
          </a:xfrm>
          <a:prstGeom prst="rect">
            <a:avLst/>
          </a:prstGeom>
          <a:noFill/>
          <a:ln>
            <a:noFill/>
          </a:ln>
        </p:spPr>
        <p:txBody>
          <a:bodyPr lIns="90000" rIns="90000" tIns="45000" bIns="45000">
            <a:noAutofit/>
          </a:bodyPr>
          <a:p>
            <a:fld id="{239CD31D-3480-400E-916D-88FF56D02B5A}"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Model Setup, Tuning and Evaluation</a:t>
            </a:r>
            <a:endParaRPr b="0" lang="en-US" sz="4400" spc="-1" strike="noStrike">
              <a:solidFill>
                <a:srgbClr val="ffffff"/>
              </a:solidFill>
              <a:latin typeface="Arial"/>
            </a:endParaRPr>
          </a:p>
        </p:txBody>
      </p:sp>
      <p:sp>
        <p:nvSpPr>
          <p:cNvPr id="119"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In order to decrease over-fitting and training time we can eliminate the features that don’t add more information.</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Applying Random forest after feature selection.  </a:t>
            </a:r>
            <a:endParaRPr b="0" lang="en-US" sz="3200" spc="-1" strike="noStrike">
              <a:solidFill>
                <a:srgbClr val="0066cc"/>
              </a:solidFill>
              <a:latin typeface="Arial"/>
            </a:endParaRPr>
          </a:p>
        </p:txBody>
      </p:sp>
      <p:sp>
        <p:nvSpPr>
          <p:cNvPr id="120" name="TextShape 3"/>
          <p:cNvSpPr txBox="1"/>
          <p:nvPr/>
        </p:nvSpPr>
        <p:spPr>
          <a:xfrm>
            <a:off x="218520" y="6949440"/>
            <a:ext cx="4170600" cy="430200"/>
          </a:xfrm>
          <a:prstGeom prst="rect">
            <a:avLst/>
          </a:prstGeom>
          <a:noFill/>
          <a:ln>
            <a:noFill/>
          </a:ln>
        </p:spPr>
        <p:txBody>
          <a:bodyPr lIns="90000" rIns="90000" tIns="45000" bIns="45000">
            <a:noAutofit/>
          </a:bodyPr>
          <a:p>
            <a:fld id="{7784CF28-AF75-40D7-A0CA-DBE9225E4D4A}"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Findings And Result</a:t>
            </a:r>
            <a:endParaRPr b="0" lang="en-US" sz="4400" spc="-1" strike="noStrike">
              <a:solidFill>
                <a:srgbClr val="ffffff"/>
              </a:solidFill>
              <a:latin typeface="Arial"/>
            </a:endParaRPr>
          </a:p>
        </p:txBody>
      </p:sp>
      <p:sp>
        <p:nvSpPr>
          <p:cNvPr id="122"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Random forest is the most efficient algorithm to this problem because it have the best error also it avoids over-fitting unlike the decision tree algorithm.</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Linear Regression had a considered error and it is not the best algorithm for this problem.</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Using features which is the most important is better.</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Outliers should be eliminated to do better.   </a:t>
            </a:r>
            <a:endParaRPr b="0" lang="en-US" sz="3200" spc="-1" strike="noStrike">
              <a:solidFill>
                <a:srgbClr val="0066cc"/>
              </a:solidFill>
              <a:latin typeface="Arial"/>
            </a:endParaRPr>
          </a:p>
        </p:txBody>
      </p:sp>
      <p:sp>
        <p:nvSpPr>
          <p:cNvPr id="123" name="TextShape 3"/>
          <p:cNvSpPr txBox="1"/>
          <p:nvPr/>
        </p:nvSpPr>
        <p:spPr>
          <a:xfrm>
            <a:off x="182880" y="6949440"/>
            <a:ext cx="4170600" cy="430200"/>
          </a:xfrm>
          <a:prstGeom prst="rect">
            <a:avLst/>
          </a:prstGeom>
          <a:noFill/>
          <a:ln>
            <a:noFill/>
          </a:ln>
        </p:spPr>
        <p:txBody>
          <a:bodyPr lIns="90000" rIns="90000" tIns="45000" bIns="45000">
            <a:noAutofit/>
          </a:bodyPr>
          <a:p>
            <a:fld id="{0B6DEB80-B8C0-43B8-BF8E-5D5E66CFBEF0}"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Introduction</a:t>
            </a:r>
            <a:endParaRPr b="0" lang="en-US" sz="4400" spc="-1" strike="noStrike">
              <a:solidFill>
                <a:srgbClr val="ffffff"/>
              </a:solidFill>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In this project we will attempt to predict cars prices using different machine learning algorithms on a properly structured cars prices data-set.</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First we will Do Exploratory Data Analysis (EDA) and Data Cleaning on the data-set.</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After that we will perform data processing and  modeling on the data-set.</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Finally discussing the results of the models.  </a:t>
            </a:r>
            <a:endParaRPr b="0" lang="en-US" sz="3200" spc="-1" strike="noStrike">
              <a:solidFill>
                <a:srgbClr val="0066cc"/>
              </a:solidFill>
              <a:latin typeface="Arial"/>
            </a:endParaRPr>
          </a:p>
        </p:txBody>
      </p:sp>
      <p:sp>
        <p:nvSpPr>
          <p:cNvPr id="90" name="TextShape 3"/>
          <p:cNvSpPr txBox="1"/>
          <p:nvPr/>
        </p:nvSpPr>
        <p:spPr>
          <a:xfrm>
            <a:off x="309960" y="6885000"/>
            <a:ext cx="4170600" cy="430200"/>
          </a:xfrm>
          <a:prstGeom prst="rect">
            <a:avLst/>
          </a:prstGeom>
          <a:noFill/>
          <a:ln>
            <a:noFill/>
          </a:ln>
        </p:spPr>
        <p:txBody>
          <a:bodyPr lIns="90000" rIns="90000" tIns="45000" bIns="45000">
            <a:noAutofit/>
          </a:bodyPr>
          <a:p>
            <a:fld id="{15EC7680-52A3-4238-A20B-2BB561BA36DF}"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EDA And Data Cleaning</a:t>
            </a:r>
            <a:endParaRPr b="0" lang="en-US" sz="4400" spc="-1" strike="noStrike">
              <a:solidFill>
                <a:srgbClr val="ffffff"/>
              </a:solidFill>
              <a:latin typeface="Arial"/>
            </a:endParaRPr>
          </a:p>
        </p:txBody>
      </p:sp>
      <p:sp>
        <p:nvSpPr>
          <p:cNvPr id="92"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After reading the data we look to the data generally in porpoise to know about the size, the data types of columns and the columns names also which is our features.</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Checking where the nulls are and the types of data of the columns to see if it is an appropriate data type for those values.</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Also editing the content of some columns to be more flexible to use the data in it.  </a:t>
            </a:r>
            <a:endParaRPr b="0" lang="en-US" sz="3200" spc="-1" strike="noStrike">
              <a:solidFill>
                <a:srgbClr val="0066cc"/>
              </a:solidFill>
              <a:latin typeface="Arial"/>
            </a:endParaRPr>
          </a:p>
        </p:txBody>
      </p:sp>
      <p:sp>
        <p:nvSpPr>
          <p:cNvPr id="93" name="TextShape 3"/>
          <p:cNvSpPr txBox="1"/>
          <p:nvPr/>
        </p:nvSpPr>
        <p:spPr>
          <a:xfrm>
            <a:off x="365760" y="6793560"/>
            <a:ext cx="4170600" cy="430200"/>
          </a:xfrm>
          <a:prstGeom prst="rect">
            <a:avLst/>
          </a:prstGeom>
          <a:noFill/>
          <a:ln>
            <a:noFill/>
          </a:ln>
        </p:spPr>
        <p:txBody>
          <a:bodyPr lIns="90000" rIns="90000" tIns="45000" bIns="45000">
            <a:noAutofit/>
          </a:bodyPr>
          <a:p>
            <a:fld id="{83F58BCB-E20A-4D14-831F-109D55DCC219}"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EDA And Data Cleaning</a:t>
            </a:r>
            <a:endParaRPr b="0" lang="en-US" sz="4400" spc="-1" strike="noStrike">
              <a:solidFill>
                <a:srgbClr val="ffffff"/>
              </a:solidFill>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 dropped the ID column from the data-set because an id of a car is just a label of this car and doesn’t affect its price.</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 got more insight of the data by knowing each value how many times is repeated as a number and how many different values are there.</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Then I got the essential statistical information about the data which gives a high importance vision about the data.  </a:t>
            </a:r>
            <a:endParaRPr b="0" lang="en-US" sz="3200" spc="-1" strike="noStrike">
              <a:solidFill>
                <a:srgbClr val="0066cc"/>
              </a:solidFill>
              <a:latin typeface="Arial"/>
            </a:endParaRPr>
          </a:p>
        </p:txBody>
      </p:sp>
      <p:sp>
        <p:nvSpPr>
          <p:cNvPr id="96" name="TextShape 3"/>
          <p:cNvSpPr txBox="1"/>
          <p:nvPr/>
        </p:nvSpPr>
        <p:spPr>
          <a:xfrm>
            <a:off x="218520" y="6858000"/>
            <a:ext cx="4170600" cy="430200"/>
          </a:xfrm>
          <a:prstGeom prst="rect">
            <a:avLst/>
          </a:prstGeom>
          <a:noFill/>
          <a:ln>
            <a:noFill/>
          </a:ln>
        </p:spPr>
        <p:txBody>
          <a:bodyPr lIns="90000" rIns="90000" tIns="45000" bIns="45000">
            <a:noAutofit/>
          </a:bodyPr>
          <a:p>
            <a:fld id="{58EE004A-45BE-40C3-A06B-D8016416B338}"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EDA And Data Cleaning</a:t>
            </a:r>
            <a:endParaRPr b="0" lang="en-US" sz="4400" spc="-1" strike="noStrike">
              <a:solidFill>
                <a:srgbClr val="ffffff"/>
              </a:solidFill>
              <a:latin typeface="Arial"/>
            </a:endParaRPr>
          </a:p>
        </p:txBody>
      </p:sp>
      <p:sp>
        <p:nvSpPr>
          <p:cNvPr id="98" name="TextShape 2"/>
          <p:cNvSpPr txBox="1"/>
          <p:nvPr/>
        </p:nvSpPr>
        <p:spPr>
          <a:xfrm>
            <a:off x="504000" y="164592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Visualizing the data with Uni-variate Analysis - By Box-plot which help detecting the outliers.</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The comparing between median and mean gives us an intuition about the distribution of the data.</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When the mean is bigger than the median that tells us that the values to the right of the median is bigger which is actually makeing the mean bigger than median also, otherwise when median is bigger.   </a:t>
            </a:r>
            <a:endParaRPr b="0" lang="en-US" sz="3200" spc="-1" strike="noStrike">
              <a:solidFill>
                <a:srgbClr val="0066cc"/>
              </a:solidFill>
              <a:latin typeface="Arial"/>
            </a:endParaRPr>
          </a:p>
        </p:txBody>
      </p:sp>
      <p:sp>
        <p:nvSpPr>
          <p:cNvPr id="99" name="TextShape 3"/>
          <p:cNvSpPr txBox="1"/>
          <p:nvPr/>
        </p:nvSpPr>
        <p:spPr>
          <a:xfrm>
            <a:off x="218520" y="6858000"/>
            <a:ext cx="4170600" cy="430200"/>
          </a:xfrm>
          <a:prstGeom prst="rect">
            <a:avLst/>
          </a:prstGeom>
          <a:noFill/>
          <a:ln>
            <a:noFill/>
          </a:ln>
        </p:spPr>
        <p:txBody>
          <a:bodyPr lIns="90000" rIns="90000" tIns="45000" bIns="45000">
            <a:noAutofit/>
          </a:bodyPr>
          <a:p>
            <a:fld id="{46F297D9-0846-4B25-A898-A495917F7B01}"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EDA And Data Cleaning</a:t>
            </a:r>
            <a:endParaRPr b="0" lang="en-US" sz="4400" spc="-1" strike="noStrike">
              <a:solidFill>
                <a:srgbClr val="ffffff"/>
              </a:solidFill>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Visualizing the data with Bi-Variate Analysis by pair-plot which gives us a relationships between the features.</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Visualizing the correlation ‫‪coefficient‬‬ between features which clarify how and how much one feature affects another one and describe the relation between them.</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Visualizing the relationships between features using scatter matrix plot.</a:t>
            </a:r>
            <a:endParaRPr b="0" lang="en-US" sz="3200" spc="-1" strike="noStrike">
              <a:solidFill>
                <a:srgbClr val="0066cc"/>
              </a:solidFill>
              <a:latin typeface="Arial"/>
            </a:endParaRPr>
          </a:p>
        </p:txBody>
      </p:sp>
      <p:sp>
        <p:nvSpPr>
          <p:cNvPr id="102" name="TextShape 3"/>
          <p:cNvSpPr txBox="1"/>
          <p:nvPr/>
        </p:nvSpPr>
        <p:spPr>
          <a:xfrm>
            <a:off x="218520" y="6885000"/>
            <a:ext cx="4170600" cy="430200"/>
          </a:xfrm>
          <a:prstGeom prst="rect">
            <a:avLst/>
          </a:prstGeom>
          <a:noFill/>
          <a:ln>
            <a:noFill/>
          </a:ln>
        </p:spPr>
        <p:txBody>
          <a:bodyPr lIns="90000" rIns="90000" tIns="45000" bIns="45000">
            <a:noAutofit/>
          </a:bodyPr>
          <a:p>
            <a:fld id="{2B5F7422-F036-4CB9-BEAD-B59F0FDD53FD}"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Data Processing</a:t>
            </a:r>
            <a:endParaRPr b="0" lang="en-US" sz="4400" spc="-1" strike="noStrike">
              <a:solidFill>
                <a:srgbClr val="ffffff"/>
              </a:solidFill>
              <a:latin typeface="Arial"/>
            </a:endParaRPr>
          </a:p>
        </p:txBody>
      </p:sp>
      <p:sp>
        <p:nvSpPr>
          <p:cNvPr id="104"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There are some values doesn’t make sense usually be too high or too low which we call outliers.</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dealing with outliers and eliminate it.</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Also sorted the cars from the most frequent to the least frequent manufacturer and the mean its prices which gives us what is affordable and which is the expensive through all the manufacturer.       </a:t>
            </a:r>
            <a:endParaRPr b="0" lang="en-US" sz="3200" spc="-1" strike="noStrike">
              <a:solidFill>
                <a:srgbClr val="0066cc"/>
              </a:solidFill>
              <a:latin typeface="Arial"/>
            </a:endParaRPr>
          </a:p>
        </p:txBody>
      </p:sp>
      <p:sp>
        <p:nvSpPr>
          <p:cNvPr id="105" name="TextShape 3"/>
          <p:cNvSpPr txBox="1"/>
          <p:nvPr/>
        </p:nvSpPr>
        <p:spPr>
          <a:xfrm>
            <a:off x="309960" y="6858000"/>
            <a:ext cx="4170600" cy="430200"/>
          </a:xfrm>
          <a:prstGeom prst="rect">
            <a:avLst/>
          </a:prstGeom>
          <a:noFill/>
          <a:ln>
            <a:noFill/>
          </a:ln>
        </p:spPr>
        <p:txBody>
          <a:bodyPr lIns="90000" rIns="90000" tIns="45000" bIns="45000">
            <a:noAutofit/>
          </a:bodyPr>
          <a:p>
            <a:fld id="{AF5021F7-7F86-414A-A083-9F82BE73CE03}"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Data Processing</a:t>
            </a:r>
            <a:endParaRPr b="0" lang="en-US" sz="4400" spc="-1" strike="noStrike">
              <a:solidFill>
                <a:srgbClr val="ffffff"/>
              </a:solidFill>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Calculating essential statistical values of the some features with the price like the mean of the prices of cars that have turbo or not and so on.</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Visualizing histograms of the features to see the distribution of the data and visualizing scatter matrix </a:t>
            </a:r>
            <a:r>
              <a:rPr b="0" lang="en-US" sz="3200" spc="-1" strike="noStrike">
                <a:solidFill>
                  <a:srgbClr val="0066cc"/>
                </a:solidFill>
                <a:latin typeface="Arial"/>
              </a:rPr>
              <a:t>after eliminating the outliers.</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Also I recalculate the correlation coefficient matrix after eliminating the outliers.    </a:t>
            </a:r>
            <a:endParaRPr b="0" lang="en-US" sz="3200" spc="-1" strike="noStrike">
              <a:solidFill>
                <a:srgbClr val="0066cc"/>
              </a:solidFill>
              <a:latin typeface="Arial"/>
            </a:endParaRPr>
          </a:p>
        </p:txBody>
      </p:sp>
      <p:sp>
        <p:nvSpPr>
          <p:cNvPr id="108" name="TextShape 3"/>
          <p:cNvSpPr txBox="1"/>
          <p:nvPr/>
        </p:nvSpPr>
        <p:spPr>
          <a:xfrm>
            <a:off x="309960" y="6885000"/>
            <a:ext cx="4170600" cy="430200"/>
          </a:xfrm>
          <a:prstGeom prst="rect">
            <a:avLst/>
          </a:prstGeom>
          <a:noFill/>
          <a:ln>
            <a:noFill/>
          </a:ln>
        </p:spPr>
        <p:txBody>
          <a:bodyPr lIns="90000" rIns="90000" tIns="45000" bIns="45000">
            <a:noAutofit/>
          </a:bodyPr>
          <a:p>
            <a:fld id="{5E9DCB72-584C-46B6-8C52-C07C88A5796A}"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504000" y="301320"/>
            <a:ext cx="9071640" cy="637560"/>
          </a:xfrm>
          <a:prstGeom prst="rect">
            <a:avLst/>
          </a:prstGeom>
          <a:noFill/>
          <a:ln>
            <a:noFill/>
          </a:ln>
        </p:spPr>
        <p:txBody>
          <a:bodyPr lIns="0" rIns="0" tIns="0" bIns="0" anchor="ctr">
            <a:noAutofit/>
          </a:bodyPr>
          <a:p>
            <a:pPr algn="ctr"/>
            <a:r>
              <a:rPr b="0" lang="en-US" sz="4400" spc="-1" strike="noStrike">
                <a:solidFill>
                  <a:srgbClr val="ffffff"/>
                </a:solidFill>
                <a:latin typeface="Arial"/>
              </a:rPr>
              <a:t>Data Processing</a:t>
            </a:r>
            <a:endParaRPr b="0" lang="en-US" sz="4400" spc="-1" strike="noStrike">
              <a:solidFill>
                <a:srgbClr val="ffffff"/>
              </a:solidFill>
              <a:latin typeface="Arial"/>
            </a:endParaRPr>
          </a:p>
        </p:txBody>
      </p:sp>
      <p:sp>
        <p:nvSpPr>
          <p:cNvPr id="110"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Erase the price column from the data preparing it for training.</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Then use simple Imputer to fill in the nulls with median also use the one hot encoder to symbolize the categorical features.</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Use feature scaling to make the algorithms smoother and faster.</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Splitting the data as train data and test data.    </a:t>
            </a:r>
            <a:endParaRPr b="0" lang="en-US" sz="3200" spc="-1" strike="noStrike">
              <a:solidFill>
                <a:srgbClr val="0066cc"/>
              </a:solidFill>
              <a:latin typeface="Arial"/>
            </a:endParaRPr>
          </a:p>
        </p:txBody>
      </p:sp>
      <p:sp>
        <p:nvSpPr>
          <p:cNvPr id="111" name="TextShape 3"/>
          <p:cNvSpPr txBox="1"/>
          <p:nvPr/>
        </p:nvSpPr>
        <p:spPr>
          <a:xfrm>
            <a:off x="274320" y="6885000"/>
            <a:ext cx="4170600" cy="430200"/>
          </a:xfrm>
          <a:prstGeom prst="rect">
            <a:avLst/>
          </a:prstGeom>
          <a:noFill/>
          <a:ln>
            <a:noFill/>
          </a:ln>
        </p:spPr>
        <p:txBody>
          <a:bodyPr lIns="90000" rIns="90000" tIns="45000" bIns="45000">
            <a:noAutofit/>
          </a:bodyPr>
          <a:p>
            <a:fld id="{8B5AAEDD-B231-46EF-92F0-3288639137A9}" type="slidenum">
              <a:rPr b="0" lang="en-US" sz="1800" spc="-1" strike="noStrike">
                <a:latin typeface="Arial"/>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2022-11-08T18:50:41Z</dcterms:created>
  <dc:creator/>
  <dc:description/>
  <dc:language>en-US</dc:language>
  <cp:lastModifiedBy/>
  <dcterms:modified xsi:type="dcterms:W3CDTF">2022-11-09T21:27:48Z</dcterms:modified>
  <cp:revision>58</cp:revision>
  <dc:subject/>
  <dc:title>Blue Curve</dc:title>
</cp:coreProperties>
</file>