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6858000" cy="9144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نمط متوسط 2 - تميي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5758FB7-9AC5-4552-8A53-C91805E547FA}" styleName="نمط ذو نسُق 1 - تميي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نمط ذو نسُق 1 - تميي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نمط ذو نسُق 1 - تميي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نمط ذو نسُق 1 - تميي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نمط ذو نسُق 1 - تميي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بلا نمط، بلا شبكة">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بلا نمط، شبكة جدول">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نمط فاتح 1 - تمييز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نمط فاتح 1 - تميي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نمط فاتح 1 - تمييز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نمط فاتح 1 - تميي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نمط فاتح 1 - تميي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نمط فاتح 1 - تميي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النمط الفاتح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4B1156A-380E-4F78-BDF5-A606A8083BF9}" styleName="نمط متوسط 4 - تميي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النمط المتوسط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النمط الداكن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النمط الداكن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176" autoAdjust="0"/>
    <p:restoredTop sz="94660"/>
  </p:normalViewPr>
  <p:slideViewPr>
    <p:cSldViewPr>
      <p:cViewPr varScale="1">
        <p:scale>
          <a:sx n="82" d="100"/>
          <a:sy n="82" d="100"/>
        </p:scale>
        <p:origin x="3720" y="102"/>
      </p:cViewPr>
      <p:guideLst>
        <p:guide orient="horz" pos="2880"/>
        <p:guide pos="216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514350" y="2840568"/>
            <a:ext cx="5829300" cy="1960033"/>
          </a:xfrm>
        </p:spPr>
        <p:txBody>
          <a:bodyPr/>
          <a:lstStyle/>
          <a:p>
            <a:r>
              <a:rPr lang="ar-SA" smtClean="0"/>
              <a:t>انقر لتحرير نمط العنوان الرئيسي</a:t>
            </a:r>
            <a:endParaRPr lang="ar-SA"/>
          </a:p>
        </p:txBody>
      </p:sp>
      <p:sp>
        <p:nvSpPr>
          <p:cNvPr id="3" name="عنوان فرعي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t>17/04/1443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t>17/04/1443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4972050" y="366185"/>
            <a:ext cx="1543050" cy="7802033"/>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342900" y="366185"/>
            <a:ext cx="4514850" cy="7802033"/>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t>17/04/1443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t>17/04/1443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541735" y="5875867"/>
            <a:ext cx="5829300" cy="1816100"/>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t>17/04/1443</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تاريخ 4"/>
          <p:cNvSpPr>
            <a:spLocks noGrp="1"/>
          </p:cNvSpPr>
          <p:nvPr>
            <p:ph type="dt" sz="half" idx="10"/>
          </p:nvPr>
        </p:nvSpPr>
        <p:spPr/>
        <p:txBody>
          <a:bodyPr/>
          <a:lstStyle/>
          <a:p>
            <a:fld id="{1B8ABB09-4A1D-463E-8065-109CC2B7EFAA}" type="datetimeFigureOut">
              <a:rPr lang="ar-SA" smtClean="0"/>
              <a:t>17/04/1443</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عنصر نائب للتاريخ 6"/>
          <p:cNvSpPr>
            <a:spLocks noGrp="1"/>
          </p:cNvSpPr>
          <p:nvPr>
            <p:ph type="dt" sz="half" idx="10"/>
          </p:nvPr>
        </p:nvSpPr>
        <p:spPr/>
        <p:txBody>
          <a:bodyPr/>
          <a:lstStyle/>
          <a:p>
            <a:fld id="{1B8ABB09-4A1D-463E-8065-109CC2B7EFAA}" type="datetimeFigureOut">
              <a:rPr lang="ar-SA" smtClean="0"/>
              <a:t>17/04/1443</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تاريخ 2"/>
          <p:cNvSpPr>
            <a:spLocks noGrp="1"/>
          </p:cNvSpPr>
          <p:nvPr>
            <p:ph type="dt" sz="half" idx="10"/>
          </p:nvPr>
        </p:nvSpPr>
        <p:spPr/>
        <p:txBody>
          <a:bodyPr/>
          <a:lstStyle/>
          <a:p>
            <a:fld id="{1B8ABB09-4A1D-463E-8065-109CC2B7EFAA}" type="datetimeFigureOut">
              <a:rPr lang="ar-SA" smtClean="0"/>
              <a:t>17/04/1443</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1B8ABB09-4A1D-463E-8065-109CC2B7EFAA}" type="datetimeFigureOut">
              <a:rPr lang="ar-SA" smtClean="0"/>
              <a:t>17/04/1443</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342900" y="364067"/>
            <a:ext cx="2256235" cy="154940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t>17/04/1443</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344216" y="6400800"/>
            <a:ext cx="4114800" cy="755651"/>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t>17/04/1443</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342900" y="366184"/>
            <a:ext cx="6172200" cy="1524000"/>
          </a:xfrm>
          <a:prstGeom prst="rect">
            <a:avLst/>
          </a:prstGeom>
        </p:spPr>
        <p:txBody>
          <a:bodyPr vert="horz" lIns="91440" tIns="45720" rIns="91440" bIns="45720" rtlCol="1" anchor="ctr">
            <a:normAutofit/>
          </a:body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342900" y="2133601"/>
            <a:ext cx="6172200" cy="6034617"/>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2"/>
          </p:nvPr>
        </p:nvSpPr>
        <p:spPr>
          <a:xfrm>
            <a:off x="4914900" y="8475134"/>
            <a:ext cx="1600200" cy="486833"/>
          </a:xfrm>
          <a:prstGeom prst="rect">
            <a:avLst/>
          </a:prstGeom>
        </p:spPr>
        <p:txBody>
          <a:bodyPr vert="horz" lIns="91440" tIns="45720" rIns="91440" bIns="45720" rtlCol="1" anchor="ctr"/>
          <a:lstStyle>
            <a:lvl1pPr algn="r">
              <a:defRPr sz="1200">
                <a:solidFill>
                  <a:schemeClr val="tx1">
                    <a:tint val="75000"/>
                  </a:schemeClr>
                </a:solidFill>
              </a:defRPr>
            </a:lvl1pPr>
          </a:lstStyle>
          <a:p>
            <a:fld id="{1B8ABB09-4A1D-463E-8065-109CC2B7EFAA}" type="datetimeFigureOut">
              <a:rPr lang="ar-SA" smtClean="0"/>
              <a:t>17/04/1443</a:t>
            </a:fld>
            <a:endParaRPr lang="ar-SA"/>
          </a:p>
        </p:txBody>
      </p:sp>
      <p:sp>
        <p:nvSpPr>
          <p:cNvPr id="5" name="عنصر نائب للتذييل 4"/>
          <p:cNvSpPr>
            <a:spLocks noGrp="1"/>
          </p:cNvSpPr>
          <p:nvPr>
            <p:ph type="ftr" sz="quarter" idx="3"/>
          </p:nvPr>
        </p:nvSpPr>
        <p:spPr>
          <a:xfrm>
            <a:off x="2343150" y="8475134"/>
            <a:ext cx="2171700" cy="486833"/>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p:cNvSpPr>
            <a:spLocks noGrp="1"/>
          </p:cNvSpPr>
          <p:nvPr>
            <p:ph type="sldNum" sz="quarter" idx="4"/>
          </p:nvPr>
        </p:nvSpPr>
        <p:spPr>
          <a:xfrm>
            <a:off x="342900" y="8475134"/>
            <a:ext cx="1600200" cy="486833"/>
          </a:xfrm>
          <a:prstGeom prst="rect">
            <a:avLst/>
          </a:prstGeom>
        </p:spPr>
        <p:txBody>
          <a:bodyPr vert="horz" lIns="91440" tIns="45720" rIns="91440" bIns="45720" rtlCol="1" anchor="ctr"/>
          <a:lstStyle>
            <a:lvl1pPr algn="l">
              <a:defRPr sz="1200">
                <a:solidFill>
                  <a:schemeClr val="tx1">
                    <a:tint val="75000"/>
                  </a:schemeClr>
                </a:solidFill>
              </a:defRPr>
            </a:lvl1pPr>
          </a:lstStyle>
          <a:p>
            <a:fld id="{0B34F065-1154-456A-91E3-76DE8E75E17B}" type="slidenum">
              <a:rPr lang="ar-SA" smtClean="0"/>
              <a:t>‹#›</a:t>
            </a:fld>
            <a:endParaRPr lang="ar-S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2"/>
          <p:cNvSpPr txBox="1"/>
          <p:nvPr/>
        </p:nvSpPr>
        <p:spPr>
          <a:xfrm>
            <a:off x="465138" y="773237"/>
            <a:ext cx="2736850" cy="746358"/>
          </a:xfrm>
          <a:prstGeom prst="rect">
            <a:avLst/>
          </a:prstGeom>
        </p:spPr>
        <p:txBody>
          <a:bodyPr lIns="0" tIns="0" rIns="0" bIns="0">
            <a:spAutoFit/>
          </a:bodyPr>
          <a:lstStyle/>
          <a:p>
            <a:pPr marL="12700" algn="l" fontAlgn="auto">
              <a:spcBef>
                <a:spcPts val="0"/>
              </a:spcBef>
              <a:spcAft>
                <a:spcPts val="0"/>
              </a:spcAft>
              <a:defRPr/>
            </a:pPr>
            <a:r>
              <a:rPr sz="1200" b="1" dirty="0">
                <a:latin typeface="Times New Roman"/>
                <a:cs typeface="Times New Roman"/>
              </a:rPr>
              <a:t>C</a:t>
            </a:r>
            <a:r>
              <a:rPr sz="1200" b="1" spc="-30" dirty="0">
                <a:latin typeface="Times New Roman"/>
                <a:cs typeface="Times New Roman"/>
              </a:rPr>
              <a:t>a</a:t>
            </a:r>
            <a:r>
              <a:rPr sz="1200" b="1" dirty="0">
                <a:latin typeface="Times New Roman"/>
                <a:cs typeface="Times New Roman"/>
              </a:rPr>
              <a:t>iro</a:t>
            </a:r>
            <a:r>
              <a:rPr sz="1200" b="1" spc="-40" dirty="0">
                <a:latin typeface="Times New Roman"/>
                <a:cs typeface="Times New Roman"/>
              </a:rPr>
              <a:t> </a:t>
            </a:r>
            <a:r>
              <a:rPr sz="1200" b="1" dirty="0">
                <a:latin typeface="Times New Roman"/>
                <a:cs typeface="Times New Roman"/>
              </a:rPr>
              <a:t>Uni</a:t>
            </a:r>
            <a:r>
              <a:rPr sz="1200" b="1" spc="20" dirty="0">
                <a:latin typeface="Times New Roman"/>
                <a:cs typeface="Times New Roman"/>
              </a:rPr>
              <a:t>v</a:t>
            </a:r>
            <a:r>
              <a:rPr sz="1200" b="1" spc="-5" dirty="0">
                <a:latin typeface="Times New Roman"/>
                <a:cs typeface="Times New Roman"/>
              </a:rPr>
              <a:t>er</a:t>
            </a:r>
            <a:r>
              <a:rPr sz="1200" b="1" spc="60" dirty="0">
                <a:latin typeface="Times New Roman"/>
                <a:cs typeface="Times New Roman"/>
              </a:rPr>
              <a:t>s</a:t>
            </a:r>
            <a:r>
              <a:rPr sz="1200" b="1" dirty="0">
                <a:latin typeface="Times New Roman"/>
                <a:cs typeface="Times New Roman"/>
              </a:rPr>
              <a:t>i</a:t>
            </a:r>
            <a:r>
              <a:rPr sz="1200" b="1" spc="-15" dirty="0">
                <a:latin typeface="Times New Roman"/>
                <a:cs typeface="Times New Roman"/>
              </a:rPr>
              <a:t>t</a:t>
            </a:r>
            <a:r>
              <a:rPr sz="1200" b="1" dirty="0">
                <a:latin typeface="Times New Roman"/>
                <a:cs typeface="Times New Roman"/>
              </a:rPr>
              <a:t>y</a:t>
            </a:r>
            <a:endParaRPr sz="1200" dirty="0">
              <a:latin typeface="Times New Roman"/>
              <a:cs typeface="Times New Roman"/>
            </a:endParaRPr>
          </a:p>
          <a:p>
            <a:pPr marL="12700" algn="l" fontAlgn="auto">
              <a:spcBef>
                <a:spcPts val="720"/>
              </a:spcBef>
              <a:spcAft>
                <a:spcPts val="0"/>
              </a:spcAft>
              <a:defRPr/>
            </a:pPr>
            <a:r>
              <a:rPr sz="1200" b="1" spc="30" dirty="0">
                <a:latin typeface="Times New Roman"/>
                <a:cs typeface="Times New Roman"/>
              </a:rPr>
              <a:t>F</a:t>
            </a:r>
            <a:r>
              <a:rPr sz="1200" b="1" spc="-25" dirty="0">
                <a:latin typeface="Times New Roman"/>
                <a:cs typeface="Times New Roman"/>
              </a:rPr>
              <a:t>a</a:t>
            </a:r>
            <a:r>
              <a:rPr sz="1200" b="1" spc="-5" dirty="0">
                <a:latin typeface="Times New Roman"/>
                <a:cs typeface="Times New Roman"/>
              </a:rPr>
              <a:t>c</a:t>
            </a:r>
            <a:r>
              <a:rPr sz="1200" b="1" dirty="0">
                <a:latin typeface="Times New Roman"/>
                <a:cs typeface="Times New Roman"/>
              </a:rPr>
              <a:t>ul</a:t>
            </a:r>
            <a:r>
              <a:rPr sz="1200" b="1" spc="-15" dirty="0">
                <a:latin typeface="Times New Roman"/>
                <a:cs typeface="Times New Roman"/>
              </a:rPr>
              <a:t>t</a:t>
            </a:r>
            <a:r>
              <a:rPr sz="1200" b="1" dirty="0">
                <a:latin typeface="Times New Roman"/>
                <a:cs typeface="Times New Roman"/>
              </a:rPr>
              <a:t>y</a:t>
            </a:r>
            <a:r>
              <a:rPr sz="1200" b="1" spc="-40" dirty="0">
                <a:latin typeface="Times New Roman"/>
                <a:cs typeface="Times New Roman"/>
              </a:rPr>
              <a:t> </a:t>
            </a:r>
            <a:r>
              <a:rPr sz="1200" b="1" spc="20" dirty="0">
                <a:latin typeface="Times New Roman"/>
                <a:cs typeface="Times New Roman"/>
              </a:rPr>
              <a:t>o</a:t>
            </a:r>
            <a:r>
              <a:rPr sz="1200" b="1" dirty="0">
                <a:latin typeface="Times New Roman"/>
                <a:cs typeface="Times New Roman"/>
              </a:rPr>
              <a:t>f</a:t>
            </a:r>
            <a:r>
              <a:rPr sz="1200" b="1" spc="-30" dirty="0">
                <a:latin typeface="Times New Roman"/>
                <a:cs typeface="Times New Roman"/>
              </a:rPr>
              <a:t> </a:t>
            </a:r>
            <a:r>
              <a:rPr sz="1200" b="1" spc="10" dirty="0">
                <a:latin typeface="Times New Roman"/>
                <a:cs typeface="Times New Roman"/>
              </a:rPr>
              <a:t>E</a:t>
            </a:r>
            <a:r>
              <a:rPr sz="1200" b="1" dirty="0">
                <a:latin typeface="Times New Roman"/>
                <a:cs typeface="Times New Roman"/>
              </a:rPr>
              <a:t>n</a:t>
            </a:r>
            <a:r>
              <a:rPr sz="1200" b="1" spc="20" dirty="0">
                <a:latin typeface="Times New Roman"/>
                <a:cs typeface="Times New Roman"/>
              </a:rPr>
              <a:t>g</a:t>
            </a:r>
            <a:r>
              <a:rPr sz="1200" b="1" dirty="0">
                <a:latin typeface="Times New Roman"/>
                <a:cs typeface="Times New Roman"/>
              </a:rPr>
              <a:t>i</a:t>
            </a:r>
            <a:r>
              <a:rPr sz="1200" b="1" spc="5" dirty="0">
                <a:latin typeface="Times New Roman"/>
                <a:cs typeface="Times New Roman"/>
              </a:rPr>
              <a:t>n</a:t>
            </a:r>
            <a:r>
              <a:rPr sz="1200" b="1" spc="-5" dirty="0">
                <a:latin typeface="Times New Roman"/>
                <a:cs typeface="Times New Roman"/>
              </a:rPr>
              <a:t>eer</a:t>
            </a:r>
            <a:r>
              <a:rPr sz="1200" b="1" dirty="0">
                <a:latin typeface="Times New Roman"/>
                <a:cs typeface="Times New Roman"/>
              </a:rPr>
              <a:t>i</a:t>
            </a:r>
            <a:r>
              <a:rPr sz="1200" b="1" spc="5" dirty="0">
                <a:latin typeface="Times New Roman"/>
                <a:cs typeface="Times New Roman"/>
              </a:rPr>
              <a:t>n</a:t>
            </a:r>
            <a:r>
              <a:rPr sz="1200" b="1" dirty="0">
                <a:latin typeface="Times New Roman"/>
                <a:cs typeface="Times New Roman"/>
              </a:rPr>
              <a:t>g </a:t>
            </a:r>
            <a:r>
              <a:rPr sz="1200" b="1" spc="15" dirty="0">
                <a:latin typeface="Times New Roman"/>
                <a:cs typeface="Times New Roman"/>
              </a:rPr>
              <a:t> </a:t>
            </a:r>
            <a:r>
              <a:rPr sz="1200" b="1" spc="-25" dirty="0">
                <a:latin typeface="Times New Roman"/>
                <a:cs typeface="Times New Roman"/>
              </a:rPr>
              <a:t>y</a:t>
            </a:r>
            <a:r>
              <a:rPr sz="1200" b="1" spc="-5" dirty="0">
                <a:latin typeface="Times New Roman"/>
                <a:cs typeface="Times New Roman"/>
              </a:rPr>
              <a:t>e</a:t>
            </a:r>
            <a:r>
              <a:rPr sz="1200" b="1" spc="-25" dirty="0">
                <a:latin typeface="Times New Roman"/>
                <a:cs typeface="Times New Roman"/>
              </a:rPr>
              <a:t>a</a:t>
            </a:r>
            <a:r>
              <a:rPr sz="1200" b="1" dirty="0">
                <a:latin typeface="Times New Roman"/>
                <a:cs typeface="Times New Roman"/>
              </a:rPr>
              <a:t>r</a:t>
            </a:r>
            <a:endParaRPr sz="1200" dirty="0">
              <a:latin typeface="Times New Roman"/>
              <a:cs typeface="Times New Roman"/>
            </a:endParaRPr>
          </a:p>
          <a:p>
            <a:pPr marL="12700" algn="l" fontAlgn="auto">
              <a:spcBef>
                <a:spcPts val="765"/>
              </a:spcBef>
              <a:spcAft>
                <a:spcPts val="0"/>
              </a:spcAft>
              <a:defRPr/>
            </a:pPr>
            <a:r>
              <a:rPr sz="1200" b="1" dirty="0">
                <a:latin typeface="Times New Roman"/>
                <a:cs typeface="Times New Roman"/>
              </a:rPr>
              <a:t>D</a:t>
            </a:r>
            <a:r>
              <a:rPr sz="1200" b="1" spc="-10" dirty="0">
                <a:latin typeface="Times New Roman"/>
                <a:cs typeface="Times New Roman"/>
              </a:rPr>
              <a:t>e</a:t>
            </a:r>
            <a:r>
              <a:rPr sz="1200" b="1" dirty="0">
                <a:latin typeface="Times New Roman"/>
                <a:cs typeface="Times New Roman"/>
              </a:rPr>
              <a:t>p</a:t>
            </a:r>
            <a:r>
              <a:rPr sz="1200" b="1" spc="-20" dirty="0">
                <a:latin typeface="Times New Roman"/>
                <a:cs typeface="Times New Roman"/>
              </a:rPr>
              <a:t>t</a:t>
            </a:r>
            <a:r>
              <a:rPr sz="1200" b="1" dirty="0">
                <a:latin typeface="Times New Roman"/>
                <a:cs typeface="Times New Roman"/>
              </a:rPr>
              <a:t>.</a:t>
            </a:r>
            <a:r>
              <a:rPr sz="1200" b="1" spc="-25" dirty="0">
                <a:latin typeface="Times New Roman"/>
                <a:cs typeface="Times New Roman"/>
              </a:rPr>
              <a:t> </a:t>
            </a:r>
            <a:r>
              <a:rPr sz="1200" b="1" spc="30" dirty="0">
                <a:latin typeface="Times New Roman"/>
                <a:cs typeface="Times New Roman"/>
              </a:rPr>
              <a:t>o</a:t>
            </a:r>
            <a:r>
              <a:rPr sz="1200" b="1" dirty="0">
                <a:latin typeface="Times New Roman"/>
                <a:cs typeface="Times New Roman"/>
              </a:rPr>
              <a:t>f</a:t>
            </a:r>
            <a:r>
              <a:rPr sz="1200" b="1" spc="20" dirty="0">
                <a:latin typeface="Times New Roman"/>
                <a:cs typeface="Times New Roman"/>
              </a:rPr>
              <a:t> </a:t>
            </a:r>
            <a:r>
              <a:rPr sz="1200" b="1" spc="10" dirty="0">
                <a:latin typeface="Times New Roman"/>
                <a:cs typeface="Times New Roman"/>
              </a:rPr>
              <a:t>E</a:t>
            </a:r>
            <a:r>
              <a:rPr sz="1200" b="1" dirty="0">
                <a:latin typeface="Times New Roman"/>
                <a:cs typeface="Times New Roman"/>
              </a:rPr>
              <a:t>le</a:t>
            </a:r>
            <a:r>
              <a:rPr sz="1200" b="1" spc="-10" dirty="0">
                <a:latin typeface="Times New Roman"/>
                <a:cs typeface="Times New Roman"/>
              </a:rPr>
              <a:t>c</a:t>
            </a:r>
            <a:r>
              <a:rPr sz="1200" b="1" spc="-20" dirty="0">
                <a:latin typeface="Times New Roman"/>
                <a:cs typeface="Times New Roman"/>
              </a:rPr>
              <a:t>t</a:t>
            </a:r>
            <a:r>
              <a:rPr sz="1200" b="1" spc="-5" dirty="0">
                <a:latin typeface="Times New Roman"/>
                <a:cs typeface="Times New Roman"/>
              </a:rPr>
              <a:t>r</a:t>
            </a:r>
            <a:r>
              <a:rPr sz="1200" b="1" spc="-25" dirty="0">
                <a:latin typeface="Times New Roman"/>
                <a:cs typeface="Times New Roman"/>
              </a:rPr>
              <a:t>o</a:t>
            </a:r>
            <a:r>
              <a:rPr sz="1200" b="1" dirty="0">
                <a:latin typeface="Times New Roman"/>
                <a:cs typeface="Times New Roman"/>
              </a:rPr>
              <a:t>nics</a:t>
            </a:r>
            <a:r>
              <a:rPr sz="1200" b="1" spc="45" dirty="0">
                <a:latin typeface="Times New Roman"/>
                <a:cs typeface="Times New Roman"/>
              </a:rPr>
              <a:t> </a:t>
            </a:r>
            <a:r>
              <a:rPr sz="1200" b="1" spc="-25" dirty="0">
                <a:latin typeface="Times New Roman"/>
                <a:cs typeface="Times New Roman"/>
              </a:rPr>
              <a:t>a</a:t>
            </a:r>
            <a:r>
              <a:rPr sz="1200" b="1" dirty="0">
                <a:latin typeface="Times New Roman"/>
                <a:cs typeface="Times New Roman"/>
              </a:rPr>
              <a:t>nd</a:t>
            </a:r>
            <a:r>
              <a:rPr sz="1200" b="1" spc="-10" dirty="0">
                <a:latin typeface="Times New Roman"/>
                <a:cs typeface="Times New Roman"/>
              </a:rPr>
              <a:t> </a:t>
            </a:r>
            <a:r>
              <a:rPr sz="1200" b="1" dirty="0">
                <a:latin typeface="Times New Roman"/>
                <a:cs typeface="Times New Roman"/>
              </a:rPr>
              <a:t>C</a:t>
            </a:r>
            <a:r>
              <a:rPr sz="1200" b="1" spc="-30" dirty="0">
                <a:latin typeface="Times New Roman"/>
                <a:cs typeface="Times New Roman"/>
              </a:rPr>
              <a:t>o</a:t>
            </a:r>
            <a:r>
              <a:rPr sz="1200" b="1" spc="5" dirty="0">
                <a:latin typeface="Times New Roman"/>
                <a:cs typeface="Times New Roman"/>
              </a:rPr>
              <a:t>mm</a:t>
            </a:r>
            <a:r>
              <a:rPr sz="1200" b="1" dirty="0">
                <a:latin typeface="Times New Roman"/>
                <a:cs typeface="Times New Roman"/>
              </a:rPr>
              <a:t>unic</a:t>
            </a:r>
            <a:r>
              <a:rPr sz="1200" b="1" spc="-30" dirty="0">
                <a:latin typeface="Times New Roman"/>
                <a:cs typeface="Times New Roman"/>
              </a:rPr>
              <a:t>a</a:t>
            </a:r>
            <a:r>
              <a:rPr sz="1200" b="1" spc="-20" dirty="0">
                <a:latin typeface="Times New Roman"/>
                <a:cs typeface="Times New Roman"/>
              </a:rPr>
              <a:t>t</a:t>
            </a:r>
            <a:r>
              <a:rPr sz="1200" b="1" spc="45" dirty="0">
                <a:latin typeface="Times New Roman"/>
                <a:cs typeface="Times New Roman"/>
              </a:rPr>
              <a:t>i</a:t>
            </a:r>
            <a:r>
              <a:rPr sz="1200" b="1" spc="-25" dirty="0">
                <a:latin typeface="Times New Roman"/>
                <a:cs typeface="Times New Roman"/>
              </a:rPr>
              <a:t>o</a:t>
            </a:r>
            <a:r>
              <a:rPr sz="1200" b="1" dirty="0">
                <a:latin typeface="Times New Roman"/>
                <a:cs typeface="Times New Roman"/>
              </a:rPr>
              <a:t>ns</a:t>
            </a:r>
            <a:endParaRPr sz="1200" dirty="0">
              <a:latin typeface="Times New Roman"/>
              <a:cs typeface="Times New Roman"/>
            </a:endParaRPr>
          </a:p>
        </p:txBody>
      </p:sp>
      <p:sp>
        <p:nvSpPr>
          <p:cNvPr id="17" name="object 3"/>
          <p:cNvSpPr txBox="1"/>
          <p:nvPr/>
        </p:nvSpPr>
        <p:spPr>
          <a:xfrm>
            <a:off x="4072256" y="725788"/>
            <a:ext cx="2525096" cy="825867"/>
          </a:xfrm>
          <a:prstGeom prst="rect">
            <a:avLst/>
          </a:prstGeom>
        </p:spPr>
        <p:txBody>
          <a:bodyPr wrap="square" lIns="0" tIns="0" rIns="0" bIns="0">
            <a:spAutoFit/>
          </a:bodyPr>
          <a:lstStyle>
            <a:lvl1pPr marL="12700" indent="17463">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ct val="150000"/>
              </a:lnSpc>
            </a:pPr>
            <a:r>
              <a:rPr lang="en-US" altLang="en-US" sz="1200" b="1" dirty="0" smtClean="0">
                <a:latin typeface="Times New Roman" pitchFamily="18" charset="0"/>
                <a:cs typeface="Times New Roman" pitchFamily="18" charset="0"/>
              </a:rPr>
              <a:t>ELC 3030 </a:t>
            </a:r>
          </a:p>
          <a:p>
            <a:pPr>
              <a:lnSpc>
                <a:spcPct val="150000"/>
              </a:lnSpc>
            </a:pPr>
            <a:r>
              <a:rPr lang="en-US" altLang="en-US" sz="1200" b="1" dirty="0" smtClean="0">
                <a:latin typeface="Times New Roman" pitchFamily="18" charset="0"/>
                <a:cs typeface="Times New Roman" pitchFamily="18" charset="0"/>
              </a:rPr>
              <a:t>EECE </a:t>
            </a:r>
            <a:r>
              <a:rPr lang="en-US" altLang="en-US" sz="1200" b="1" dirty="0">
                <a:latin typeface="Times New Roman" pitchFamily="18" charset="0"/>
                <a:cs typeface="Times New Roman" pitchFamily="18" charset="0"/>
              </a:rPr>
              <a:t>– </a:t>
            </a:r>
            <a:r>
              <a:rPr lang="en-US" altLang="en-US" sz="1200" b="1" dirty="0" smtClean="0">
                <a:latin typeface="Times New Roman" pitchFamily="18" charset="0"/>
                <a:cs typeface="Times New Roman" pitchFamily="18" charset="0"/>
              </a:rPr>
              <a:t>1nd</a:t>
            </a:r>
            <a:endParaRPr lang="en-US" altLang="en-US" sz="1200" dirty="0">
              <a:latin typeface="Times New Roman" pitchFamily="18" charset="0"/>
              <a:cs typeface="Times New Roman" pitchFamily="18" charset="0"/>
            </a:endParaRPr>
          </a:p>
          <a:p>
            <a:pPr>
              <a:spcBef>
                <a:spcPts val="763"/>
              </a:spcBef>
            </a:pPr>
            <a:r>
              <a:rPr lang="en-US" altLang="en-US" sz="1100" b="1" dirty="0">
                <a:latin typeface="Times New Roman" pitchFamily="18" charset="0"/>
                <a:cs typeface="Times New Roman" pitchFamily="18" charset="0"/>
              </a:rPr>
              <a:t>Advanced Microprocessor Architecture</a:t>
            </a:r>
            <a:endParaRPr lang="en-US" altLang="en-US" sz="1100" dirty="0">
              <a:latin typeface="Times New Roman" pitchFamily="18" charset="0"/>
              <a:cs typeface="Times New Roman" pitchFamily="18" charset="0"/>
            </a:endParaRPr>
          </a:p>
        </p:txBody>
      </p:sp>
      <p:sp>
        <p:nvSpPr>
          <p:cNvPr id="18" name="object 4"/>
          <p:cNvSpPr>
            <a:spLocks/>
          </p:cNvSpPr>
          <p:nvPr/>
        </p:nvSpPr>
        <p:spPr bwMode="auto">
          <a:xfrm>
            <a:off x="465138" y="1784474"/>
            <a:ext cx="5984875" cy="0"/>
          </a:xfrm>
          <a:custGeom>
            <a:avLst/>
            <a:gdLst>
              <a:gd name="T0" fmla="*/ 0 w 5985509"/>
              <a:gd name="T1" fmla="*/ 5985022 w 5985509"/>
            </a:gdLst>
            <a:ahLst/>
            <a:cxnLst>
              <a:cxn ang="0">
                <a:pos x="T0" y="0"/>
              </a:cxn>
              <a:cxn ang="0">
                <a:pos x="T1" y="0"/>
              </a:cxn>
            </a:cxnLst>
            <a:rect l="0" t="0" r="r" b="b"/>
            <a:pathLst>
              <a:path w="5985509">
                <a:moveTo>
                  <a:pt x="0" y="0"/>
                </a:moveTo>
                <a:lnTo>
                  <a:pt x="5985022" y="0"/>
                </a:lnTo>
              </a:path>
            </a:pathLst>
          </a:custGeom>
          <a:noFill/>
          <a:ln w="73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9" name="object 6"/>
          <p:cNvSpPr>
            <a:spLocks noChangeArrowheads="1"/>
          </p:cNvSpPr>
          <p:nvPr/>
        </p:nvSpPr>
        <p:spPr bwMode="auto">
          <a:xfrm>
            <a:off x="3276600" y="765299"/>
            <a:ext cx="768350" cy="9937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p>
        </p:txBody>
      </p:sp>
      <p:sp>
        <p:nvSpPr>
          <p:cNvPr id="20" name="object 7"/>
          <p:cNvSpPr>
            <a:spLocks/>
          </p:cNvSpPr>
          <p:nvPr/>
        </p:nvSpPr>
        <p:spPr bwMode="auto">
          <a:xfrm flipH="1">
            <a:off x="-1" y="176314"/>
            <a:ext cx="47734" cy="8747782"/>
          </a:xfrm>
          <a:custGeom>
            <a:avLst/>
            <a:gdLst>
              <a:gd name="T0" fmla="*/ 0 h 9454515"/>
              <a:gd name="T1" fmla="*/ 9454342 h 9454515"/>
            </a:gdLst>
            <a:ahLst/>
            <a:cxnLst>
              <a:cxn ang="0">
                <a:pos x="0" y="T0"/>
              </a:cxn>
              <a:cxn ang="0">
                <a:pos x="0" y="T1"/>
              </a:cxn>
            </a:cxnLst>
            <a:rect l="0" t="0" r="r" b="b"/>
            <a:pathLst>
              <a:path h="9454515">
                <a:moveTo>
                  <a:pt x="0" y="0"/>
                </a:moveTo>
                <a:lnTo>
                  <a:pt x="0" y="9454342"/>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1" name="object 8"/>
          <p:cNvSpPr>
            <a:spLocks/>
          </p:cNvSpPr>
          <p:nvPr/>
        </p:nvSpPr>
        <p:spPr bwMode="auto">
          <a:xfrm flipV="1">
            <a:off x="70590" y="106887"/>
            <a:ext cx="6678703" cy="45719"/>
          </a:xfrm>
          <a:custGeom>
            <a:avLst/>
            <a:gdLst>
              <a:gd name="T0" fmla="*/ 0 w 7168515"/>
              <a:gd name="T1" fmla="*/ 7168341 w 7168515"/>
            </a:gdLst>
            <a:ahLst/>
            <a:cxnLst>
              <a:cxn ang="0">
                <a:pos x="T0" y="0"/>
              </a:cxn>
              <a:cxn ang="0">
                <a:pos x="T1" y="0"/>
              </a:cxn>
            </a:cxnLst>
            <a:rect l="0" t="0" r="r" b="b"/>
            <a:pathLst>
              <a:path w="7168515">
                <a:moveTo>
                  <a:pt x="0" y="0"/>
                </a:moveTo>
                <a:lnTo>
                  <a:pt x="7168341" y="0"/>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2" name="object 9"/>
          <p:cNvSpPr>
            <a:spLocks/>
          </p:cNvSpPr>
          <p:nvPr/>
        </p:nvSpPr>
        <p:spPr bwMode="auto">
          <a:xfrm flipV="1">
            <a:off x="116632" y="166773"/>
            <a:ext cx="6597748" cy="45719"/>
          </a:xfrm>
          <a:custGeom>
            <a:avLst/>
            <a:gdLst>
              <a:gd name="T0" fmla="*/ 0 w 7095490"/>
              <a:gd name="T1" fmla="*/ 7095189 w 7095490"/>
            </a:gdLst>
            <a:ahLst/>
            <a:cxnLst>
              <a:cxn ang="0">
                <a:pos x="T0" y="0"/>
              </a:cxn>
              <a:cxn ang="0">
                <a:pos x="T1" y="0"/>
              </a:cxn>
            </a:cxnLst>
            <a:rect l="0" t="0" r="r" b="b"/>
            <a:pathLst>
              <a:path w="7095490">
                <a:moveTo>
                  <a:pt x="0" y="0"/>
                </a:moveTo>
                <a:lnTo>
                  <a:pt x="7095189" y="0"/>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aphicFrame>
        <p:nvGraphicFramePr>
          <p:cNvPr id="23" name="object 5"/>
          <p:cNvGraphicFramePr>
            <a:graphicFrameLocks noGrp="1"/>
          </p:cNvGraphicFramePr>
          <p:nvPr>
            <p:extLst>
              <p:ext uri="{D42A27DB-BD31-4B8C-83A1-F6EECF244321}">
                <p14:modId xmlns:p14="http://schemas.microsoft.com/office/powerpoint/2010/main" val="2239765378"/>
              </p:ext>
            </p:extLst>
          </p:nvPr>
        </p:nvGraphicFramePr>
        <p:xfrm>
          <a:off x="346703" y="6228184"/>
          <a:ext cx="6107113" cy="2088232"/>
        </p:xfrm>
        <a:graphic>
          <a:graphicData uri="http://schemas.openxmlformats.org/drawingml/2006/table">
            <a:tbl>
              <a:tblPr firstRow="1" bandRow="1">
                <a:tableStyleId>{2D5ABB26-0587-4C30-8999-92F81FD0307C}</a:tableStyleId>
              </a:tblPr>
              <a:tblGrid>
                <a:gridCol w="2867397">
                  <a:extLst>
                    <a:ext uri="{9D8B030D-6E8A-4147-A177-3AD203B41FA5}">
                      <a16:colId xmlns:a16="http://schemas.microsoft.com/office/drawing/2014/main" val="20000"/>
                    </a:ext>
                  </a:extLst>
                </a:gridCol>
                <a:gridCol w="1202072">
                  <a:extLst>
                    <a:ext uri="{9D8B030D-6E8A-4147-A177-3AD203B41FA5}">
                      <a16:colId xmlns:a16="http://schemas.microsoft.com/office/drawing/2014/main" val="20001"/>
                    </a:ext>
                  </a:extLst>
                </a:gridCol>
                <a:gridCol w="2037644">
                  <a:extLst>
                    <a:ext uri="{9D8B030D-6E8A-4147-A177-3AD203B41FA5}">
                      <a16:colId xmlns:a16="http://schemas.microsoft.com/office/drawing/2014/main" val="20002"/>
                    </a:ext>
                  </a:extLst>
                </a:gridCol>
              </a:tblGrid>
              <a:tr h="634691">
                <a:tc>
                  <a:txBody>
                    <a:bodyPr/>
                    <a:lstStyle/>
                    <a:p>
                      <a:pPr marL="5080" algn="ctr">
                        <a:lnSpc>
                          <a:spcPct val="100000"/>
                        </a:lnSpc>
                      </a:pPr>
                      <a:r>
                        <a:rPr sz="1800" b="1" spc="-20" dirty="0">
                          <a:latin typeface="Times New Roman"/>
                          <a:cs typeface="Times New Roman"/>
                        </a:rPr>
                        <a:t>N</a:t>
                      </a:r>
                      <a:r>
                        <a:rPr sz="1800" b="1" dirty="0">
                          <a:latin typeface="Times New Roman"/>
                          <a:cs typeface="Times New Roman"/>
                        </a:rPr>
                        <a:t>a</a:t>
                      </a:r>
                      <a:r>
                        <a:rPr sz="1800" b="1" spc="-35" dirty="0">
                          <a:latin typeface="Times New Roman"/>
                          <a:cs typeface="Times New Roman"/>
                        </a:rPr>
                        <a:t>m</a:t>
                      </a:r>
                      <a:r>
                        <a:rPr sz="1800" b="1" dirty="0">
                          <a:latin typeface="Times New Roman"/>
                          <a:cs typeface="Times New Roman"/>
                        </a:rPr>
                        <a:t>e</a:t>
                      </a:r>
                      <a:endParaRPr sz="1800" dirty="0">
                        <a:latin typeface="Times New Roman"/>
                        <a:cs typeface="Times New Roman"/>
                      </a:endParaRPr>
                    </a:p>
                  </a:txBody>
                  <a:tcPr marL="0" marR="0" marT="0" marB="0" anchor="ctr">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243204" algn="ctr">
                        <a:lnSpc>
                          <a:spcPct val="100000"/>
                        </a:lnSpc>
                      </a:pPr>
                      <a:r>
                        <a:rPr sz="1800" b="1" spc="-10" dirty="0">
                          <a:latin typeface="Times New Roman"/>
                          <a:cs typeface="Times New Roman"/>
                        </a:rPr>
                        <a:t>S</a:t>
                      </a:r>
                      <a:r>
                        <a:rPr sz="1800" b="1" dirty="0">
                          <a:latin typeface="Times New Roman"/>
                          <a:cs typeface="Times New Roman"/>
                        </a:rPr>
                        <a:t>ec</a:t>
                      </a:r>
                      <a:r>
                        <a:rPr sz="1800" b="1" spc="-35" dirty="0">
                          <a:latin typeface="Times New Roman"/>
                          <a:cs typeface="Times New Roman"/>
                        </a:rPr>
                        <a:t>t</a:t>
                      </a:r>
                      <a:r>
                        <a:rPr sz="1800" b="1" spc="15" dirty="0">
                          <a:latin typeface="Times New Roman"/>
                          <a:cs typeface="Times New Roman"/>
                        </a:rPr>
                        <a:t>i</a:t>
                      </a:r>
                      <a:r>
                        <a:rPr sz="1800" b="1" spc="-50" dirty="0">
                          <a:latin typeface="Times New Roman"/>
                          <a:cs typeface="Times New Roman"/>
                        </a:rPr>
                        <a:t>o</a:t>
                      </a:r>
                      <a:r>
                        <a:rPr sz="1800" b="1" dirty="0">
                          <a:latin typeface="Times New Roman"/>
                          <a:cs typeface="Times New Roman"/>
                        </a:rPr>
                        <a:t>n</a:t>
                      </a:r>
                      <a:endParaRPr sz="1800" dirty="0">
                        <a:latin typeface="Times New Roman"/>
                        <a:cs typeface="Times New Roman"/>
                      </a:endParaRPr>
                    </a:p>
                  </a:txBody>
                  <a:tcPr marL="0" marR="0" marT="0" marB="0" anchor="ctr">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20320" algn="ctr">
                        <a:lnSpc>
                          <a:spcPct val="100000"/>
                        </a:lnSpc>
                      </a:pPr>
                      <a:r>
                        <a:rPr sz="1800" b="1" dirty="0">
                          <a:latin typeface="Times New Roman"/>
                          <a:cs typeface="Times New Roman"/>
                        </a:rPr>
                        <a:t>B</a:t>
                      </a:r>
                      <a:r>
                        <a:rPr sz="1800" b="1" spc="10" dirty="0">
                          <a:latin typeface="Times New Roman"/>
                          <a:cs typeface="Times New Roman"/>
                        </a:rPr>
                        <a:t> </a:t>
                      </a:r>
                      <a:r>
                        <a:rPr sz="1800" b="1" dirty="0">
                          <a:latin typeface="Times New Roman"/>
                          <a:cs typeface="Times New Roman"/>
                        </a:rPr>
                        <a:t>N</a:t>
                      </a:r>
                      <a:endParaRPr sz="1800">
                        <a:latin typeface="Times New Roman"/>
                        <a:cs typeface="Times New Roman"/>
                      </a:endParaRPr>
                    </a:p>
                  </a:txBody>
                  <a:tcPr marL="0" marR="0" marT="0" marB="0" anchor="ctr">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0"/>
                  </a:ext>
                </a:extLst>
              </a:tr>
              <a:tr h="517437">
                <a:tc>
                  <a:txBody>
                    <a:bodyPr/>
                    <a:lstStyle/>
                    <a:p>
                      <a:pPr marL="371475" algn="ctr">
                        <a:lnSpc>
                          <a:spcPct val="100000"/>
                        </a:lnSpc>
                      </a:pPr>
                      <a:r>
                        <a:rPr lang="en-US" sz="2000" dirty="0" smtClean="0">
                          <a:latin typeface="Times New Roman"/>
                          <a:cs typeface="Times New Roman"/>
                        </a:rPr>
                        <a:t>Ali </a:t>
                      </a:r>
                      <a:r>
                        <a:rPr lang="en-US" sz="2000" dirty="0" err="1" smtClean="0">
                          <a:latin typeface="Times New Roman"/>
                          <a:cs typeface="Times New Roman"/>
                        </a:rPr>
                        <a:t>Badry</a:t>
                      </a:r>
                      <a:endParaRPr sz="2000" dirty="0">
                        <a:latin typeface="Times New Roman"/>
                        <a:cs typeface="Times New Roman"/>
                      </a:endParaRPr>
                    </a:p>
                  </a:txBody>
                  <a:tcPr marL="0" marR="0" marT="0" marB="0" anchor="ctr">
                    <a:lnL w="7365">
                      <a:solidFill>
                        <a:srgbClr val="000000"/>
                      </a:solidFill>
                      <a:prstDash val="solid"/>
                    </a:lnL>
                    <a:lnR w="7365" cap="flat" cmpd="sng" algn="ctr">
                      <a:solidFill>
                        <a:srgbClr val="000000"/>
                      </a:solidFill>
                      <a:prstDash val="solid"/>
                      <a:round/>
                      <a:headEnd type="none" w="med" len="med"/>
                      <a:tailEnd type="none" w="med" len="med"/>
                    </a:lnR>
                    <a:lnT w="7365">
                      <a:solidFill>
                        <a:srgbClr val="000000"/>
                      </a:solidFill>
                      <a:prstDash val="solid"/>
                    </a:lnT>
                    <a:lnB w="7365" cap="flat" cmpd="sng" algn="ctr">
                      <a:solidFill>
                        <a:srgbClr val="000000"/>
                      </a:solidFill>
                      <a:prstDash val="solid"/>
                      <a:round/>
                      <a:headEnd type="none" w="med" len="med"/>
                      <a:tailEnd type="none" w="med" len="med"/>
                    </a:lnB>
                  </a:tcPr>
                </a:tc>
                <a:tc>
                  <a:txBody>
                    <a:bodyPr/>
                    <a:lstStyle/>
                    <a:p>
                      <a:pPr marL="5715" algn="ctr">
                        <a:lnSpc>
                          <a:spcPct val="100000"/>
                        </a:lnSpc>
                      </a:pPr>
                      <a:r>
                        <a:rPr lang="en-US" sz="2000" dirty="0" smtClean="0">
                          <a:latin typeface="Times New Roman"/>
                          <a:cs typeface="Times New Roman"/>
                        </a:rPr>
                        <a:t>3</a:t>
                      </a:r>
                      <a:endParaRPr sz="2000" dirty="0">
                        <a:latin typeface="Times New Roman"/>
                        <a:cs typeface="Times New Roman"/>
                      </a:endParaRPr>
                    </a:p>
                  </a:txBody>
                  <a:tcPr marL="0" marR="0" marT="0" marB="0" anchor="ctr">
                    <a:lnL w="7365" cap="flat" cmpd="sng" algn="ctr">
                      <a:solidFill>
                        <a:srgbClr val="000000"/>
                      </a:solidFill>
                      <a:prstDash val="solid"/>
                      <a:round/>
                      <a:headEnd type="none" w="med" len="med"/>
                      <a:tailEnd type="none" w="med" len="med"/>
                    </a:lnL>
                    <a:lnR w="7365" cap="flat" cmpd="sng" algn="ctr">
                      <a:solidFill>
                        <a:srgbClr val="000000"/>
                      </a:solidFill>
                      <a:prstDash val="solid"/>
                      <a:round/>
                      <a:headEnd type="none" w="med" len="med"/>
                      <a:tailEnd type="none" w="med" len="med"/>
                    </a:lnR>
                    <a:lnT w="7365">
                      <a:solidFill>
                        <a:srgbClr val="000000"/>
                      </a:solidFill>
                      <a:prstDash val="solid"/>
                    </a:lnT>
                    <a:lnB w="7365" cap="flat" cmpd="sng" algn="ctr">
                      <a:solidFill>
                        <a:srgbClr val="000000"/>
                      </a:solidFill>
                      <a:prstDash val="solid"/>
                      <a:round/>
                      <a:headEnd type="none" w="med" len="med"/>
                      <a:tailEnd type="none" w="med" len="med"/>
                    </a:lnB>
                  </a:tcPr>
                </a:tc>
                <a:tc>
                  <a:txBody>
                    <a:bodyPr/>
                    <a:lstStyle/>
                    <a:p>
                      <a:pPr marL="11430" algn="ctr">
                        <a:lnSpc>
                          <a:spcPct val="100000"/>
                        </a:lnSpc>
                      </a:pPr>
                      <a:r>
                        <a:rPr lang="en-US" sz="2000" dirty="0" smtClean="0">
                          <a:latin typeface="Times New Roman"/>
                          <a:cs typeface="Times New Roman"/>
                        </a:rPr>
                        <a:t>4</a:t>
                      </a:r>
                      <a:endParaRPr sz="2000" dirty="0">
                        <a:latin typeface="Times New Roman"/>
                        <a:cs typeface="Times New Roman"/>
                      </a:endParaRPr>
                    </a:p>
                  </a:txBody>
                  <a:tcPr marL="0" marR="0" marT="0" marB="0" anchor="ctr">
                    <a:lnL w="7365" cap="flat" cmpd="sng" algn="ctr">
                      <a:solidFill>
                        <a:srgbClr val="000000"/>
                      </a:solidFill>
                      <a:prstDash val="solid"/>
                      <a:round/>
                      <a:headEnd type="none" w="med" len="med"/>
                      <a:tailEnd type="none" w="med" len="med"/>
                    </a:lnL>
                    <a:lnR w="7365">
                      <a:solidFill>
                        <a:srgbClr val="000000"/>
                      </a:solidFill>
                      <a:prstDash val="solid"/>
                    </a:lnR>
                    <a:lnT w="7365">
                      <a:solidFill>
                        <a:srgbClr val="000000"/>
                      </a:solidFill>
                      <a:prstDash val="solid"/>
                    </a:lnT>
                    <a:lnB w="736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4056">
                <a:tc>
                  <a:txBody>
                    <a:bodyPr/>
                    <a:lstStyle/>
                    <a:p>
                      <a:pPr marL="371475" algn="ctr">
                        <a:lnSpc>
                          <a:spcPct val="100000"/>
                        </a:lnSpc>
                      </a:pPr>
                      <a:r>
                        <a:rPr sz="2000" spc="-65" dirty="0">
                          <a:latin typeface="Times New Roman"/>
                          <a:cs typeface="Times New Roman"/>
                        </a:rPr>
                        <a:t>H</a:t>
                      </a:r>
                      <a:r>
                        <a:rPr sz="2000" spc="10" dirty="0">
                          <a:latin typeface="Times New Roman"/>
                          <a:cs typeface="Times New Roman"/>
                        </a:rPr>
                        <a:t>a</a:t>
                      </a:r>
                      <a:r>
                        <a:rPr sz="2000" spc="-20" dirty="0">
                          <a:latin typeface="Times New Roman"/>
                          <a:cs typeface="Times New Roman"/>
                        </a:rPr>
                        <a:t>ss</a:t>
                      </a:r>
                      <a:r>
                        <a:rPr sz="2000" spc="10" dirty="0">
                          <a:latin typeface="Times New Roman"/>
                          <a:cs typeface="Times New Roman"/>
                        </a:rPr>
                        <a:t>a</a:t>
                      </a:r>
                      <a:r>
                        <a:rPr sz="2000" dirty="0">
                          <a:latin typeface="Times New Roman"/>
                          <a:cs typeface="Times New Roman"/>
                        </a:rPr>
                        <a:t>n</a:t>
                      </a:r>
                      <a:r>
                        <a:rPr sz="2000" spc="70" dirty="0">
                          <a:latin typeface="Times New Roman"/>
                          <a:cs typeface="Times New Roman"/>
                        </a:rPr>
                        <a:t> </a:t>
                      </a:r>
                      <a:r>
                        <a:rPr sz="2000" spc="-20" dirty="0">
                          <a:latin typeface="Times New Roman"/>
                          <a:cs typeface="Times New Roman"/>
                        </a:rPr>
                        <a:t>s</a:t>
                      </a:r>
                      <a:r>
                        <a:rPr sz="2000" spc="10" dirty="0">
                          <a:latin typeface="Times New Roman"/>
                          <a:cs typeface="Times New Roman"/>
                        </a:rPr>
                        <a:t>a</a:t>
                      </a:r>
                      <a:r>
                        <a:rPr sz="2000" spc="-100" dirty="0">
                          <a:latin typeface="Times New Roman"/>
                          <a:cs typeface="Times New Roman"/>
                        </a:rPr>
                        <a:t>y</a:t>
                      </a:r>
                      <a:r>
                        <a:rPr sz="2000" spc="-35" dirty="0">
                          <a:latin typeface="Times New Roman"/>
                          <a:cs typeface="Times New Roman"/>
                        </a:rPr>
                        <a:t>e</a:t>
                      </a:r>
                      <a:r>
                        <a:rPr sz="2000" dirty="0">
                          <a:latin typeface="Times New Roman"/>
                          <a:cs typeface="Times New Roman"/>
                        </a:rPr>
                        <a:t>d</a:t>
                      </a:r>
                      <a:r>
                        <a:rPr sz="2000" spc="25" dirty="0">
                          <a:latin typeface="Times New Roman"/>
                          <a:cs typeface="Times New Roman"/>
                        </a:rPr>
                        <a:t> </a:t>
                      </a:r>
                      <a:r>
                        <a:rPr sz="2000" dirty="0">
                          <a:latin typeface="Times New Roman"/>
                          <a:cs typeface="Times New Roman"/>
                        </a:rPr>
                        <a:t>h</a:t>
                      </a:r>
                      <a:r>
                        <a:rPr sz="2000" spc="10" dirty="0">
                          <a:latin typeface="Times New Roman"/>
                          <a:cs typeface="Times New Roman"/>
                        </a:rPr>
                        <a:t>a</a:t>
                      </a:r>
                      <a:r>
                        <a:rPr sz="2000" spc="-20" dirty="0">
                          <a:latin typeface="Times New Roman"/>
                          <a:cs typeface="Times New Roman"/>
                        </a:rPr>
                        <a:t>ss</a:t>
                      </a:r>
                      <a:r>
                        <a:rPr sz="2000" spc="-35" dirty="0">
                          <a:latin typeface="Times New Roman"/>
                          <a:cs typeface="Times New Roman"/>
                        </a:rPr>
                        <a:t>a</a:t>
                      </a:r>
                      <a:r>
                        <a:rPr sz="2000" dirty="0">
                          <a:latin typeface="Times New Roman"/>
                          <a:cs typeface="Times New Roman"/>
                        </a:rPr>
                        <a:t>n</a:t>
                      </a:r>
                    </a:p>
                  </a:txBody>
                  <a:tcPr marL="0" marR="0" marT="0" marB="0" anchor="ctr">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5715" algn="ctr">
                        <a:lnSpc>
                          <a:spcPct val="100000"/>
                        </a:lnSpc>
                      </a:pPr>
                      <a:r>
                        <a:rPr sz="2000" dirty="0">
                          <a:latin typeface="Times New Roman"/>
                          <a:cs typeface="Times New Roman"/>
                        </a:rPr>
                        <a:t>2</a:t>
                      </a:r>
                      <a:endParaRPr sz="2000">
                        <a:latin typeface="Times New Roman"/>
                        <a:cs typeface="Times New Roman"/>
                      </a:endParaRPr>
                    </a:p>
                  </a:txBody>
                  <a:tcPr marL="0" marR="0" marT="0" marB="0" anchor="ctr">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11430" algn="ctr">
                        <a:lnSpc>
                          <a:spcPct val="100000"/>
                        </a:lnSpc>
                      </a:pPr>
                      <a:r>
                        <a:rPr lang="en-US" sz="2000" dirty="0" smtClean="0">
                          <a:latin typeface="Times New Roman"/>
                          <a:cs typeface="Times New Roman"/>
                        </a:rPr>
                        <a:t>5</a:t>
                      </a:r>
                      <a:endParaRPr sz="2000" dirty="0">
                        <a:latin typeface="Times New Roman"/>
                        <a:cs typeface="Times New Roman"/>
                      </a:endParaRPr>
                    </a:p>
                  </a:txBody>
                  <a:tcPr marL="0" marR="0" marT="0" marB="0" anchor="ctr">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2"/>
                  </a:ext>
                </a:extLst>
              </a:tr>
              <a:tr h="432048">
                <a:tc>
                  <a:txBody>
                    <a:bodyPr/>
                    <a:lstStyle/>
                    <a:p>
                      <a:pPr marL="273685" algn="ctr">
                        <a:lnSpc>
                          <a:spcPct val="100000"/>
                        </a:lnSpc>
                      </a:pPr>
                      <a:r>
                        <a:rPr sz="2000" spc="-20" dirty="0">
                          <a:latin typeface="Times New Roman"/>
                          <a:cs typeface="Times New Roman"/>
                        </a:rPr>
                        <a:t>D</a:t>
                      </a:r>
                      <a:r>
                        <a:rPr sz="2000" spc="-50" dirty="0">
                          <a:latin typeface="Times New Roman"/>
                          <a:cs typeface="Times New Roman"/>
                        </a:rPr>
                        <a:t>o</a:t>
                      </a:r>
                      <a:r>
                        <a:rPr sz="2000" spc="10" dirty="0">
                          <a:latin typeface="Times New Roman"/>
                          <a:cs typeface="Times New Roman"/>
                        </a:rPr>
                        <a:t>a</a:t>
                      </a:r>
                      <a:r>
                        <a:rPr sz="2000" dirty="0">
                          <a:latin typeface="Times New Roman"/>
                          <a:cs typeface="Times New Roman"/>
                        </a:rPr>
                        <a:t>a</a:t>
                      </a:r>
                      <a:r>
                        <a:rPr sz="2000" spc="50" dirty="0">
                          <a:latin typeface="Times New Roman"/>
                          <a:cs typeface="Times New Roman"/>
                        </a:rPr>
                        <a:t> </a:t>
                      </a:r>
                      <a:r>
                        <a:rPr sz="2000" spc="-15" dirty="0">
                          <a:latin typeface="Times New Roman"/>
                          <a:cs typeface="Times New Roman"/>
                        </a:rPr>
                        <a:t>M</a:t>
                      </a:r>
                      <a:r>
                        <a:rPr sz="2000" spc="-50" dirty="0">
                          <a:latin typeface="Times New Roman"/>
                          <a:cs typeface="Times New Roman"/>
                        </a:rPr>
                        <a:t>o</a:t>
                      </a:r>
                      <a:r>
                        <a:rPr sz="2000" spc="45" dirty="0">
                          <a:latin typeface="Times New Roman"/>
                          <a:cs typeface="Times New Roman"/>
                        </a:rPr>
                        <a:t>h</a:t>
                      </a:r>
                      <a:r>
                        <a:rPr sz="2000" spc="-35" dirty="0">
                          <a:latin typeface="Times New Roman"/>
                          <a:cs typeface="Times New Roman"/>
                        </a:rPr>
                        <a:t>a</a:t>
                      </a:r>
                      <a:r>
                        <a:rPr sz="2000" spc="15" dirty="0">
                          <a:latin typeface="Times New Roman"/>
                          <a:cs typeface="Times New Roman"/>
                        </a:rPr>
                        <a:t>m</a:t>
                      </a:r>
                      <a:r>
                        <a:rPr sz="2000" spc="-35" dirty="0">
                          <a:latin typeface="Times New Roman"/>
                          <a:cs typeface="Times New Roman"/>
                        </a:rPr>
                        <a:t>e</a:t>
                      </a:r>
                      <a:r>
                        <a:rPr sz="2000" dirty="0">
                          <a:latin typeface="Times New Roman"/>
                          <a:cs typeface="Times New Roman"/>
                        </a:rPr>
                        <a:t>d</a:t>
                      </a:r>
                      <a:r>
                        <a:rPr sz="2000" spc="25" dirty="0">
                          <a:latin typeface="Times New Roman"/>
                          <a:cs typeface="Times New Roman"/>
                        </a:rPr>
                        <a:t> </a:t>
                      </a:r>
                      <a:r>
                        <a:rPr sz="2000" spc="-65" dirty="0">
                          <a:latin typeface="Times New Roman"/>
                          <a:cs typeface="Times New Roman"/>
                        </a:rPr>
                        <a:t>s</a:t>
                      </a:r>
                      <a:r>
                        <a:rPr sz="2000" dirty="0">
                          <a:latin typeface="Times New Roman"/>
                          <a:cs typeface="Times New Roman"/>
                        </a:rPr>
                        <a:t>h</a:t>
                      </a:r>
                      <a:r>
                        <a:rPr sz="2000" spc="10" dirty="0">
                          <a:latin typeface="Times New Roman"/>
                          <a:cs typeface="Times New Roman"/>
                        </a:rPr>
                        <a:t>a</a:t>
                      </a:r>
                      <a:r>
                        <a:rPr sz="2000" spc="-50" dirty="0">
                          <a:latin typeface="Times New Roman"/>
                          <a:cs typeface="Times New Roman"/>
                        </a:rPr>
                        <a:t>f</a:t>
                      </a:r>
                      <a:r>
                        <a:rPr sz="2000" spc="60" dirty="0">
                          <a:latin typeface="Times New Roman"/>
                          <a:cs typeface="Times New Roman"/>
                        </a:rPr>
                        <a:t>i</a:t>
                      </a:r>
                      <a:r>
                        <a:rPr sz="2000" dirty="0">
                          <a:latin typeface="Times New Roman"/>
                          <a:cs typeface="Times New Roman"/>
                        </a:rPr>
                        <a:t>y</a:t>
                      </a:r>
                    </a:p>
                  </a:txBody>
                  <a:tcPr marL="0" marR="0" marT="0" marB="0" anchor="ctr">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5715" algn="ctr">
                        <a:lnSpc>
                          <a:spcPct val="100000"/>
                        </a:lnSpc>
                      </a:pPr>
                      <a:r>
                        <a:rPr sz="2000" dirty="0">
                          <a:latin typeface="Times New Roman"/>
                          <a:cs typeface="Times New Roman"/>
                        </a:rPr>
                        <a:t>2</a:t>
                      </a:r>
                    </a:p>
                  </a:txBody>
                  <a:tcPr marL="0" marR="0" marT="0" marB="0" anchor="ctr">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11430" algn="ctr">
                        <a:lnSpc>
                          <a:spcPct val="100000"/>
                        </a:lnSpc>
                      </a:pPr>
                      <a:r>
                        <a:rPr lang="en-US" sz="2000" dirty="0" smtClean="0">
                          <a:latin typeface="Times New Roman"/>
                          <a:cs typeface="Times New Roman"/>
                        </a:rPr>
                        <a:t>13</a:t>
                      </a:r>
                      <a:endParaRPr sz="2000" dirty="0">
                        <a:latin typeface="Times New Roman"/>
                        <a:cs typeface="Times New Roman"/>
                      </a:endParaRPr>
                    </a:p>
                  </a:txBody>
                  <a:tcPr marL="0" marR="0" marT="0" marB="0" anchor="ctr">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3"/>
                  </a:ext>
                </a:extLst>
              </a:tr>
            </a:tbl>
          </a:graphicData>
        </a:graphic>
      </p:graphicFrame>
      <p:sp>
        <p:nvSpPr>
          <p:cNvPr id="25" name="object 11"/>
          <p:cNvSpPr>
            <a:spLocks/>
          </p:cNvSpPr>
          <p:nvPr/>
        </p:nvSpPr>
        <p:spPr bwMode="auto">
          <a:xfrm flipH="1">
            <a:off x="6695649" y="152524"/>
            <a:ext cx="45719" cy="8729768"/>
          </a:xfrm>
          <a:custGeom>
            <a:avLst/>
            <a:gdLst>
              <a:gd name="T0" fmla="*/ 0 h 9454515"/>
              <a:gd name="T1" fmla="*/ 9454342 h 9454515"/>
            </a:gdLst>
            <a:ahLst/>
            <a:cxnLst>
              <a:cxn ang="0">
                <a:pos x="0" y="T0"/>
              </a:cxn>
              <a:cxn ang="0">
                <a:pos x="0" y="T1"/>
              </a:cxn>
            </a:cxnLst>
            <a:rect l="0" t="0" r="r" b="b"/>
            <a:pathLst>
              <a:path h="9454515">
                <a:moveTo>
                  <a:pt x="0" y="0"/>
                </a:moveTo>
                <a:lnTo>
                  <a:pt x="0" y="9454342"/>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6" name="object 12"/>
          <p:cNvSpPr>
            <a:spLocks/>
          </p:cNvSpPr>
          <p:nvPr/>
        </p:nvSpPr>
        <p:spPr bwMode="auto">
          <a:xfrm>
            <a:off x="116631" y="202370"/>
            <a:ext cx="45719" cy="8621825"/>
          </a:xfrm>
          <a:custGeom>
            <a:avLst/>
            <a:gdLst>
              <a:gd name="T0" fmla="*/ 0 h 9308465"/>
              <a:gd name="T1" fmla="*/ 9307951 h 9308465"/>
            </a:gdLst>
            <a:ahLst/>
            <a:cxnLst>
              <a:cxn ang="0">
                <a:pos x="0" y="T0"/>
              </a:cxn>
              <a:cxn ang="0">
                <a:pos x="0" y="T1"/>
              </a:cxn>
            </a:cxnLst>
            <a:rect l="0" t="0" r="r" b="b"/>
            <a:pathLst>
              <a:path h="9308465">
                <a:moveTo>
                  <a:pt x="0" y="0"/>
                </a:moveTo>
                <a:lnTo>
                  <a:pt x="0" y="9307951"/>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7" name="object 13"/>
          <p:cNvSpPr>
            <a:spLocks/>
          </p:cNvSpPr>
          <p:nvPr/>
        </p:nvSpPr>
        <p:spPr bwMode="auto">
          <a:xfrm>
            <a:off x="6695330" y="225549"/>
            <a:ext cx="45719" cy="8594923"/>
          </a:xfrm>
          <a:custGeom>
            <a:avLst/>
            <a:gdLst>
              <a:gd name="T0" fmla="*/ 0 h 9308465"/>
              <a:gd name="T1" fmla="*/ 9307951 h 9308465"/>
            </a:gdLst>
            <a:ahLst/>
            <a:cxnLst>
              <a:cxn ang="0">
                <a:pos x="0" y="T0"/>
              </a:cxn>
              <a:cxn ang="0">
                <a:pos x="0" y="T1"/>
              </a:cxn>
            </a:cxnLst>
            <a:rect l="0" t="0" r="r" b="b"/>
            <a:pathLst>
              <a:path h="9308465">
                <a:moveTo>
                  <a:pt x="0" y="0"/>
                </a:moveTo>
                <a:lnTo>
                  <a:pt x="0" y="9307951"/>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 name="object 14"/>
          <p:cNvSpPr>
            <a:spLocks/>
          </p:cNvSpPr>
          <p:nvPr/>
        </p:nvSpPr>
        <p:spPr bwMode="auto">
          <a:xfrm>
            <a:off x="47734" y="8895050"/>
            <a:ext cx="6705053" cy="45719"/>
          </a:xfrm>
          <a:custGeom>
            <a:avLst/>
            <a:gdLst>
              <a:gd name="T0" fmla="*/ 0 w 7168515"/>
              <a:gd name="T1" fmla="*/ 7168341 w 7168515"/>
            </a:gdLst>
            <a:ahLst/>
            <a:cxnLst>
              <a:cxn ang="0">
                <a:pos x="T0" y="0"/>
              </a:cxn>
              <a:cxn ang="0">
                <a:pos x="T1" y="0"/>
              </a:cxn>
            </a:cxnLst>
            <a:rect l="0" t="0" r="r" b="b"/>
            <a:pathLst>
              <a:path w="7168515">
                <a:moveTo>
                  <a:pt x="0" y="0"/>
                </a:moveTo>
                <a:lnTo>
                  <a:pt x="7168341" y="0"/>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 name="object 15"/>
          <p:cNvSpPr>
            <a:spLocks/>
          </p:cNvSpPr>
          <p:nvPr/>
        </p:nvSpPr>
        <p:spPr bwMode="auto">
          <a:xfrm flipV="1">
            <a:off x="120441" y="8765780"/>
            <a:ext cx="6597748" cy="58415"/>
          </a:xfrm>
          <a:custGeom>
            <a:avLst/>
            <a:gdLst>
              <a:gd name="T0" fmla="*/ 0 w 7095490"/>
              <a:gd name="T1" fmla="*/ 7095189 w 7095490"/>
            </a:gdLst>
            <a:ahLst/>
            <a:cxnLst>
              <a:cxn ang="0">
                <a:pos x="T0" y="0"/>
              </a:cxn>
              <a:cxn ang="0">
                <a:pos x="T1" y="0"/>
              </a:cxn>
            </a:cxnLst>
            <a:rect l="0" t="0" r="r" b="b"/>
            <a:pathLst>
              <a:path w="7095490">
                <a:moveTo>
                  <a:pt x="0" y="0"/>
                </a:moveTo>
                <a:lnTo>
                  <a:pt x="7095189" y="0"/>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0" name="object 16"/>
          <p:cNvSpPr>
            <a:spLocks/>
          </p:cNvSpPr>
          <p:nvPr/>
        </p:nvSpPr>
        <p:spPr bwMode="auto">
          <a:xfrm>
            <a:off x="150580" y="8757398"/>
            <a:ext cx="6529852" cy="45719"/>
          </a:xfrm>
          <a:custGeom>
            <a:avLst/>
            <a:gdLst>
              <a:gd name="T0" fmla="*/ 0 w 7022465"/>
              <a:gd name="T1" fmla="*/ 7021951 w 7022465"/>
            </a:gdLst>
            <a:ahLst/>
            <a:cxnLst>
              <a:cxn ang="0">
                <a:pos x="T0" y="0"/>
              </a:cxn>
              <a:cxn ang="0">
                <a:pos x="T1" y="0"/>
              </a:cxn>
            </a:cxnLst>
            <a:rect l="0" t="0" r="r" b="b"/>
            <a:pathLst>
              <a:path w="7022465">
                <a:moveTo>
                  <a:pt x="0" y="0"/>
                </a:moveTo>
                <a:lnTo>
                  <a:pt x="7021951" y="0"/>
                </a:lnTo>
              </a:path>
            </a:pathLst>
          </a:custGeom>
          <a:noFill/>
          <a:ln w="19557">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 name="مستطيل 1"/>
          <p:cNvSpPr/>
          <p:nvPr/>
        </p:nvSpPr>
        <p:spPr>
          <a:xfrm>
            <a:off x="543136" y="3347864"/>
            <a:ext cx="5530924" cy="954107"/>
          </a:xfrm>
          <a:prstGeom prst="rect">
            <a:avLst/>
          </a:prstGeom>
        </p:spPr>
        <p:txBody>
          <a:bodyPr wrap="square">
            <a:spAutoFit/>
          </a:bodyPr>
          <a:lstStyle/>
          <a:p>
            <a:pPr algn="ctr"/>
            <a:r>
              <a:rPr lang="en-US" sz="2800" b="1" dirty="0">
                <a:latin typeface="Times New Roman" pitchFamily="18" charset="0"/>
                <a:cs typeface="Times New Roman" pitchFamily="18" charset="0"/>
              </a:rPr>
              <a:t>UART &amp; USB Emulator project</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24" name="مستطيل 23"/>
          <p:cNvSpPr/>
          <p:nvPr/>
        </p:nvSpPr>
        <p:spPr>
          <a:xfrm>
            <a:off x="589136" y="5345736"/>
            <a:ext cx="5530924" cy="584775"/>
          </a:xfrm>
          <a:prstGeom prst="rect">
            <a:avLst/>
          </a:prstGeom>
        </p:spPr>
        <p:txBody>
          <a:bodyPr wrap="square">
            <a:spAutoFit/>
          </a:bodyPr>
          <a:lstStyle/>
          <a:p>
            <a:pPr algn="ctr"/>
            <a:r>
              <a:rPr lang="en-US" sz="3200" b="1" dirty="0" smtClean="0">
                <a:solidFill>
                  <a:srgbClr val="0070C0"/>
                </a:solidFill>
                <a:latin typeface="Times New Roman" pitchFamily="18" charset="0"/>
                <a:cs typeface="Times New Roman" pitchFamily="18" charset="0"/>
              </a:rPr>
              <a:t>Team</a:t>
            </a:r>
            <a:r>
              <a:rPr lang="en-US" sz="3200" b="1" smtClean="0">
                <a:solidFill>
                  <a:srgbClr val="0070C0"/>
                </a:solidFill>
                <a:latin typeface="Times New Roman" pitchFamily="18" charset="0"/>
                <a:cs typeface="Times New Roman" pitchFamily="18" charset="0"/>
              </a:rPr>
              <a:t>: 36</a:t>
            </a:r>
            <a:endParaRPr lang="en-US" sz="3200" b="1" dirty="0">
              <a:solidFill>
                <a:srgbClr val="0070C0"/>
              </a:solidFill>
              <a:latin typeface="Times New Roman" pitchFamily="18" charset="0"/>
              <a:cs typeface="Times New Roman" pitchFamily="18" charset="0"/>
            </a:endParaRPr>
          </a:p>
        </p:txBody>
      </p:sp>
      <p:cxnSp>
        <p:nvCxnSpPr>
          <p:cNvPr id="4" name="رابط مستقيم 3"/>
          <p:cNvCxnSpPr/>
          <p:nvPr/>
        </p:nvCxnSpPr>
        <p:spPr>
          <a:xfrm>
            <a:off x="543136" y="4301971"/>
            <a:ext cx="55769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882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7"/>
          <p:cNvSpPr>
            <a:spLocks/>
          </p:cNvSpPr>
          <p:nvPr/>
        </p:nvSpPr>
        <p:spPr bwMode="auto">
          <a:xfrm flipH="1">
            <a:off x="-1" y="176314"/>
            <a:ext cx="47734" cy="8747782"/>
          </a:xfrm>
          <a:custGeom>
            <a:avLst/>
            <a:gdLst>
              <a:gd name="T0" fmla="*/ 0 h 9454515"/>
              <a:gd name="T1" fmla="*/ 9454342 h 9454515"/>
            </a:gdLst>
            <a:ahLst/>
            <a:cxnLst>
              <a:cxn ang="0">
                <a:pos x="0" y="T0"/>
              </a:cxn>
              <a:cxn ang="0">
                <a:pos x="0" y="T1"/>
              </a:cxn>
            </a:cxnLst>
            <a:rect l="0" t="0" r="r" b="b"/>
            <a:pathLst>
              <a:path h="9454515">
                <a:moveTo>
                  <a:pt x="0" y="0"/>
                </a:moveTo>
                <a:lnTo>
                  <a:pt x="0" y="9454342"/>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1" name="object 8"/>
          <p:cNvSpPr>
            <a:spLocks/>
          </p:cNvSpPr>
          <p:nvPr/>
        </p:nvSpPr>
        <p:spPr bwMode="auto">
          <a:xfrm flipV="1">
            <a:off x="70590" y="106887"/>
            <a:ext cx="6678703" cy="45719"/>
          </a:xfrm>
          <a:custGeom>
            <a:avLst/>
            <a:gdLst>
              <a:gd name="T0" fmla="*/ 0 w 7168515"/>
              <a:gd name="T1" fmla="*/ 7168341 w 7168515"/>
            </a:gdLst>
            <a:ahLst/>
            <a:cxnLst>
              <a:cxn ang="0">
                <a:pos x="T0" y="0"/>
              </a:cxn>
              <a:cxn ang="0">
                <a:pos x="T1" y="0"/>
              </a:cxn>
            </a:cxnLst>
            <a:rect l="0" t="0" r="r" b="b"/>
            <a:pathLst>
              <a:path w="7168515">
                <a:moveTo>
                  <a:pt x="0" y="0"/>
                </a:moveTo>
                <a:lnTo>
                  <a:pt x="7168341" y="0"/>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2" name="object 9"/>
          <p:cNvSpPr>
            <a:spLocks/>
          </p:cNvSpPr>
          <p:nvPr/>
        </p:nvSpPr>
        <p:spPr bwMode="auto">
          <a:xfrm flipV="1">
            <a:off x="116632" y="166773"/>
            <a:ext cx="6597748" cy="45719"/>
          </a:xfrm>
          <a:custGeom>
            <a:avLst/>
            <a:gdLst>
              <a:gd name="T0" fmla="*/ 0 w 7095490"/>
              <a:gd name="T1" fmla="*/ 7095189 w 7095490"/>
            </a:gdLst>
            <a:ahLst/>
            <a:cxnLst>
              <a:cxn ang="0">
                <a:pos x="T0" y="0"/>
              </a:cxn>
              <a:cxn ang="0">
                <a:pos x="T1" y="0"/>
              </a:cxn>
            </a:cxnLst>
            <a:rect l="0" t="0" r="r" b="b"/>
            <a:pathLst>
              <a:path w="7095490">
                <a:moveTo>
                  <a:pt x="0" y="0"/>
                </a:moveTo>
                <a:lnTo>
                  <a:pt x="7095189" y="0"/>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5" name="object 11"/>
          <p:cNvSpPr>
            <a:spLocks/>
          </p:cNvSpPr>
          <p:nvPr/>
        </p:nvSpPr>
        <p:spPr bwMode="auto">
          <a:xfrm flipH="1">
            <a:off x="6695649" y="152524"/>
            <a:ext cx="45719" cy="8729768"/>
          </a:xfrm>
          <a:custGeom>
            <a:avLst/>
            <a:gdLst>
              <a:gd name="T0" fmla="*/ 0 h 9454515"/>
              <a:gd name="T1" fmla="*/ 9454342 h 9454515"/>
            </a:gdLst>
            <a:ahLst/>
            <a:cxnLst>
              <a:cxn ang="0">
                <a:pos x="0" y="T0"/>
              </a:cxn>
              <a:cxn ang="0">
                <a:pos x="0" y="T1"/>
              </a:cxn>
            </a:cxnLst>
            <a:rect l="0" t="0" r="r" b="b"/>
            <a:pathLst>
              <a:path h="9454515">
                <a:moveTo>
                  <a:pt x="0" y="0"/>
                </a:moveTo>
                <a:lnTo>
                  <a:pt x="0" y="9454342"/>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6" name="object 12"/>
          <p:cNvSpPr>
            <a:spLocks/>
          </p:cNvSpPr>
          <p:nvPr/>
        </p:nvSpPr>
        <p:spPr bwMode="auto">
          <a:xfrm>
            <a:off x="116631" y="202370"/>
            <a:ext cx="45719" cy="8621825"/>
          </a:xfrm>
          <a:custGeom>
            <a:avLst/>
            <a:gdLst>
              <a:gd name="T0" fmla="*/ 0 h 9308465"/>
              <a:gd name="T1" fmla="*/ 9307951 h 9308465"/>
            </a:gdLst>
            <a:ahLst/>
            <a:cxnLst>
              <a:cxn ang="0">
                <a:pos x="0" y="T0"/>
              </a:cxn>
              <a:cxn ang="0">
                <a:pos x="0" y="T1"/>
              </a:cxn>
            </a:cxnLst>
            <a:rect l="0" t="0" r="r" b="b"/>
            <a:pathLst>
              <a:path h="9308465">
                <a:moveTo>
                  <a:pt x="0" y="0"/>
                </a:moveTo>
                <a:lnTo>
                  <a:pt x="0" y="9307951"/>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7" name="object 13"/>
          <p:cNvSpPr>
            <a:spLocks/>
          </p:cNvSpPr>
          <p:nvPr/>
        </p:nvSpPr>
        <p:spPr bwMode="auto">
          <a:xfrm>
            <a:off x="6695330" y="225549"/>
            <a:ext cx="45719" cy="8594923"/>
          </a:xfrm>
          <a:custGeom>
            <a:avLst/>
            <a:gdLst>
              <a:gd name="T0" fmla="*/ 0 h 9308465"/>
              <a:gd name="T1" fmla="*/ 9307951 h 9308465"/>
            </a:gdLst>
            <a:ahLst/>
            <a:cxnLst>
              <a:cxn ang="0">
                <a:pos x="0" y="T0"/>
              </a:cxn>
              <a:cxn ang="0">
                <a:pos x="0" y="T1"/>
              </a:cxn>
            </a:cxnLst>
            <a:rect l="0" t="0" r="r" b="b"/>
            <a:pathLst>
              <a:path h="9308465">
                <a:moveTo>
                  <a:pt x="0" y="0"/>
                </a:moveTo>
                <a:lnTo>
                  <a:pt x="0" y="9307951"/>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8" name="object 14"/>
          <p:cNvSpPr>
            <a:spLocks/>
          </p:cNvSpPr>
          <p:nvPr/>
        </p:nvSpPr>
        <p:spPr bwMode="auto">
          <a:xfrm>
            <a:off x="47734" y="8895050"/>
            <a:ext cx="6705053" cy="45719"/>
          </a:xfrm>
          <a:custGeom>
            <a:avLst/>
            <a:gdLst>
              <a:gd name="T0" fmla="*/ 0 w 7168515"/>
              <a:gd name="T1" fmla="*/ 7168341 w 7168515"/>
            </a:gdLst>
            <a:ahLst/>
            <a:cxnLst>
              <a:cxn ang="0">
                <a:pos x="T0" y="0"/>
              </a:cxn>
              <a:cxn ang="0">
                <a:pos x="T1" y="0"/>
              </a:cxn>
            </a:cxnLst>
            <a:rect l="0" t="0" r="r" b="b"/>
            <a:pathLst>
              <a:path w="7168515">
                <a:moveTo>
                  <a:pt x="0" y="0"/>
                </a:moveTo>
                <a:lnTo>
                  <a:pt x="7168341" y="0"/>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9" name="object 15"/>
          <p:cNvSpPr>
            <a:spLocks/>
          </p:cNvSpPr>
          <p:nvPr/>
        </p:nvSpPr>
        <p:spPr bwMode="auto">
          <a:xfrm flipV="1">
            <a:off x="120441" y="8765780"/>
            <a:ext cx="6597748" cy="58415"/>
          </a:xfrm>
          <a:custGeom>
            <a:avLst/>
            <a:gdLst>
              <a:gd name="T0" fmla="*/ 0 w 7095490"/>
              <a:gd name="T1" fmla="*/ 7095189 w 7095490"/>
            </a:gdLst>
            <a:ahLst/>
            <a:cxnLst>
              <a:cxn ang="0">
                <a:pos x="T0" y="0"/>
              </a:cxn>
              <a:cxn ang="0">
                <a:pos x="T1" y="0"/>
              </a:cxn>
            </a:cxnLst>
            <a:rect l="0" t="0" r="r" b="b"/>
            <a:pathLst>
              <a:path w="7095490">
                <a:moveTo>
                  <a:pt x="0" y="0"/>
                </a:moveTo>
                <a:lnTo>
                  <a:pt x="7095189" y="0"/>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30" name="object 16"/>
          <p:cNvSpPr>
            <a:spLocks/>
          </p:cNvSpPr>
          <p:nvPr/>
        </p:nvSpPr>
        <p:spPr bwMode="auto">
          <a:xfrm>
            <a:off x="150580" y="8757398"/>
            <a:ext cx="6529852" cy="45719"/>
          </a:xfrm>
          <a:custGeom>
            <a:avLst/>
            <a:gdLst>
              <a:gd name="T0" fmla="*/ 0 w 7022465"/>
              <a:gd name="T1" fmla="*/ 7021951 w 7022465"/>
            </a:gdLst>
            <a:ahLst/>
            <a:cxnLst>
              <a:cxn ang="0">
                <a:pos x="T0" y="0"/>
              </a:cxn>
              <a:cxn ang="0">
                <a:pos x="T1" y="0"/>
              </a:cxn>
            </a:cxnLst>
            <a:rect l="0" t="0" r="r" b="b"/>
            <a:pathLst>
              <a:path w="7022465">
                <a:moveTo>
                  <a:pt x="0" y="0"/>
                </a:moveTo>
                <a:lnTo>
                  <a:pt x="7021951" y="0"/>
                </a:lnTo>
              </a:path>
            </a:pathLst>
          </a:custGeom>
          <a:noFill/>
          <a:ln w="19557">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12" name="مستطيل 11"/>
          <p:cNvSpPr/>
          <p:nvPr/>
        </p:nvSpPr>
        <p:spPr>
          <a:xfrm>
            <a:off x="238200" y="323528"/>
            <a:ext cx="1512168"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b="1" dirty="0" smtClean="0">
                <a:solidFill>
                  <a:schemeClr val="tx1"/>
                </a:solidFill>
                <a:latin typeface="Times New Roman" pitchFamily="18" charset="0"/>
                <a:cs typeface="Times New Roman" pitchFamily="18" charset="0"/>
              </a:rPr>
              <a:t>UART PART</a:t>
            </a:r>
            <a:endParaRPr lang="en-US" b="1" dirty="0">
              <a:solidFill>
                <a:schemeClr val="tx1"/>
              </a:solidFill>
              <a:latin typeface="Times New Roman" pitchFamily="18" charset="0"/>
              <a:cs typeface="Times New Roman" pitchFamily="18" charset="0"/>
            </a:endParaRPr>
          </a:p>
        </p:txBody>
      </p:sp>
      <p:graphicFrame>
        <p:nvGraphicFramePr>
          <p:cNvPr id="4" name="جدول 3"/>
          <p:cNvGraphicFramePr>
            <a:graphicFrameLocks noGrp="1"/>
          </p:cNvGraphicFramePr>
          <p:nvPr>
            <p:extLst>
              <p:ext uri="{D42A27DB-BD31-4B8C-83A1-F6EECF244321}">
                <p14:modId xmlns:p14="http://schemas.microsoft.com/office/powerpoint/2010/main" val="1116743082"/>
              </p:ext>
            </p:extLst>
          </p:nvPr>
        </p:nvGraphicFramePr>
        <p:xfrm>
          <a:off x="843313" y="910989"/>
          <a:ext cx="5358449" cy="857622"/>
        </p:xfrm>
        <a:graphic>
          <a:graphicData uri="http://schemas.openxmlformats.org/drawingml/2006/table">
            <a:tbl>
              <a:tblPr>
                <a:tableStyleId>{D7AC3CCA-C797-4891-BE02-D94E43425B78}</a:tableStyleId>
              </a:tblPr>
              <a:tblGrid>
                <a:gridCol w="1066800">
                  <a:extLst>
                    <a:ext uri="{9D8B030D-6E8A-4147-A177-3AD203B41FA5}">
                      <a16:colId xmlns:a16="http://schemas.microsoft.com/office/drawing/2014/main" val="20000"/>
                    </a:ext>
                  </a:extLst>
                </a:gridCol>
                <a:gridCol w="701915">
                  <a:extLst>
                    <a:ext uri="{9D8B030D-6E8A-4147-A177-3AD203B41FA5}">
                      <a16:colId xmlns:a16="http://schemas.microsoft.com/office/drawing/2014/main" val="20001"/>
                    </a:ext>
                  </a:extLst>
                </a:gridCol>
                <a:gridCol w="754063">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571500">
                  <a:extLst>
                    <a:ext uri="{9D8B030D-6E8A-4147-A177-3AD203B41FA5}">
                      <a16:colId xmlns:a16="http://schemas.microsoft.com/office/drawing/2014/main" val="20004"/>
                    </a:ext>
                  </a:extLst>
                </a:gridCol>
                <a:gridCol w="754063">
                  <a:extLst>
                    <a:ext uri="{9D8B030D-6E8A-4147-A177-3AD203B41FA5}">
                      <a16:colId xmlns:a16="http://schemas.microsoft.com/office/drawing/2014/main" val="20005"/>
                    </a:ext>
                  </a:extLst>
                </a:gridCol>
                <a:gridCol w="671908">
                  <a:extLst>
                    <a:ext uri="{9D8B030D-6E8A-4147-A177-3AD203B41FA5}">
                      <a16:colId xmlns:a16="http://schemas.microsoft.com/office/drawing/2014/main" val="20006"/>
                    </a:ext>
                  </a:extLst>
                </a:gridCol>
              </a:tblGrid>
              <a:tr h="209550">
                <a:tc rowSpan="2">
                  <a:txBody>
                    <a:bodyPr/>
                    <a:lstStyle/>
                    <a:p>
                      <a:pPr algn="ctr" fontAlgn="ctr"/>
                      <a:r>
                        <a:rPr lang="en-US" sz="1100" u="none" strike="noStrike" dirty="0">
                          <a:effectLst/>
                        </a:rPr>
                        <a:t>data Bits</a:t>
                      </a:r>
                      <a:endParaRPr lang="en-US" sz="1100" b="0" i="0" u="none" strike="noStrike" dirty="0">
                        <a:solidFill>
                          <a:srgbClr val="000000"/>
                        </a:solidFill>
                        <a:effectLst/>
                        <a:latin typeface="Times New Roman"/>
                      </a:endParaRPr>
                    </a:p>
                  </a:txBody>
                  <a:tcPr marL="9525" marR="9525" marT="9525" marB="0" anchor="ctr"/>
                </a:tc>
                <a:tc gridSpan="3">
                  <a:txBody>
                    <a:bodyPr/>
                    <a:lstStyle/>
                    <a:p>
                      <a:pPr algn="ctr" fontAlgn="ctr"/>
                      <a:r>
                        <a:rPr lang="en-US" sz="1100" u="none" strike="noStrike" dirty="0">
                          <a:effectLst/>
                        </a:rPr>
                        <a:t>stop bits=1</a:t>
                      </a:r>
                      <a:endParaRPr lang="en-US" sz="1100" b="0" i="0" u="none" strike="noStrike" dirty="0">
                        <a:solidFill>
                          <a:srgbClr val="000000"/>
                        </a:solidFill>
                        <a:effectLst/>
                        <a:latin typeface="Times New Roman"/>
                      </a:endParaRPr>
                    </a:p>
                  </a:txBody>
                  <a:tcPr marL="9525" marR="9525" marT="9525" marB="0" anchor="ctr"/>
                </a:tc>
                <a:tc hMerge="1">
                  <a:txBody>
                    <a:bodyPr/>
                    <a:lstStyle/>
                    <a:p>
                      <a:endParaRPr lang="en-US"/>
                    </a:p>
                  </a:txBody>
                  <a:tcPr/>
                </a:tc>
                <a:tc hMerge="1">
                  <a:txBody>
                    <a:bodyPr/>
                    <a:lstStyle/>
                    <a:p>
                      <a:endParaRPr lang="en-US"/>
                    </a:p>
                  </a:txBody>
                  <a:tcPr/>
                </a:tc>
                <a:tc gridSpan="3">
                  <a:txBody>
                    <a:bodyPr/>
                    <a:lstStyle/>
                    <a:p>
                      <a:pPr algn="ctr" fontAlgn="ctr"/>
                      <a:r>
                        <a:rPr lang="en-US" sz="1100" u="none" strike="noStrike">
                          <a:effectLst/>
                        </a:rPr>
                        <a:t>stop bits=2</a:t>
                      </a:r>
                      <a:endParaRPr lang="en-US" sz="1100" b="0" i="0" u="none" strike="noStrike">
                        <a:solidFill>
                          <a:srgbClr val="000000"/>
                        </a:solidFill>
                        <a:effectLst/>
                        <a:latin typeface="Times New Roman"/>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9550">
                <a:tc vMerge="1">
                  <a:txBody>
                    <a:bodyPr/>
                    <a:lstStyle/>
                    <a:p>
                      <a:endParaRPr lang="en-US"/>
                    </a:p>
                  </a:txBody>
                  <a:tcPr/>
                </a:tc>
                <a:tc>
                  <a:txBody>
                    <a:bodyPr/>
                    <a:lstStyle/>
                    <a:p>
                      <a:pPr algn="ctr" fontAlgn="ctr"/>
                      <a:r>
                        <a:rPr lang="en-US" sz="1100" u="none" strike="noStrike">
                          <a:effectLst/>
                        </a:rPr>
                        <a:t>no Parity</a:t>
                      </a:r>
                      <a:endParaRPr lang="en-US" sz="1100" b="0" i="0" u="none" strike="noStrike">
                        <a:solidFill>
                          <a:srgbClr val="000000"/>
                        </a:solidFill>
                        <a:effectLst/>
                        <a:latin typeface="Times New Roman"/>
                      </a:endParaRPr>
                    </a:p>
                  </a:txBody>
                  <a:tcPr marL="9525" marR="9525" marT="9525" marB="0" anchor="ctr"/>
                </a:tc>
                <a:tc>
                  <a:txBody>
                    <a:bodyPr/>
                    <a:lstStyle/>
                    <a:p>
                      <a:pPr algn="ctr" fontAlgn="ctr"/>
                      <a:r>
                        <a:rPr lang="en-US" sz="1100" u="none" strike="noStrike" dirty="0">
                          <a:effectLst/>
                        </a:rPr>
                        <a:t>even </a:t>
                      </a:r>
                      <a:r>
                        <a:rPr lang="en-US" sz="1100" u="none" strike="noStrike" dirty="0" smtClean="0">
                          <a:effectLst/>
                        </a:rPr>
                        <a:t>Parity  </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100" u="none" strike="noStrike">
                          <a:effectLst/>
                        </a:rPr>
                        <a:t>odd Parity</a:t>
                      </a:r>
                      <a:endParaRPr lang="en-US" sz="1100" b="0" i="0" u="none" strike="noStrike">
                        <a:solidFill>
                          <a:srgbClr val="000000"/>
                        </a:solidFill>
                        <a:effectLst/>
                        <a:latin typeface="Times New Roman"/>
                      </a:endParaRPr>
                    </a:p>
                  </a:txBody>
                  <a:tcPr marL="9525" marR="9525" marT="9525" marB="0" anchor="ctr"/>
                </a:tc>
                <a:tc>
                  <a:txBody>
                    <a:bodyPr/>
                    <a:lstStyle/>
                    <a:p>
                      <a:pPr algn="ctr" fontAlgn="ctr"/>
                      <a:r>
                        <a:rPr lang="en-US" sz="1100" u="none" strike="noStrike">
                          <a:effectLst/>
                        </a:rPr>
                        <a:t>no Parity</a:t>
                      </a:r>
                      <a:endParaRPr lang="en-US" sz="1100" b="0" i="0" u="none" strike="noStrike">
                        <a:solidFill>
                          <a:srgbClr val="000000"/>
                        </a:solidFill>
                        <a:effectLst/>
                        <a:latin typeface="Times New Roman"/>
                      </a:endParaRPr>
                    </a:p>
                  </a:txBody>
                  <a:tcPr marL="9525" marR="9525" marT="9525" marB="0" anchor="ctr"/>
                </a:tc>
                <a:tc>
                  <a:txBody>
                    <a:bodyPr/>
                    <a:lstStyle/>
                    <a:p>
                      <a:pPr algn="ctr" fontAlgn="ctr"/>
                      <a:r>
                        <a:rPr lang="en-US" sz="1100" u="none" strike="noStrike" dirty="0">
                          <a:effectLst/>
                        </a:rPr>
                        <a:t>even </a:t>
                      </a:r>
                      <a:r>
                        <a:rPr lang="en-US" sz="1100" u="none" strike="noStrike" dirty="0" smtClean="0">
                          <a:effectLst/>
                        </a:rPr>
                        <a:t>Parity  </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100" u="none" strike="noStrike" dirty="0">
                          <a:effectLst/>
                        </a:rPr>
                        <a:t>odd Parity</a:t>
                      </a:r>
                      <a:endParaRPr lang="en-US" sz="1100" b="0" i="0" u="none" strike="noStrike" dirty="0">
                        <a:solidFill>
                          <a:srgbClr val="000000"/>
                        </a:solidFill>
                        <a:effectLst/>
                        <a:latin typeface="Times New Roman"/>
                      </a:endParaRPr>
                    </a:p>
                  </a:txBody>
                  <a:tcPr marL="9525" marR="9525" marT="9525" marB="0" anchor="ctr"/>
                </a:tc>
                <a:extLst>
                  <a:ext uri="{0D108BD9-81ED-4DB2-BD59-A6C34878D82A}">
                    <a16:rowId xmlns:a16="http://schemas.microsoft.com/office/drawing/2014/main" val="10001"/>
                  </a:ext>
                </a:extLst>
              </a:tr>
              <a:tr h="228972">
                <a:tc>
                  <a:txBody>
                    <a:bodyPr/>
                    <a:lstStyle/>
                    <a:p>
                      <a:pPr algn="ctr" fontAlgn="ctr"/>
                      <a:r>
                        <a:rPr lang="en-US" sz="1100" u="none" strike="noStrike">
                          <a:effectLst/>
                        </a:rPr>
                        <a:t>7 bits</a:t>
                      </a:r>
                      <a:endParaRPr lang="en-US" sz="1100" b="0" i="0" u="none" strike="noStrike">
                        <a:solidFill>
                          <a:srgbClr val="000000"/>
                        </a:solidFill>
                        <a:effectLst/>
                        <a:latin typeface="Times New Roman"/>
                      </a:endParaRPr>
                    </a:p>
                  </a:txBody>
                  <a:tcPr marL="9525" marR="9525" marT="9525" marB="0" anchor="ctr"/>
                </a:tc>
                <a:tc>
                  <a:txBody>
                    <a:bodyPr/>
                    <a:lstStyle/>
                    <a:p>
                      <a:pPr algn="ctr" fontAlgn="ctr"/>
                      <a:r>
                        <a:rPr lang="en-US" sz="1100" u="none" strike="noStrike" dirty="0">
                          <a:effectLst/>
                        </a:rPr>
                        <a:t> </a:t>
                      </a:r>
                      <a:r>
                        <a:rPr lang="en-US" sz="1100" u="none" strike="noStrike" dirty="0" smtClean="0">
                          <a:effectLst/>
                        </a:rPr>
                        <a:t>22.22%</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100" u="none" strike="noStrike" dirty="0">
                          <a:effectLst/>
                        </a:rPr>
                        <a:t> </a:t>
                      </a:r>
                      <a:r>
                        <a:rPr lang="en-US" sz="1100" u="none" strike="noStrike" dirty="0" smtClean="0">
                          <a:effectLst/>
                        </a:rPr>
                        <a:t>30%</a:t>
                      </a:r>
                      <a:endParaRPr lang="en-US" sz="1100" b="0" i="0" u="none" strike="noStrike" dirty="0">
                        <a:solidFill>
                          <a:srgbClr val="000000"/>
                        </a:solidFill>
                        <a:effectLst/>
                        <a:latin typeface="Times New Roman"/>
                      </a:endParaRPr>
                    </a:p>
                  </a:txBody>
                  <a:tcPr marL="9525" marR="9525" marT="9525" marB="0" anchor="ctr"/>
                </a:tc>
                <a:tc>
                  <a:txBody>
                    <a:bodyPr/>
                    <a:lstStyle/>
                    <a:p>
                      <a:pPr marL="0" marR="0" indent="0" algn="ctr" defTabSz="914400" rtl="1" eaLnBrk="1" fontAlgn="ctr" latinLnBrk="0" hangingPunct="1">
                        <a:lnSpc>
                          <a:spcPct val="100000"/>
                        </a:lnSpc>
                        <a:spcBef>
                          <a:spcPts val="0"/>
                        </a:spcBef>
                        <a:spcAft>
                          <a:spcPts val="0"/>
                        </a:spcAft>
                        <a:buClrTx/>
                        <a:buSzTx/>
                        <a:buFontTx/>
                        <a:buNone/>
                        <a:tabLst/>
                        <a:defRPr/>
                      </a:pPr>
                      <a:r>
                        <a:rPr lang="en-US" sz="1100" u="none" strike="noStrike" dirty="0" smtClean="0">
                          <a:effectLst/>
                        </a:rPr>
                        <a:t>  30%</a:t>
                      </a:r>
                      <a:endParaRPr lang="en-US" sz="1100" b="0" i="0" u="none" strike="noStrike" dirty="0" smtClean="0">
                        <a:solidFill>
                          <a:srgbClr val="000000"/>
                        </a:solidFill>
                        <a:effectLst/>
                        <a:latin typeface="Times New Roman"/>
                      </a:endParaRPr>
                    </a:p>
                  </a:txBody>
                  <a:tcPr marL="9525" marR="9525" marT="9525" marB="0" anchor="ctr"/>
                </a:tc>
                <a:tc>
                  <a:txBody>
                    <a:bodyPr/>
                    <a:lstStyle/>
                    <a:p>
                      <a:pPr marL="0" marR="0" indent="0" algn="ctr" defTabSz="914400" rtl="1" eaLnBrk="1" fontAlgn="ctr" latinLnBrk="0" hangingPunct="1">
                        <a:lnSpc>
                          <a:spcPct val="100000"/>
                        </a:lnSpc>
                        <a:spcBef>
                          <a:spcPts val="0"/>
                        </a:spcBef>
                        <a:spcAft>
                          <a:spcPts val="0"/>
                        </a:spcAft>
                        <a:buClrTx/>
                        <a:buSzTx/>
                        <a:buFontTx/>
                        <a:buNone/>
                        <a:tabLst/>
                        <a:defRPr/>
                      </a:pPr>
                      <a:r>
                        <a:rPr lang="en-US" sz="1100" u="none" strike="noStrike" dirty="0" smtClean="0">
                          <a:effectLst/>
                        </a:rPr>
                        <a:t>30% </a:t>
                      </a:r>
                      <a:endParaRPr lang="en-US" sz="1100" b="0" i="0" u="none" strike="noStrike" dirty="0" smtClean="0">
                        <a:solidFill>
                          <a:srgbClr val="000000"/>
                        </a:solidFill>
                        <a:effectLst/>
                        <a:latin typeface="Times New Roman"/>
                      </a:endParaRPr>
                    </a:p>
                  </a:txBody>
                  <a:tcPr marL="9525" marR="9525" marT="9525" marB="0" anchor="ctr"/>
                </a:tc>
                <a:tc>
                  <a:txBody>
                    <a:bodyPr/>
                    <a:lstStyle/>
                    <a:p>
                      <a:pPr algn="ctr" fontAlgn="ctr"/>
                      <a:r>
                        <a:rPr lang="en-US" sz="1100" u="none" strike="noStrike" dirty="0">
                          <a:effectLst/>
                        </a:rPr>
                        <a:t> </a:t>
                      </a:r>
                      <a:r>
                        <a:rPr lang="en-US" sz="1100" u="none" strike="noStrike" dirty="0" smtClean="0">
                          <a:effectLst/>
                        </a:rPr>
                        <a:t>36.36%</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100" u="none" strike="noStrike" dirty="0" smtClean="0">
                          <a:effectLst/>
                        </a:rPr>
                        <a:t>36.36%</a:t>
                      </a:r>
                      <a:r>
                        <a:rPr lang="en-US" sz="1100" u="none" strike="noStrike" dirty="0">
                          <a:effectLst/>
                        </a:rPr>
                        <a:t> </a:t>
                      </a:r>
                      <a:endParaRPr lang="en-US" sz="1100" b="0" i="0" u="none" strike="noStrike" dirty="0">
                        <a:solidFill>
                          <a:srgbClr val="000000"/>
                        </a:solidFill>
                        <a:effectLst/>
                        <a:latin typeface="Times New Roman"/>
                      </a:endParaRPr>
                    </a:p>
                  </a:txBody>
                  <a:tcPr marL="9525" marR="9525" marT="9525" marB="0" anchor="ctr"/>
                </a:tc>
                <a:extLst>
                  <a:ext uri="{0D108BD9-81ED-4DB2-BD59-A6C34878D82A}">
                    <a16:rowId xmlns:a16="http://schemas.microsoft.com/office/drawing/2014/main" val="10002"/>
                  </a:ext>
                </a:extLst>
              </a:tr>
              <a:tr h="209550">
                <a:tc>
                  <a:txBody>
                    <a:bodyPr/>
                    <a:lstStyle/>
                    <a:p>
                      <a:pPr algn="ctr" fontAlgn="ctr"/>
                      <a:r>
                        <a:rPr lang="en-US" sz="1100" u="none" strike="noStrike">
                          <a:effectLst/>
                        </a:rPr>
                        <a:t>8 bits</a:t>
                      </a:r>
                      <a:endParaRPr lang="en-US" sz="1100" b="0" i="0" u="none" strike="noStrike">
                        <a:solidFill>
                          <a:srgbClr val="000000"/>
                        </a:solidFill>
                        <a:effectLst/>
                        <a:latin typeface="Times New Roman"/>
                      </a:endParaRPr>
                    </a:p>
                  </a:txBody>
                  <a:tcPr marL="9525" marR="9525" marT="9525" marB="0" anchor="ctr"/>
                </a:tc>
                <a:tc>
                  <a:txBody>
                    <a:bodyPr/>
                    <a:lstStyle/>
                    <a:p>
                      <a:pPr algn="ctr" fontAlgn="ctr"/>
                      <a:r>
                        <a:rPr lang="en-US" sz="1100" u="none" strike="noStrike" dirty="0" smtClean="0">
                          <a:effectLst/>
                        </a:rPr>
                        <a:t>20%</a:t>
                      </a:r>
                      <a:r>
                        <a:rPr lang="en-US" sz="1100" u="none" strike="noStrike" dirty="0">
                          <a:effectLst/>
                        </a:rPr>
                        <a:t> </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100" u="none" strike="noStrike" dirty="0" smtClean="0">
                          <a:effectLst/>
                        </a:rPr>
                        <a:t>27.27%</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100" u="none" strike="noStrike" dirty="0">
                          <a:effectLst/>
                        </a:rPr>
                        <a:t> </a:t>
                      </a:r>
                      <a:r>
                        <a:rPr lang="en-US" sz="1100" u="none" strike="noStrike" dirty="0" smtClean="0">
                          <a:effectLst/>
                        </a:rPr>
                        <a:t>27.27%</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100" u="none" strike="noStrike" dirty="0" smtClean="0">
                          <a:effectLst/>
                        </a:rPr>
                        <a:t>27.27%</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100" u="none" strike="noStrike" dirty="0" smtClean="0">
                          <a:effectLst/>
                        </a:rPr>
                        <a:t>33.33%</a:t>
                      </a:r>
                      <a:r>
                        <a:rPr lang="en-US" sz="1100" u="none" strike="noStrike" dirty="0">
                          <a:effectLst/>
                        </a:rPr>
                        <a:t> </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100" u="none" strike="noStrike" dirty="0" smtClean="0">
                          <a:effectLst/>
                        </a:rPr>
                        <a:t>33.33%</a:t>
                      </a:r>
                      <a:r>
                        <a:rPr lang="en-US" sz="1100" u="none" strike="noStrike" dirty="0">
                          <a:effectLst/>
                        </a:rPr>
                        <a:t> </a:t>
                      </a:r>
                      <a:endParaRPr lang="en-US" sz="1100" b="0" i="0" u="none" strike="noStrike" dirty="0">
                        <a:solidFill>
                          <a:srgbClr val="000000"/>
                        </a:solidFill>
                        <a:effectLst/>
                        <a:latin typeface="Times New Roman"/>
                      </a:endParaRPr>
                    </a:p>
                  </a:txBody>
                  <a:tcPr marL="9525" marR="9525" marT="9525" marB="0" anchor="ctr"/>
                </a:tc>
                <a:extLst>
                  <a:ext uri="{0D108BD9-81ED-4DB2-BD59-A6C34878D82A}">
                    <a16:rowId xmlns:a16="http://schemas.microsoft.com/office/drawing/2014/main" val="10003"/>
                  </a:ext>
                </a:extLst>
              </a:tr>
            </a:tbl>
          </a:graphicData>
        </a:graphic>
      </p:graphicFrame>
      <p:sp>
        <p:nvSpPr>
          <p:cNvPr id="5" name="مستطيل 4"/>
          <p:cNvSpPr/>
          <p:nvPr/>
        </p:nvSpPr>
        <p:spPr>
          <a:xfrm>
            <a:off x="1887277" y="1821760"/>
            <a:ext cx="2680542" cy="253916"/>
          </a:xfrm>
          <a:prstGeom prst="rect">
            <a:avLst/>
          </a:prstGeom>
        </p:spPr>
        <p:txBody>
          <a:bodyPr wrap="none">
            <a:spAutoFit/>
          </a:bodyPr>
          <a:lstStyle/>
          <a:p>
            <a:pPr algn="r" rtl="0"/>
            <a:r>
              <a:rPr lang="en-US" sz="1050" dirty="0" smtClean="0">
                <a:latin typeface="Times New Roman" pitchFamily="18" charset="0"/>
                <a:cs typeface="Times New Roman" pitchFamily="18" charset="0"/>
              </a:rPr>
              <a:t>Table1.1_UART percentage Overhead  results</a:t>
            </a:r>
            <a:endParaRPr lang="en-US" sz="1050" dirty="0">
              <a:latin typeface="Times New Roman" pitchFamily="18" charset="0"/>
              <a:cs typeface="Times New Roman" pitchFamily="18" charset="0"/>
            </a:endParaRPr>
          </a:p>
        </p:txBody>
      </p:sp>
      <p:graphicFrame>
        <p:nvGraphicFramePr>
          <p:cNvPr id="35" name="جدول 34"/>
          <p:cNvGraphicFramePr>
            <a:graphicFrameLocks noGrp="1"/>
          </p:cNvGraphicFramePr>
          <p:nvPr>
            <p:extLst>
              <p:ext uri="{D42A27DB-BD31-4B8C-83A1-F6EECF244321}">
                <p14:modId xmlns:p14="http://schemas.microsoft.com/office/powerpoint/2010/main" val="3956062297"/>
              </p:ext>
            </p:extLst>
          </p:nvPr>
        </p:nvGraphicFramePr>
        <p:xfrm>
          <a:off x="994081" y="6156176"/>
          <a:ext cx="5213351" cy="838200"/>
        </p:xfrm>
        <a:graphic>
          <a:graphicData uri="http://schemas.openxmlformats.org/drawingml/2006/table">
            <a:tbl>
              <a:tblPr>
                <a:tableStyleId>{D7AC3CCA-C797-4891-BE02-D94E43425B78}</a:tableStyleId>
              </a:tblPr>
              <a:tblGrid>
                <a:gridCol w="10668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754063">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581025">
                  <a:extLst>
                    <a:ext uri="{9D8B030D-6E8A-4147-A177-3AD203B41FA5}">
                      <a16:colId xmlns:a16="http://schemas.microsoft.com/office/drawing/2014/main" val="20004"/>
                    </a:ext>
                  </a:extLst>
                </a:gridCol>
                <a:gridCol w="754063">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209550">
                <a:tc rowSpan="2">
                  <a:txBody>
                    <a:bodyPr/>
                    <a:lstStyle/>
                    <a:p>
                      <a:pPr algn="ctr" fontAlgn="ctr"/>
                      <a:r>
                        <a:rPr lang="en-US" sz="1100" u="none" strike="noStrike" dirty="0">
                          <a:effectLst/>
                          <a:latin typeface="Times New Roman" pitchFamily="18" charset="0"/>
                          <a:cs typeface="Times New Roman" pitchFamily="18" charset="0"/>
                        </a:rPr>
                        <a:t>data Bits</a:t>
                      </a:r>
                      <a:endParaRPr lang="en-US" sz="1100" b="0" i="0" u="none" strike="noStrike" dirty="0">
                        <a:solidFill>
                          <a:srgbClr val="000000"/>
                        </a:solidFill>
                        <a:effectLst/>
                        <a:latin typeface="Times New Roman" pitchFamily="18" charset="0"/>
                        <a:cs typeface="Times New Roman" pitchFamily="18" charset="0"/>
                      </a:endParaRPr>
                    </a:p>
                  </a:txBody>
                  <a:tcPr marL="9525" marR="9525" marT="9525" marB="0" anchor="ctr"/>
                </a:tc>
                <a:tc gridSpan="3">
                  <a:txBody>
                    <a:bodyPr/>
                    <a:lstStyle/>
                    <a:p>
                      <a:pPr algn="ctr" fontAlgn="ctr"/>
                      <a:r>
                        <a:rPr lang="en-US" sz="1100" u="none" strike="noStrike" dirty="0">
                          <a:effectLst/>
                          <a:latin typeface="Times New Roman" pitchFamily="18" charset="0"/>
                          <a:cs typeface="Times New Roman" pitchFamily="18" charset="0"/>
                        </a:rPr>
                        <a:t>stop bits=1</a:t>
                      </a:r>
                      <a:endParaRPr lang="en-US" sz="1100" b="0" i="0" u="none" strike="noStrike" dirty="0">
                        <a:solidFill>
                          <a:srgbClr val="000000"/>
                        </a:solidFill>
                        <a:effectLst/>
                        <a:latin typeface="Times New Roman" pitchFamily="18" charset="0"/>
                        <a:cs typeface="Times New Roman" pitchFamily="18" charset="0"/>
                      </a:endParaRPr>
                    </a:p>
                  </a:txBody>
                  <a:tcPr marL="9525" marR="9525" marT="9525" marB="0" anchor="ctr"/>
                </a:tc>
                <a:tc hMerge="1">
                  <a:txBody>
                    <a:bodyPr/>
                    <a:lstStyle/>
                    <a:p>
                      <a:endParaRPr lang="en-US"/>
                    </a:p>
                  </a:txBody>
                  <a:tcPr/>
                </a:tc>
                <a:tc hMerge="1">
                  <a:txBody>
                    <a:bodyPr/>
                    <a:lstStyle/>
                    <a:p>
                      <a:endParaRPr lang="en-US"/>
                    </a:p>
                  </a:txBody>
                  <a:tcPr/>
                </a:tc>
                <a:tc gridSpan="3">
                  <a:txBody>
                    <a:bodyPr/>
                    <a:lstStyle/>
                    <a:p>
                      <a:pPr algn="ctr" fontAlgn="ctr"/>
                      <a:r>
                        <a:rPr lang="en-US" sz="1100" u="none" strike="noStrike">
                          <a:effectLst/>
                          <a:latin typeface="Times New Roman" pitchFamily="18" charset="0"/>
                          <a:cs typeface="Times New Roman" pitchFamily="18" charset="0"/>
                        </a:rPr>
                        <a:t>stop bits=2</a:t>
                      </a:r>
                      <a:endParaRPr lang="en-US" sz="1100" b="0" i="0" u="none" strike="noStrike">
                        <a:solidFill>
                          <a:srgbClr val="000000"/>
                        </a:solidFill>
                        <a:effectLst/>
                        <a:latin typeface="Times New Roman" pitchFamily="18" charset="0"/>
                        <a:cs typeface="Times New Roman" pitchFamily="18"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9550">
                <a:tc vMerge="1">
                  <a:txBody>
                    <a:bodyPr/>
                    <a:lstStyle/>
                    <a:p>
                      <a:endParaRPr lang="en-US"/>
                    </a:p>
                  </a:txBody>
                  <a:tcPr/>
                </a:tc>
                <a:tc>
                  <a:txBody>
                    <a:bodyPr/>
                    <a:lstStyle/>
                    <a:p>
                      <a:pPr algn="ctr" fontAlgn="ctr"/>
                      <a:r>
                        <a:rPr lang="en-US" sz="1100" u="none" strike="noStrike">
                          <a:effectLst/>
                          <a:latin typeface="Times New Roman" pitchFamily="18" charset="0"/>
                          <a:cs typeface="Times New Roman" pitchFamily="18" charset="0"/>
                        </a:rPr>
                        <a:t>no Parity</a:t>
                      </a:r>
                      <a:endParaRPr lang="en-US" sz="11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fontAlgn="ctr"/>
                      <a:r>
                        <a:rPr lang="en-US" sz="1100" u="none" strike="noStrike" dirty="0">
                          <a:effectLst/>
                          <a:latin typeface="Times New Roman" pitchFamily="18" charset="0"/>
                          <a:cs typeface="Times New Roman" pitchFamily="18" charset="0"/>
                        </a:rPr>
                        <a:t>even </a:t>
                      </a:r>
                      <a:r>
                        <a:rPr lang="en-US" sz="1100" u="none" strike="noStrike" dirty="0" smtClean="0">
                          <a:effectLst/>
                          <a:latin typeface="Times New Roman" pitchFamily="18" charset="0"/>
                          <a:cs typeface="Times New Roman" pitchFamily="18" charset="0"/>
                        </a:rPr>
                        <a:t>Parity  </a:t>
                      </a:r>
                      <a:endParaRPr lang="en-US" sz="11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fontAlgn="ctr"/>
                      <a:r>
                        <a:rPr lang="en-US" sz="1100" u="none" strike="noStrike">
                          <a:effectLst/>
                          <a:latin typeface="Times New Roman" pitchFamily="18" charset="0"/>
                          <a:cs typeface="Times New Roman" pitchFamily="18" charset="0"/>
                        </a:rPr>
                        <a:t>odd Parity</a:t>
                      </a:r>
                      <a:endParaRPr lang="en-US" sz="11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fontAlgn="ctr"/>
                      <a:r>
                        <a:rPr lang="en-US" sz="1100" u="none" strike="noStrike">
                          <a:effectLst/>
                          <a:latin typeface="Times New Roman" pitchFamily="18" charset="0"/>
                          <a:cs typeface="Times New Roman" pitchFamily="18" charset="0"/>
                        </a:rPr>
                        <a:t>no Parity</a:t>
                      </a:r>
                      <a:endParaRPr lang="en-US" sz="1100" b="0" i="0" u="none" strike="noStrike">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fontAlgn="ctr"/>
                      <a:r>
                        <a:rPr lang="en-US" sz="1100" u="none" strike="noStrike" dirty="0">
                          <a:effectLst/>
                          <a:latin typeface="Times New Roman" pitchFamily="18" charset="0"/>
                          <a:cs typeface="Times New Roman" pitchFamily="18" charset="0"/>
                        </a:rPr>
                        <a:t>even </a:t>
                      </a:r>
                      <a:r>
                        <a:rPr lang="en-US" sz="1100" u="none" strike="noStrike" dirty="0" smtClean="0">
                          <a:effectLst/>
                          <a:latin typeface="Times New Roman" pitchFamily="18" charset="0"/>
                          <a:cs typeface="Times New Roman" pitchFamily="18" charset="0"/>
                        </a:rPr>
                        <a:t>Parity  </a:t>
                      </a:r>
                      <a:endParaRPr lang="en-US" sz="11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fontAlgn="ctr"/>
                      <a:r>
                        <a:rPr lang="en-US" sz="1100" u="none" strike="noStrike" dirty="0">
                          <a:effectLst/>
                          <a:latin typeface="Times New Roman" pitchFamily="18" charset="0"/>
                          <a:cs typeface="Times New Roman" pitchFamily="18" charset="0"/>
                        </a:rPr>
                        <a:t>odd Parity</a:t>
                      </a:r>
                      <a:endParaRPr lang="en-US" sz="1100" b="0" i="0" u="none" strike="noStrike" dirty="0">
                        <a:solidFill>
                          <a:srgbClr val="000000"/>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01"/>
                  </a:ext>
                </a:extLst>
              </a:tr>
              <a:tr h="209550">
                <a:tc>
                  <a:txBody>
                    <a:bodyPr/>
                    <a:lstStyle/>
                    <a:p>
                      <a:pPr algn="ctr" fontAlgn="ctr"/>
                      <a:r>
                        <a:rPr lang="en-US" sz="1100" u="none" strike="noStrike" dirty="0">
                          <a:effectLst/>
                          <a:latin typeface="Times New Roman" pitchFamily="18" charset="0"/>
                          <a:cs typeface="Times New Roman" pitchFamily="18" charset="0"/>
                        </a:rPr>
                        <a:t>7 bits</a:t>
                      </a:r>
                      <a:endParaRPr lang="en-US" sz="11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fontAlgn="ctr"/>
                      <a:r>
                        <a:rPr lang="en-US" sz="1100" u="none" strike="noStrike" dirty="0">
                          <a:effectLst/>
                          <a:latin typeface="Times New Roman" pitchFamily="18" charset="0"/>
                          <a:cs typeface="Times New Roman" pitchFamily="18" charset="0"/>
                        </a:rPr>
                        <a:t> </a:t>
                      </a:r>
                      <a:r>
                        <a:rPr lang="en-US" sz="1100" u="none" strike="noStrike" dirty="0" smtClean="0">
                          <a:effectLst/>
                          <a:latin typeface="Times New Roman" pitchFamily="18" charset="0"/>
                          <a:cs typeface="Times New Roman" pitchFamily="18" charset="0"/>
                        </a:rPr>
                        <a:t>1.152sec</a:t>
                      </a:r>
                      <a:endParaRPr lang="en-US" sz="11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fontAlgn="ctr"/>
                      <a:r>
                        <a:rPr lang="en-US" sz="1100" u="none" strike="noStrike" dirty="0" smtClean="0">
                          <a:effectLst/>
                          <a:latin typeface="Times New Roman" pitchFamily="18" charset="0"/>
                          <a:cs typeface="Times New Roman" pitchFamily="18" charset="0"/>
                        </a:rPr>
                        <a:t>1.28sec</a:t>
                      </a:r>
                      <a:r>
                        <a:rPr lang="en-US" sz="1100" u="none" strike="noStrike" dirty="0">
                          <a:effectLst/>
                          <a:latin typeface="Times New Roman" pitchFamily="18" charset="0"/>
                          <a:cs typeface="Times New Roman" pitchFamily="18" charset="0"/>
                        </a:rPr>
                        <a:t> </a:t>
                      </a:r>
                      <a:endParaRPr lang="en-US" sz="11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fontAlgn="ctr"/>
                      <a:r>
                        <a:rPr lang="en-US" sz="1100" u="none" strike="noStrike" dirty="0">
                          <a:effectLst/>
                          <a:latin typeface="Times New Roman" pitchFamily="18" charset="0"/>
                          <a:cs typeface="Times New Roman" pitchFamily="18" charset="0"/>
                        </a:rPr>
                        <a:t> </a:t>
                      </a:r>
                      <a:r>
                        <a:rPr lang="en-US" sz="1100" u="none" strike="noStrike" dirty="0" smtClean="0">
                          <a:effectLst/>
                          <a:latin typeface="Times New Roman" pitchFamily="18" charset="0"/>
                          <a:cs typeface="Times New Roman" pitchFamily="18" charset="0"/>
                        </a:rPr>
                        <a:t>1.28sec</a:t>
                      </a:r>
                      <a:endParaRPr lang="en-US" sz="11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fontAlgn="ctr"/>
                      <a:r>
                        <a:rPr lang="en-US" sz="1100" u="none" strike="noStrike" dirty="0">
                          <a:effectLst/>
                          <a:latin typeface="Times New Roman" pitchFamily="18" charset="0"/>
                          <a:cs typeface="Times New Roman" pitchFamily="18" charset="0"/>
                        </a:rPr>
                        <a:t> </a:t>
                      </a:r>
                      <a:r>
                        <a:rPr lang="en-US" sz="1100" u="none" strike="noStrike" dirty="0" smtClean="0">
                          <a:effectLst/>
                          <a:latin typeface="Times New Roman" pitchFamily="18" charset="0"/>
                          <a:cs typeface="Times New Roman" pitchFamily="18" charset="0"/>
                        </a:rPr>
                        <a:t>1.28sec</a:t>
                      </a:r>
                      <a:endParaRPr lang="en-US" sz="11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fontAlgn="ctr"/>
                      <a:r>
                        <a:rPr lang="en-US" sz="1100" u="none" strike="noStrike" dirty="0">
                          <a:effectLst/>
                          <a:latin typeface="Times New Roman" pitchFamily="18" charset="0"/>
                          <a:cs typeface="Times New Roman" pitchFamily="18" charset="0"/>
                        </a:rPr>
                        <a:t> </a:t>
                      </a:r>
                      <a:r>
                        <a:rPr lang="en-US" sz="1100" u="none" strike="noStrike" dirty="0" smtClean="0">
                          <a:effectLst/>
                          <a:latin typeface="Times New Roman" pitchFamily="18" charset="0"/>
                          <a:cs typeface="Times New Roman" pitchFamily="18" charset="0"/>
                        </a:rPr>
                        <a:t>1.408sec</a:t>
                      </a:r>
                      <a:endParaRPr lang="en-US" sz="11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fontAlgn="ctr"/>
                      <a:r>
                        <a:rPr lang="en-US" sz="1100" u="none" strike="noStrike" dirty="0">
                          <a:effectLst/>
                          <a:latin typeface="Times New Roman" pitchFamily="18" charset="0"/>
                          <a:cs typeface="Times New Roman" pitchFamily="18" charset="0"/>
                        </a:rPr>
                        <a:t> </a:t>
                      </a:r>
                      <a:r>
                        <a:rPr lang="en-US" sz="1100" u="none" strike="noStrike" dirty="0" smtClean="0">
                          <a:effectLst/>
                          <a:latin typeface="Times New Roman" pitchFamily="18" charset="0"/>
                          <a:cs typeface="Times New Roman" pitchFamily="18" charset="0"/>
                        </a:rPr>
                        <a:t>1.408sec</a:t>
                      </a:r>
                      <a:endParaRPr lang="en-US" sz="1100" b="0" i="0" u="none" strike="noStrike" dirty="0">
                        <a:solidFill>
                          <a:srgbClr val="000000"/>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02"/>
                  </a:ext>
                </a:extLst>
              </a:tr>
              <a:tr h="209550">
                <a:tc>
                  <a:txBody>
                    <a:bodyPr/>
                    <a:lstStyle/>
                    <a:p>
                      <a:pPr algn="ctr" fontAlgn="ctr"/>
                      <a:r>
                        <a:rPr lang="en-US" sz="1100" u="none" strike="noStrike" dirty="0">
                          <a:effectLst/>
                          <a:latin typeface="Times New Roman" pitchFamily="18" charset="0"/>
                          <a:cs typeface="Times New Roman" pitchFamily="18" charset="0"/>
                        </a:rPr>
                        <a:t>8 bits</a:t>
                      </a:r>
                      <a:endParaRPr lang="en-US" sz="11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fontAlgn="ctr"/>
                      <a:r>
                        <a:rPr lang="en-US" sz="1100" u="none" strike="noStrike" dirty="0">
                          <a:effectLst/>
                          <a:latin typeface="Times New Roman" pitchFamily="18" charset="0"/>
                          <a:cs typeface="Times New Roman" pitchFamily="18" charset="0"/>
                        </a:rPr>
                        <a:t> </a:t>
                      </a:r>
                      <a:r>
                        <a:rPr lang="en-US" sz="1100" u="none" strike="noStrike" dirty="0" smtClean="0">
                          <a:effectLst/>
                          <a:latin typeface="Times New Roman" pitchFamily="18" charset="0"/>
                          <a:cs typeface="Times New Roman" pitchFamily="18" charset="0"/>
                        </a:rPr>
                        <a:t>1.28sec</a:t>
                      </a:r>
                      <a:endParaRPr lang="en-US" sz="11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fontAlgn="ctr"/>
                      <a:r>
                        <a:rPr lang="en-US" sz="1100" u="none" strike="noStrike" dirty="0">
                          <a:effectLst/>
                          <a:latin typeface="Times New Roman" pitchFamily="18" charset="0"/>
                          <a:cs typeface="Times New Roman" pitchFamily="18" charset="0"/>
                        </a:rPr>
                        <a:t> </a:t>
                      </a:r>
                      <a:r>
                        <a:rPr lang="en-US" sz="1100" u="none" strike="noStrike" dirty="0" smtClean="0">
                          <a:effectLst/>
                          <a:latin typeface="Times New Roman" pitchFamily="18" charset="0"/>
                          <a:cs typeface="Times New Roman" pitchFamily="18" charset="0"/>
                        </a:rPr>
                        <a:t>1.408sec</a:t>
                      </a:r>
                      <a:endParaRPr lang="en-US" sz="11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fontAlgn="ctr"/>
                      <a:r>
                        <a:rPr lang="en-US" sz="1100" u="none" strike="noStrike" dirty="0">
                          <a:effectLst/>
                          <a:latin typeface="Times New Roman" pitchFamily="18" charset="0"/>
                          <a:cs typeface="Times New Roman" pitchFamily="18" charset="0"/>
                        </a:rPr>
                        <a:t> </a:t>
                      </a:r>
                      <a:r>
                        <a:rPr lang="en-US" sz="1100" u="none" strike="noStrike" dirty="0" smtClean="0">
                          <a:effectLst/>
                          <a:latin typeface="Times New Roman" pitchFamily="18" charset="0"/>
                          <a:cs typeface="Times New Roman" pitchFamily="18" charset="0"/>
                        </a:rPr>
                        <a:t>1.408sec</a:t>
                      </a:r>
                      <a:endParaRPr lang="en-US" sz="11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fontAlgn="ctr"/>
                      <a:r>
                        <a:rPr lang="en-US" sz="1100" u="none" strike="noStrike" dirty="0">
                          <a:effectLst/>
                          <a:latin typeface="Times New Roman" pitchFamily="18" charset="0"/>
                          <a:cs typeface="Times New Roman" pitchFamily="18" charset="0"/>
                        </a:rPr>
                        <a:t> </a:t>
                      </a:r>
                      <a:r>
                        <a:rPr lang="en-US" sz="1100" u="none" strike="noStrike" dirty="0" smtClean="0">
                          <a:effectLst/>
                          <a:latin typeface="Times New Roman" pitchFamily="18" charset="0"/>
                          <a:cs typeface="Times New Roman" pitchFamily="18" charset="0"/>
                        </a:rPr>
                        <a:t>1.408sec</a:t>
                      </a:r>
                      <a:endParaRPr lang="en-US" sz="11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fontAlgn="ctr"/>
                      <a:r>
                        <a:rPr lang="en-US" sz="1100" u="none" strike="noStrike" dirty="0">
                          <a:effectLst/>
                          <a:latin typeface="Times New Roman" pitchFamily="18" charset="0"/>
                          <a:cs typeface="Times New Roman" pitchFamily="18" charset="0"/>
                        </a:rPr>
                        <a:t> </a:t>
                      </a:r>
                      <a:r>
                        <a:rPr lang="en-US" sz="1100" u="none" strike="noStrike" dirty="0" smtClean="0">
                          <a:effectLst/>
                          <a:latin typeface="Times New Roman" pitchFamily="18" charset="0"/>
                          <a:cs typeface="Times New Roman" pitchFamily="18" charset="0"/>
                        </a:rPr>
                        <a:t>1.536sec</a:t>
                      </a:r>
                      <a:endParaRPr lang="en-US" sz="1100" b="0" i="0" u="none" strike="noStrike" dirty="0">
                        <a:solidFill>
                          <a:srgbClr val="000000"/>
                        </a:solidFill>
                        <a:effectLst/>
                        <a:latin typeface="Times New Roman" pitchFamily="18" charset="0"/>
                        <a:cs typeface="Times New Roman" pitchFamily="18" charset="0"/>
                      </a:endParaRPr>
                    </a:p>
                  </a:txBody>
                  <a:tcPr marL="9525" marR="9525" marT="9525" marB="0" anchor="ctr"/>
                </a:tc>
                <a:tc>
                  <a:txBody>
                    <a:bodyPr/>
                    <a:lstStyle/>
                    <a:p>
                      <a:pPr algn="ctr" fontAlgn="ctr"/>
                      <a:r>
                        <a:rPr lang="en-US" sz="1100" u="none" strike="noStrike" dirty="0">
                          <a:effectLst/>
                          <a:latin typeface="Times New Roman" pitchFamily="18" charset="0"/>
                          <a:cs typeface="Times New Roman" pitchFamily="18" charset="0"/>
                        </a:rPr>
                        <a:t> </a:t>
                      </a:r>
                      <a:r>
                        <a:rPr lang="en-US" sz="1100" u="none" strike="noStrike" dirty="0" smtClean="0">
                          <a:effectLst/>
                          <a:latin typeface="Times New Roman" pitchFamily="18" charset="0"/>
                          <a:cs typeface="Times New Roman" pitchFamily="18" charset="0"/>
                        </a:rPr>
                        <a:t>1.536sec</a:t>
                      </a:r>
                      <a:endParaRPr lang="en-US" sz="1100" b="0" i="0" u="none" strike="noStrike" dirty="0">
                        <a:solidFill>
                          <a:srgbClr val="000000"/>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03"/>
                  </a:ext>
                </a:extLst>
              </a:tr>
            </a:tbl>
          </a:graphicData>
        </a:graphic>
      </p:graphicFrame>
      <p:sp>
        <p:nvSpPr>
          <p:cNvPr id="36" name="مستطيل 35"/>
          <p:cNvSpPr/>
          <p:nvPr/>
        </p:nvSpPr>
        <p:spPr>
          <a:xfrm>
            <a:off x="2656532" y="6979617"/>
            <a:ext cx="2108269" cy="253916"/>
          </a:xfrm>
          <a:prstGeom prst="rect">
            <a:avLst/>
          </a:prstGeom>
        </p:spPr>
        <p:txBody>
          <a:bodyPr wrap="none">
            <a:spAutoFit/>
          </a:bodyPr>
          <a:lstStyle/>
          <a:p>
            <a:pPr algn="l" rtl="0"/>
            <a:r>
              <a:rPr lang="en-US" sz="1050" dirty="0" smtClean="0">
                <a:latin typeface="Times New Roman" pitchFamily="18" charset="0"/>
                <a:cs typeface="Times New Roman" pitchFamily="18" charset="0"/>
              </a:rPr>
              <a:t>Table1.3_UART Time Total</a:t>
            </a:r>
            <a:r>
              <a:rPr lang="ar-EG" sz="1050" dirty="0" smtClean="0">
                <a:latin typeface="Times New Roman" pitchFamily="18" charset="0"/>
                <a:cs typeface="Times New Roman" pitchFamily="18" charset="0"/>
              </a:rPr>
              <a:t> </a:t>
            </a:r>
            <a:r>
              <a:rPr lang="en-US" sz="1050" dirty="0" smtClean="0">
                <a:latin typeface="Times New Roman" pitchFamily="18" charset="0"/>
                <a:cs typeface="Times New Roman" pitchFamily="18" charset="0"/>
              </a:rPr>
              <a:t>results</a:t>
            </a:r>
            <a:endParaRPr lang="en-US" sz="1050" dirty="0">
              <a:latin typeface="Times New Roman" pitchFamily="18" charset="0"/>
              <a:cs typeface="Times New Roman" pitchFamily="18" charset="0"/>
            </a:endParaRPr>
          </a:p>
        </p:txBody>
      </p:sp>
      <p:graphicFrame>
        <p:nvGraphicFramePr>
          <p:cNvPr id="37" name="جدول 36"/>
          <p:cNvGraphicFramePr>
            <a:graphicFrameLocks noGrp="1"/>
          </p:cNvGraphicFramePr>
          <p:nvPr>
            <p:extLst>
              <p:ext uri="{D42A27DB-BD31-4B8C-83A1-F6EECF244321}">
                <p14:modId xmlns:p14="http://schemas.microsoft.com/office/powerpoint/2010/main" val="3431096961"/>
              </p:ext>
            </p:extLst>
          </p:nvPr>
        </p:nvGraphicFramePr>
        <p:xfrm>
          <a:off x="994284" y="3347864"/>
          <a:ext cx="5076826" cy="838200"/>
        </p:xfrm>
        <a:graphic>
          <a:graphicData uri="http://schemas.openxmlformats.org/drawingml/2006/table">
            <a:tbl>
              <a:tblPr>
                <a:tableStyleId>{D7AC3CCA-C797-4891-BE02-D94E43425B78}</a:tableStyleId>
              </a:tblPr>
              <a:tblGrid>
                <a:gridCol w="10668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90563">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571500">
                  <a:extLst>
                    <a:ext uri="{9D8B030D-6E8A-4147-A177-3AD203B41FA5}">
                      <a16:colId xmlns:a16="http://schemas.microsoft.com/office/drawing/2014/main" val="20004"/>
                    </a:ext>
                  </a:extLst>
                </a:gridCol>
                <a:gridCol w="690563">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209550">
                <a:tc rowSpan="2">
                  <a:txBody>
                    <a:bodyPr/>
                    <a:lstStyle/>
                    <a:p>
                      <a:pPr algn="ctr" fontAlgn="ctr"/>
                      <a:r>
                        <a:rPr lang="en-US" sz="1100" u="none" strike="noStrike" dirty="0">
                          <a:effectLst/>
                        </a:rPr>
                        <a:t>data Bits</a:t>
                      </a:r>
                      <a:endParaRPr lang="en-US" sz="1100" b="0" i="0" u="none" strike="noStrike" dirty="0">
                        <a:solidFill>
                          <a:srgbClr val="000000"/>
                        </a:solidFill>
                        <a:effectLst/>
                        <a:latin typeface="Times New Roman"/>
                      </a:endParaRPr>
                    </a:p>
                  </a:txBody>
                  <a:tcPr marL="9525" marR="9525" marT="9525" marB="0" anchor="ctr"/>
                </a:tc>
                <a:tc gridSpan="3">
                  <a:txBody>
                    <a:bodyPr/>
                    <a:lstStyle/>
                    <a:p>
                      <a:pPr algn="ctr" fontAlgn="ctr"/>
                      <a:r>
                        <a:rPr lang="en-US" sz="1100" u="none" strike="noStrike" dirty="0">
                          <a:effectLst/>
                        </a:rPr>
                        <a:t>stop bits=1</a:t>
                      </a:r>
                      <a:endParaRPr lang="en-US" sz="1100" b="0" i="0" u="none" strike="noStrike" dirty="0">
                        <a:solidFill>
                          <a:srgbClr val="000000"/>
                        </a:solidFill>
                        <a:effectLst/>
                        <a:latin typeface="Times New Roman"/>
                      </a:endParaRPr>
                    </a:p>
                  </a:txBody>
                  <a:tcPr marL="9525" marR="9525" marT="9525" marB="0" anchor="ctr"/>
                </a:tc>
                <a:tc hMerge="1">
                  <a:txBody>
                    <a:bodyPr/>
                    <a:lstStyle/>
                    <a:p>
                      <a:endParaRPr lang="en-US"/>
                    </a:p>
                  </a:txBody>
                  <a:tcPr/>
                </a:tc>
                <a:tc hMerge="1">
                  <a:txBody>
                    <a:bodyPr/>
                    <a:lstStyle/>
                    <a:p>
                      <a:endParaRPr lang="en-US"/>
                    </a:p>
                  </a:txBody>
                  <a:tcPr/>
                </a:tc>
                <a:tc gridSpan="3">
                  <a:txBody>
                    <a:bodyPr/>
                    <a:lstStyle/>
                    <a:p>
                      <a:pPr algn="ctr" fontAlgn="ctr"/>
                      <a:r>
                        <a:rPr lang="en-US" sz="1100" u="none" strike="noStrike" dirty="0">
                          <a:effectLst/>
                        </a:rPr>
                        <a:t>stop bits=2</a:t>
                      </a:r>
                      <a:endParaRPr lang="en-US" sz="1100" b="0" i="0" u="none" strike="noStrike" dirty="0">
                        <a:solidFill>
                          <a:srgbClr val="000000"/>
                        </a:solidFill>
                        <a:effectLst/>
                        <a:latin typeface="Times New Roman"/>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9550">
                <a:tc vMerge="1">
                  <a:txBody>
                    <a:bodyPr/>
                    <a:lstStyle/>
                    <a:p>
                      <a:endParaRPr lang="en-US"/>
                    </a:p>
                  </a:txBody>
                  <a:tcPr/>
                </a:tc>
                <a:tc>
                  <a:txBody>
                    <a:bodyPr/>
                    <a:lstStyle/>
                    <a:p>
                      <a:pPr algn="ctr" fontAlgn="ctr"/>
                      <a:r>
                        <a:rPr lang="en-US" sz="1100" u="none" strike="noStrike">
                          <a:effectLst/>
                        </a:rPr>
                        <a:t>no Parity</a:t>
                      </a:r>
                      <a:endParaRPr lang="en-US" sz="1100" b="0" i="0" u="none" strike="noStrike">
                        <a:solidFill>
                          <a:srgbClr val="000000"/>
                        </a:solidFill>
                        <a:effectLst/>
                        <a:latin typeface="Times New Roman"/>
                      </a:endParaRPr>
                    </a:p>
                  </a:txBody>
                  <a:tcPr marL="9525" marR="9525" marT="9525" marB="0" anchor="ctr"/>
                </a:tc>
                <a:tc>
                  <a:txBody>
                    <a:bodyPr/>
                    <a:lstStyle/>
                    <a:p>
                      <a:pPr algn="ctr" fontAlgn="ctr"/>
                      <a:r>
                        <a:rPr lang="en-US" sz="1100" u="none" strike="noStrike" dirty="0">
                          <a:effectLst/>
                        </a:rPr>
                        <a:t>even </a:t>
                      </a:r>
                      <a:r>
                        <a:rPr lang="en-US" sz="1100" u="none" strike="noStrike" dirty="0" smtClean="0">
                          <a:effectLst/>
                        </a:rPr>
                        <a:t>Parity</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100" u="none" strike="noStrike">
                          <a:effectLst/>
                        </a:rPr>
                        <a:t>odd Parity</a:t>
                      </a:r>
                      <a:endParaRPr lang="en-US" sz="1100" b="0" i="0" u="none" strike="noStrike">
                        <a:solidFill>
                          <a:srgbClr val="000000"/>
                        </a:solidFill>
                        <a:effectLst/>
                        <a:latin typeface="Times New Roman"/>
                      </a:endParaRPr>
                    </a:p>
                  </a:txBody>
                  <a:tcPr marL="9525" marR="9525" marT="9525" marB="0" anchor="ctr"/>
                </a:tc>
                <a:tc>
                  <a:txBody>
                    <a:bodyPr/>
                    <a:lstStyle/>
                    <a:p>
                      <a:pPr algn="ctr" fontAlgn="ctr"/>
                      <a:r>
                        <a:rPr lang="en-US" sz="1100" u="none" strike="noStrike">
                          <a:effectLst/>
                        </a:rPr>
                        <a:t>no Parity</a:t>
                      </a:r>
                      <a:endParaRPr lang="en-US" sz="1100" b="0" i="0" u="none" strike="noStrike">
                        <a:solidFill>
                          <a:srgbClr val="000000"/>
                        </a:solidFill>
                        <a:effectLst/>
                        <a:latin typeface="Times New Roman"/>
                      </a:endParaRPr>
                    </a:p>
                  </a:txBody>
                  <a:tcPr marL="9525" marR="9525" marT="9525" marB="0" anchor="ctr"/>
                </a:tc>
                <a:tc>
                  <a:txBody>
                    <a:bodyPr/>
                    <a:lstStyle/>
                    <a:p>
                      <a:pPr algn="ctr" fontAlgn="ctr"/>
                      <a:r>
                        <a:rPr lang="en-US" sz="1100" u="none" strike="noStrike" dirty="0">
                          <a:effectLst/>
                        </a:rPr>
                        <a:t>even </a:t>
                      </a:r>
                      <a:r>
                        <a:rPr lang="en-US" sz="1100" u="none" strike="noStrike" dirty="0" smtClean="0">
                          <a:effectLst/>
                        </a:rPr>
                        <a:t>Parity</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100" u="none" strike="noStrike">
                          <a:effectLst/>
                        </a:rPr>
                        <a:t>odd Parity</a:t>
                      </a:r>
                      <a:endParaRPr lang="en-US" sz="1100" b="0" i="0" u="none" strike="noStrike">
                        <a:solidFill>
                          <a:srgbClr val="000000"/>
                        </a:solidFill>
                        <a:effectLst/>
                        <a:latin typeface="Times New Roman"/>
                      </a:endParaRPr>
                    </a:p>
                  </a:txBody>
                  <a:tcPr marL="9525" marR="9525" marT="9525" marB="0" anchor="ctr"/>
                </a:tc>
                <a:extLst>
                  <a:ext uri="{0D108BD9-81ED-4DB2-BD59-A6C34878D82A}">
                    <a16:rowId xmlns:a16="http://schemas.microsoft.com/office/drawing/2014/main" val="10001"/>
                  </a:ext>
                </a:extLst>
              </a:tr>
              <a:tr h="209550">
                <a:tc>
                  <a:txBody>
                    <a:bodyPr/>
                    <a:lstStyle/>
                    <a:p>
                      <a:pPr algn="ctr" fontAlgn="ctr"/>
                      <a:r>
                        <a:rPr lang="en-US" sz="1100" u="none" strike="noStrike">
                          <a:effectLst/>
                        </a:rPr>
                        <a:t>7 bits</a:t>
                      </a:r>
                      <a:endParaRPr lang="en-US" sz="1100" b="0" i="0" u="none" strike="noStrike">
                        <a:solidFill>
                          <a:srgbClr val="000000"/>
                        </a:solidFill>
                        <a:effectLst/>
                        <a:latin typeface="Times New Roman"/>
                      </a:endParaRPr>
                    </a:p>
                  </a:txBody>
                  <a:tcPr marL="9525" marR="9525" marT="9525" marB="0" anchor="ctr"/>
                </a:tc>
                <a:tc>
                  <a:txBody>
                    <a:bodyPr/>
                    <a:lstStyle/>
                    <a:p>
                      <a:pPr algn="ctr" fontAlgn="ctr"/>
                      <a:r>
                        <a:rPr lang="en-US" sz="1100" u="none" strike="noStrike" dirty="0" smtClean="0">
                          <a:effectLst/>
                        </a:rPr>
                        <a:t>77.78%</a:t>
                      </a:r>
                      <a:r>
                        <a:rPr lang="en-US" sz="1100" u="none" strike="noStrike" dirty="0">
                          <a:effectLst/>
                        </a:rPr>
                        <a:t> </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100" u="none" strike="noStrike" dirty="0">
                          <a:effectLst/>
                        </a:rPr>
                        <a:t> </a:t>
                      </a:r>
                      <a:r>
                        <a:rPr lang="en-US" sz="1100" u="none" strike="noStrike" dirty="0" smtClean="0">
                          <a:effectLst/>
                        </a:rPr>
                        <a:t>70%</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100" u="none" strike="noStrike" dirty="0">
                          <a:effectLst/>
                        </a:rPr>
                        <a:t> </a:t>
                      </a:r>
                      <a:r>
                        <a:rPr lang="en-US" sz="1100" u="none" strike="noStrike" dirty="0" smtClean="0">
                          <a:effectLst/>
                        </a:rPr>
                        <a:t>70%</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100" u="none" strike="noStrike" dirty="0" smtClean="0">
                          <a:effectLst/>
                        </a:rPr>
                        <a:t>70%</a:t>
                      </a:r>
                      <a:r>
                        <a:rPr lang="en-US" sz="1100" u="none" strike="noStrike" dirty="0">
                          <a:effectLst/>
                        </a:rPr>
                        <a:t> </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100" u="none" strike="noStrike" dirty="0">
                          <a:effectLst/>
                        </a:rPr>
                        <a:t> </a:t>
                      </a:r>
                      <a:r>
                        <a:rPr lang="en-US" sz="1100" u="none" strike="noStrike" dirty="0" smtClean="0">
                          <a:effectLst/>
                        </a:rPr>
                        <a:t>63.64%</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100" u="none" strike="noStrike" dirty="0" smtClean="0">
                          <a:effectLst/>
                        </a:rPr>
                        <a:t>63.64%</a:t>
                      </a:r>
                      <a:r>
                        <a:rPr lang="en-US" sz="1100" u="none" strike="noStrike" dirty="0">
                          <a:effectLst/>
                        </a:rPr>
                        <a:t> </a:t>
                      </a:r>
                      <a:endParaRPr lang="en-US" sz="1100" b="0" i="0" u="none" strike="noStrike" dirty="0">
                        <a:solidFill>
                          <a:srgbClr val="000000"/>
                        </a:solidFill>
                        <a:effectLst/>
                        <a:latin typeface="Times New Roman"/>
                      </a:endParaRPr>
                    </a:p>
                  </a:txBody>
                  <a:tcPr marL="9525" marR="9525" marT="9525" marB="0" anchor="ctr"/>
                </a:tc>
                <a:extLst>
                  <a:ext uri="{0D108BD9-81ED-4DB2-BD59-A6C34878D82A}">
                    <a16:rowId xmlns:a16="http://schemas.microsoft.com/office/drawing/2014/main" val="10002"/>
                  </a:ext>
                </a:extLst>
              </a:tr>
              <a:tr h="209550">
                <a:tc>
                  <a:txBody>
                    <a:bodyPr/>
                    <a:lstStyle/>
                    <a:p>
                      <a:pPr algn="ctr" fontAlgn="ctr"/>
                      <a:r>
                        <a:rPr lang="en-US" sz="1100" u="none" strike="noStrike">
                          <a:effectLst/>
                        </a:rPr>
                        <a:t>8 bits</a:t>
                      </a:r>
                      <a:endParaRPr lang="en-US" sz="1100" b="0" i="0" u="none" strike="noStrike">
                        <a:solidFill>
                          <a:srgbClr val="000000"/>
                        </a:solidFill>
                        <a:effectLst/>
                        <a:latin typeface="Times New Roman"/>
                      </a:endParaRPr>
                    </a:p>
                  </a:txBody>
                  <a:tcPr marL="9525" marR="9525" marT="9525" marB="0" anchor="ctr"/>
                </a:tc>
                <a:tc>
                  <a:txBody>
                    <a:bodyPr/>
                    <a:lstStyle/>
                    <a:p>
                      <a:pPr algn="ctr" fontAlgn="ctr"/>
                      <a:r>
                        <a:rPr lang="en-US" sz="1100" u="none" strike="noStrike" dirty="0">
                          <a:effectLst/>
                        </a:rPr>
                        <a:t> </a:t>
                      </a:r>
                      <a:r>
                        <a:rPr lang="en-US" sz="1100" u="none" strike="noStrike" dirty="0" smtClean="0">
                          <a:effectLst/>
                        </a:rPr>
                        <a:t>80%</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100" u="none" strike="noStrike" dirty="0">
                          <a:effectLst/>
                        </a:rPr>
                        <a:t> </a:t>
                      </a:r>
                      <a:r>
                        <a:rPr lang="en-US" sz="1100" u="none" strike="noStrike" dirty="0" smtClean="0">
                          <a:effectLst/>
                        </a:rPr>
                        <a:t>72.73%</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100" u="none" strike="noStrike" dirty="0" smtClean="0">
                          <a:effectLst/>
                        </a:rPr>
                        <a:t>72.73%</a:t>
                      </a:r>
                      <a:r>
                        <a:rPr lang="en-US" sz="1100" u="none" strike="noStrike" dirty="0">
                          <a:effectLst/>
                        </a:rPr>
                        <a:t> </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100" u="none" strike="noStrike" dirty="0">
                          <a:effectLst/>
                        </a:rPr>
                        <a:t> </a:t>
                      </a:r>
                      <a:r>
                        <a:rPr lang="en-US" sz="1100" u="none" strike="noStrike" dirty="0" smtClean="0">
                          <a:effectLst/>
                        </a:rPr>
                        <a:t>72.73%</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100" u="none" strike="noStrike" dirty="0">
                          <a:effectLst/>
                        </a:rPr>
                        <a:t> </a:t>
                      </a:r>
                      <a:r>
                        <a:rPr lang="en-US" sz="1100" u="none" strike="noStrike" dirty="0" smtClean="0">
                          <a:effectLst/>
                        </a:rPr>
                        <a:t>66.67</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100" u="none" strike="noStrike" dirty="0">
                          <a:effectLst/>
                        </a:rPr>
                        <a:t> </a:t>
                      </a:r>
                      <a:r>
                        <a:rPr lang="en-US" sz="1100" u="none" strike="noStrike" dirty="0" smtClean="0">
                          <a:effectLst/>
                        </a:rPr>
                        <a:t>66.67%</a:t>
                      </a:r>
                      <a:endParaRPr lang="en-US" sz="1100" b="0" i="0" u="none" strike="noStrike" dirty="0">
                        <a:solidFill>
                          <a:srgbClr val="000000"/>
                        </a:solidFill>
                        <a:effectLst/>
                        <a:latin typeface="Times New Roman"/>
                      </a:endParaRPr>
                    </a:p>
                  </a:txBody>
                  <a:tcPr marL="9525" marR="9525" marT="9525" marB="0" anchor="ctr"/>
                </a:tc>
                <a:extLst>
                  <a:ext uri="{0D108BD9-81ED-4DB2-BD59-A6C34878D82A}">
                    <a16:rowId xmlns:a16="http://schemas.microsoft.com/office/drawing/2014/main" val="10003"/>
                  </a:ext>
                </a:extLst>
              </a:tr>
            </a:tbl>
          </a:graphicData>
        </a:graphic>
      </p:graphicFrame>
      <p:sp>
        <p:nvSpPr>
          <p:cNvPr id="38" name="مستطيل 37"/>
          <p:cNvSpPr/>
          <p:nvPr/>
        </p:nvSpPr>
        <p:spPr>
          <a:xfrm>
            <a:off x="2071765" y="4222997"/>
            <a:ext cx="2101857" cy="253916"/>
          </a:xfrm>
          <a:prstGeom prst="rect">
            <a:avLst/>
          </a:prstGeom>
        </p:spPr>
        <p:txBody>
          <a:bodyPr wrap="none">
            <a:spAutoFit/>
          </a:bodyPr>
          <a:lstStyle/>
          <a:p>
            <a:pPr rtl="0"/>
            <a:r>
              <a:rPr lang="en-US" sz="1050" dirty="0" smtClean="0">
                <a:latin typeface="Times New Roman" pitchFamily="18" charset="0"/>
                <a:cs typeface="Times New Roman" pitchFamily="18" charset="0"/>
              </a:rPr>
              <a:t>Table1.2_UART Efficiency  results</a:t>
            </a:r>
            <a:endParaRPr lang="en-US" sz="1050" dirty="0">
              <a:latin typeface="Times New Roman" pitchFamily="18" charset="0"/>
              <a:cs typeface="Times New Roman" pitchFamily="18" charset="0"/>
            </a:endParaRPr>
          </a:p>
        </p:txBody>
      </p:sp>
      <p:sp>
        <p:nvSpPr>
          <p:cNvPr id="2" name="مستطيل 1"/>
          <p:cNvSpPr/>
          <p:nvPr/>
        </p:nvSpPr>
        <p:spPr>
          <a:xfrm>
            <a:off x="454778" y="7524328"/>
            <a:ext cx="6070566" cy="738664"/>
          </a:xfrm>
          <a:prstGeom prst="rect">
            <a:avLst/>
          </a:prstGeom>
        </p:spPr>
        <p:txBody>
          <a:bodyPr wrap="square">
            <a:spAutoFit/>
          </a:bodyPr>
          <a:lstStyle/>
          <a:p>
            <a:pPr algn="l"/>
            <a:r>
              <a:rPr lang="en-US" sz="1400" dirty="0">
                <a:latin typeface="Times New Roman" pitchFamily="18" charset="0"/>
                <a:cs typeface="Times New Roman" pitchFamily="18" charset="0"/>
              </a:rPr>
              <a:t>From the result above ,we found that if we increase any bits </a:t>
            </a:r>
            <a:r>
              <a:rPr lang="en-US" sz="1400" dirty="0" smtClean="0">
                <a:latin typeface="Times New Roman" pitchFamily="18" charset="0"/>
                <a:cs typeface="Times New Roman" pitchFamily="18" charset="0"/>
              </a:rPr>
              <a:t>over the lowest </a:t>
            </a:r>
            <a:r>
              <a:rPr lang="en-US" sz="1400" dirty="0">
                <a:latin typeface="Times New Roman" pitchFamily="18" charset="0"/>
                <a:cs typeface="Times New Roman" pitchFamily="18" charset="0"/>
              </a:rPr>
              <a:t>minimum number of required bits, total time of transmitting  increases , regardless the </a:t>
            </a:r>
            <a:r>
              <a:rPr lang="en-US" sz="1400" dirty="0" smtClean="0">
                <a:latin typeface="Times New Roman" pitchFamily="18" charset="0"/>
                <a:cs typeface="Times New Roman" pitchFamily="18" charset="0"/>
              </a:rPr>
              <a:t>bits type that’s  </a:t>
            </a:r>
            <a:r>
              <a:rPr lang="en-US" sz="1400" dirty="0">
                <a:latin typeface="Times New Roman" pitchFamily="18" charset="0"/>
                <a:cs typeface="Times New Roman" pitchFamily="18" charset="0"/>
              </a:rPr>
              <a:t>from make sense.</a:t>
            </a:r>
          </a:p>
        </p:txBody>
      </p:sp>
      <p:sp>
        <p:nvSpPr>
          <p:cNvPr id="23" name="مستطيل 22"/>
          <p:cNvSpPr/>
          <p:nvPr/>
        </p:nvSpPr>
        <p:spPr>
          <a:xfrm>
            <a:off x="364977" y="4644008"/>
            <a:ext cx="6070566" cy="954107"/>
          </a:xfrm>
          <a:prstGeom prst="rect">
            <a:avLst/>
          </a:prstGeom>
        </p:spPr>
        <p:txBody>
          <a:bodyPr wrap="square">
            <a:spAutoFit/>
          </a:bodyPr>
          <a:lstStyle/>
          <a:p>
            <a:pPr algn="l"/>
            <a:r>
              <a:rPr lang="en-US" sz="1400" dirty="0">
                <a:latin typeface="Times New Roman" pitchFamily="18" charset="0"/>
                <a:cs typeface="Times New Roman" pitchFamily="18" charset="0"/>
              </a:rPr>
              <a:t>From the result above , we found that if we increase the number of stop bits </a:t>
            </a:r>
            <a:r>
              <a:rPr lang="en-US" sz="1400" dirty="0" smtClean="0">
                <a:latin typeface="Times New Roman" pitchFamily="18" charset="0"/>
                <a:cs typeface="Times New Roman" pitchFamily="18" charset="0"/>
              </a:rPr>
              <a:t>to two bits </a:t>
            </a:r>
            <a:r>
              <a:rPr lang="en-US" sz="1400" dirty="0">
                <a:latin typeface="Times New Roman" pitchFamily="18" charset="0"/>
                <a:cs typeface="Times New Roman" pitchFamily="18" charset="0"/>
              </a:rPr>
              <a:t>or adding parity bit for error detection </a:t>
            </a:r>
            <a:r>
              <a:rPr lang="en-US" sz="1400" dirty="0" smtClean="0">
                <a:latin typeface="Times New Roman" pitchFamily="18" charset="0"/>
                <a:cs typeface="Times New Roman" pitchFamily="18" charset="0"/>
              </a:rPr>
              <a:t>or </a:t>
            </a:r>
            <a:r>
              <a:rPr lang="en-US" sz="1400" dirty="0">
                <a:latin typeface="Times New Roman" pitchFamily="18" charset="0"/>
                <a:cs typeface="Times New Roman" pitchFamily="18" charset="0"/>
              </a:rPr>
              <a:t>using 7 bits data </a:t>
            </a:r>
            <a:r>
              <a:rPr lang="en-US" sz="1400" dirty="0" smtClean="0">
                <a:latin typeface="Times New Roman" pitchFamily="18" charset="0"/>
                <a:cs typeface="Times New Roman" pitchFamily="18" charset="0"/>
              </a:rPr>
              <a:t>rather </a:t>
            </a:r>
            <a:r>
              <a:rPr lang="en-US" sz="1400" dirty="0">
                <a:latin typeface="Times New Roman" pitchFamily="18" charset="0"/>
                <a:cs typeface="Times New Roman" pitchFamily="18" charset="0"/>
              </a:rPr>
              <a:t>than 8 bits (as  many pure data increase efficiency ),the Efficiency on system decreases ,and vise versa, and also that make sense as Efficiency is opposite to Overhead</a:t>
            </a:r>
          </a:p>
        </p:txBody>
      </p:sp>
      <p:sp>
        <p:nvSpPr>
          <p:cNvPr id="24" name="مستطيل 23"/>
          <p:cNvSpPr/>
          <p:nvPr/>
        </p:nvSpPr>
        <p:spPr>
          <a:xfrm>
            <a:off x="220684" y="2195736"/>
            <a:ext cx="6459748" cy="738664"/>
          </a:xfrm>
          <a:prstGeom prst="rect">
            <a:avLst/>
          </a:prstGeom>
        </p:spPr>
        <p:txBody>
          <a:bodyPr wrap="square">
            <a:spAutoFit/>
          </a:bodyPr>
          <a:lstStyle/>
          <a:p>
            <a:pPr algn="l" rtl="0"/>
            <a:r>
              <a:rPr lang="en-US" sz="1400" dirty="0">
                <a:latin typeface="Times New Roman" pitchFamily="18" charset="0"/>
                <a:cs typeface="Times New Roman" pitchFamily="18" charset="0"/>
              </a:rPr>
              <a:t>From the result above , </a:t>
            </a:r>
            <a:r>
              <a:rPr lang="en-US" sz="1400" dirty="0" smtClean="0">
                <a:latin typeface="Times New Roman" pitchFamily="18" charset="0"/>
                <a:cs typeface="Times New Roman" pitchFamily="18" charset="0"/>
              </a:rPr>
              <a:t>We </a:t>
            </a:r>
            <a:r>
              <a:rPr lang="en-US" sz="1400" dirty="0">
                <a:latin typeface="Times New Roman" pitchFamily="18" charset="0"/>
                <a:cs typeface="Times New Roman" pitchFamily="18" charset="0"/>
              </a:rPr>
              <a:t>found that if we increase the number of stop bits </a:t>
            </a:r>
            <a:r>
              <a:rPr lang="en-US" sz="1400" dirty="0" smtClean="0">
                <a:latin typeface="Times New Roman" pitchFamily="18" charset="0"/>
                <a:cs typeface="Times New Roman" pitchFamily="18" charset="0"/>
              </a:rPr>
              <a:t>to two bits </a:t>
            </a:r>
            <a:r>
              <a:rPr lang="en-US" sz="1400" dirty="0">
                <a:latin typeface="Times New Roman" pitchFamily="18" charset="0"/>
                <a:cs typeface="Times New Roman" pitchFamily="18" charset="0"/>
              </a:rPr>
              <a:t>or adding parity bit for error detection </a:t>
            </a:r>
            <a:r>
              <a:rPr lang="en-US" sz="1400" dirty="0" smtClean="0">
                <a:latin typeface="Times New Roman" pitchFamily="18" charset="0"/>
                <a:cs typeface="Times New Roman" pitchFamily="18" charset="0"/>
              </a:rPr>
              <a:t>or </a:t>
            </a:r>
            <a:r>
              <a:rPr lang="en-US" sz="1400" dirty="0">
                <a:latin typeface="Times New Roman" pitchFamily="18" charset="0"/>
                <a:cs typeface="Times New Roman" pitchFamily="18" charset="0"/>
              </a:rPr>
              <a:t>using 7 bits data </a:t>
            </a:r>
            <a:r>
              <a:rPr lang="en-US" sz="1400" dirty="0" smtClean="0">
                <a:latin typeface="Times New Roman" pitchFamily="18" charset="0"/>
                <a:cs typeface="Times New Roman" pitchFamily="18" charset="0"/>
              </a:rPr>
              <a:t>rather </a:t>
            </a:r>
            <a:r>
              <a:rPr lang="en-US" sz="1400" dirty="0">
                <a:latin typeface="Times New Roman" pitchFamily="18" charset="0"/>
                <a:cs typeface="Times New Roman" pitchFamily="18" charset="0"/>
              </a:rPr>
              <a:t>than 8 bits (as  many pure data decrease overhead),the Overhead</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on system increases ,and vise versa</a:t>
            </a:r>
          </a:p>
        </p:txBody>
      </p:sp>
    </p:spTree>
    <p:extLst>
      <p:ext uri="{BB962C8B-B14F-4D97-AF65-F5344CB8AC3E}">
        <p14:creationId xmlns:p14="http://schemas.microsoft.com/office/powerpoint/2010/main" val="3215471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7"/>
          <p:cNvSpPr>
            <a:spLocks/>
          </p:cNvSpPr>
          <p:nvPr/>
        </p:nvSpPr>
        <p:spPr bwMode="auto">
          <a:xfrm flipH="1">
            <a:off x="-1" y="176314"/>
            <a:ext cx="47734" cy="8747782"/>
          </a:xfrm>
          <a:custGeom>
            <a:avLst/>
            <a:gdLst>
              <a:gd name="T0" fmla="*/ 0 h 9454515"/>
              <a:gd name="T1" fmla="*/ 9454342 h 9454515"/>
            </a:gdLst>
            <a:ahLst/>
            <a:cxnLst>
              <a:cxn ang="0">
                <a:pos x="0" y="T0"/>
              </a:cxn>
              <a:cxn ang="0">
                <a:pos x="0" y="T1"/>
              </a:cxn>
            </a:cxnLst>
            <a:rect l="0" t="0" r="r" b="b"/>
            <a:pathLst>
              <a:path h="9454515">
                <a:moveTo>
                  <a:pt x="0" y="0"/>
                </a:moveTo>
                <a:lnTo>
                  <a:pt x="0" y="9454342"/>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1" name="object 8"/>
          <p:cNvSpPr>
            <a:spLocks/>
          </p:cNvSpPr>
          <p:nvPr/>
        </p:nvSpPr>
        <p:spPr bwMode="auto">
          <a:xfrm flipV="1">
            <a:off x="70590" y="106887"/>
            <a:ext cx="6678703" cy="45719"/>
          </a:xfrm>
          <a:custGeom>
            <a:avLst/>
            <a:gdLst>
              <a:gd name="T0" fmla="*/ 0 w 7168515"/>
              <a:gd name="T1" fmla="*/ 7168341 w 7168515"/>
            </a:gdLst>
            <a:ahLst/>
            <a:cxnLst>
              <a:cxn ang="0">
                <a:pos x="T0" y="0"/>
              </a:cxn>
              <a:cxn ang="0">
                <a:pos x="T1" y="0"/>
              </a:cxn>
            </a:cxnLst>
            <a:rect l="0" t="0" r="r" b="b"/>
            <a:pathLst>
              <a:path w="7168515">
                <a:moveTo>
                  <a:pt x="0" y="0"/>
                </a:moveTo>
                <a:lnTo>
                  <a:pt x="7168341" y="0"/>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2" name="object 9"/>
          <p:cNvSpPr>
            <a:spLocks/>
          </p:cNvSpPr>
          <p:nvPr/>
        </p:nvSpPr>
        <p:spPr bwMode="auto">
          <a:xfrm flipV="1">
            <a:off x="116632" y="166773"/>
            <a:ext cx="6597748" cy="45719"/>
          </a:xfrm>
          <a:custGeom>
            <a:avLst/>
            <a:gdLst>
              <a:gd name="T0" fmla="*/ 0 w 7095490"/>
              <a:gd name="T1" fmla="*/ 7095189 w 7095490"/>
            </a:gdLst>
            <a:ahLst/>
            <a:cxnLst>
              <a:cxn ang="0">
                <a:pos x="T0" y="0"/>
              </a:cxn>
              <a:cxn ang="0">
                <a:pos x="T1" y="0"/>
              </a:cxn>
            </a:cxnLst>
            <a:rect l="0" t="0" r="r" b="b"/>
            <a:pathLst>
              <a:path w="7095490">
                <a:moveTo>
                  <a:pt x="0" y="0"/>
                </a:moveTo>
                <a:lnTo>
                  <a:pt x="7095189" y="0"/>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5" name="object 11"/>
          <p:cNvSpPr>
            <a:spLocks/>
          </p:cNvSpPr>
          <p:nvPr/>
        </p:nvSpPr>
        <p:spPr bwMode="auto">
          <a:xfrm flipH="1">
            <a:off x="6695649" y="152524"/>
            <a:ext cx="45719" cy="8729768"/>
          </a:xfrm>
          <a:custGeom>
            <a:avLst/>
            <a:gdLst>
              <a:gd name="T0" fmla="*/ 0 h 9454515"/>
              <a:gd name="T1" fmla="*/ 9454342 h 9454515"/>
            </a:gdLst>
            <a:ahLst/>
            <a:cxnLst>
              <a:cxn ang="0">
                <a:pos x="0" y="T0"/>
              </a:cxn>
              <a:cxn ang="0">
                <a:pos x="0" y="T1"/>
              </a:cxn>
            </a:cxnLst>
            <a:rect l="0" t="0" r="r" b="b"/>
            <a:pathLst>
              <a:path h="9454515">
                <a:moveTo>
                  <a:pt x="0" y="0"/>
                </a:moveTo>
                <a:lnTo>
                  <a:pt x="0" y="9454342"/>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6" name="object 12"/>
          <p:cNvSpPr>
            <a:spLocks/>
          </p:cNvSpPr>
          <p:nvPr/>
        </p:nvSpPr>
        <p:spPr bwMode="auto">
          <a:xfrm>
            <a:off x="116631" y="202370"/>
            <a:ext cx="45719" cy="8621825"/>
          </a:xfrm>
          <a:custGeom>
            <a:avLst/>
            <a:gdLst>
              <a:gd name="T0" fmla="*/ 0 h 9308465"/>
              <a:gd name="T1" fmla="*/ 9307951 h 9308465"/>
            </a:gdLst>
            <a:ahLst/>
            <a:cxnLst>
              <a:cxn ang="0">
                <a:pos x="0" y="T0"/>
              </a:cxn>
              <a:cxn ang="0">
                <a:pos x="0" y="T1"/>
              </a:cxn>
            </a:cxnLst>
            <a:rect l="0" t="0" r="r" b="b"/>
            <a:pathLst>
              <a:path h="9308465">
                <a:moveTo>
                  <a:pt x="0" y="0"/>
                </a:moveTo>
                <a:lnTo>
                  <a:pt x="0" y="9307951"/>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7" name="object 13"/>
          <p:cNvSpPr>
            <a:spLocks/>
          </p:cNvSpPr>
          <p:nvPr/>
        </p:nvSpPr>
        <p:spPr bwMode="auto">
          <a:xfrm>
            <a:off x="6695330" y="225549"/>
            <a:ext cx="45719" cy="8594923"/>
          </a:xfrm>
          <a:custGeom>
            <a:avLst/>
            <a:gdLst>
              <a:gd name="T0" fmla="*/ 0 h 9308465"/>
              <a:gd name="T1" fmla="*/ 9307951 h 9308465"/>
            </a:gdLst>
            <a:ahLst/>
            <a:cxnLst>
              <a:cxn ang="0">
                <a:pos x="0" y="T0"/>
              </a:cxn>
              <a:cxn ang="0">
                <a:pos x="0" y="T1"/>
              </a:cxn>
            </a:cxnLst>
            <a:rect l="0" t="0" r="r" b="b"/>
            <a:pathLst>
              <a:path h="9308465">
                <a:moveTo>
                  <a:pt x="0" y="0"/>
                </a:moveTo>
                <a:lnTo>
                  <a:pt x="0" y="9307951"/>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8" name="object 14"/>
          <p:cNvSpPr>
            <a:spLocks/>
          </p:cNvSpPr>
          <p:nvPr/>
        </p:nvSpPr>
        <p:spPr bwMode="auto">
          <a:xfrm>
            <a:off x="47734" y="8895050"/>
            <a:ext cx="6705053" cy="45719"/>
          </a:xfrm>
          <a:custGeom>
            <a:avLst/>
            <a:gdLst>
              <a:gd name="T0" fmla="*/ 0 w 7168515"/>
              <a:gd name="T1" fmla="*/ 7168341 w 7168515"/>
            </a:gdLst>
            <a:ahLst/>
            <a:cxnLst>
              <a:cxn ang="0">
                <a:pos x="T0" y="0"/>
              </a:cxn>
              <a:cxn ang="0">
                <a:pos x="T1" y="0"/>
              </a:cxn>
            </a:cxnLst>
            <a:rect l="0" t="0" r="r" b="b"/>
            <a:pathLst>
              <a:path w="7168515">
                <a:moveTo>
                  <a:pt x="0" y="0"/>
                </a:moveTo>
                <a:lnTo>
                  <a:pt x="7168341" y="0"/>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9" name="object 15"/>
          <p:cNvSpPr>
            <a:spLocks/>
          </p:cNvSpPr>
          <p:nvPr/>
        </p:nvSpPr>
        <p:spPr bwMode="auto">
          <a:xfrm flipV="1">
            <a:off x="120441" y="8765780"/>
            <a:ext cx="6597748" cy="58415"/>
          </a:xfrm>
          <a:custGeom>
            <a:avLst/>
            <a:gdLst>
              <a:gd name="T0" fmla="*/ 0 w 7095490"/>
              <a:gd name="T1" fmla="*/ 7095189 w 7095490"/>
            </a:gdLst>
            <a:ahLst/>
            <a:cxnLst>
              <a:cxn ang="0">
                <a:pos x="T0" y="0"/>
              </a:cxn>
              <a:cxn ang="0">
                <a:pos x="T1" y="0"/>
              </a:cxn>
            </a:cxnLst>
            <a:rect l="0" t="0" r="r" b="b"/>
            <a:pathLst>
              <a:path w="7095490">
                <a:moveTo>
                  <a:pt x="0" y="0"/>
                </a:moveTo>
                <a:lnTo>
                  <a:pt x="7095189" y="0"/>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30" name="object 16"/>
          <p:cNvSpPr>
            <a:spLocks/>
          </p:cNvSpPr>
          <p:nvPr/>
        </p:nvSpPr>
        <p:spPr bwMode="auto">
          <a:xfrm>
            <a:off x="150580" y="8757398"/>
            <a:ext cx="6529852" cy="45719"/>
          </a:xfrm>
          <a:custGeom>
            <a:avLst/>
            <a:gdLst>
              <a:gd name="T0" fmla="*/ 0 w 7022465"/>
              <a:gd name="T1" fmla="*/ 7021951 w 7022465"/>
            </a:gdLst>
            <a:ahLst/>
            <a:cxnLst>
              <a:cxn ang="0">
                <a:pos x="T0" y="0"/>
              </a:cxn>
              <a:cxn ang="0">
                <a:pos x="T1" y="0"/>
              </a:cxn>
            </a:cxnLst>
            <a:rect l="0" t="0" r="r" b="b"/>
            <a:pathLst>
              <a:path w="7022465">
                <a:moveTo>
                  <a:pt x="0" y="0"/>
                </a:moveTo>
                <a:lnTo>
                  <a:pt x="7021951" y="0"/>
                </a:lnTo>
              </a:path>
            </a:pathLst>
          </a:custGeom>
          <a:noFill/>
          <a:ln w="19557">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054" y="969859"/>
            <a:ext cx="3553933" cy="3198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6570" y="5148064"/>
            <a:ext cx="3070973"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648" y="5148064"/>
            <a:ext cx="2924969"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مربع نص 14"/>
          <p:cNvSpPr txBox="1"/>
          <p:nvPr/>
        </p:nvSpPr>
        <p:spPr>
          <a:xfrm>
            <a:off x="202360" y="323528"/>
            <a:ext cx="6207525" cy="646331"/>
          </a:xfrm>
          <a:prstGeom prst="rect">
            <a:avLst/>
          </a:prstGeom>
          <a:noFill/>
        </p:spPr>
        <p:txBody>
          <a:bodyPr wrap="square" rtlCol="0">
            <a:spAutoFit/>
          </a:bodyPr>
          <a:lstStyle/>
          <a:p>
            <a:pPr algn="just" rtl="0"/>
            <a:r>
              <a:rPr lang="en-US" sz="1200" dirty="0" smtClean="0">
                <a:latin typeface="Times New Roman" pitchFamily="18" charset="0"/>
                <a:cs typeface="Times New Roman" pitchFamily="18" charset="0"/>
              </a:rPr>
              <a:t>First two bytes in UART result , which have  1 start Bit , 8 bit Data  , no Parity , 1 stop Bit </a:t>
            </a:r>
          </a:p>
          <a:p>
            <a:pPr algn="just" rtl="0"/>
            <a:r>
              <a:rPr lang="en-US" sz="1200" dirty="0" smtClean="0">
                <a:latin typeface="Times New Roman" pitchFamily="18" charset="0"/>
                <a:cs typeface="Times New Roman" pitchFamily="18" charset="0"/>
              </a:rPr>
              <a:t>The First two character in input file is </a:t>
            </a:r>
            <a:r>
              <a:rPr lang="en-US" sz="1200" b="1" i="1" dirty="0" smtClean="0">
                <a:latin typeface="Times New Roman" pitchFamily="18" charset="0"/>
                <a:cs typeface="Times New Roman" pitchFamily="18" charset="0"/>
              </a:rPr>
              <a:t>Th</a:t>
            </a:r>
            <a:r>
              <a:rPr lang="en-US" sz="1200" dirty="0" smtClean="0">
                <a:latin typeface="Times New Roman" pitchFamily="18" charset="0"/>
                <a:cs typeface="Times New Roman" pitchFamily="18" charset="0"/>
              </a:rPr>
              <a:t> which has a binary data  0001010101 and  0000101101 Respectively </a:t>
            </a:r>
            <a:endParaRPr lang="en-US" sz="1200" dirty="0">
              <a:latin typeface="Times New Roman" pitchFamily="18" charset="0"/>
              <a:cs typeface="Times New Roman" pitchFamily="18" charset="0"/>
            </a:endParaRPr>
          </a:p>
        </p:txBody>
      </p:sp>
      <p:sp>
        <p:nvSpPr>
          <p:cNvPr id="16" name="مستطيل 15"/>
          <p:cNvSpPr/>
          <p:nvPr/>
        </p:nvSpPr>
        <p:spPr>
          <a:xfrm>
            <a:off x="2518267" y="4168398"/>
            <a:ext cx="1887055" cy="246221"/>
          </a:xfrm>
          <a:prstGeom prst="rect">
            <a:avLst/>
          </a:prstGeom>
        </p:spPr>
        <p:txBody>
          <a:bodyPr wrap="none">
            <a:spAutoFit/>
          </a:bodyPr>
          <a:lstStyle/>
          <a:p>
            <a:pPr algn="r" rtl="0"/>
            <a:r>
              <a:rPr lang="en-US" sz="1000" dirty="0" smtClean="0">
                <a:latin typeface="Times New Roman" pitchFamily="18" charset="0"/>
                <a:cs typeface="Times New Roman" pitchFamily="18" charset="0"/>
              </a:rPr>
              <a:t>Figure1.1_UART First two bytes</a:t>
            </a:r>
            <a:endParaRPr lang="en-US" sz="1000" dirty="0">
              <a:latin typeface="Times New Roman" pitchFamily="18" charset="0"/>
              <a:cs typeface="Times New Roman" pitchFamily="18" charset="0"/>
            </a:endParaRPr>
          </a:p>
        </p:txBody>
      </p:sp>
      <p:sp>
        <p:nvSpPr>
          <p:cNvPr id="18" name="مستطيل 17"/>
          <p:cNvSpPr/>
          <p:nvPr/>
        </p:nvSpPr>
        <p:spPr>
          <a:xfrm>
            <a:off x="543962" y="7524328"/>
            <a:ext cx="2122697" cy="246221"/>
          </a:xfrm>
          <a:prstGeom prst="rect">
            <a:avLst/>
          </a:prstGeom>
        </p:spPr>
        <p:txBody>
          <a:bodyPr wrap="none">
            <a:spAutoFit/>
          </a:bodyPr>
          <a:lstStyle/>
          <a:p>
            <a:pPr rtl="0"/>
            <a:r>
              <a:rPr lang="en-US" sz="1000" dirty="0" smtClean="0">
                <a:latin typeface="Times New Roman" pitchFamily="18" charset="0"/>
                <a:cs typeface="Times New Roman" pitchFamily="18" charset="0"/>
              </a:rPr>
              <a:t>Figure1.</a:t>
            </a:r>
            <a:r>
              <a:rPr lang="ar-EG" sz="1000" dirty="0" smtClean="0">
                <a:latin typeface="Times New Roman" pitchFamily="18" charset="0"/>
                <a:cs typeface="Times New Roman" pitchFamily="18" charset="0"/>
              </a:rPr>
              <a:t>2</a:t>
            </a:r>
            <a:r>
              <a:rPr lang="en-US" sz="1000" dirty="0">
                <a:latin typeface="Times New Roman" pitchFamily="18" charset="0"/>
                <a:cs typeface="Times New Roman" pitchFamily="18" charset="0"/>
              </a:rPr>
              <a:t>_UART </a:t>
            </a:r>
            <a:r>
              <a:rPr lang="en-US" sz="1000" dirty="0" smtClean="0">
                <a:latin typeface="Times New Roman" pitchFamily="18" charset="0"/>
                <a:cs typeface="Times New Roman" pitchFamily="18" charset="0"/>
              </a:rPr>
              <a:t>Transmitting  Time</a:t>
            </a:r>
            <a:endParaRPr lang="en-US" sz="1000" dirty="0">
              <a:latin typeface="Times New Roman" pitchFamily="18" charset="0"/>
              <a:cs typeface="Times New Roman" pitchFamily="18" charset="0"/>
            </a:endParaRPr>
          </a:p>
        </p:txBody>
      </p:sp>
      <p:sp>
        <p:nvSpPr>
          <p:cNvPr id="23" name="مستطيل 22"/>
          <p:cNvSpPr/>
          <p:nvPr/>
        </p:nvSpPr>
        <p:spPr>
          <a:xfrm>
            <a:off x="3919411" y="7493004"/>
            <a:ext cx="2225289" cy="246221"/>
          </a:xfrm>
          <a:prstGeom prst="rect">
            <a:avLst/>
          </a:prstGeom>
        </p:spPr>
        <p:txBody>
          <a:bodyPr wrap="none">
            <a:spAutoFit/>
          </a:bodyPr>
          <a:lstStyle/>
          <a:p>
            <a:pPr rtl="0"/>
            <a:r>
              <a:rPr lang="en-US" sz="1000" dirty="0" smtClean="0">
                <a:latin typeface="Times New Roman" pitchFamily="18" charset="0"/>
                <a:cs typeface="Times New Roman" pitchFamily="18" charset="0"/>
              </a:rPr>
              <a:t>Figure1.3_UART Percentage Overhead</a:t>
            </a:r>
            <a:endParaRPr lang="en-US" sz="1000" dirty="0">
              <a:latin typeface="Times New Roman" pitchFamily="18" charset="0"/>
              <a:cs typeface="Times New Roman" pitchFamily="18" charset="0"/>
            </a:endParaRPr>
          </a:p>
        </p:txBody>
      </p:sp>
    </p:spTree>
    <p:extLst>
      <p:ext uri="{BB962C8B-B14F-4D97-AF65-F5344CB8AC3E}">
        <p14:creationId xmlns:p14="http://schemas.microsoft.com/office/powerpoint/2010/main" val="3024926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7"/>
          <p:cNvSpPr>
            <a:spLocks/>
          </p:cNvSpPr>
          <p:nvPr/>
        </p:nvSpPr>
        <p:spPr bwMode="auto">
          <a:xfrm flipH="1">
            <a:off x="-1" y="176314"/>
            <a:ext cx="47734" cy="8747782"/>
          </a:xfrm>
          <a:custGeom>
            <a:avLst/>
            <a:gdLst>
              <a:gd name="T0" fmla="*/ 0 h 9454515"/>
              <a:gd name="T1" fmla="*/ 9454342 h 9454515"/>
            </a:gdLst>
            <a:ahLst/>
            <a:cxnLst>
              <a:cxn ang="0">
                <a:pos x="0" y="T0"/>
              </a:cxn>
              <a:cxn ang="0">
                <a:pos x="0" y="T1"/>
              </a:cxn>
            </a:cxnLst>
            <a:rect l="0" t="0" r="r" b="b"/>
            <a:pathLst>
              <a:path h="9454515">
                <a:moveTo>
                  <a:pt x="0" y="0"/>
                </a:moveTo>
                <a:lnTo>
                  <a:pt x="0" y="9454342"/>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1" name="object 8"/>
          <p:cNvSpPr>
            <a:spLocks/>
          </p:cNvSpPr>
          <p:nvPr/>
        </p:nvSpPr>
        <p:spPr bwMode="auto">
          <a:xfrm flipV="1">
            <a:off x="70590" y="106887"/>
            <a:ext cx="6678703" cy="45719"/>
          </a:xfrm>
          <a:custGeom>
            <a:avLst/>
            <a:gdLst>
              <a:gd name="T0" fmla="*/ 0 w 7168515"/>
              <a:gd name="T1" fmla="*/ 7168341 w 7168515"/>
            </a:gdLst>
            <a:ahLst/>
            <a:cxnLst>
              <a:cxn ang="0">
                <a:pos x="T0" y="0"/>
              </a:cxn>
              <a:cxn ang="0">
                <a:pos x="T1" y="0"/>
              </a:cxn>
            </a:cxnLst>
            <a:rect l="0" t="0" r="r" b="b"/>
            <a:pathLst>
              <a:path w="7168515">
                <a:moveTo>
                  <a:pt x="0" y="0"/>
                </a:moveTo>
                <a:lnTo>
                  <a:pt x="7168341" y="0"/>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2" name="object 9"/>
          <p:cNvSpPr>
            <a:spLocks/>
          </p:cNvSpPr>
          <p:nvPr/>
        </p:nvSpPr>
        <p:spPr bwMode="auto">
          <a:xfrm flipV="1">
            <a:off x="116632" y="166773"/>
            <a:ext cx="6597748" cy="45719"/>
          </a:xfrm>
          <a:custGeom>
            <a:avLst/>
            <a:gdLst>
              <a:gd name="T0" fmla="*/ 0 w 7095490"/>
              <a:gd name="T1" fmla="*/ 7095189 w 7095490"/>
            </a:gdLst>
            <a:ahLst/>
            <a:cxnLst>
              <a:cxn ang="0">
                <a:pos x="T0" y="0"/>
              </a:cxn>
              <a:cxn ang="0">
                <a:pos x="T1" y="0"/>
              </a:cxn>
            </a:cxnLst>
            <a:rect l="0" t="0" r="r" b="b"/>
            <a:pathLst>
              <a:path w="7095490">
                <a:moveTo>
                  <a:pt x="0" y="0"/>
                </a:moveTo>
                <a:lnTo>
                  <a:pt x="7095189" y="0"/>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5" name="object 11"/>
          <p:cNvSpPr>
            <a:spLocks/>
          </p:cNvSpPr>
          <p:nvPr/>
        </p:nvSpPr>
        <p:spPr bwMode="auto">
          <a:xfrm flipH="1">
            <a:off x="6695649" y="152524"/>
            <a:ext cx="45719" cy="8729768"/>
          </a:xfrm>
          <a:custGeom>
            <a:avLst/>
            <a:gdLst>
              <a:gd name="T0" fmla="*/ 0 h 9454515"/>
              <a:gd name="T1" fmla="*/ 9454342 h 9454515"/>
            </a:gdLst>
            <a:ahLst/>
            <a:cxnLst>
              <a:cxn ang="0">
                <a:pos x="0" y="T0"/>
              </a:cxn>
              <a:cxn ang="0">
                <a:pos x="0" y="T1"/>
              </a:cxn>
            </a:cxnLst>
            <a:rect l="0" t="0" r="r" b="b"/>
            <a:pathLst>
              <a:path h="9454515">
                <a:moveTo>
                  <a:pt x="0" y="0"/>
                </a:moveTo>
                <a:lnTo>
                  <a:pt x="0" y="9454342"/>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6" name="object 12"/>
          <p:cNvSpPr>
            <a:spLocks/>
          </p:cNvSpPr>
          <p:nvPr/>
        </p:nvSpPr>
        <p:spPr bwMode="auto">
          <a:xfrm>
            <a:off x="116631" y="202370"/>
            <a:ext cx="45719" cy="8621825"/>
          </a:xfrm>
          <a:custGeom>
            <a:avLst/>
            <a:gdLst>
              <a:gd name="T0" fmla="*/ 0 h 9308465"/>
              <a:gd name="T1" fmla="*/ 9307951 h 9308465"/>
            </a:gdLst>
            <a:ahLst/>
            <a:cxnLst>
              <a:cxn ang="0">
                <a:pos x="0" y="T0"/>
              </a:cxn>
              <a:cxn ang="0">
                <a:pos x="0" y="T1"/>
              </a:cxn>
            </a:cxnLst>
            <a:rect l="0" t="0" r="r" b="b"/>
            <a:pathLst>
              <a:path h="9308465">
                <a:moveTo>
                  <a:pt x="0" y="0"/>
                </a:moveTo>
                <a:lnTo>
                  <a:pt x="0" y="9307951"/>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7" name="object 13"/>
          <p:cNvSpPr>
            <a:spLocks/>
          </p:cNvSpPr>
          <p:nvPr/>
        </p:nvSpPr>
        <p:spPr bwMode="auto">
          <a:xfrm>
            <a:off x="6695330" y="225549"/>
            <a:ext cx="45719" cy="8594923"/>
          </a:xfrm>
          <a:custGeom>
            <a:avLst/>
            <a:gdLst>
              <a:gd name="T0" fmla="*/ 0 h 9308465"/>
              <a:gd name="T1" fmla="*/ 9307951 h 9308465"/>
            </a:gdLst>
            <a:ahLst/>
            <a:cxnLst>
              <a:cxn ang="0">
                <a:pos x="0" y="T0"/>
              </a:cxn>
              <a:cxn ang="0">
                <a:pos x="0" y="T1"/>
              </a:cxn>
            </a:cxnLst>
            <a:rect l="0" t="0" r="r" b="b"/>
            <a:pathLst>
              <a:path h="9308465">
                <a:moveTo>
                  <a:pt x="0" y="0"/>
                </a:moveTo>
                <a:lnTo>
                  <a:pt x="0" y="9307951"/>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8" name="object 14"/>
          <p:cNvSpPr>
            <a:spLocks/>
          </p:cNvSpPr>
          <p:nvPr/>
        </p:nvSpPr>
        <p:spPr bwMode="auto">
          <a:xfrm>
            <a:off x="47734" y="8895050"/>
            <a:ext cx="6705053" cy="45719"/>
          </a:xfrm>
          <a:custGeom>
            <a:avLst/>
            <a:gdLst>
              <a:gd name="T0" fmla="*/ 0 w 7168515"/>
              <a:gd name="T1" fmla="*/ 7168341 w 7168515"/>
            </a:gdLst>
            <a:ahLst/>
            <a:cxnLst>
              <a:cxn ang="0">
                <a:pos x="T0" y="0"/>
              </a:cxn>
              <a:cxn ang="0">
                <a:pos x="T1" y="0"/>
              </a:cxn>
            </a:cxnLst>
            <a:rect l="0" t="0" r="r" b="b"/>
            <a:pathLst>
              <a:path w="7168515">
                <a:moveTo>
                  <a:pt x="0" y="0"/>
                </a:moveTo>
                <a:lnTo>
                  <a:pt x="7168341" y="0"/>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9" name="object 15"/>
          <p:cNvSpPr>
            <a:spLocks/>
          </p:cNvSpPr>
          <p:nvPr/>
        </p:nvSpPr>
        <p:spPr bwMode="auto">
          <a:xfrm flipV="1">
            <a:off x="120441" y="8765780"/>
            <a:ext cx="6597748" cy="58415"/>
          </a:xfrm>
          <a:custGeom>
            <a:avLst/>
            <a:gdLst>
              <a:gd name="T0" fmla="*/ 0 w 7095490"/>
              <a:gd name="T1" fmla="*/ 7095189 w 7095490"/>
            </a:gdLst>
            <a:ahLst/>
            <a:cxnLst>
              <a:cxn ang="0">
                <a:pos x="T0" y="0"/>
              </a:cxn>
              <a:cxn ang="0">
                <a:pos x="T1" y="0"/>
              </a:cxn>
            </a:cxnLst>
            <a:rect l="0" t="0" r="r" b="b"/>
            <a:pathLst>
              <a:path w="7095490">
                <a:moveTo>
                  <a:pt x="0" y="0"/>
                </a:moveTo>
                <a:lnTo>
                  <a:pt x="7095189" y="0"/>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30" name="object 16"/>
          <p:cNvSpPr>
            <a:spLocks/>
          </p:cNvSpPr>
          <p:nvPr/>
        </p:nvSpPr>
        <p:spPr bwMode="auto">
          <a:xfrm>
            <a:off x="150580" y="8757398"/>
            <a:ext cx="6529852" cy="45719"/>
          </a:xfrm>
          <a:custGeom>
            <a:avLst/>
            <a:gdLst>
              <a:gd name="T0" fmla="*/ 0 w 7022465"/>
              <a:gd name="T1" fmla="*/ 7021951 w 7022465"/>
            </a:gdLst>
            <a:ahLst/>
            <a:cxnLst>
              <a:cxn ang="0">
                <a:pos x="T0" y="0"/>
              </a:cxn>
              <a:cxn ang="0">
                <a:pos x="T1" y="0"/>
              </a:cxn>
            </a:cxnLst>
            <a:rect l="0" t="0" r="r" b="b"/>
            <a:pathLst>
              <a:path w="7022465">
                <a:moveTo>
                  <a:pt x="0" y="0"/>
                </a:moveTo>
                <a:lnTo>
                  <a:pt x="7021951" y="0"/>
                </a:lnTo>
              </a:path>
            </a:pathLst>
          </a:custGeom>
          <a:noFill/>
          <a:ln w="19557">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11" name="مستطيل 10"/>
          <p:cNvSpPr/>
          <p:nvPr/>
        </p:nvSpPr>
        <p:spPr>
          <a:xfrm>
            <a:off x="238200" y="323528"/>
            <a:ext cx="1512168"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b="1" dirty="0" smtClean="0">
                <a:solidFill>
                  <a:schemeClr val="tx1"/>
                </a:solidFill>
                <a:latin typeface="Times New Roman" pitchFamily="18" charset="0"/>
                <a:cs typeface="Times New Roman" pitchFamily="18" charset="0"/>
              </a:rPr>
              <a:t>USB PART</a:t>
            </a:r>
            <a:endParaRPr lang="en-US" b="1" dirty="0">
              <a:solidFill>
                <a:schemeClr val="tx1"/>
              </a:solidFill>
              <a:latin typeface="Times New Roman" pitchFamily="18" charset="0"/>
              <a:cs typeface="Times New Roman" pitchFamily="18" charset="0"/>
            </a:endParaRPr>
          </a:p>
        </p:txBody>
      </p:sp>
      <p:graphicFrame>
        <p:nvGraphicFramePr>
          <p:cNvPr id="12" name="جدول 3"/>
          <p:cNvGraphicFramePr>
            <a:graphicFrameLocks noGrp="1"/>
          </p:cNvGraphicFramePr>
          <p:nvPr>
            <p:extLst>
              <p:ext uri="{D42A27DB-BD31-4B8C-83A1-F6EECF244321}">
                <p14:modId xmlns:p14="http://schemas.microsoft.com/office/powerpoint/2010/main" val="2192210475"/>
              </p:ext>
            </p:extLst>
          </p:nvPr>
        </p:nvGraphicFramePr>
        <p:xfrm>
          <a:off x="476671" y="971598"/>
          <a:ext cx="5904658" cy="1155341"/>
        </p:xfrm>
        <a:graphic>
          <a:graphicData uri="http://schemas.openxmlformats.org/drawingml/2006/table">
            <a:tbl>
              <a:tblPr>
                <a:tableStyleId>{D7AC3CCA-C797-4891-BE02-D94E43425B78}</a:tableStyleId>
              </a:tblPr>
              <a:tblGrid>
                <a:gridCol w="1080121">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1584177">
                  <a:extLst>
                    <a:ext uri="{9D8B030D-6E8A-4147-A177-3AD203B41FA5}">
                      <a16:colId xmlns:a16="http://schemas.microsoft.com/office/drawing/2014/main" val="20003"/>
                    </a:ext>
                  </a:extLst>
                </a:gridCol>
              </a:tblGrid>
              <a:tr h="226863">
                <a:tc rowSpan="2">
                  <a:txBody>
                    <a:bodyPr/>
                    <a:lstStyle/>
                    <a:p>
                      <a:pPr algn="ctr" fontAlgn="ctr"/>
                      <a:r>
                        <a:rPr lang="en-US" sz="1100" u="none" strike="noStrike" dirty="0" smtClean="0">
                          <a:effectLst/>
                        </a:rPr>
                        <a:t>Payload</a:t>
                      </a:r>
                      <a:endParaRPr lang="en-US" sz="1100" b="0" i="0" u="none" strike="noStrike" dirty="0">
                        <a:solidFill>
                          <a:srgbClr val="000000"/>
                        </a:solidFill>
                        <a:effectLst/>
                        <a:latin typeface="Times New Roman"/>
                      </a:endParaRPr>
                    </a:p>
                  </a:txBody>
                  <a:tcPr marL="9525" marR="9525" marT="9525" marB="0" anchor="ctr"/>
                </a:tc>
                <a:tc gridSpan="3">
                  <a:txBody>
                    <a:bodyPr/>
                    <a:lstStyle/>
                    <a:p>
                      <a:pPr algn="ctr" fontAlgn="ctr"/>
                      <a:r>
                        <a:rPr lang="en-US" sz="1100" b="0" i="0" u="none" strike="noStrike" dirty="0" smtClean="0">
                          <a:solidFill>
                            <a:srgbClr val="000000"/>
                          </a:solidFill>
                          <a:effectLst/>
                          <a:latin typeface="Times New Roman"/>
                        </a:rPr>
                        <a:t>Overhead</a:t>
                      </a:r>
                      <a:endParaRPr lang="en-US" sz="1100" b="0" i="0" u="none" strike="noStrike" dirty="0">
                        <a:solidFill>
                          <a:srgbClr val="000000"/>
                        </a:solidFill>
                        <a:effectLst/>
                        <a:latin typeface="Times New Roman"/>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6863">
                <a:tc vMerge="1">
                  <a:txBody>
                    <a:bodyPr/>
                    <a:lstStyle/>
                    <a:p>
                      <a:endParaRPr lang="en-US"/>
                    </a:p>
                  </a:txBody>
                  <a:tcPr/>
                </a:tc>
                <a:tc>
                  <a:txBody>
                    <a:bodyPr/>
                    <a:lstStyle/>
                    <a:p>
                      <a:pPr algn="ctr" fontAlgn="ctr"/>
                      <a:r>
                        <a:rPr lang="en-US" sz="1100" b="0" i="0" u="none" strike="noStrike" dirty="0" smtClean="0">
                          <a:solidFill>
                            <a:srgbClr val="000000"/>
                          </a:solidFill>
                          <a:effectLst/>
                          <a:latin typeface="Times New Roman"/>
                        </a:rPr>
                        <a:t>File size = 1280</a:t>
                      </a:r>
                      <a:r>
                        <a:rPr lang="en-US" sz="1100" b="0" i="0" u="none" strike="noStrike" baseline="0" dirty="0" smtClean="0">
                          <a:solidFill>
                            <a:srgbClr val="000000"/>
                          </a:solidFill>
                          <a:effectLst/>
                          <a:latin typeface="Times New Roman"/>
                        </a:rPr>
                        <a:t> bytes</a:t>
                      </a:r>
                      <a:endParaRPr lang="en-US" sz="1100" b="0" i="0" u="none" strike="noStrike" dirty="0">
                        <a:solidFill>
                          <a:srgbClr val="000000"/>
                        </a:solidFill>
                        <a:effectLst/>
                        <a:latin typeface="Times New Roman"/>
                      </a:endParaRPr>
                    </a:p>
                  </a:txBody>
                  <a:tcPr marL="9525" marR="9525" marT="9525" marB="0" anchor="ctr"/>
                </a:tc>
                <a:tc>
                  <a:txBody>
                    <a:bodyPr/>
                    <a:lstStyle/>
                    <a:p>
                      <a:pPr algn="ctr"/>
                      <a:r>
                        <a:rPr lang="en-US" sz="1100" b="0" i="0" u="none" strike="noStrike" kern="1200" baseline="0" dirty="0" smtClean="0">
                          <a:solidFill>
                            <a:srgbClr val="000000"/>
                          </a:solidFill>
                          <a:effectLst/>
                          <a:latin typeface="Times New Roman"/>
                          <a:ea typeface="+mn-ea"/>
                          <a:cs typeface="+mn-cs"/>
                        </a:rPr>
                        <a:t>File size = 2560 bytes</a:t>
                      </a:r>
                      <a:endParaRPr lang="en-US" sz="1100" b="0" i="0" u="none" strike="noStrike" kern="1200" baseline="0" dirty="0">
                        <a:solidFill>
                          <a:srgbClr val="000000"/>
                        </a:solidFill>
                        <a:effectLst/>
                        <a:latin typeface="Times New Roman"/>
                        <a:ea typeface="+mn-ea"/>
                        <a:cs typeface="+mn-cs"/>
                      </a:endParaRPr>
                    </a:p>
                  </a:txBody>
                  <a:tcPr marL="9525" marR="9525" marT="9525" marB="0" anchor="ctr"/>
                </a:tc>
                <a:tc>
                  <a:txBody>
                    <a:bodyPr/>
                    <a:lstStyle/>
                    <a:p>
                      <a:pPr algn="ctr"/>
                      <a:r>
                        <a:rPr lang="en-US" sz="1100" b="0" i="0" u="none" strike="noStrike" kern="1200" dirty="0" smtClean="0">
                          <a:solidFill>
                            <a:srgbClr val="000000"/>
                          </a:solidFill>
                          <a:effectLst/>
                          <a:latin typeface="Times New Roman"/>
                          <a:ea typeface="+mn-ea"/>
                          <a:cs typeface="+mn-cs"/>
                        </a:rPr>
                        <a:t>File</a:t>
                      </a:r>
                      <a:r>
                        <a:rPr lang="en-US" sz="1100" b="0" i="0" u="none" strike="noStrike" kern="1200" baseline="0" dirty="0" smtClean="0">
                          <a:solidFill>
                            <a:srgbClr val="000000"/>
                          </a:solidFill>
                          <a:effectLst/>
                          <a:latin typeface="Times New Roman"/>
                          <a:ea typeface="+mn-ea"/>
                          <a:cs typeface="+mn-cs"/>
                        </a:rPr>
                        <a:t> size = 3840 bytes</a:t>
                      </a:r>
                      <a:endParaRPr lang="en-US" sz="1100" b="0" i="0" u="none" strike="noStrike" kern="1200" dirty="0">
                        <a:solidFill>
                          <a:srgbClr val="000000"/>
                        </a:solidFill>
                        <a:effectLst/>
                        <a:latin typeface="Times New Roman"/>
                        <a:ea typeface="+mn-ea"/>
                        <a:cs typeface="+mn-cs"/>
                      </a:endParaRPr>
                    </a:p>
                  </a:txBody>
                  <a:tcPr marL="9525" marR="9525" marT="9525" marB="0" anchor="ctr"/>
                </a:tc>
                <a:extLst>
                  <a:ext uri="{0D108BD9-81ED-4DB2-BD59-A6C34878D82A}">
                    <a16:rowId xmlns:a16="http://schemas.microsoft.com/office/drawing/2014/main" val="1269818669"/>
                  </a:ext>
                </a:extLst>
              </a:tr>
              <a:tr h="247889">
                <a:tc>
                  <a:txBody>
                    <a:bodyPr/>
                    <a:lstStyle/>
                    <a:p>
                      <a:pPr algn="ctr" fontAlgn="ctr"/>
                      <a:r>
                        <a:rPr lang="en-US" sz="1100" u="none" strike="noStrike" dirty="0" smtClean="0">
                          <a:effectLst/>
                        </a:rPr>
                        <a:t>128 bytes</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100" u="none" strike="noStrike" dirty="0" smtClean="0">
                          <a:effectLst/>
                        </a:rPr>
                        <a:t>2.754%</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100" u="none" strike="noStrike" dirty="0">
                          <a:effectLst/>
                        </a:rPr>
                        <a:t> </a:t>
                      </a:r>
                      <a:r>
                        <a:rPr lang="en-US" sz="1100" u="none" strike="noStrike" dirty="0" smtClean="0">
                          <a:effectLst/>
                        </a:rPr>
                        <a:t>2.754%</a:t>
                      </a:r>
                      <a:endParaRPr lang="en-US" sz="1100" b="0" i="0" u="none" strike="noStrike" dirty="0">
                        <a:solidFill>
                          <a:srgbClr val="000000"/>
                        </a:solidFill>
                        <a:effectLst/>
                        <a:latin typeface="Times New Roman"/>
                      </a:endParaRPr>
                    </a:p>
                  </a:txBody>
                  <a:tcPr marL="9525" marR="9525" marT="9525" marB="0" anchor="ctr"/>
                </a:tc>
                <a:tc>
                  <a:txBody>
                    <a:bodyPr/>
                    <a:lstStyle/>
                    <a:p>
                      <a:pPr marL="0" marR="0" indent="0" algn="ctr" defTabSz="914400" rtl="1" eaLnBrk="1" fontAlgn="ctr" latinLnBrk="0" hangingPunct="1">
                        <a:lnSpc>
                          <a:spcPct val="100000"/>
                        </a:lnSpc>
                        <a:spcBef>
                          <a:spcPts val="0"/>
                        </a:spcBef>
                        <a:spcAft>
                          <a:spcPts val="0"/>
                        </a:spcAft>
                        <a:buClrTx/>
                        <a:buSzTx/>
                        <a:buFontTx/>
                        <a:buNone/>
                        <a:tabLst/>
                        <a:defRPr/>
                      </a:pPr>
                      <a:r>
                        <a:rPr lang="en-US" sz="1100" u="none" strike="noStrike" dirty="0" smtClean="0">
                          <a:effectLst/>
                        </a:rPr>
                        <a:t>  </a:t>
                      </a:r>
                      <a:r>
                        <a:rPr lang="en-US" sz="1100" u="none" strike="noStrike" dirty="0" smtClean="0">
                          <a:effectLst/>
                        </a:rPr>
                        <a:t>2.754%</a:t>
                      </a:r>
                      <a:endParaRPr lang="en-US" sz="1100" b="0" i="0" u="none" strike="noStrike" dirty="0" smtClean="0">
                        <a:solidFill>
                          <a:srgbClr val="000000"/>
                        </a:solidFill>
                        <a:effectLst/>
                        <a:latin typeface="Times New Roman"/>
                      </a:endParaRPr>
                    </a:p>
                  </a:txBody>
                  <a:tcPr marL="9525" marR="9525" marT="9525" marB="0" anchor="ctr"/>
                </a:tc>
                <a:extLst>
                  <a:ext uri="{0D108BD9-81ED-4DB2-BD59-A6C34878D82A}">
                    <a16:rowId xmlns:a16="http://schemas.microsoft.com/office/drawing/2014/main" val="10002"/>
                  </a:ext>
                </a:extLst>
              </a:tr>
              <a:tr h="226863">
                <a:tc>
                  <a:txBody>
                    <a:bodyPr/>
                    <a:lstStyle/>
                    <a:p>
                      <a:pPr algn="ctr" fontAlgn="ctr"/>
                      <a:r>
                        <a:rPr lang="en-US" sz="1100" b="0" i="0" u="none" strike="noStrike" dirty="0" smtClean="0">
                          <a:solidFill>
                            <a:schemeClr val="dk1"/>
                          </a:solidFill>
                          <a:effectLst/>
                          <a:latin typeface="+mn-lt"/>
                        </a:rPr>
                        <a:t>90</a:t>
                      </a:r>
                      <a:r>
                        <a:rPr lang="en-US" sz="1100" b="0" i="0" u="none" strike="noStrike" baseline="0" dirty="0" smtClean="0">
                          <a:solidFill>
                            <a:schemeClr val="dk1"/>
                          </a:solidFill>
                          <a:effectLst/>
                          <a:latin typeface="+mn-lt"/>
                        </a:rPr>
                        <a:t> bytes</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100" u="none" strike="noStrike" dirty="0" smtClean="0">
                          <a:effectLst/>
                        </a:rPr>
                        <a:t>8.8563%</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100" u="none" strike="noStrike" dirty="0" smtClean="0">
                          <a:effectLst/>
                        </a:rPr>
                        <a:t>5.7133%</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100" u="none" strike="noStrike" dirty="0" smtClean="0">
                          <a:effectLst/>
                        </a:rPr>
                        <a:t>4.617%</a:t>
                      </a:r>
                      <a:endParaRPr lang="en-US" sz="1100" b="0" i="0" u="none" strike="noStrike" dirty="0">
                        <a:solidFill>
                          <a:srgbClr val="000000"/>
                        </a:solidFill>
                        <a:effectLst/>
                        <a:latin typeface="Times New Roman"/>
                      </a:endParaRPr>
                    </a:p>
                  </a:txBody>
                  <a:tcPr marL="9525" marR="9525" marT="9525" marB="0" anchor="ctr"/>
                </a:tc>
                <a:extLst>
                  <a:ext uri="{0D108BD9-81ED-4DB2-BD59-A6C34878D82A}">
                    <a16:rowId xmlns:a16="http://schemas.microsoft.com/office/drawing/2014/main" val="10003"/>
                  </a:ext>
                </a:extLst>
              </a:tr>
              <a:tr h="226863">
                <a:tc>
                  <a:txBody>
                    <a:bodyPr/>
                    <a:lstStyle/>
                    <a:p>
                      <a:pPr algn="ctr" fontAlgn="ctr"/>
                      <a:r>
                        <a:rPr lang="en-US" sz="1100" b="0" i="0" u="none" strike="noStrike" dirty="0" smtClean="0">
                          <a:solidFill>
                            <a:srgbClr val="000000"/>
                          </a:solidFill>
                          <a:effectLst/>
                          <a:latin typeface="Times New Roman"/>
                        </a:rPr>
                        <a:t>200 bytes</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000" b="0" i="0" u="none" strike="noStrike" dirty="0" smtClean="0">
                          <a:solidFill>
                            <a:srgbClr val="000000"/>
                          </a:solidFill>
                          <a:effectLst/>
                          <a:latin typeface="Times New Roman"/>
                        </a:rPr>
                        <a:t>10.1991%</a:t>
                      </a:r>
                      <a:endParaRPr lang="en-US" sz="1000" b="0" i="0" u="none" strike="noStrike" dirty="0">
                        <a:solidFill>
                          <a:srgbClr val="000000"/>
                        </a:solidFill>
                        <a:effectLst/>
                        <a:latin typeface="Times New Roman"/>
                      </a:endParaRPr>
                    </a:p>
                  </a:txBody>
                  <a:tcPr marL="9525" marR="9525" marT="9525" marB="0" anchor="ctr"/>
                </a:tc>
                <a:tc>
                  <a:txBody>
                    <a:bodyPr/>
                    <a:lstStyle/>
                    <a:p>
                      <a:pPr marL="0" marR="0" lvl="0" indent="0" algn="ctr" defTabSz="914400" rtl="1" eaLnBrk="1" fontAlgn="ctr" latinLnBrk="0" hangingPunct="1">
                        <a:lnSpc>
                          <a:spcPct val="100000"/>
                        </a:lnSpc>
                        <a:spcBef>
                          <a:spcPts val="0"/>
                        </a:spcBef>
                        <a:spcAft>
                          <a:spcPts val="0"/>
                        </a:spcAft>
                        <a:buClrTx/>
                        <a:buSzTx/>
                        <a:buFontTx/>
                        <a:buNone/>
                        <a:tabLst/>
                        <a:defRPr/>
                      </a:pPr>
                      <a:r>
                        <a:rPr lang="en-US" sz="1100" u="none" strike="noStrike" dirty="0" smtClean="0">
                          <a:effectLst/>
                        </a:rPr>
                        <a:t>3.291%</a:t>
                      </a:r>
                      <a:endParaRPr lang="en-US" sz="1100" b="0" i="0" u="none" strike="noStrike" dirty="0" smtClean="0">
                        <a:solidFill>
                          <a:srgbClr val="000000"/>
                        </a:solidFill>
                        <a:effectLst/>
                        <a:latin typeface="Times New Roman"/>
                      </a:endParaRPr>
                    </a:p>
                  </a:txBody>
                  <a:tcPr marL="9525" marR="9525" marT="9525" marB="0" anchor="ctr"/>
                </a:tc>
                <a:tc>
                  <a:txBody>
                    <a:bodyPr/>
                    <a:lstStyle/>
                    <a:p>
                      <a:pPr marL="0" marR="0" lvl="0" indent="0" algn="ctr" defTabSz="914400" rtl="1" eaLnBrk="1" fontAlgn="ctr" latinLnBrk="0" hangingPunct="1">
                        <a:lnSpc>
                          <a:spcPct val="100000"/>
                        </a:lnSpc>
                        <a:spcBef>
                          <a:spcPts val="0"/>
                        </a:spcBef>
                        <a:spcAft>
                          <a:spcPts val="0"/>
                        </a:spcAft>
                        <a:buClrTx/>
                        <a:buSzTx/>
                        <a:buFontTx/>
                        <a:buNone/>
                        <a:tabLst/>
                        <a:defRPr/>
                      </a:pPr>
                      <a:r>
                        <a:rPr lang="en-US" sz="1100" u="none" strike="noStrike" dirty="0" smtClean="0">
                          <a:effectLst/>
                        </a:rPr>
                        <a:t>5.709%</a:t>
                      </a:r>
                      <a:endParaRPr lang="en-US" sz="1100" b="0" i="0" u="none" strike="noStrike" dirty="0" smtClean="0">
                        <a:solidFill>
                          <a:srgbClr val="000000"/>
                        </a:solidFill>
                        <a:effectLst/>
                        <a:latin typeface="Times New Roman"/>
                      </a:endParaRPr>
                    </a:p>
                  </a:txBody>
                  <a:tcPr marL="9525" marR="9525" marT="9525" marB="0" anchor="ctr"/>
                </a:tc>
                <a:extLst>
                  <a:ext uri="{0D108BD9-81ED-4DB2-BD59-A6C34878D82A}">
                    <a16:rowId xmlns:a16="http://schemas.microsoft.com/office/drawing/2014/main" val="1628153316"/>
                  </a:ext>
                </a:extLst>
              </a:tr>
            </a:tbl>
          </a:graphicData>
        </a:graphic>
      </p:graphicFrame>
      <p:sp>
        <p:nvSpPr>
          <p:cNvPr id="3" name="Rectangle 2"/>
          <p:cNvSpPr/>
          <p:nvPr/>
        </p:nvSpPr>
        <p:spPr>
          <a:xfrm>
            <a:off x="2349700" y="2197794"/>
            <a:ext cx="2157962" cy="253916"/>
          </a:xfrm>
          <a:prstGeom prst="rect">
            <a:avLst/>
          </a:prstGeom>
        </p:spPr>
        <p:txBody>
          <a:bodyPr wrap="none">
            <a:spAutoFit/>
          </a:bodyPr>
          <a:lstStyle/>
          <a:p>
            <a:pPr lvl="0" rtl="0"/>
            <a:r>
              <a:rPr lang="en-US" sz="1050" dirty="0" smtClean="0">
                <a:solidFill>
                  <a:prstClr val="black"/>
                </a:solidFill>
                <a:latin typeface="Times New Roman" pitchFamily="18" charset="0"/>
                <a:cs typeface="Times New Roman" pitchFamily="18" charset="0"/>
              </a:rPr>
              <a:t>Table2.1_USB </a:t>
            </a:r>
            <a:r>
              <a:rPr lang="en-US" sz="1050" dirty="0">
                <a:solidFill>
                  <a:prstClr val="black"/>
                </a:solidFill>
                <a:latin typeface="Times New Roman" pitchFamily="18" charset="0"/>
                <a:cs typeface="Times New Roman" pitchFamily="18" charset="0"/>
              </a:rPr>
              <a:t>percentage </a:t>
            </a:r>
            <a:r>
              <a:rPr lang="en-US" sz="1050" dirty="0" smtClean="0">
                <a:solidFill>
                  <a:prstClr val="black"/>
                </a:solidFill>
                <a:latin typeface="Times New Roman" pitchFamily="18" charset="0"/>
                <a:cs typeface="Times New Roman" pitchFamily="18" charset="0"/>
              </a:rPr>
              <a:t>Overhead</a:t>
            </a:r>
            <a:endParaRPr lang="en-US" sz="1050" dirty="0">
              <a:solidFill>
                <a:prstClr val="black"/>
              </a:solidFill>
              <a:latin typeface="Times New Roman" pitchFamily="18" charset="0"/>
              <a:cs typeface="Times New Roman" pitchFamily="18" charset="0"/>
            </a:endParaRPr>
          </a:p>
        </p:txBody>
      </p:sp>
      <p:sp>
        <p:nvSpPr>
          <p:cNvPr id="4" name="TextBox 3"/>
          <p:cNvSpPr txBox="1"/>
          <p:nvPr/>
        </p:nvSpPr>
        <p:spPr>
          <a:xfrm>
            <a:off x="476671" y="2460092"/>
            <a:ext cx="5904658" cy="830997"/>
          </a:xfrm>
          <a:prstGeom prst="rect">
            <a:avLst/>
          </a:prstGeom>
          <a:noFill/>
        </p:spPr>
        <p:txBody>
          <a:bodyPr wrap="square" rtlCol="0">
            <a:spAutoFit/>
          </a:bodyPr>
          <a:lstStyle/>
          <a:p>
            <a:pPr algn="l"/>
            <a:r>
              <a:rPr lang="en-US" sz="1200" dirty="0" smtClean="0"/>
              <a:t>When we made our the file size a multiple of the payload, the overhead remained constant as all the packets will be full. Thus, the minimum overload is (without the existence of bit stuffing) is 2.754%. When the file size is not a multiple of the payload, it changes as shown in table 2.1.</a:t>
            </a:r>
            <a:endParaRPr lang="en-US" sz="1200" dirty="0"/>
          </a:p>
        </p:txBody>
      </p:sp>
      <p:graphicFrame>
        <p:nvGraphicFramePr>
          <p:cNvPr id="6" name="Table 5"/>
          <p:cNvGraphicFramePr>
            <a:graphicFrameLocks noGrp="1"/>
          </p:cNvGraphicFramePr>
          <p:nvPr>
            <p:extLst>
              <p:ext uri="{D42A27DB-BD31-4B8C-83A1-F6EECF244321}">
                <p14:modId xmlns:p14="http://schemas.microsoft.com/office/powerpoint/2010/main" val="1578779650"/>
              </p:ext>
            </p:extLst>
          </p:nvPr>
        </p:nvGraphicFramePr>
        <p:xfrm>
          <a:off x="476671" y="3569787"/>
          <a:ext cx="5904658" cy="1155341"/>
        </p:xfrm>
        <a:graphic>
          <a:graphicData uri="http://schemas.openxmlformats.org/drawingml/2006/table">
            <a:tbl>
              <a:tblPr>
                <a:tableStyleId>{D7AC3CCA-C797-4891-BE02-D94E43425B78}</a:tableStyleId>
              </a:tblPr>
              <a:tblGrid>
                <a:gridCol w="1080121">
                  <a:extLst>
                    <a:ext uri="{9D8B030D-6E8A-4147-A177-3AD203B41FA5}">
                      <a16:colId xmlns:a16="http://schemas.microsoft.com/office/drawing/2014/main" val="695269299"/>
                    </a:ext>
                  </a:extLst>
                </a:gridCol>
                <a:gridCol w="1656184">
                  <a:extLst>
                    <a:ext uri="{9D8B030D-6E8A-4147-A177-3AD203B41FA5}">
                      <a16:colId xmlns:a16="http://schemas.microsoft.com/office/drawing/2014/main" val="3790464186"/>
                    </a:ext>
                  </a:extLst>
                </a:gridCol>
                <a:gridCol w="1584176">
                  <a:extLst>
                    <a:ext uri="{9D8B030D-6E8A-4147-A177-3AD203B41FA5}">
                      <a16:colId xmlns:a16="http://schemas.microsoft.com/office/drawing/2014/main" val="66819117"/>
                    </a:ext>
                  </a:extLst>
                </a:gridCol>
                <a:gridCol w="1584177">
                  <a:extLst>
                    <a:ext uri="{9D8B030D-6E8A-4147-A177-3AD203B41FA5}">
                      <a16:colId xmlns:a16="http://schemas.microsoft.com/office/drawing/2014/main" val="1364201609"/>
                    </a:ext>
                  </a:extLst>
                </a:gridCol>
              </a:tblGrid>
              <a:tr h="226863">
                <a:tc rowSpan="2">
                  <a:txBody>
                    <a:bodyPr/>
                    <a:lstStyle/>
                    <a:p>
                      <a:pPr algn="ctr" fontAlgn="ctr"/>
                      <a:r>
                        <a:rPr lang="en-US" sz="1100" u="none" strike="noStrike" dirty="0" smtClean="0">
                          <a:effectLst/>
                        </a:rPr>
                        <a:t>Payload</a:t>
                      </a:r>
                      <a:endParaRPr lang="en-US" sz="1100" b="0" i="0" u="none" strike="noStrike" dirty="0">
                        <a:solidFill>
                          <a:srgbClr val="000000"/>
                        </a:solidFill>
                        <a:effectLst/>
                        <a:latin typeface="Times New Roman"/>
                      </a:endParaRPr>
                    </a:p>
                  </a:txBody>
                  <a:tcPr marL="9525" marR="9525" marT="9525" marB="0" anchor="ctr"/>
                </a:tc>
                <a:tc gridSpan="3">
                  <a:txBody>
                    <a:bodyPr/>
                    <a:lstStyle/>
                    <a:p>
                      <a:pPr algn="ctr" fontAlgn="ctr"/>
                      <a:r>
                        <a:rPr lang="en-US" sz="1100" b="0" i="0" u="none" strike="noStrike" dirty="0" smtClean="0">
                          <a:solidFill>
                            <a:srgbClr val="000000"/>
                          </a:solidFill>
                          <a:effectLst/>
                          <a:latin typeface="Times New Roman"/>
                        </a:rPr>
                        <a:t>Efficiency</a:t>
                      </a:r>
                      <a:endParaRPr lang="en-US" sz="1100" b="0" i="0" u="none" strike="noStrike" dirty="0">
                        <a:solidFill>
                          <a:srgbClr val="000000"/>
                        </a:solidFill>
                        <a:effectLst/>
                        <a:latin typeface="Times New Roman"/>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9228627"/>
                  </a:ext>
                </a:extLst>
              </a:tr>
              <a:tr h="226863">
                <a:tc vMerge="1">
                  <a:txBody>
                    <a:bodyPr/>
                    <a:lstStyle/>
                    <a:p>
                      <a:endParaRPr lang="en-US"/>
                    </a:p>
                  </a:txBody>
                  <a:tcPr/>
                </a:tc>
                <a:tc>
                  <a:txBody>
                    <a:bodyPr/>
                    <a:lstStyle/>
                    <a:p>
                      <a:pPr algn="ctr" fontAlgn="ctr"/>
                      <a:r>
                        <a:rPr lang="en-US" sz="1100" b="0" i="0" u="none" strike="noStrike" dirty="0" smtClean="0">
                          <a:solidFill>
                            <a:srgbClr val="000000"/>
                          </a:solidFill>
                          <a:effectLst/>
                          <a:latin typeface="Times New Roman"/>
                        </a:rPr>
                        <a:t>File size = 1280</a:t>
                      </a:r>
                      <a:r>
                        <a:rPr lang="en-US" sz="1100" b="0" i="0" u="none" strike="noStrike" baseline="0" dirty="0" smtClean="0">
                          <a:solidFill>
                            <a:srgbClr val="000000"/>
                          </a:solidFill>
                          <a:effectLst/>
                          <a:latin typeface="Times New Roman"/>
                        </a:rPr>
                        <a:t> bytes</a:t>
                      </a:r>
                      <a:endParaRPr lang="en-US" sz="1100" b="0" i="0" u="none" strike="noStrike" dirty="0">
                        <a:solidFill>
                          <a:srgbClr val="000000"/>
                        </a:solidFill>
                        <a:effectLst/>
                        <a:latin typeface="Times New Roman"/>
                      </a:endParaRPr>
                    </a:p>
                  </a:txBody>
                  <a:tcPr marL="9525" marR="9525" marT="9525" marB="0" anchor="ctr"/>
                </a:tc>
                <a:tc>
                  <a:txBody>
                    <a:bodyPr/>
                    <a:lstStyle/>
                    <a:p>
                      <a:pPr algn="ctr"/>
                      <a:r>
                        <a:rPr lang="en-US" sz="1100" b="0" i="0" u="none" strike="noStrike" kern="1200" baseline="0" dirty="0" smtClean="0">
                          <a:solidFill>
                            <a:srgbClr val="000000"/>
                          </a:solidFill>
                          <a:effectLst/>
                          <a:latin typeface="Times New Roman"/>
                          <a:ea typeface="+mn-ea"/>
                          <a:cs typeface="+mn-cs"/>
                        </a:rPr>
                        <a:t>File size = 2560 bytes</a:t>
                      </a:r>
                      <a:endParaRPr lang="en-US" sz="1100" b="0" i="0" u="none" strike="noStrike" kern="1200" baseline="0" dirty="0">
                        <a:solidFill>
                          <a:srgbClr val="000000"/>
                        </a:solidFill>
                        <a:effectLst/>
                        <a:latin typeface="Times New Roman"/>
                        <a:ea typeface="+mn-ea"/>
                        <a:cs typeface="+mn-cs"/>
                      </a:endParaRPr>
                    </a:p>
                  </a:txBody>
                  <a:tcPr marL="9525" marR="9525" marT="9525" marB="0" anchor="ctr"/>
                </a:tc>
                <a:tc>
                  <a:txBody>
                    <a:bodyPr/>
                    <a:lstStyle/>
                    <a:p>
                      <a:pPr algn="ctr"/>
                      <a:r>
                        <a:rPr lang="en-US" sz="1100" b="0" i="0" u="none" strike="noStrike" kern="1200" dirty="0" smtClean="0">
                          <a:solidFill>
                            <a:srgbClr val="000000"/>
                          </a:solidFill>
                          <a:effectLst/>
                          <a:latin typeface="Times New Roman"/>
                          <a:ea typeface="+mn-ea"/>
                          <a:cs typeface="+mn-cs"/>
                        </a:rPr>
                        <a:t>File</a:t>
                      </a:r>
                      <a:r>
                        <a:rPr lang="en-US" sz="1100" b="0" i="0" u="none" strike="noStrike" kern="1200" baseline="0" dirty="0" smtClean="0">
                          <a:solidFill>
                            <a:srgbClr val="000000"/>
                          </a:solidFill>
                          <a:effectLst/>
                          <a:latin typeface="Times New Roman"/>
                          <a:ea typeface="+mn-ea"/>
                          <a:cs typeface="+mn-cs"/>
                        </a:rPr>
                        <a:t> size = 3840 bytes</a:t>
                      </a:r>
                      <a:endParaRPr lang="en-US" sz="1100" b="0" i="0" u="none" strike="noStrike" kern="1200" dirty="0">
                        <a:solidFill>
                          <a:srgbClr val="000000"/>
                        </a:solidFill>
                        <a:effectLst/>
                        <a:latin typeface="Times New Roman"/>
                        <a:ea typeface="+mn-ea"/>
                        <a:cs typeface="+mn-cs"/>
                      </a:endParaRPr>
                    </a:p>
                  </a:txBody>
                  <a:tcPr marL="9525" marR="9525" marT="9525" marB="0" anchor="ctr"/>
                </a:tc>
                <a:extLst>
                  <a:ext uri="{0D108BD9-81ED-4DB2-BD59-A6C34878D82A}">
                    <a16:rowId xmlns:a16="http://schemas.microsoft.com/office/drawing/2014/main" val="4069743494"/>
                  </a:ext>
                </a:extLst>
              </a:tr>
              <a:tr h="247889">
                <a:tc>
                  <a:txBody>
                    <a:bodyPr/>
                    <a:lstStyle/>
                    <a:p>
                      <a:pPr algn="ctr" fontAlgn="ctr"/>
                      <a:r>
                        <a:rPr lang="en-US" sz="1100" u="none" strike="noStrike" dirty="0" smtClean="0">
                          <a:effectLst/>
                        </a:rPr>
                        <a:t>128 bytes</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100" u="none" strike="noStrike" dirty="0" smtClean="0">
                          <a:effectLst/>
                        </a:rPr>
                        <a:t>97.246%</a:t>
                      </a:r>
                      <a:endParaRPr lang="en-US" sz="1100" b="0" i="0" u="none" strike="noStrike" dirty="0">
                        <a:solidFill>
                          <a:srgbClr val="000000"/>
                        </a:solidFill>
                        <a:effectLst/>
                        <a:latin typeface="Times New Roman"/>
                      </a:endParaRPr>
                    </a:p>
                  </a:txBody>
                  <a:tcPr marL="9525" marR="9525" marT="9525" marB="0" anchor="ctr"/>
                </a:tc>
                <a:tc>
                  <a:txBody>
                    <a:bodyPr/>
                    <a:lstStyle/>
                    <a:p>
                      <a:pPr marL="0" marR="0" lvl="0" indent="0" algn="ctr" defTabSz="914400" rtl="1" eaLnBrk="1" fontAlgn="ctr" latinLnBrk="0" hangingPunct="1">
                        <a:lnSpc>
                          <a:spcPct val="100000"/>
                        </a:lnSpc>
                        <a:spcBef>
                          <a:spcPts val="0"/>
                        </a:spcBef>
                        <a:spcAft>
                          <a:spcPts val="0"/>
                        </a:spcAft>
                        <a:buClrTx/>
                        <a:buSzTx/>
                        <a:buFontTx/>
                        <a:buNone/>
                        <a:tabLst/>
                        <a:defRPr/>
                      </a:pPr>
                      <a:r>
                        <a:rPr lang="en-US" sz="1100" u="none" strike="noStrike" dirty="0">
                          <a:effectLst/>
                        </a:rPr>
                        <a:t> </a:t>
                      </a:r>
                      <a:r>
                        <a:rPr lang="en-US" sz="1100" u="none" strike="noStrike" dirty="0" smtClean="0">
                          <a:effectLst/>
                        </a:rPr>
                        <a:t>97.246%</a:t>
                      </a:r>
                      <a:endParaRPr lang="en-US" sz="1100" b="0" i="0" u="none" strike="noStrike" dirty="0" smtClean="0">
                        <a:solidFill>
                          <a:srgbClr val="000000"/>
                        </a:solidFill>
                        <a:effectLst/>
                        <a:latin typeface="Times New Roman"/>
                      </a:endParaRPr>
                    </a:p>
                  </a:txBody>
                  <a:tcPr marL="9525" marR="9525" marT="9525" marB="0" anchor="ctr"/>
                </a:tc>
                <a:tc>
                  <a:txBody>
                    <a:bodyPr/>
                    <a:lstStyle/>
                    <a:p>
                      <a:pPr marL="0" marR="0" lvl="0" indent="0" algn="ctr" defTabSz="914400" rtl="1" eaLnBrk="1" fontAlgn="ctr" latinLnBrk="0" hangingPunct="1">
                        <a:lnSpc>
                          <a:spcPct val="100000"/>
                        </a:lnSpc>
                        <a:spcBef>
                          <a:spcPts val="0"/>
                        </a:spcBef>
                        <a:spcAft>
                          <a:spcPts val="0"/>
                        </a:spcAft>
                        <a:buClrTx/>
                        <a:buSzTx/>
                        <a:buFontTx/>
                        <a:buNone/>
                        <a:tabLst/>
                        <a:defRPr/>
                      </a:pPr>
                      <a:r>
                        <a:rPr lang="en-US" sz="1100" u="none" strike="noStrike" dirty="0" smtClean="0">
                          <a:effectLst/>
                        </a:rPr>
                        <a:t>  </a:t>
                      </a:r>
                      <a:r>
                        <a:rPr lang="en-US" sz="1100" u="none" strike="noStrike" dirty="0" smtClean="0">
                          <a:effectLst/>
                        </a:rPr>
                        <a:t>97.246%</a:t>
                      </a:r>
                      <a:endParaRPr lang="en-US" sz="1100" b="0" i="0" u="none" strike="noStrike" dirty="0" smtClean="0">
                        <a:solidFill>
                          <a:srgbClr val="000000"/>
                        </a:solidFill>
                        <a:effectLst/>
                        <a:latin typeface="Times New Roman"/>
                      </a:endParaRPr>
                    </a:p>
                  </a:txBody>
                  <a:tcPr marL="9525" marR="9525" marT="9525" marB="0" anchor="ctr"/>
                </a:tc>
                <a:extLst>
                  <a:ext uri="{0D108BD9-81ED-4DB2-BD59-A6C34878D82A}">
                    <a16:rowId xmlns:a16="http://schemas.microsoft.com/office/drawing/2014/main" val="3234936374"/>
                  </a:ext>
                </a:extLst>
              </a:tr>
              <a:tr h="226863">
                <a:tc>
                  <a:txBody>
                    <a:bodyPr/>
                    <a:lstStyle/>
                    <a:p>
                      <a:pPr algn="ctr" fontAlgn="ctr"/>
                      <a:r>
                        <a:rPr lang="en-US" sz="1100" b="0" i="0" u="none" strike="noStrike" dirty="0" smtClean="0">
                          <a:solidFill>
                            <a:schemeClr val="dk1"/>
                          </a:solidFill>
                          <a:effectLst/>
                          <a:latin typeface="+mn-lt"/>
                        </a:rPr>
                        <a:t>90</a:t>
                      </a:r>
                      <a:r>
                        <a:rPr lang="en-US" sz="1100" b="0" i="0" u="none" strike="noStrike" baseline="0" dirty="0" smtClean="0">
                          <a:solidFill>
                            <a:schemeClr val="dk1"/>
                          </a:solidFill>
                          <a:effectLst/>
                          <a:latin typeface="+mn-lt"/>
                        </a:rPr>
                        <a:t> bytes</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100" u="none" strike="noStrike" dirty="0" smtClean="0">
                          <a:effectLst/>
                        </a:rPr>
                        <a:t>91.1437%</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100" u="none" strike="noStrike" dirty="0" smtClean="0">
                          <a:effectLst/>
                        </a:rPr>
                        <a:t>94.2867%</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100" u="none" strike="noStrike" dirty="0" smtClean="0">
                          <a:effectLst/>
                        </a:rPr>
                        <a:t>95.383%</a:t>
                      </a:r>
                      <a:endParaRPr lang="en-US" sz="1100" b="0" i="0" u="none" strike="noStrike" dirty="0">
                        <a:solidFill>
                          <a:srgbClr val="000000"/>
                        </a:solidFill>
                        <a:effectLst/>
                        <a:latin typeface="Times New Roman"/>
                      </a:endParaRPr>
                    </a:p>
                  </a:txBody>
                  <a:tcPr marL="9525" marR="9525" marT="9525" marB="0" anchor="ctr"/>
                </a:tc>
                <a:extLst>
                  <a:ext uri="{0D108BD9-81ED-4DB2-BD59-A6C34878D82A}">
                    <a16:rowId xmlns:a16="http://schemas.microsoft.com/office/drawing/2014/main" val="1477504040"/>
                  </a:ext>
                </a:extLst>
              </a:tr>
              <a:tr h="226863">
                <a:tc>
                  <a:txBody>
                    <a:bodyPr/>
                    <a:lstStyle/>
                    <a:p>
                      <a:pPr algn="ctr" fontAlgn="ctr"/>
                      <a:r>
                        <a:rPr lang="en-US" sz="1100" b="0" i="0" u="none" strike="noStrike" dirty="0" smtClean="0">
                          <a:solidFill>
                            <a:srgbClr val="000000"/>
                          </a:solidFill>
                          <a:effectLst/>
                          <a:latin typeface="Times New Roman"/>
                        </a:rPr>
                        <a:t>200 bytes</a:t>
                      </a:r>
                      <a:endParaRPr lang="en-US" sz="1100" b="0" i="0" u="none" strike="noStrike" dirty="0">
                        <a:solidFill>
                          <a:srgbClr val="000000"/>
                        </a:solidFill>
                        <a:effectLst/>
                        <a:latin typeface="Times New Roman"/>
                      </a:endParaRPr>
                    </a:p>
                  </a:txBody>
                  <a:tcPr marL="9525" marR="9525" marT="9525" marB="0" anchor="ctr"/>
                </a:tc>
                <a:tc>
                  <a:txBody>
                    <a:bodyPr/>
                    <a:lstStyle/>
                    <a:p>
                      <a:pPr algn="ctr" fontAlgn="ctr"/>
                      <a:r>
                        <a:rPr lang="en-US" sz="1000" b="0" i="0" u="none" strike="noStrike" dirty="0" smtClean="0">
                          <a:solidFill>
                            <a:srgbClr val="000000"/>
                          </a:solidFill>
                          <a:effectLst/>
                          <a:latin typeface="Times New Roman"/>
                        </a:rPr>
                        <a:t>89.8009%</a:t>
                      </a:r>
                      <a:endParaRPr lang="en-US" sz="1000" b="0" i="0" u="none" strike="noStrike" dirty="0">
                        <a:solidFill>
                          <a:srgbClr val="000000"/>
                        </a:solidFill>
                        <a:effectLst/>
                        <a:latin typeface="Times New Roman"/>
                      </a:endParaRPr>
                    </a:p>
                  </a:txBody>
                  <a:tcPr marL="9525" marR="9525" marT="9525" marB="0" anchor="ctr"/>
                </a:tc>
                <a:tc>
                  <a:txBody>
                    <a:bodyPr/>
                    <a:lstStyle/>
                    <a:p>
                      <a:pPr marL="0" marR="0" lvl="0" indent="0" algn="ctr" defTabSz="914400" rtl="1" eaLnBrk="1" fontAlgn="ctr" latinLnBrk="0" hangingPunct="1">
                        <a:lnSpc>
                          <a:spcPct val="100000"/>
                        </a:lnSpc>
                        <a:spcBef>
                          <a:spcPts val="0"/>
                        </a:spcBef>
                        <a:spcAft>
                          <a:spcPts val="0"/>
                        </a:spcAft>
                        <a:buClrTx/>
                        <a:buSzTx/>
                        <a:buFontTx/>
                        <a:buNone/>
                        <a:tabLst/>
                        <a:defRPr/>
                      </a:pPr>
                      <a:r>
                        <a:rPr lang="en-US" sz="1100" u="none" strike="noStrike" dirty="0" smtClean="0">
                          <a:effectLst/>
                        </a:rPr>
                        <a:t>96.709%</a:t>
                      </a:r>
                      <a:endParaRPr lang="en-US" sz="1100" b="0" i="0" u="none" strike="noStrike" dirty="0" smtClean="0">
                        <a:solidFill>
                          <a:srgbClr val="000000"/>
                        </a:solidFill>
                        <a:effectLst/>
                        <a:latin typeface="Times New Roman"/>
                      </a:endParaRPr>
                    </a:p>
                  </a:txBody>
                  <a:tcPr marL="9525" marR="9525" marT="9525" marB="0" anchor="ctr"/>
                </a:tc>
                <a:tc>
                  <a:txBody>
                    <a:bodyPr/>
                    <a:lstStyle/>
                    <a:p>
                      <a:pPr marL="0" marR="0" lvl="0" indent="0" algn="ctr" defTabSz="914400" rtl="1" eaLnBrk="1" fontAlgn="ctr" latinLnBrk="0" hangingPunct="1">
                        <a:lnSpc>
                          <a:spcPct val="100000"/>
                        </a:lnSpc>
                        <a:spcBef>
                          <a:spcPts val="0"/>
                        </a:spcBef>
                        <a:spcAft>
                          <a:spcPts val="0"/>
                        </a:spcAft>
                        <a:buClrTx/>
                        <a:buSzTx/>
                        <a:buFontTx/>
                        <a:buNone/>
                        <a:tabLst/>
                        <a:defRPr/>
                      </a:pPr>
                      <a:r>
                        <a:rPr lang="en-US" sz="1100" u="none" strike="noStrike" dirty="0" smtClean="0">
                          <a:effectLst/>
                        </a:rPr>
                        <a:t>94.291%</a:t>
                      </a:r>
                      <a:endParaRPr lang="en-US" sz="1100" b="0" i="0" u="none" strike="noStrike" dirty="0" smtClean="0">
                        <a:solidFill>
                          <a:srgbClr val="000000"/>
                        </a:solidFill>
                        <a:effectLst/>
                        <a:latin typeface="Times New Roman"/>
                      </a:endParaRPr>
                    </a:p>
                  </a:txBody>
                  <a:tcPr marL="9525" marR="9525" marT="9525" marB="0" anchor="ctr"/>
                </a:tc>
                <a:extLst>
                  <a:ext uri="{0D108BD9-81ED-4DB2-BD59-A6C34878D82A}">
                    <a16:rowId xmlns:a16="http://schemas.microsoft.com/office/drawing/2014/main" val="635125024"/>
                  </a:ext>
                </a:extLst>
              </a:tr>
            </a:tbl>
          </a:graphicData>
        </a:graphic>
      </p:graphicFrame>
      <p:sp>
        <p:nvSpPr>
          <p:cNvPr id="8" name="Rectangle 7"/>
          <p:cNvSpPr/>
          <p:nvPr/>
        </p:nvSpPr>
        <p:spPr>
          <a:xfrm>
            <a:off x="2291574" y="4797738"/>
            <a:ext cx="2193229" cy="253916"/>
          </a:xfrm>
          <a:prstGeom prst="rect">
            <a:avLst/>
          </a:prstGeom>
        </p:spPr>
        <p:txBody>
          <a:bodyPr wrap="none">
            <a:spAutoFit/>
          </a:bodyPr>
          <a:lstStyle/>
          <a:p>
            <a:pPr lvl="0" rtl="0"/>
            <a:r>
              <a:rPr lang="en-US" sz="1050" dirty="0" smtClean="0">
                <a:solidFill>
                  <a:prstClr val="black"/>
                </a:solidFill>
                <a:latin typeface="Times New Roman" pitchFamily="18" charset="0"/>
                <a:cs typeface="Times New Roman" pitchFamily="18" charset="0"/>
              </a:rPr>
              <a:t>Table2.2_USB </a:t>
            </a:r>
            <a:r>
              <a:rPr lang="en-US" sz="1050" dirty="0">
                <a:solidFill>
                  <a:prstClr val="black"/>
                </a:solidFill>
                <a:latin typeface="Times New Roman" pitchFamily="18" charset="0"/>
                <a:cs typeface="Times New Roman" pitchFamily="18" charset="0"/>
              </a:rPr>
              <a:t>percentage </a:t>
            </a:r>
            <a:r>
              <a:rPr lang="en-US" sz="1050" dirty="0" smtClean="0">
                <a:solidFill>
                  <a:prstClr val="black"/>
                </a:solidFill>
                <a:latin typeface="Times New Roman" pitchFamily="18" charset="0"/>
                <a:cs typeface="Times New Roman" pitchFamily="18" charset="0"/>
              </a:rPr>
              <a:t>Efficiency</a:t>
            </a:r>
            <a:endParaRPr lang="en-US" sz="1050" dirty="0">
              <a:solidFill>
                <a:prstClr val="black"/>
              </a:solidFill>
              <a:latin typeface="Times New Roman" pitchFamily="18" charset="0"/>
              <a:cs typeface="Times New Roman"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02926485"/>
              </p:ext>
            </p:extLst>
          </p:nvPr>
        </p:nvGraphicFramePr>
        <p:xfrm>
          <a:off x="485179" y="5255013"/>
          <a:ext cx="5892699" cy="1363123"/>
        </p:xfrm>
        <a:graphic>
          <a:graphicData uri="http://schemas.openxmlformats.org/drawingml/2006/table">
            <a:tbl>
              <a:tblPr>
                <a:tableStyleId>{D7AC3CCA-C797-4891-BE02-D94E43425B78}</a:tableStyleId>
              </a:tblPr>
              <a:tblGrid>
                <a:gridCol w="1071613">
                  <a:extLst>
                    <a:ext uri="{9D8B030D-6E8A-4147-A177-3AD203B41FA5}">
                      <a16:colId xmlns:a16="http://schemas.microsoft.com/office/drawing/2014/main" val="3664078586"/>
                    </a:ext>
                  </a:extLst>
                </a:gridCol>
                <a:gridCol w="1584176">
                  <a:extLst>
                    <a:ext uri="{9D8B030D-6E8A-4147-A177-3AD203B41FA5}">
                      <a16:colId xmlns:a16="http://schemas.microsoft.com/office/drawing/2014/main" val="817424959"/>
                    </a:ext>
                  </a:extLst>
                </a:gridCol>
                <a:gridCol w="1656184">
                  <a:extLst>
                    <a:ext uri="{9D8B030D-6E8A-4147-A177-3AD203B41FA5}">
                      <a16:colId xmlns:a16="http://schemas.microsoft.com/office/drawing/2014/main" val="20659042"/>
                    </a:ext>
                  </a:extLst>
                </a:gridCol>
                <a:gridCol w="1580726">
                  <a:extLst>
                    <a:ext uri="{9D8B030D-6E8A-4147-A177-3AD203B41FA5}">
                      <a16:colId xmlns:a16="http://schemas.microsoft.com/office/drawing/2014/main" val="4251796610"/>
                    </a:ext>
                  </a:extLst>
                </a:gridCol>
              </a:tblGrid>
              <a:tr h="311682">
                <a:tc rowSpan="2">
                  <a:txBody>
                    <a:bodyPr/>
                    <a:lstStyle/>
                    <a:p>
                      <a:pPr marL="0" marR="0" lvl="0" indent="0" algn="ctr" defTabSz="914400" rtl="1" eaLnBrk="1" fontAlgn="ctr" latinLnBrk="0" hangingPunct="1">
                        <a:lnSpc>
                          <a:spcPct val="100000"/>
                        </a:lnSpc>
                        <a:spcBef>
                          <a:spcPts val="0"/>
                        </a:spcBef>
                        <a:spcAft>
                          <a:spcPts val="0"/>
                        </a:spcAft>
                        <a:buClrTx/>
                        <a:buSzTx/>
                        <a:buFontTx/>
                        <a:buNone/>
                        <a:tabLst/>
                        <a:defRPr/>
                      </a:pPr>
                      <a:r>
                        <a:rPr lang="en-US" sz="1100" u="none" strike="noStrike" dirty="0" smtClean="0">
                          <a:effectLst/>
                        </a:rPr>
                        <a:t>Payload</a:t>
                      </a:r>
                      <a:endParaRPr lang="en-US" sz="1100" b="0" i="0" u="none" strike="noStrike" dirty="0" smtClean="0">
                        <a:solidFill>
                          <a:srgbClr val="000000"/>
                        </a:solidFill>
                        <a:effectLst/>
                        <a:latin typeface="Times New Roman"/>
                      </a:endParaRPr>
                    </a:p>
                  </a:txBody>
                  <a:tcPr marL="9525" marR="9525" marT="9525" marB="0" anchor="ctr"/>
                </a:tc>
                <a:tc gridSpan="3">
                  <a:txBody>
                    <a:bodyPr/>
                    <a:lstStyle/>
                    <a:p>
                      <a:pPr marL="0" marR="0" lvl="0" indent="0" algn="ctr" defTabSz="914400" rtl="1"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Times New Roman"/>
                        </a:rPr>
                        <a:t>Transmission</a:t>
                      </a:r>
                      <a:r>
                        <a:rPr lang="en-US" sz="1100" b="0" i="0" u="none" strike="noStrike" baseline="0" dirty="0" smtClean="0">
                          <a:solidFill>
                            <a:srgbClr val="000000"/>
                          </a:solidFill>
                          <a:effectLst/>
                          <a:latin typeface="Times New Roman"/>
                        </a:rPr>
                        <a:t> time at (0.0001 sec bit duration)</a:t>
                      </a:r>
                      <a:endParaRPr lang="en-US" sz="1100" b="0" i="0" u="none" strike="noStrike" dirty="0" smtClean="0">
                        <a:solidFill>
                          <a:srgbClr val="000000"/>
                        </a:solidFill>
                        <a:effectLst/>
                        <a:latin typeface="Times New Roman"/>
                      </a:endParaRPr>
                    </a:p>
                  </a:txBody>
                  <a:tcPr marL="9525" marR="9525" marT="9525" marB="0" anchor="ctr"/>
                </a:tc>
                <a:tc hMerge="1">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smtClean="0">
                        <a:ln>
                          <a:noFill/>
                        </a:ln>
                        <a:solidFill>
                          <a:srgbClr val="000000"/>
                        </a:solidFill>
                        <a:effectLst/>
                        <a:uLnTx/>
                        <a:uFillTx/>
                        <a:latin typeface="Times New Roman"/>
                        <a:ea typeface="+mn-ea"/>
                        <a:cs typeface="+mn-cs"/>
                      </a:endParaRPr>
                    </a:p>
                  </a:txBody>
                  <a:tcPr marL="9525" marR="9525" marT="9525" marB="0" anchor="ctr"/>
                </a:tc>
                <a:tc hMerge="1">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smtClean="0">
                        <a:ln>
                          <a:noFill/>
                        </a:ln>
                        <a:solidFill>
                          <a:srgbClr val="000000"/>
                        </a:solidFill>
                        <a:effectLst/>
                        <a:uLnTx/>
                        <a:uFillTx/>
                        <a:latin typeface="Times New Roman"/>
                        <a:ea typeface="+mn-ea"/>
                        <a:cs typeface="+mn-cs"/>
                      </a:endParaRPr>
                    </a:p>
                  </a:txBody>
                  <a:tcPr marL="9525" marR="9525" marT="9525" marB="0" anchor="ctr"/>
                </a:tc>
                <a:extLst>
                  <a:ext uri="{0D108BD9-81ED-4DB2-BD59-A6C34878D82A}">
                    <a16:rowId xmlns:a16="http://schemas.microsoft.com/office/drawing/2014/main" val="2762508903"/>
                  </a:ext>
                </a:extLst>
              </a:tr>
              <a:tr h="249235">
                <a:tc vMerge="1">
                  <a:txBody>
                    <a:bodyPr/>
                    <a:lstStyle/>
                    <a:p>
                      <a:pPr marL="0" marR="0" lvl="0" indent="0" algn="ctr" defTabSz="914400" rtl="1" eaLnBrk="1" fontAlgn="ctr" latinLnBrk="0" hangingPunct="1">
                        <a:lnSpc>
                          <a:spcPct val="100000"/>
                        </a:lnSpc>
                        <a:spcBef>
                          <a:spcPts val="0"/>
                        </a:spcBef>
                        <a:spcAft>
                          <a:spcPts val="0"/>
                        </a:spcAft>
                        <a:buClrTx/>
                        <a:buSzTx/>
                        <a:buFontTx/>
                        <a:buNone/>
                        <a:tabLst/>
                        <a:defRPr/>
                      </a:pPr>
                      <a:endParaRPr lang="en-US" sz="1100" b="0" i="0" u="none" strike="noStrike" dirty="0" smtClean="0">
                        <a:solidFill>
                          <a:srgbClr val="000000"/>
                        </a:solidFill>
                        <a:effectLst/>
                        <a:latin typeface="Times New Roman"/>
                      </a:endParaRPr>
                    </a:p>
                  </a:txBody>
                  <a:tcPr marL="9525" marR="9525" marT="9525" marB="0" anchor="ctr"/>
                </a:tc>
                <a:tc>
                  <a:txBody>
                    <a:bodyPr/>
                    <a:lstStyle/>
                    <a:p>
                      <a:pPr marL="0" marR="0" lvl="0" indent="0" algn="ctr" defTabSz="914400" rtl="1"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Times New Roman"/>
                        </a:rPr>
                        <a:t>File size = 1280</a:t>
                      </a:r>
                      <a:r>
                        <a:rPr lang="en-US" sz="1100" b="0" i="0" u="none" strike="noStrike" baseline="0" dirty="0" smtClean="0">
                          <a:solidFill>
                            <a:srgbClr val="000000"/>
                          </a:solidFill>
                          <a:effectLst/>
                          <a:latin typeface="Times New Roman"/>
                        </a:rPr>
                        <a:t> bytes</a:t>
                      </a:r>
                      <a:endParaRPr lang="en-US" sz="1100" b="0" i="0" u="none" strike="noStrike" dirty="0" smtClean="0">
                        <a:solidFill>
                          <a:srgbClr val="000000"/>
                        </a:solidFill>
                        <a:effectLst/>
                        <a:latin typeface="Times New Roman"/>
                      </a:endParaRPr>
                    </a:p>
                  </a:txBody>
                  <a:tcPr marL="9525" marR="9525" marT="9525" marB="0"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Times New Roman"/>
                          <a:ea typeface="+mn-ea"/>
                          <a:cs typeface="+mn-cs"/>
                        </a:rPr>
                        <a:t>File size = 2560 bytes</a:t>
                      </a:r>
                    </a:p>
                  </a:txBody>
                  <a:tcPr marL="9525" marR="9525" marT="9525" marB="0"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000000"/>
                          </a:solidFill>
                          <a:effectLst/>
                          <a:uLnTx/>
                          <a:uFillTx/>
                          <a:latin typeface="Times New Roman"/>
                          <a:ea typeface="+mn-ea"/>
                          <a:cs typeface="+mn-cs"/>
                        </a:rPr>
                        <a:t>File size = 3840 bytes</a:t>
                      </a:r>
                    </a:p>
                  </a:txBody>
                  <a:tcPr marL="9525" marR="9525" marT="9525" marB="0" anchor="ctr"/>
                </a:tc>
                <a:extLst>
                  <a:ext uri="{0D108BD9-81ED-4DB2-BD59-A6C34878D82A}">
                    <a16:rowId xmlns:a16="http://schemas.microsoft.com/office/drawing/2014/main" val="111349511"/>
                  </a:ext>
                </a:extLst>
              </a:tr>
              <a:tr h="298568">
                <a:tc>
                  <a:txBody>
                    <a:bodyPr/>
                    <a:lstStyle/>
                    <a:p>
                      <a:pPr algn="ctr" fontAlgn="ctr"/>
                      <a:r>
                        <a:rPr lang="en-US" sz="1100" u="none" strike="noStrike" dirty="0" smtClean="0">
                          <a:effectLst/>
                        </a:rPr>
                        <a:t>128 bytes</a:t>
                      </a:r>
                      <a:endParaRPr lang="en-US" sz="1100" b="0" i="0" u="none" strike="noStrike" dirty="0">
                        <a:solidFill>
                          <a:srgbClr val="000000"/>
                        </a:solidFill>
                        <a:effectLst/>
                        <a:latin typeface="Times New Roman"/>
                      </a:endParaRPr>
                    </a:p>
                  </a:txBody>
                  <a:tcPr marL="9525" marR="9525" marT="9525" marB="0" anchor="ctr"/>
                </a:tc>
                <a:tc>
                  <a:txBody>
                    <a:bodyPr/>
                    <a:lstStyle/>
                    <a:p>
                      <a:pPr algn="ctr"/>
                      <a:r>
                        <a:rPr lang="en-US" sz="1100" dirty="0" smtClean="0"/>
                        <a:t>1.053</a:t>
                      </a:r>
                      <a:endParaRPr lang="en-US" sz="1100" dirty="0"/>
                    </a:p>
                  </a:txBody>
                  <a:tcPr marL="9525" marR="9525" marT="9525" marB="0" anchor="ctr"/>
                </a:tc>
                <a:tc>
                  <a:txBody>
                    <a:bodyPr/>
                    <a:lstStyle/>
                    <a:p>
                      <a:pPr algn="ctr"/>
                      <a:r>
                        <a:rPr lang="en-US" sz="1100" dirty="0" smtClean="0"/>
                        <a:t>2.106</a:t>
                      </a:r>
                      <a:endParaRPr lang="en-US" sz="1100" dirty="0"/>
                    </a:p>
                  </a:txBody>
                  <a:tcPr marL="9525" marR="9525" marT="9525" marB="0" anchor="ctr"/>
                </a:tc>
                <a:tc>
                  <a:txBody>
                    <a:bodyPr/>
                    <a:lstStyle/>
                    <a:p>
                      <a:pPr algn="ctr"/>
                      <a:r>
                        <a:rPr lang="en-US" sz="1100" dirty="0" smtClean="0"/>
                        <a:t>3.159</a:t>
                      </a:r>
                      <a:endParaRPr lang="en-US" sz="1100" dirty="0"/>
                    </a:p>
                  </a:txBody>
                  <a:tcPr marL="9525" marR="9525" marT="9525" marB="0" anchor="ctr"/>
                </a:tc>
                <a:extLst>
                  <a:ext uri="{0D108BD9-81ED-4DB2-BD59-A6C34878D82A}">
                    <a16:rowId xmlns:a16="http://schemas.microsoft.com/office/drawing/2014/main" val="3879803391"/>
                  </a:ext>
                </a:extLst>
              </a:tr>
              <a:tr h="298568">
                <a:tc>
                  <a:txBody>
                    <a:bodyPr/>
                    <a:lstStyle/>
                    <a:p>
                      <a:pPr algn="ctr" fontAlgn="ctr"/>
                      <a:r>
                        <a:rPr lang="en-US" sz="1100" b="0" i="0" u="none" strike="noStrike" dirty="0" smtClean="0">
                          <a:solidFill>
                            <a:schemeClr val="dk1"/>
                          </a:solidFill>
                          <a:effectLst/>
                          <a:latin typeface="+mn-lt"/>
                        </a:rPr>
                        <a:t>90</a:t>
                      </a:r>
                      <a:r>
                        <a:rPr lang="en-US" sz="1100" b="0" i="0" u="none" strike="noStrike" baseline="0" dirty="0" smtClean="0">
                          <a:solidFill>
                            <a:schemeClr val="dk1"/>
                          </a:solidFill>
                          <a:effectLst/>
                          <a:latin typeface="+mn-lt"/>
                        </a:rPr>
                        <a:t> bytes</a:t>
                      </a:r>
                      <a:endParaRPr lang="en-US" sz="1100" b="0" i="0" u="none" strike="noStrike" dirty="0">
                        <a:solidFill>
                          <a:srgbClr val="000000"/>
                        </a:solidFill>
                        <a:effectLst/>
                        <a:latin typeface="Times New Roman"/>
                      </a:endParaRPr>
                    </a:p>
                  </a:txBody>
                  <a:tcPr marL="9525" marR="9525" marT="9525" marB="0" anchor="ctr"/>
                </a:tc>
                <a:tc>
                  <a:txBody>
                    <a:bodyPr/>
                    <a:lstStyle/>
                    <a:p>
                      <a:pPr algn="ctr"/>
                      <a:r>
                        <a:rPr lang="en-US" sz="1100" dirty="0" smtClean="0"/>
                        <a:t>1.1235</a:t>
                      </a:r>
                      <a:endParaRPr lang="en-US" sz="1100" dirty="0"/>
                    </a:p>
                  </a:txBody>
                  <a:tcPr marL="9525" marR="9525" marT="9525" marB="0" anchor="ctr"/>
                </a:tc>
                <a:tc>
                  <a:txBody>
                    <a:bodyPr/>
                    <a:lstStyle/>
                    <a:p>
                      <a:pPr algn="ctr"/>
                      <a:r>
                        <a:rPr lang="en-US" sz="1100" dirty="0" smtClean="0"/>
                        <a:t>2.1721</a:t>
                      </a:r>
                      <a:endParaRPr lang="en-US" sz="1100" dirty="0"/>
                    </a:p>
                  </a:txBody>
                  <a:tcPr marL="9525" marR="9525" marT="9525" marB="0" anchor="ctr"/>
                </a:tc>
                <a:tc>
                  <a:txBody>
                    <a:bodyPr/>
                    <a:lstStyle/>
                    <a:p>
                      <a:pPr algn="ctr"/>
                      <a:r>
                        <a:rPr lang="en-US" sz="1100" dirty="0" smtClean="0"/>
                        <a:t>3.2207</a:t>
                      </a:r>
                      <a:endParaRPr lang="en-US" sz="1100" dirty="0"/>
                    </a:p>
                  </a:txBody>
                  <a:tcPr marL="9525" marR="9525" marT="9525" marB="0" anchor="ctr"/>
                </a:tc>
                <a:extLst>
                  <a:ext uri="{0D108BD9-81ED-4DB2-BD59-A6C34878D82A}">
                    <a16:rowId xmlns:a16="http://schemas.microsoft.com/office/drawing/2014/main" val="4173820426"/>
                  </a:ext>
                </a:extLst>
              </a:tr>
              <a:tr h="205070">
                <a:tc>
                  <a:txBody>
                    <a:bodyPr/>
                    <a:lstStyle/>
                    <a:p>
                      <a:pPr algn="ctr" fontAlgn="ctr"/>
                      <a:r>
                        <a:rPr lang="en-US" sz="1100" b="0" i="0" u="none" strike="noStrike" dirty="0" smtClean="0">
                          <a:solidFill>
                            <a:srgbClr val="000000"/>
                          </a:solidFill>
                          <a:effectLst/>
                          <a:latin typeface="Times New Roman"/>
                        </a:rPr>
                        <a:t>200 bytes</a:t>
                      </a:r>
                      <a:endParaRPr lang="en-US" sz="1100" b="0" i="0" u="none" strike="noStrike" dirty="0">
                        <a:solidFill>
                          <a:srgbClr val="000000"/>
                        </a:solidFill>
                        <a:effectLst/>
                        <a:latin typeface="Times New Roman"/>
                      </a:endParaRPr>
                    </a:p>
                  </a:txBody>
                  <a:tcPr marL="9525" marR="9525" marT="9525" marB="0" anchor="ctr"/>
                </a:tc>
                <a:tc>
                  <a:txBody>
                    <a:bodyPr/>
                    <a:lstStyle/>
                    <a:p>
                      <a:pPr algn="ctr"/>
                      <a:r>
                        <a:rPr lang="en-US" sz="1100" dirty="0" smtClean="0"/>
                        <a:t>1.1403</a:t>
                      </a:r>
                      <a:endParaRPr lang="en-US" sz="1100" dirty="0"/>
                    </a:p>
                  </a:txBody>
                  <a:tcPr marL="9525" marR="9525" marT="9525" marB="0" anchor="ctr"/>
                </a:tc>
                <a:tc>
                  <a:txBody>
                    <a:bodyPr/>
                    <a:lstStyle/>
                    <a:p>
                      <a:pPr algn="ctr"/>
                      <a:r>
                        <a:rPr lang="en-US" sz="1100" dirty="0" smtClean="0"/>
                        <a:t>2.1177</a:t>
                      </a:r>
                      <a:endParaRPr lang="en-US" sz="1100" dirty="0"/>
                    </a:p>
                  </a:txBody>
                  <a:tcPr marL="9525" marR="9525" marT="9525" marB="0" anchor="ctr"/>
                </a:tc>
                <a:tc>
                  <a:txBody>
                    <a:bodyPr/>
                    <a:lstStyle/>
                    <a:p>
                      <a:pPr algn="ctr"/>
                      <a:r>
                        <a:rPr lang="en-US" sz="1100" dirty="0" smtClean="0"/>
                        <a:t>3.258</a:t>
                      </a:r>
                      <a:endParaRPr lang="en-US" sz="1100" dirty="0"/>
                    </a:p>
                  </a:txBody>
                  <a:tcPr marL="9525" marR="9525" marT="9525" marB="0" anchor="ctr"/>
                </a:tc>
                <a:extLst>
                  <a:ext uri="{0D108BD9-81ED-4DB2-BD59-A6C34878D82A}">
                    <a16:rowId xmlns:a16="http://schemas.microsoft.com/office/drawing/2014/main" val="4167555065"/>
                  </a:ext>
                </a:extLst>
              </a:tr>
            </a:tbl>
          </a:graphicData>
        </a:graphic>
      </p:graphicFrame>
      <p:sp>
        <p:nvSpPr>
          <p:cNvPr id="14" name="Rectangle 13"/>
          <p:cNvSpPr/>
          <p:nvPr/>
        </p:nvSpPr>
        <p:spPr>
          <a:xfrm>
            <a:off x="1965780" y="6618137"/>
            <a:ext cx="2925802" cy="253916"/>
          </a:xfrm>
          <a:prstGeom prst="rect">
            <a:avLst/>
          </a:prstGeom>
        </p:spPr>
        <p:txBody>
          <a:bodyPr wrap="none">
            <a:spAutoFit/>
          </a:bodyPr>
          <a:lstStyle/>
          <a:p>
            <a:pPr lvl="0" rtl="0"/>
            <a:r>
              <a:rPr lang="en-US" sz="1050" dirty="0" smtClean="0">
                <a:solidFill>
                  <a:prstClr val="black"/>
                </a:solidFill>
                <a:latin typeface="Times New Roman" pitchFamily="18" charset="0"/>
                <a:cs typeface="Times New Roman" pitchFamily="18" charset="0"/>
              </a:rPr>
              <a:t>Table2.3_USB </a:t>
            </a:r>
            <a:r>
              <a:rPr lang="en-US" sz="1050" dirty="0">
                <a:solidFill>
                  <a:prstClr val="black"/>
                </a:solidFill>
                <a:latin typeface="Times New Roman" pitchFamily="18" charset="0"/>
                <a:cs typeface="Times New Roman" pitchFamily="18" charset="0"/>
              </a:rPr>
              <a:t>percentage </a:t>
            </a:r>
            <a:r>
              <a:rPr lang="en-US" sz="1050" dirty="0" smtClean="0">
                <a:solidFill>
                  <a:prstClr val="black"/>
                </a:solidFill>
                <a:latin typeface="Times New Roman" pitchFamily="18" charset="0"/>
                <a:cs typeface="Times New Roman" pitchFamily="18" charset="0"/>
              </a:rPr>
              <a:t>Transmission time (sec)</a:t>
            </a:r>
            <a:endParaRPr lang="en-US" sz="1050" dirty="0">
              <a:solidFill>
                <a:prstClr val="black"/>
              </a:solidFill>
              <a:latin typeface="Times New Roman" pitchFamily="18" charset="0"/>
              <a:cs typeface="Times New Roman" pitchFamily="18" charset="0"/>
            </a:endParaRPr>
          </a:p>
        </p:txBody>
      </p:sp>
      <p:sp>
        <p:nvSpPr>
          <p:cNvPr id="16" name="Rectangle 15"/>
          <p:cNvSpPr/>
          <p:nvPr/>
        </p:nvSpPr>
        <p:spPr>
          <a:xfrm>
            <a:off x="473221" y="7008466"/>
            <a:ext cx="5904658" cy="646331"/>
          </a:xfrm>
          <a:prstGeom prst="rect">
            <a:avLst/>
          </a:prstGeom>
        </p:spPr>
        <p:txBody>
          <a:bodyPr wrap="square">
            <a:spAutoFit/>
          </a:bodyPr>
          <a:lstStyle/>
          <a:p>
            <a:pPr lvl="0" algn="l"/>
            <a:r>
              <a:rPr lang="en-US" sz="1200" dirty="0" smtClean="0">
                <a:solidFill>
                  <a:prstClr val="black"/>
                </a:solidFill>
              </a:rPr>
              <a:t>The Transmission time increases by increasing the file size despite the payload difference. The transmission time is linear proportional with the bit duration. The relation is also nearly linear with the file size as shown in table 2.3.</a:t>
            </a:r>
            <a:endParaRPr lang="en-US" sz="1200" dirty="0">
              <a:solidFill>
                <a:prstClr val="black"/>
              </a:solidFill>
            </a:endParaRPr>
          </a:p>
        </p:txBody>
      </p:sp>
    </p:spTree>
    <p:extLst>
      <p:ext uri="{BB962C8B-B14F-4D97-AF65-F5344CB8AC3E}">
        <p14:creationId xmlns:p14="http://schemas.microsoft.com/office/powerpoint/2010/main" val="302492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7"/>
          <p:cNvSpPr>
            <a:spLocks/>
          </p:cNvSpPr>
          <p:nvPr/>
        </p:nvSpPr>
        <p:spPr bwMode="auto">
          <a:xfrm flipH="1">
            <a:off x="-1" y="176314"/>
            <a:ext cx="47734" cy="8747782"/>
          </a:xfrm>
          <a:custGeom>
            <a:avLst/>
            <a:gdLst>
              <a:gd name="T0" fmla="*/ 0 h 9454515"/>
              <a:gd name="T1" fmla="*/ 9454342 h 9454515"/>
            </a:gdLst>
            <a:ahLst/>
            <a:cxnLst>
              <a:cxn ang="0">
                <a:pos x="0" y="T0"/>
              </a:cxn>
              <a:cxn ang="0">
                <a:pos x="0" y="T1"/>
              </a:cxn>
            </a:cxnLst>
            <a:rect l="0" t="0" r="r" b="b"/>
            <a:pathLst>
              <a:path h="9454515">
                <a:moveTo>
                  <a:pt x="0" y="0"/>
                </a:moveTo>
                <a:lnTo>
                  <a:pt x="0" y="9454342"/>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1" name="object 8"/>
          <p:cNvSpPr>
            <a:spLocks/>
          </p:cNvSpPr>
          <p:nvPr/>
        </p:nvSpPr>
        <p:spPr bwMode="auto">
          <a:xfrm flipV="1">
            <a:off x="70590" y="106887"/>
            <a:ext cx="6678703" cy="45719"/>
          </a:xfrm>
          <a:custGeom>
            <a:avLst/>
            <a:gdLst>
              <a:gd name="T0" fmla="*/ 0 w 7168515"/>
              <a:gd name="T1" fmla="*/ 7168341 w 7168515"/>
            </a:gdLst>
            <a:ahLst/>
            <a:cxnLst>
              <a:cxn ang="0">
                <a:pos x="T0" y="0"/>
              </a:cxn>
              <a:cxn ang="0">
                <a:pos x="T1" y="0"/>
              </a:cxn>
            </a:cxnLst>
            <a:rect l="0" t="0" r="r" b="b"/>
            <a:pathLst>
              <a:path w="7168515">
                <a:moveTo>
                  <a:pt x="0" y="0"/>
                </a:moveTo>
                <a:lnTo>
                  <a:pt x="7168341" y="0"/>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2" name="object 9"/>
          <p:cNvSpPr>
            <a:spLocks/>
          </p:cNvSpPr>
          <p:nvPr/>
        </p:nvSpPr>
        <p:spPr bwMode="auto">
          <a:xfrm flipV="1">
            <a:off x="116632" y="166773"/>
            <a:ext cx="6597748" cy="45719"/>
          </a:xfrm>
          <a:custGeom>
            <a:avLst/>
            <a:gdLst>
              <a:gd name="T0" fmla="*/ 0 w 7095490"/>
              <a:gd name="T1" fmla="*/ 7095189 w 7095490"/>
            </a:gdLst>
            <a:ahLst/>
            <a:cxnLst>
              <a:cxn ang="0">
                <a:pos x="T0" y="0"/>
              </a:cxn>
              <a:cxn ang="0">
                <a:pos x="T1" y="0"/>
              </a:cxn>
            </a:cxnLst>
            <a:rect l="0" t="0" r="r" b="b"/>
            <a:pathLst>
              <a:path w="7095490">
                <a:moveTo>
                  <a:pt x="0" y="0"/>
                </a:moveTo>
                <a:lnTo>
                  <a:pt x="7095189" y="0"/>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5" name="object 11"/>
          <p:cNvSpPr>
            <a:spLocks/>
          </p:cNvSpPr>
          <p:nvPr/>
        </p:nvSpPr>
        <p:spPr bwMode="auto">
          <a:xfrm flipH="1">
            <a:off x="6695649" y="152524"/>
            <a:ext cx="45719" cy="8729768"/>
          </a:xfrm>
          <a:custGeom>
            <a:avLst/>
            <a:gdLst>
              <a:gd name="T0" fmla="*/ 0 h 9454515"/>
              <a:gd name="T1" fmla="*/ 9454342 h 9454515"/>
            </a:gdLst>
            <a:ahLst/>
            <a:cxnLst>
              <a:cxn ang="0">
                <a:pos x="0" y="T0"/>
              </a:cxn>
              <a:cxn ang="0">
                <a:pos x="0" y="T1"/>
              </a:cxn>
            </a:cxnLst>
            <a:rect l="0" t="0" r="r" b="b"/>
            <a:pathLst>
              <a:path h="9454515">
                <a:moveTo>
                  <a:pt x="0" y="0"/>
                </a:moveTo>
                <a:lnTo>
                  <a:pt x="0" y="9454342"/>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6" name="object 12"/>
          <p:cNvSpPr>
            <a:spLocks/>
          </p:cNvSpPr>
          <p:nvPr/>
        </p:nvSpPr>
        <p:spPr bwMode="auto">
          <a:xfrm>
            <a:off x="116631" y="202370"/>
            <a:ext cx="45719" cy="8621825"/>
          </a:xfrm>
          <a:custGeom>
            <a:avLst/>
            <a:gdLst>
              <a:gd name="T0" fmla="*/ 0 h 9308465"/>
              <a:gd name="T1" fmla="*/ 9307951 h 9308465"/>
            </a:gdLst>
            <a:ahLst/>
            <a:cxnLst>
              <a:cxn ang="0">
                <a:pos x="0" y="T0"/>
              </a:cxn>
              <a:cxn ang="0">
                <a:pos x="0" y="T1"/>
              </a:cxn>
            </a:cxnLst>
            <a:rect l="0" t="0" r="r" b="b"/>
            <a:pathLst>
              <a:path h="9308465">
                <a:moveTo>
                  <a:pt x="0" y="0"/>
                </a:moveTo>
                <a:lnTo>
                  <a:pt x="0" y="9307951"/>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7" name="object 13"/>
          <p:cNvSpPr>
            <a:spLocks/>
          </p:cNvSpPr>
          <p:nvPr/>
        </p:nvSpPr>
        <p:spPr bwMode="auto">
          <a:xfrm>
            <a:off x="6695330" y="225549"/>
            <a:ext cx="45719" cy="8594923"/>
          </a:xfrm>
          <a:custGeom>
            <a:avLst/>
            <a:gdLst>
              <a:gd name="T0" fmla="*/ 0 h 9308465"/>
              <a:gd name="T1" fmla="*/ 9307951 h 9308465"/>
            </a:gdLst>
            <a:ahLst/>
            <a:cxnLst>
              <a:cxn ang="0">
                <a:pos x="0" y="T0"/>
              </a:cxn>
              <a:cxn ang="0">
                <a:pos x="0" y="T1"/>
              </a:cxn>
            </a:cxnLst>
            <a:rect l="0" t="0" r="r" b="b"/>
            <a:pathLst>
              <a:path h="9308465">
                <a:moveTo>
                  <a:pt x="0" y="0"/>
                </a:moveTo>
                <a:lnTo>
                  <a:pt x="0" y="9307951"/>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8" name="object 14"/>
          <p:cNvSpPr>
            <a:spLocks/>
          </p:cNvSpPr>
          <p:nvPr/>
        </p:nvSpPr>
        <p:spPr bwMode="auto">
          <a:xfrm>
            <a:off x="47734" y="8895050"/>
            <a:ext cx="6705053" cy="45719"/>
          </a:xfrm>
          <a:custGeom>
            <a:avLst/>
            <a:gdLst>
              <a:gd name="T0" fmla="*/ 0 w 7168515"/>
              <a:gd name="T1" fmla="*/ 7168341 w 7168515"/>
            </a:gdLst>
            <a:ahLst/>
            <a:cxnLst>
              <a:cxn ang="0">
                <a:pos x="T0" y="0"/>
              </a:cxn>
              <a:cxn ang="0">
                <a:pos x="T1" y="0"/>
              </a:cxn>
            </a:cxnLst>
            <a:rect l="0" t="0" r="r" b="b"/>
            <a:pathLst>
              <a:path w="7168515">
                <a:moveTo>
                  <a:pt x="0" y="0"/>
                </a:moveTo>
                <a:lnTo>
                  <a:pt x="7168341" y="0"/>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9" name="object 15"/>
          <p:cNvSpPr>
            <a:spLocks/>
          </p:cNvSpPr>
          <p:nvPr/>
        </p:nvSpPr>
        <p:spPr bwMode="auto">
          <a:xfrm flipV="1">
            <a:off x="120441" y="8765780"/>
            <a:ext cx="6597748" cy="58415"/>
          </a:xfrm>
          <a:custGeom>
            <a:avLst/>
            <a:gdLst>
              <a:gd name="T0" fmla="*/ 0 w 7095490"/>
              <a:gd name="T1" fmla="*/ 7095189 w 7095490"/>
            </a:gdLst>
            <a:ahLst/>
            <a:cxnLst>
              <a:cxn ang="0">
                <a:pos x="T0" y="0"/>
              </a:cxn>
              <a:cxn ang="0">
                <a:pos x="T1" y="0"/>
              </a:cxn>
            </a:cxnLst>
            <a:rect l="0" t="0" r="r" b="b"/>
            <a:pathLst>
              <a:path w="7095490">
                <a:moveTo>
                  <a:pt x="0" y="0"/>
                </a:moveTo>
                <a:lnTo>
                  <a:pt x="7095189" y="0"/>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30" name="object 16"/>
          <p:cNvSpPr>
            <a:spLocks/>
          </p:cNvSpPr>
          <p:nvPr/>
        </p:nvSpPr>
        <p:spPr bwMode="auto">
          <a:xfrm>
            <a:off x="150580" y="8757398"/>
            <a:ext cx="6529852" cy="45719"/>
          </a:xfrm>
          <a:custGeom>
            <a:avLst/>
            <a:gdLst>
              <a:gd name="T0" fmla="*/ 0 w 7022465"/>
              <a:gd name="T1" fmla="*/ 7021951 w 7022465"/>
            </a:gdLst>
            <a:ahLst/>
            <a:cxnLst>
              <a:cxn ang="0">
                <a:pos x="T0" y="0"/>
              </a:cxn>
              <a:cxn ang="0">
                <a:pos x="T1" y="0"/>
              </a:cxn>
            </a:cxnLst>
            <a:rect l="0" t="0" r="r" b="b"/>
            <a:pathLst>
              <a:path w="7022465">
                <a:moveTo>
                  <a:pt x="0" y="0"/>
                </a:moveTo>
                <a:lnTo>
                  <a:pt x="7021951" y="0"/>
                </a:lnTo>
              </a:path>
            </a:pathLst>
          </a:custGeom>
          <a:noFill/>
          <a:ln w="19557">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4" name="Rectangle 3"/>
          <p:cNvSpPr/>
          <p:nvPr/>
        </p:nvSpPr>
        <p:spPr>
          <a:xfrm>
            <a:off x="3832890" y="2655933"/>
            <a:ext cx="2502609" cy="246221"/>
          </a:xfrm>
          <a:prstGeom prst="rect">
            <a:avLst/>
          </a:prstGeom>
        </p:spPr>
        <p:txBody>
          <a:bodyPr wrap="none">
            <a:spAutoFit/>
          </a:bodyPr>
          <a:lstStyle/>
          <a:p>
            <a:pPr lvl="0" rtl="0"/>
            <a:r>
              <a:rPr lang="en-US" sz="1000" dirty="0" smtClean="0">
                <a:solidFill>
                  <a:prstClr val="black"/>
                </a:solidFill>
                <a:latin typeface="Times New Roman" pitchFamily="18" charset="0"/>
                <a:cs typeface="Times New Roman" pitchFamily="18" charset="0"/>
              </a:rPr>
              <a:t>Figure2.2_USB First </a:t>
            </a:r>
            <a:r>
              <a:rPr lang="en-US" sz="1000" dirty="0">
                <a:solidFill>
                  <a:prstClr val="black"/>
                </a:solidFill>
                <a:latin typeface="Times New Roman" pitchFamily="18" charset="0"/>
                <a:cs typeface="Times New Roman" pitchFamily="18" charset="0"/>
              </a:rPr>
              <a:t>two </a:t>
            </a:r>
            <a:r>
              <a:rPr lang="en-US" sz="1000" dirty="0" smtClean="0">
                <a:solidFill>
                  <a:prstClr val="black"/>
                </a:solidFill>
                <a:latin typeface="Times New Roman" pitchFamily="18" charset="0"/>
                <a:cs typeface="Times New Roman" pitchFamily="18" charset="0"/>
              </a:rPr>
              <a:t>bytes (Last 15 bits)</a:t>
            </a:r>
            <a:endParaRPr lang="en-US" sz="1000" dirty="0">
              <a:solidFill>
                <a:prstClr val="black"/>
              </a:solidFill>
              <a:latin typeface="Times New Roman" pitchFamily="18" charset="0"/>
              <a:cs typeface="Times New Roman" pitchFamily="18" charset="0"/>
            </a:endParaRPr>
          </a:p>
        </p:txBody>
      </p:sp>
      <p:pic>
        <p:nvPicPr>
          <p:cNvPr id="5" name="Picture 4"/>
          <p:cNvPicPr>
            <a:picLocks noChangeAspect="1"/>
          </p:cNvPicPr>
          <p:nvPr/>
        </p:nvPicPr>
        <p:blipFill>
          <a:blip r:embed="rId2"/>
          <a:stretch>
            <a:fillRect/>
          </a:stretch>
        </p:blipFill>
        <p:spPr>
          <a:xfrm>
            <a:off x="3358976" y="502489"/>
            <a:ext cx="3263966" cy="1987901"/>
          </a:xfrm>
          <a:prstGeom prst="rect">
            <a:avLst/>
          </a:prstGeom>
        </p:spPr>
      </p:pic>
      <p:pic>
        <p:nvPicPr>
          <p:cNvPr id="6" name="Picture 5"/>
          <p:cNvPicPr>
            <a:picLocks noChangeAspect="1"/>
          </p:cNvPicPr>
          <p:nvPr/>
        </p:nvPicPr>
        <p:blipFill>
          <a:blip r:embed="rId3"/>
          <a:stretch>
            <a:fillRect/>
          </a:stretch>
        </p:blipFill>
        <p:spPr>
          <a:xfrm>
            <a:off x="248522" y="501147"/>
            <a:ext cx="3222270" cy="1989243"/>
          </a:xfrm>
          <a:prstGeom prst="rect">
            <a:avLst/>
          </a:prstGeom>
        </p:spPr>
      </p:pic>
      <p:sp>
        <p:nvSpPr>
          <p:cNvPr id="8" name="Rectangle 7"/>
          <p:cNvSpPr/>
          <p:nvPr/>
        </p:nvSpPr>
        <p:spPr>
          <a:xfrm>
            <a:off x="595529" y="2655934"/>
            <a:ext cx="2515432" cy="246221"/>
          </a:xfrm>
          <a:prstGeom prst="rect">
            <a:avLst/>
          </a:prstGeom>
        </p:spPr>
        <p:txBody>
          <a:bodyPr wrap="none">
            <a:spAutoFit/>
          </a:bodyPr>
          <a:lstStyle/>
          <a:p>
            <a:pPr lvl="0" rtl="0"/>
            <a:r>
              <a:rPr lang="en-US" sz="1000" dirty="0" smtClean="0">
                <a:solidFill>
                  <a:prstClr val="black"/>
                </a:solidFill>
                <a:latin typeface="Times New Roman" pitchFamily="18" charset="0"/>
                <a:cs typeface="Times New Roman" pitchFamily="18" charset="0"/>
              </a:rPr>
              <a:t>Figure2.1_USB </a:t>
            </a:r>
            <a:r>
              <a:rPr lang="en-US" sz="1000" dirty="0">
                <a:solidFill>
                  <a:prstClr val="black"/>
                </a:solidFill>
                <a:latin typeface="Times New Roman" pitchFamily="18" charset="0"/>
                <a:cs typeface="Times New Roman" pitchFamily="18" charset="0"/>
              </a:rPr>
              <a:t>First two bytes </a:t>
            </a:r>
            <a:r>
              <a:rPr lang="en-US" sz="1000" dirty="0" smtClean="0">
                <a:solidFill>
                  <a:prstClr val="black"/>
                </a:solidFill>
                <a:latin typeface="Times New Roman" pitchFamily="18" charset="0"/>
                <a:cs typeface="Times New Roman" pitchFamily="18" charset="0"/>
              </a:rPr>
              <a:t>(First </a:t>
            </a:r>
            <a:r>
              <a:rPr lang="en-US" sz="1000" dirty="0">
                <a:solidFill>
                  <a:prstClr val="black"/>
                </a:solidFill>
                <a:latin typeface="Times New Roman" pitchFamily="18" charset="0"/>
                <a:cs typeface="Times New Roman" pitchFamily="18" charset="0"/>
              </a:rPr>
              <a:t>15 bits)</a:t>
            </a:r>
            <a:endParaRPr lang="en-US" sz="1000" dirty="0">
              <a:solidFill>
                <a:prstClr val="black"/>
              </a:solidFill>
              <a:latin typeface="Times New Roman" pitchFamily="18" charset="0"/>
              <a:cs typeface="Times New Roman" pitchFamily="18" charset="0"/>
            </a:endParaRPr>
          </a:p>
        </p:txBody>
      </p:sp>
      <p:pic>
        <p:nvPicPr>
          <p:cNvPr id="9" name="Picture 8"/>
          <p:cNvPicPr>
            <a:picLocks noChangeAspect="1"/>
          </p:cNvPicPr>
          <p:nvPr/>
        </p:nvPicPr>
        <p:blipFill>
          <a:blip r:embed="rId4"/>
          <a:stretch>
            <a:fillRect/>
          </a:stretch>
        </p:blipFill>
        <p:spPr>
          <a:xfrm>
            <a:off x="1498841" y="3076530"/>
            <a:ext cx="3943901" cy="209579"/>
          </a:xfrm>
          <a:prstGeom prst="rect">
            <a:avLst/>
          </a:prstGeom>
        </p:spPr>
      </p:pic>
      <p:sp>
        <p:nvSpPr>
          <p:cNvPr id="11" name="Rectangle 10"/>
          <p:cNvSpPr/>
          <p:nvPr/>
        </p:nvSpPr>
        <p:spPr>
          <a:xfrm>
            <a:off x="2273557" y="3366871"/>
            <a:ext cx="2406428" cy="246221"/>
          </a:xfrm>
          <a:prstGeom prst="rect">
            <a:avLst/>
          </a:prstGeom>
        </p:spPr>
        <p:txBody>
          <a:bodyPr wrap="none">
            <a:spAutoFit/>
          </a:bodyPr>
          <a:lstStyle/>
          <a:p>
            <a:pPr lvl="0" rtl="0"/>
            <a:r>
              <a:rPr lang="en-US" sz="1000" dirty="0" smtClean="0">
                <a:solidFill>
                  <a:prstClr val="black"/>
                </a:solidFill>
                <a:latin typeface="Times New Roman" pitchFamily="18" charset="0"/>
                <a:cs typeface="Times New Roman" pitchFamily="18" charset="0"/>
              </a:rPr>
              <a:t>Figure2.3_USB Address before bit stuffing</a:t>
            </a:r>
            <a:endParaRPr lang="en-US" sz="1000" dirty="0">
              <a:solidFill>
                <a:prstClr val="black"/>
              </a:solidFill>
              <a:latin typeface="Times New Roman" pitchFamily="18" charset="0"/>
              <a:cs typeface="Times New Roman" pitchFamily="18" charset="0"/>
            </a:endParaRPr>
          </a:p>
        </p:txBody>
      </p:sp>
      <p:pic>
        <p:nvPicPr>
          <p:cNvPr id="12" name="Picture 11"/>
          <p:cNvPicPr>
            <a:picLocks noChangeAspect="1"/>
          </p:cNvPicPr>
          <p:nvPr/>
        </p:nvPicPr>
        <p:blipFill>
          <a:blip r:embed="rId5"/>
          <a:stretch>
            <a:fillRect/>
          </a:stretch>
        </p:blipFill>
        <p:spPr>
          <a:xfrm>
            <a:off x="1323177" y="3652715"/>
            <a:ext cx="4295229" cy="219534"/>
          </a:xfrm>
          <a:prstGeom prst="rect">
            <a:avLst/>
          </a:prstGeom>
        </p:spPr>
      </p:pic>
      <p:sp>
        <p:nvSpPr>
          <p:cNvPr id="14" name="Rectangle 13"/>
          <p:cNvSpPr/>
          <p:nvPr/>
        </p:nvSpPr>
        <p:spPr>
          <a:xfrm>
            <a:off x="2314064" y="3856131"/>
            <a:ext cx="2313454" cy="246221"/>
          </a:xfrm>
          <a:prstGeom prst="rect">
            <a:avLst/>
          </a:prstGeom>
        </p:spPr>
        <p:txBody>
          <a:bodyPr wrap="none">
            <a:spAutoFit/>
          </a:bodyPr>
          <a:lstStyle/>
          <a:p>
            <a:pPr lvl="0" rtl="0"/>
            <a:r>
              <a:rPr lang="en-US" sz="1000" dirty="0" smtClean="0">
                <a:solidFill>
                  <a:prstClr val="black"/>
                </a:solidFill>
                <a:latin typeface="Times New Roman" pitchFamily="18" charset="0"/>
                <a:cs typeface="Times New Roman" pitchFamily="18" charset="0"/>
              </a:rPr>
              <a:t>Figure2.4_USB </a:t>
            </a:r>
            <a:r>
              <a:rPr lang="en-US" sz="1000" dirty="0">
                <a:solidFill>
                  <a:prstClr val="black"/>
                </a:solidFill>
                <a:latin typeface="Times New Roman" pitchFamily="18" charset="0"/>
                <a:cs typeface="Times New Roman" pitchFamily="18" charset="0"/>
              </a:rPr>
              <a:t>Address </a:t>
            </a:r>
            <a:r>
              <a:rPr lang="en-US" sz="1000" dirty="0" smtClean="0">
                <a:solidFill>
                  <a:prstClr val="black"/>
                </a:solidFill>
                <a:latin typeface="Times New Roman" pitchFamily="18" charset="0"/>
                <a:cs typeface="Times New Roman" pitchFamily="18" charset="0"/>
              </a:rPr>
              <a:t>after </a:t>
            </a:r>
            <a:r>
              <a:rPr lang="en-US" sz="1000" dirty="0">
                <a:solidFill>
                  <a:prstClr val="black"/>
                </a:solidFill>
                <a:latin typeface="Times New Roman" pitchFamily="18" charset="0"/>
                <a:cs typeface="Times New Roman" pitchFamily="18" charset="0"/>
              </a:rPr>
              <a:t>bit stuffing</a:t>
            </a:r>
            <a:endParaRPr lang="en-US" sz="1000" dirty="0">
              <a:solidFill>
                <a:prstClr val="black"/>
              </a:solidFill>
              <a:latin typeface="Times New Roman" pitchFamily="18" charset="0"/>
              <a:cs typeface="Times New Roman" pitchFamily="18" charset="0"/>
            </a:endParaRPr>
          </a:p>
        </p:txBody>
      </p:sp>
      <p:pic>
        <p:nvPicPr>
          <p:cNvPr id="15" name="Picture 14"/>
          <p:cNvPicPr>
            <a:picLocks noChangeAspect="1"/>
          </p:cNvPicPr>
          <p:nvPr/>
        </p:nvPicPr>
        <p:blipFill>
          <a:blip r:embed="rId6"/>
          <a:stretch>
            <a:fillRect/>
          </a:stretch>
        </p:blipFill>
        <p:spPr>
          <a:xfrm>
            <a:off x="412776" y="4256308"/>
            <a:ext cx="2832516" cy="1794303"/>
          </a:xfrm>
          <a:prstGeom prst="rect">
            <a:avLst/>
          </a:prstGeom>
        </p:spPr>
      </p:pic>
      <p:sp>
        <p:nvSpPr>
          <p:cNvPr id="17" name="Rectangle 16"/>
          <p:cNvSpPr/>
          <p:nvPr/>
        </p:nvSpPr>
        <p:spPr>
          <a:xfrm>
            <a:off x="566509" y="6118508"/>
            <a:ext cx="2525050" cy="246221"/>
          </a:xfrm>
          <a:prstGeom prst="rect">
            <a:avLst/>
          </a:prstGeom>
        </p:spPr>
        <p:txBody>
          <a:bodyPr wrap="none">
            <a:spAutoFit/>
          </a:bodyPr>
          <a:lstStyle/>
          <a:p>
            <a:pPr lvl="0" rtl="0"/>
            <a:r>
              <a:rPr lang="en-US" sz="1000" dirty="0" smtClean="0">
                <a:solidFill>
                  <a:prstClr val="black"/>
                </a:solidFill>
                <a:latin typeface="Times New Roman" pitchFamily="18" charset="0"/>
                <a:cs typeface="Times New Roman" pitchFamily="18" charset="0"/>
              </a:rPr>
              <a:t>Figure2.5_USB overhead at 90 bytes payload</a:t>
            </a:r>
            <a:endParaRPr lang="en-US" sz="1000" dirty="0">
              <a:solidFill>
                <a:prstClr val="black"/>
              </a:solidFill>
              <a:latin typeface="Times New Roman" pitchFamily="18" charset="0"/>
              <a:cs typeface="Times New Roman" pitchFamily="18" charset="0"/>
            </a:endParaRPr>
          </a:p>
        </p:txBody>
      </p:sp>
      <p:pic>
        <p:nvPicPr>
          <p:cNvPr id="18" name="Picture 17"/>
          <p:cNvPicPr>
            <a:picLocks noChangeAspect="1"/>
          </p:cNvPicPr>
          <p:nvPr/>
        </p:nvPicPr>
        <p:blipFill>
          <a:blip r:embed="rId7"/>
          <a:stretch>
            <a:fillRect/>
          </a:stretch>
        </p:blipFill>
        <p:spPr>
          <a:xfrm>
            <a:off x="3569263" y="4249893"/>
            <a:ext cx="2836171" cy="1828880"/>
          </a:xfrm>
          <a:prstGeom prst="rect">
            <a:avLst/>
          </a:prstGeom>
        </p:spPr>
      </p:pic>
      <p:sp>
        <p:nvSpPr>
          <p:cNvPr id="23" name="Rectangle 22"/>
          <p:cNvSpPr/>
          <p:nvPr/>
        </p:nvSpPr>
        <p:spPr>
          <a:xfrm>
            <a:off x="3654029" y="6118507"/>
            <a:ext cx="2589171" cy="246221"/>
          </a:xfrm>
          <a:prstGeom prst="rect">
            <a:avLst/>
          </a:prstGeom>
        </p:spPr>
        <p:txBody>
          <a:bodyPr wrap="none">
            <a:spAutoFit/>
          </a:bodyPr>
          <a:lstStyle/>
          <a:p>
            <a:pPr lvl="0" rtl="0"/>
            <a:r>
              <a:rPr lang="en-US" sz="1000" dirty="0" smtClean="0">
                <a:solidFill>
                  <a:prstClr val="black"/>
                </a:solidFill>
                <a:latin typeface="Times New Roman" pitchFamily="18" charset="0"/>
                <a:cs typeface="Times New Roman" pitchFamily="18" charset="0"/>
              </a:rPr>
              <a:t>Figure2.6_USB </a:t>
            </a:r>
            <a:r>
              <a:rPr lang="en-US" sz="1000" dirty="0">
                <a:solidFill>
                  <a:prstClr val="black"/>
                </a:solidFill>
                <a:latin typeface="Times New Roman" pitchFamily="18" charset="0"/>
                <a:cs typeface="Times New Roman" pitchFamily="18" charset="0"/>
              </a:rPr>
              <a:t>overhead at </a:t>
            </a:r>
            <a:r>
              <a:rPr lang="en-US" sz="1000" dirty="0" smtClean="0">
                <a:solidFill>
                  <a:prstClr val="black"/>
                </a:solidFill>
                <a:latin typeface="Times New Roman" pitchFamily="18" charset="0"/>
                <a:cs typeface="Times New Roman" pitchFamily="18" charset="0"/>
              </a:rPr>
              <a:t>200 </a:t>
            </a:r>
            <a:r>
              <a:rPr lang="en-US" sz="1000" dirty="0">
                <a:solidFill>
                  <a:prstClr val="black"/>
                </a:solidFill>
                <a:latin typeface="Times New Roman" pitchFamily="18" charset="0"/>
                <a:cs typeface="Times New Roman" pitchFamily="18" charset="0"/>
              </a:rPr>
              <a:t>bytes payload</a:t>
            </a:r>
            <a:endParaRPr lang="en-US" sz="1000" dirty="0">
              <a:solidFill>
                <a:prstClr val="black"/>
              </a:solidFill>
              <a:latin typeface="Times New Roman" pitchFamily="18" charset="0"/>
              <a:cs typeface="Times New Roman" pitchFamily="18" charset="0"/>
            </a:endParaRPr>
          </a:p>
        </p:txBody>
      </p:sp>
      <p:pic>
        <p:nvPicPr>
          <p:cNvPr id="24" name="Picture 23"/>
          <p:cNvPicPr>
            <a:picLocks noChangeAspect="1"/>
          </p:cNvPicPr>
          <p:nvPr/>
        </p:nvPicPr>
        <p:blipFill>
          <a:blip r:embed="rId8"/>
          <a:stretch>
            <a:fillRect/>
          </a:stretch>
        </p:blipFill>
        <p:spPr>
          <a:xfrm>
            <a:off x="342243" y="6473240"/>
            <a:ext cx="2971980" cy="1853584"/>
          </a:xfrm>
          <a:prstGeom prst="rect">
            <a:avLst/>
          </a:prstGeom>
        </p:spPr>
      </p:pic>
      <p:sp>
        <p:nvSpPr>
          <p:cNvPr id="32" name="Rectangle 31"/>
          <p:cNvSpPr/>
          <p:nvPr/>
        </p:nvSpPr>
        <p:spPr>
          <a:xfrm>
            <a:off x="430542" y="8359160"/>
            <a:ext cx="2791149" cy="246221"/>
          </a:xfrm>
          <a:prstGeom prst="rect">
            <a:avLst/>
          </a:prstGeom>
        </p:spPr>
        <p:txBody>
          <a:bodyPr wrap="none">
            <a:spAutoFit/>
          </a:bodyPr>
          <a:lstStyle/>
          <a:p>
            <a:pPr lvl="0" rtl="0"/>
            <a:r>
              <a:rPr lang="en-US" sz="1000" dirty="0" smtClean="0">
                <a:solidFill>
                  <a:prstClr val="black"/>
                </a:solidFill>
                <a:latin typeface="Times New Roman" pitchFamily="18" charset="0"/>
                <a:cs typeface="Times New Roman" pitchFamily="18" charset="0"/>
              </a:rPr>
              <a:t>Figure2.7_USB Transmission time </a:t>
            </a:r>
            <a:r>
              <a:rPr lang="en-US" sz="1000" dirty="0">
                <a:solidFill>
                  <a:prstClr val="black"/>
                </a:solidFill>
                <a:latin typeface="Times New Roman" pitchFamily="18" charset="0"/>
                <a:cs typeface="Times New Roman" pitchFamily="18" charset="0"/>
              </a:rPr>
              <a:t>at </a:t>
            </a:r>
            <a:r>
              <a:rPr lang="en-US" sz="1000" dirty="0" smtClean="0">
                <a:solidFill>
                  <a:prstClr val="black"/>
                </a:solidFill>
                <a:latin typeface="Times New Roman" pitchFamily="18" charset="0"/>
                <a:cs typeface="Times New Roman" pitchFamily="18" charset="0"/>
              </a:rPr>
              <a:t>0.1 </a:t>
            </a:r>
            <a:r>
              <a:rPr lang="en-US" sz="1000" dirty="0" err="1" smtClean="0">
                <a:solidFill>
                  <a:prstClr val="black"/>
                </a:solidFill>
                <a:latin typeface="Times New Roman" pitchFamily="18" charset="0"/>
                <a:cs typeface="Times New Roman" pitchFamily="18" charset="0"/>
              </a:rPr>
              <a:t>msec</a:t>
            </a:r>
            <a:r>
              <a:rPr lang="en-US" sz="1000" dirty="0" smtClean="0">
                <a:solidFill>
                  <a:prstClr val="black"/>
                </a:solidFill>
                <a:latin typeface="Times New Roman" pitchFamily="18" charset="0"/>
                <a:cs typeface="Times New Roman" pitchFamily="18" charset="0"/>
              </a:rPr>
              <a:t>/ bit</a:t>
            </a:r>
            <a:endParaRPr lang="en-US" sz="1000" dirty="0">
              <a:solidFill>
                <a:prstClr val="black"/>
              </a:solidFill>
              <a:latin typeface="Times New Roman" pitchFamily="18" charset="0"/>
              <a:cs typeface="Times New Roman" pitchFamily="18" charset="0"/>
            </a:endParaRPr>
          </a:p>
        </p:txBody>
      </p:sp>
      <p:pic>
        <p:nvPicPr>
          <p:cNvPr id="33" name="Picture 32"/>
          <p:cNvPicPr>
            <a:picLocks noChangeAspect="1"/>
          </p:cNvPicPr>
          <p:nvPr/>
        </p:nvPicPr>
        <p:blipFill>
          <a:blip r:embed="rId9"/>
          <a:stretch>
            <a:fillRect/>
          </a:stretch>
        </p:blipFill>
        <p:spPr>
          <a:xfrm>
            <a:off x="3521372" y="6473240"/>
            <a:ext cx="2960186" cy="1839422"/>
          </a:xfrm>
          <a:prstGeom prst="rect">
            <a:avLst/>
          </a:prstGeom>
        </p:spPr>
      </p:pic>
      <p:sp>
        <p:nvSpPr>
          <p:cNvPr id="35" name="Rectangle 34"/>
          <p:cNvSpPr/>
          <p:nvPr/>
        </p:nvSpPr>
        <p:spPr>
          <a:xfrm>
            <a:off x="3616788" y="8411919"/>
            <a:ext cx="2755883" cy="246221"/>
          </a:xfrm>
          <a:prstGeom prst="rect">
            <a:avLst/>
          </a:prstGeom>
        </p:spPr>
        <p:txBody>
          <a:bodyPr wrap="none">
            <a:spAutoFit/>
          </a:bodyPr>
          <a:lstStyle/>
          <a:p>
            <a:pPr lvl="0" rtl="0"/>
            <a:r>
              <a:rPr lang="en-US" sz="1000" dirty="0" smtClean="0">
                <a:solidFill>
                  <a:prstClr val="black"/>
                </a:solidFill>
                <a:latin typeface="Times New Roman" pitchFamily="18" charset="0"/>
                <a:cs typeface="Times New Roman" pitchFamily="18" charset="0"/>
              </a:rPr>
              <a:t>Figure2.8_USB </a:t>
            </a:r>
            <a:r>
              <a:rPr lang="en-US" sz="1000" dirty="0">
                <a:solidFill>
                  <a:prstClr val="black"/>
                </a:solidFill>
                <a:latin typeface="Times New Roman" pitchFamily="18" charset="0"/>
                <a:cs typeface="Times New Roman" pitchFamily="18" charset="0"/>
              </a:rPr>
              <a:t>Transmission time at </a:t>
            </a:r>
            <a:r>
              <a:rPr lang="en-US" sz="1000" dirty="0" smtClean="0">
                <a:solidFill>
                  <a:prstClr val="black"/>
                </a:solidFill>
                <a:latin typeface="Times New Roman" pitchFamily="18" charset="0"/>
                <a:cs typeface="Times New Roman" pitchFamily="18" charset="0"/>
              </a:rPr>
              <a:t>0.01 sec</a:t>
            </a:r>
            <a:r>
              <a:rPr lang="en-US" sz="1000" dirty="0">
                <a:solidFill>
                  <a:prstClr val="black"/>
                </a:solidFill>
                <a:latin typeface="Times New Roman" pitchFamily="18" charset="0"/>
                <a:cs typeface="Times New Roman" pitchFamily="18" charset="0"/>
              </a:rPr>
              <a:t>/ bit</a:t>
            </a:r>
            <a:endParaRPr lang="en-US" sz="10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3024926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7"/>
          <p:cNvSpPr>
            <a:spLocks/>
          </p:cNvSpPr>
          <p:nvPr/>
        </p:nvSpPr>
        <p:spPr bwMode="auto">
          <a:xfrm flipH="1">
            <a:off x="-1" y="176314"/>
            <a:ext cx="47734" cy="8747782"/>
          </a:xfrm>
          <a:custGeom>
            <a:avLst/>
            <a:gdLst>
              <a:gd name="T0" fmla="*/ 0 h 9454515"/>
              <a:gd name="T1" fmla="*/ 9454342 h 9454515"/>
            </a:gdLst>
            <a:ahLst/>
            <a:cxnLst>
              <a:cxn ang="0">
                <a:pos x="0" y="T0"/>
              </a:cxn>
              <a:cxn ang="0">
                <a:pos x="0" y="T1"/>
              </a:cxn>
            </a:cxnLst>
            <a:rect l="0" t="0" r="r" b="b"/>
            <a:pathLst>
              <a:path h="9454515">
                <a:moveTo>
                  <a:pt x="0" y="0"/>
                </a:moveTo>
                <a:lnTo>
                  <a:pt x="0" y="9454342"/>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1" name="object 8"/>
          <p:cNvSpPr>
            <a:spLocks/>
          </p:cNvSpPr>
          <p:nvPr/>
        </p:nvSpPr>
        <p:spPr bwMode="auto">
          <a:xfrm flipV="1">
            <a:off x="70590" y="106887"/>
            <a:ext cx="6678703" cy="45719"/>
          </a:xfrm>
          <a:custGeom>
            <a:avLst/>
            <a:gdLst>
              <a:gd name="T0" fmla="*/ 0 w 7168515"/>
              <a:gd name="T1" fmla="*/ 7168341 w 7168515"/>
            </a:gdLst>
            <a:ahLst/>
            <a:cxnLst>
              <a:cxn ang="0">
                <a:pos x="T0" y="0"/>
              </a:cxn>
              <a:cxn ang="0">
                <a:pos x="T1" y="0"/>
              </a:cxn>
            </a:cxnLst>
            <a:rect l="0" t="0" r="r" b="b"/>
            <a:pathLst>
              <a:path w="7168515">
                <a:moveTo>
                  <a:pt x="0" y="0"/>
                </a:moveTo>
                <a:lnTo>
                  <a:pt x="7168341" y="0"/>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2" name="object 9"/>
          <p:cNvSpPr>
            <a:spLocks/>
          </p:cNvSpPr>
          <p:nvPr/>
        </p:nvSpPr>
        <p:spPr bwMode="auto">
          <a:xfrm flipV="1">
            <a:off x="116632" y="166773"/>
            <a:ext cx="6597748" cy="45719"/>
          </a:xfrm>
          <a:custGeom>
            <a:avLst/>
            <a:gdLst>
              <a:gd name="T0" fmla="*/ 0 w 7095490"/>
              <a:gd name="T1" fmla="*/ 7095189 w 7095490"/>
            </a:gdLst>
            <a:ahLst/>
            <a:cxnLst>
              <a:cxn ang="0">
                <a:pos x="T0" y="0"/>
              </a:cxn>
              <a:cxn ang="0">
                <a:pos x="T1" y="0"/>
              </a:cxn>
            </a:cxnLst>
            <a:rect l="0" t="0" r="r" b="b"/>
            <a:pathLst>
              <a:path w="7095490">
                <a:moveTo>
                  <a:pt x="0" y="0"/>
                </a:moveTo>
                <a:lnTo>
                  <a:pt x="7095189" y="0"/>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5" name="object 11"/>
          <p:cNvSpPr>
            <a:spLocks/>
          </p:cNvSpPr>
          <p:nvPr/>
        </p:nvSpPr>
        <p:spPr bwMode="auto">
          <a:xfrm flipH="1">
            <a:off x="6695649" y="152524"/>
            <a:ext cx="45719" cy="8729768"/>
          </a:xfrm>
          <a:custGeom>
            <a:avLst/>
            <a:gdLst>
              <a:gd name="T0" fmla="*/ 0 h 9454515"/>
              <a:gd name="T1" fmla="*/ 9454342 h 9454515"/>
            </a:gdLst>
            <a:ahLst/>
            <a:cxnLst>
              <a:cxn ang="0">
                <a:pos x="0" y="T0"/>
              </a:cxn>
              <a:cxn ang="0">
                <a:pos x="0" y="T1"/>
              </a:cxn>
            </a:cxnLst>
            <a:rect l="0" t="0" r="r" b="b"/>
            <a:pathLst>
              <a:path h="9454515">
                <a:moveTo>
                  <a:pt x="0" y="0"/>
                </a:moveTo>
                <a:lnTo>
                  <a:pt x="0" y="9454342"/>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6" name="object 12"/>
          <p:cNvSpPr>
            <a:spLocks/>
          </p:cNvSpPr>
          <p:nvPr/>
        </p:nvSpPr>
        <p:spPr bwMode="auto">
          <a:xfrm>
            <a:off x="116631" y="202370"/>
            <a:ext cx="45719" cy="8621825"/>
          </a:xfrm>
          <a:custGeom>
            <a:avLst/>
            <a:gdLst>
              <a:gd name="T0" fmla="*/ 0 h 9308465"/>
              <a:gd name="T1" fmla="*/ 9307951 h 9308465"/>
            </a:gdLst>
            <a:ahLst/>
            <a:cxnLst>
              <a:cxn ang="0">
                <a:pos x="0" y="T0"/>
              </a:cxn>
              <a:cxn ang="0">
                <a:pos x="0" y="T1"/>
              </a:cxn>
            </a:cxnLst>
            <a:rect l="0" t="0" r="r" b="b"/>
            <a:pathLst>
              <a:path h="9308465">
                <a:moveTo>
                  <a:pt x="0" y="0"/>
                </a:moveTo>
                <a:lnTo>
                  <a:pt x="0" y="9307951"/>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7" name="object 13"/>
          <p:cNvSpPr>
            <a:spLocks/>
          </p:cNvSpPr>
          <p:nvPr/>
        </p:nvSpPr>
        <p:spPr bwMode="auto">
          <a:xfrm>
            <a:off x="6695330" y="225549"/>
            <a:ext cx="45719" cy="8594923"/>
          </a:xfrm>
          <a:custGeom>
            <a:avLst/>
            <a:gdLst>
              <a:gd name="T0" fmla="*/ 0 h 9308465"/>
              <a:gd name="T1" fmla="*/ 9307951 h 9308465"/>
            </a:gdLst>
            <a:ahLst/>
            <a:cxnLst>
              <a:cxn ang="0">
                <a:pos x="0" y="T0"/>
              </a:cxn>
              <a:cxn ang="0">
                <a:pos x="0" y="T1"/>
              </a:cxn>
            </a:cxnLst>
            <a:rect l="0" t="0" r="r" b="b"/>
            <a:pathLst>
              <a:path h="9308465">
                <a:moveTo>
                  <a:pt x="0" y="0"/>
                </a:moveTo>
                <a:lnTo>
                  <a:pt x="0" y="9307951"/>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8" name="object 14"/>
          <p:cNvSpPr>
            <a:spLocks/>
          </p:cNvSpPr>
          <p:nvPr/>
        </p:nvSpPr>
        <p:spPr bwMode="auto">
          <a:xfrm>
            <a:off x="47734" y="8895050"/>
            <a:ext cx="6705053" cy="45719"/>
          </a:xfrm>
          <a:custGeom>
            <a:avLst/>
            <a:gdLst>
              <a:gd name="T0" fmla="*/ 0 w 7168515"/>
              <a:gd name="T1" fmla="*/ 7168341 w 7168515"/>
            </a:gdLst>
            <a:ahLst/>
            <a:cxnLst>
              <a:cxn ang="0">
                <a:pos x="T0" y="0"/>
              </a:cxn>
              <a:cxn ang="0">
                <a:pos x="T1" y="0"/>
              </a:cxn>
            </a:cxnLst>
            <a:rect l="0" t="0" r="r" b="b"/>
            <a:pathLst>
              <a:path w="7168515">
                <a:moveTo>
                  <a:pt x="0" y="0"/>
                </a:moveTo>
                <a:lnTo>
                  <a:pt x="7168341" y="0"/>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9" name="object 15"/>
          <p:cNvSpPr>
            <a:spLocks/>
          </p:cNvSpPr>
          <p:nvPr/>
        </p:nvSpPr>
        <p:spPr bwMode="auto">
          <a:xfrm flipV="1">
            <a:off x="120441" y="8765780"/>
            <a:ext cx="6597748" cy="58415"/>
          </a:xfrm>
          <a:custGeom>
            <a:avLst/>
            <a:gdLst>
              <a:gd name="T0" fmla="*/ 0 w 7095490"/>
              <a:gd name="T1" fmla="*/ 7095189 w 7095490"/>
            </a:gdLst>
            <a:ahLst/>
            <a:cxnLst>
              <a:cxn ang="0">
                <a:pos x="T0" y="0"/>
              </a:cxn>
              <a:cxn ang="0">
                <a:pos x="T1" y="0"/>
              </a:cxn>
            </a:cxnLst>
            <a:rect l="0" t="0" r="r" b="b"/>
            <a:pathLst>
              <a:path w="7095490">
                <a:moveTo>
                  <a:pt x="0" y="0"/>
                </a:moveTo>
                <a:lnTo>
                  <a:pt x="7095189" y="0"/>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30" name="object 16"/>
          <p:cNvSpPr>
            <a:spLocks/>
          </p:cNvSpPr>
          <p:nvPr/>
        </p:nvSpPr>
        <p:spPr bwMode="auto">
          <a:xfrm>
            <a:off x="150580" y="8757398"/>
            <a:ext cx="6529852" cy="45719"/>
          </a:xfrm>
          <a:custGeom>
            <a:avLst/>
            <a:gdLst>
              <a:gd name="T0" fmla="*/ 0 w 7022465"/>
              <a:gd name="T1" fmla="*/ 7021951 w 7022465"/>
            </a:gdLst>
            <a:ahLst/>
            <a:cxnLst>
              <a:cxn ang="0">
                <a:pos x="T0" y="0"/>
              </a:cxn>
              <a:cxn ang="0">
                <a:pos x="T1" y="0"/>
              </a:cxn>
            </a:cxnLst>
            <a:rect l="0" t="0" r="r" b="b"/>
            <a:pathLst>
              <a:path w="7022465">
                <a:moveTo>
                  <a:pt x="0" y="0"/>
                </a:moveTo>
                <a:lnTo>
                  <a:pt x="7021951" y="0"/>
                </a:lnTo>
              </a:path>
            </a:pathLst>
          </a:custGeom>
          <a:noFill/>
          <a:ln w="19557">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Tree>
    <p:extLst>
      <p:ext uri="{BB962C8B-B14F-4D97-AF65-F5344CB8AC3E}">
        <p14:creationId xmlns:p14="http://schemas.microsoft.com/office/powerpoint/2010/main" val="1647186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7"/>
          <p:cNvSpPr>
            <a:spLocks/>
          </p:cNvSpPr>
          <p:nvPr/>
        </p:nvSpPr>
        <p:spPr bwMode="auto">
          <a:xfrm flipH="1">
            <a:off x="-1" y="176314"/>
            <a:ext cx="47734" cy="8747782"/>
          </a:xfrm>
          <a:custGeom>
            <a:avLst/>
            <a:gdLst>
              <a:gd name="T0" fmla="*/ 0 h 9454515"/>
              <a:gd name="T1" fmla="*/ 9454342 h 9454515"/>
            </a:gdLst>
            <a:ahLst/>
            <a:cxnLst>
              <a:cxn ang="0">
                <a:pos x="0" y="T0"/>
              </a:cxn>
              <a:cxn ang="0">
                <a:pos x="0" y="T1"/>
              </a:cxn>
            </a:cxnLst>
            <a:rect l="0" t="0" r="r" b="b"/>
            <a:pathLst>
              <a:path h="9454515">
                <a:moveTo>
                  <a:pt x="0" y="0"/>
                </a:moveTo>
                <a:lnTo>
                  <a:pt x="0" y="9454342"/>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1" name="object 8"/>
          <p:cNvSpPr>
            <a:spLocks/>
          </p:cNvSpPr>
          <p:nvPr/>
        </p:nvSpPr>
        <p:spPr bwMode="auto">
          <a:xfrm flipV="1">
            <a:off x="70590" y="106887"/>
            <a:ext cx="6678703" cy="45719"/>
          </a:xfrm>
          <a:custGeom>
            <a:avLst/>
            <a:gdLst>
              <a:gd name="T0" fmla="*/ 0 w 7168515"/>
              <a:gd name="T1" fmla="*/ 7168341 w 7168515"/>
            </a:gdLst>
            <a:ahLst/>
            <a:cxnLst>
              <a:cxn ang="0">
                <a:pos x="T0" y="0"/>
              </a:cxn>
              <a:cxn ang="0">
                <a:pos x="T1" y="0"/>
              </a:cxn>
            </a:cxnLst>
            <a:rect l="0" t="0" r="r" b="b"/>
            <a:pathLst>
              <a:path w="7168515">
                <a:moveTo>
                  <a:pt x="0" y="0"/>
                </a:moveTo>
                <a:lnTo>
                  <a:pt x="7168341" y="0"/>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2" name="object 9"/>
          <p:cNvSpPr>
            <a:spLocks/>
          </p:cNvSpPr>
          <p:nvPr/>
        </p:nvSpPr>
        <p:spPr bwMode="auto">
          <a:xfrm flipV="1">
            <a:off x="116632" y="166773"/>
            <a:ext cx="6597748" cy="45719"/>
          </a:xfrm>
          <a:custGeom>
            <a:avLst/>
            <a:gdLst>
              <a:gd name="T0" fmla="*/ 0 w 7095490"/>
              <a:gd name="T1" fmla="*/ 7095189 w 7095490"/>
            </a:gdLst>
            <a:ahLst/>
            <a:cxnLst>
              <a:cxn ang="0">
                <a:pos x="T0" y="0"/>
              </a:cxn>
              <a:cxn ang="0">
                <a:pos x="T1" y="0"/>
              </a:cxn>
            </a:cxnLst>
            <a:rect l="0" t="0" r="r" b="b"/>
            <a:pathLst>
              <a:path w="7095490">
                <a:moveTo>
                  <a:pt x="0" y="0"/>
                </a:moveTo>
                <a:lnTo>
                  <a:pt x="7095189" y="0"/>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5" name="object 11"/>
          <p:cNvSpPr>
            <a:spLocks/>
          </p:cNvSpPr>
          <p:nvPr/>
        </p:nvSpPr>
        <p:spPr bwMode="auto">
          <a:xfrm flipH="1">
            <a:off x="6695649" y="152524"/>
            <a:ext cx="45719" cy="8729768"/>
          </a:xfrm>
          <a:custGeom>
            <a:avLst/>
            <a:gdLst>
              <a:gd name="T0" fmla="*/ 0 h 9454515"/>
              <a:gd name="T1" fmla="*/ 9454342 h 9454515"/>
            </a:gdLst>
            <a:ahLst/>
            <a:cxnLst>
              <a:cxn ang="0">
                <a:pos x="0" y="T0"/>
              </a:cxn>
              <a:cxn ang="0">
                <a:pos x="0" y="T1"/>
              </a:cxn>
            </a:cxnLst>
            <a:rect l="0" t="0" r="r" b="b"/>
            <a:pathLst>
              <a:path h="9454515">
                <a:moveTo>
                  <a:pt x="0" y="0"/>
                </a:moveTo>
                <a:lnTo>
                  <a:pt x="0" y="9454342"/>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6" name="object 12"/>
          <p:cNvSpPr>
            <a:spLocks/>
          </p:cNvSpPr>
          <p:nvPr/>
        </p:nvSpPr>
        <p:spPr bwMode="auto">
          <a:xfrm>
            <a:off x="116631" y="202370"/>
            <a:ext cx="45719" cy="8621825"/>
          </a:xfrm>
          <a:custGeom>
            <a:avLst/>
            <a:gdLst>
              <a:gd name="T0" fmla="*/ 0 h 9308465"/>
              <a:gd name="T1" fmla="*/ 9307951 h 9308465"/>
            </a:gdLst>
            <a:ahLst/>
            <a:cxnLst>
              <a:cxn ang="0">
                <a:pos x="0" y="T0"/>
              </a:cxn>
              <a:cxn ang="0">
                <a:pos x="0" y="T1"/>
              </a:cxn>
            </a:cxnLst>
            <a:rect l="0" t="0" r="r" b="b"/>
            <a:pathLst>
              <a:path h="9308465">
                <a:moveTo>
                  <a:pt x="0" y="0"/>
                </a:moveTo>
                <a:lnTo>
                  <a:pt x="0" y="9307951"/>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7" name="object 13"/>
          <p:cNvSpPr>
            <a:spLocks/>
          </p:cNvSpPr>
          <p:nvPr/>
        </p:nvSpPr>
        <p:spPr bwMode="auto">
          <a:xfrm>
            <a:off x="6695330" y="225549"/>
            <a:ext cx="45719" cy="8594923"/>
          </a:xfrm>
          <a:custGeom>
            <a:avLst/>
            <a:gdLst>
              <a:gd name="T0" fmla="*/ 0 h 9308465"/>
              <a:gd name="T1" fmla="*/ 9307951 h 9308465"/>
            </a:gdLst>
            <a:ahLst/>
            <a:cxnLst>
              <a:cxn ang="0">
                <a:pos x="0" y="T0"/>
              </a:cxn>
              <a:cxn ang="0">
                <a:pos x="0" y="T1"/>
              </a:cxn>
            </a:cxnLst>
            <a:rect l="0" t="0" r="r" b="b"/>
            <a:pathLst>
              <a:path h="9308465">
                <a:moveTo>
                  <a:pt x="0" y="0"/>
                </a:moveTo>
                <a:lnTo>
                  <a:pt x="0" y="9307951"/>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8" name="object 14"/>
          <p:cNvSpPr>
            <a:spLocks/>
          </p:cNvSpPr>
          <p:nvPr/>
        </p:nvSpPr>
        <p:spPr bwMode="auto">
          <a:xfrm>
            <a:off x="47734" y="8895050"/>
            <a:ext cx="6705053" cy="45719"/>
          </a:xfrm>
          <a:custGeom>
            <a:avLst/>
            <a:gdLst>
              <a:gd name="T0" fmla="*/ 0 w 7168515"/>
              <a:gd name="T1" fmla="*/ 7168341 w 7168515"/>
            </a:gdLst>
            <a:ahLst/>
            <a:cxnLst>
              <a:cxn ang="0">
                <a:pos x="T0" y="0"/>
              </a:cxn>
              <a:cxn ang="0">
                <a:pos x="T1" y="0"/>
              </a:cxn>
            </a:cxnLst>
            <a:rect l="0" t="0" r="r" b="b"/>
            <a:pathLst>
              <a:path w="7168515">
                <a:moveTo>
                  <a:pt x="0" y="0"/>
                </a:moveTo>
                <a:lnTo>
                  <a:pt x="7168341" y="0"/>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9" name="object 15"/>
          <p:cNvSpPr>
            <a:spLocks/>
          </p:cNvSpPr>
          <p:nvPr/>
        </p:nvSpPr>
        <p:spPr bwMode="auto">
          <a:xfrm flipV="1">
            <a:off x="120441" y="8765780"/>
            <a:ext cx="6597748" cy="58415"/>
          </a:xfrm>
          <a:custGeom>
            <a:avLst/>
            <a:gdLst>
              <a:gd name="T0" fmla="*/ 0 w 7095490"/>
              <a:gd name="T1" fmla="*/ 7095189 w 7095490"/>
            </a:gdLst>
            <a:ahLst/>
            <a:cxnLst>
              <a:cxn ang="0">
                <a:pos x="T0" y="0"/>
              </a:cxn>
              <a:cxn ang="0">
                <a:pos x="T1" y="0"/>
              </a:cxn>
            </a:cxnLst>
            <a:rect l="0" t="0" r="r" b="b"/>
            <a:pathLst>
              <a:path w="7095490">
                <a:moveTo>
                  <a:pt x="0" y="0"/>
                </a:moveTo>
                <a:lnTo>
                  <a:pt x="7095189" y="0"/>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30" name="object 16"/>
          <p:cNvSpPr>
            <a:spLocks/>
          </p:cNvSpPr>
          <p:nvPr/>
        </p:nvSpPr>
        <p:spPr bwMode="auto">
          <a:xfrm>
            <a:off x="150580" y="8757398"/>
            <a:ext cx="6529852" cy="45719"/>
          </a:xfrm>
          <a:custGeom>
            <a:avLst/>
            <a:gdLst>
              <a:gd name="T0" fmla="*/ 0 w 7022465"/>
              <a:gd name="T1" fmla="*/ 7021951 w 7022465"/>
            </a:gdLst>
            <a:ahLst/>
            <a:cxnLst>
              <a:cxn ang="0">
                <a:pos x="T0" y="0"/>
              </a:cxn>
              <a:cxn ang="0">
                <a:pos x="T1" y="0"/>
              </a:cxn>
            </a:cxnLst>
            <a:rect l="0" t="0" r="r" b="b"/>
            <a:pathLst>
              <a:path w="7022465">
                <a:moveTo>
                  <a:pt x="0" y="0"/>
                </a:moveTo>
                <a:lnTo>
                  <a:pt x="7021951" y="0"/>
                </a:lnTo>
              </a:path>
            </a:pathLst>
          </a:custGeom>
          <a:noFill/>
          <a:ln w="19557">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Tree>
    <p:extLst>
      <p:ext uri="{BB962C8B-B14F-4D97-AF65-F5344CB8AC3E}">
        <p14:creationId xmlns:p14="http://schemas.microsoft.com/office/powerpoint/2010/main" val="1647186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7"/>
          <p:cNvSpPr>
            <a:spLocks/>
          </p:cNvSpPr>
          <p:nvPr/>
        </p:nvSpPr>
        <p:spPr bwMode="auto">
          <a:xfrm flipH="1">
            <a:off x="-1" y="176314"/>
            <a:ext cx="47734" cy="8747782"/>
          </a:xfrm>
          <a:custGeom>
            <a:avLst/>
            <a:gdLst>
              <a:gd name="T0" fmla="*/ 0 h 9454515"/>
              <a:gd name="T1" fmla="*/ 9454342 h 9454515"/>
            </a:gdLst>
            <a:ahLst/>
            <a:cxnLst>
              <a:cxn ang="0">
                <a:pos x="0" y="T0"/>
              </a:cxn>
              <a:cxn ang="0">
                <a:pos x="0" y="T1"/>
              </a:cxn>
            </a:cxnLst>
            <a:rect l="0" t="0" r="r" b="b"/>
            <a:pathLst>
              <a:path h="9454515">
                <a:moveTo>
                  <a:pt x="0" y="0"/>
                </a:moveTo>
                <a:lnTo>
                  <a:pt x="0" y="9454342"/>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1" name="object 8"/>
          <p:cNvSpPr>
            <a:spLocks/>
          </p:cNvSpPr>
          <p:nvPr/>
        </p:nvSpPr>
        <p:spPr bwMode="auto">
          <a:xfrm flipV="1">
            <a:off x="70590" y="106887"/>
            <a:ext cx="6678703" cy="45719"/>
          </a:xfrm>
          <a:custGeom>
            <a:avLst/>
            <a:gdLst>
              <a:gd name="T0" fmla="*/ 0 w 7168515"/>
              <a:gd name="T1" fmla="*/ 7168341 w 7168515"/>
            </a:gdLst>
            <a:ahLst/>
            <a:cxnLst>
              <a:cxn ang="0">
                <a:pos x="T0" y="0"/>
              </a:cxn>
              <a:cxn ang="0">
                <a:pos x="T1" y="0"/>
              </a:cxn>
            </a:cxnLst>
            <a:rect l="0" t="0" r="r" b="b"/>
            <a:pathLst>
              <a:path w="7168515">
                <a:moveTo>
                  <a:pt x="0" y="0"/>
                </a:moveTo>
                <a:lnTo>
                  <a:pt x="7168341" y="0"/>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2" name="object 9"/>
          <p:cNvSpPr>
            <a:spLocks/>
          </p:cNvSpPr>
          <p:nvPr/>
        </p:nvSpPr>
        <p:spPr bwMode="auto">
          <a:xfrm flipV="1">
            <a:off x="116632" y="166773"/>
            <a:ext cx="6597748" cy="45719"/>
          </a:xfrm>
          <a:custGeom>
            <a:avLst/>
            <a:gdLst>
              <a:gd name="T0" fmla="*/ 0 w 7095490"/>
              <a:gd name="T1" fmla="*/ 7095189 w 7095490"/>
            </a:gdLst>
            <a:ahLst/>
            <a:cxnLst>
              <a:cxn ang="0">
                <a:pos x="T0" y="0"/>
              </a:cxn>
              <a:cxn ang="0">
                <a:pos x="T1" y="0"/>
              </a:cxn>
            </a:cxnLst>
            <a:rect l="0" t="0" r="r" b="b"/>
            <a:pathLst>
              <a:path w="7095490">
                <a:moveTo>
                  <a:pt x="0" y="0"/>
                </a:moveTo>
                <a:lnTo>
                  <a:pt x="7095189" y="0"/>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5" name="object 11"/>
          <p:cNvSpPr>
            <a:spLocks/>
          </p:cNvSpPr>
          <p:nvPr/>
        </p:nvSpPr>
        <p:spPr bwMode="auto">
          <a:xfrm flipH="1">
            <a:off x="6695649" y="152524"/>
            <a:ext cx="45719" cy="8729768"/>
          </a:xfrm>
          <a:custGeom>
            <a:avLst/>
            <a:gdLst>
              <a:gd name="T0" fmla="*/ 0 h 9454515"/>
              <a:gd name="T1" fmla="*/ 9454342 h 9454515"/>
            </a:gdLst>
            <a:ahLst/>
            <a:cxnLst>
              <a:cxn ang="0">
                <a:pos x="0" y="T0"/>
              </a:cxn>
              <a:cxn ang="0">
                <a:pos x="0" y="T1"/>
              </a:cxn>
            </a:cxnLst>
            <a:rect l="0" t="0" r="r" b="b"/>
            <a:pathLst>
              <a:path h="9454515">
                <a:moveTo>
                  <a:pt x="0" y="0"/>
                </a:moveTo>
                <a:lnTo>
                  <a:pt x="0" y="9454342"/>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6" name="object 12"/>
          <p:cNvSpPr>
            <a:spLocks/>
          </p:cNvSpPr>
          <p:nvPr/>
        </p:nvSpPr>
        <p:spPr bwMode="auto">
          <a:xfrm>
            <a:off x="116631" y="202370"/>
            <a:ext cx="45719" cy="8621825"/>
          </a:xfrm>
          <a:custGeom>
            <a:avLst/>
            <a:gdLst>
              <a:gd name="T0" fmla="*/ 0 h 9308465"/>
              <a:gd name="T1" fmla="*/ 9307951 h 9308465"/>
            </a:gdLst>
            <a:ahLst/>
            <a:cxnLst>
              <a:cxn ang="0">
                <a:pos x="0" y="T0"/>
              </a:cxn>
              <a:cxn ang="0">
                <a:pos x="0" y="T1"/>
              </a:cxn>
            </a:cxnLst>
            <a:rect l="0" t="0" r="r" b="b"/>
            <a:pathLst>
              <a:path h="9308465">
                <a:moveTo>
                  <a:pt x="0" y="0"/>
                </a:moveTo>
                <a:lnTo>
                  <a:pt x="0" y="9307951"/>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7" name="object 13"/>
          <p:cNvSpPr>
            <a:spLocks/>
          </p:cNvSpPr>
          <p:nvPr/>
        </p:nvSpPr>
        <p:spPr bwMode="auto">
          <a:xfrm>
            <a:off x="6695330" y="225549"/>
            <a:ext cx="45719" cy="8594923"/>
          </a:xfrm>
          <a:custGeom>
            <a:avLst/>
            <a:gdLst>
              <a:gd name="T0" fmla="*/ 0 h 9308465"/>
              <a:gd name="T1" fmla="*/ 9307951 h 9308465"/>
            </a:gdLst>
            <a:ahLst/>
            <a:cxnLst>
              <a:cxn ang="0">
                <a:pos x="0" y="T0"/>
              </a:cxn>
              <a:cxn ang="0">
                <a:pos x="0" y="T1"/>
              </a:cxn>
            </a:cxnLst>
            <a:rect l="0" t="0" r="r" b="b"/>
            <a:pathLst>
              <a:path h="9308465">
                <a:moveTo>
                  <a:pt x="0" y="0"/>
                </a:moveTo>
                <a:lnTo>
                  <a:pt x="0" y="9307951"/>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8" name="object 14"/>
          <p:cNvSpPr>
            <a:spLocks/>
          </p:cNvSpPr>
          <p:nvPr/>
        </p:nvSpPr>
        <p:spPr bwMode="auto">
          <a:xfrm>
            <a:off x="47734" y="8895050"/>
            <a:ext cx="6705053" cy="45719"/>
          </a:xfrm>
          <a:custGeom>
            <a:avLst/>
            <a:gdLst>
              <a:gd name="T0" fmla="*/ 0 w 7168515"/>
              <a:gd name="T1" fmla="*/ 7168341 w 7168515"/>
            </a:gdLst>
            <a:ahLst/>
            <a:cxnLst>
              <a:cxn ang="0">
                <a:pos x="T0" y="0"/>
              </a:cxn>
              <a:cxn ang="0">
                <a:pos x="T1" y="0"/>
              </a:cxn>
            </a:cxnLst>
            <a:rect l="0" t="0" r="r" b="b"/>
            <a:pathLst>
              <a:path w="7168515">
                <a:moveTo>
                  <a:pt x="0" y="0"/>
                </a:moveTo>
                <a:lnTo>
                  <a:pt x="7168341" y="0"/>
                </a:lnTo>
              </a:path>
            </a:pathLst>
          </a:custGeom>
          <a:noFill/>
          <a:ln w="195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29" name="object 15"/>
          <p:cNvSpPr>
            <a:spLocks/>
          </p:cNvSpPr>
          <p:nvPr/>
        </p:nvSpPr>
        <p:spPr bwMode="auto">
          <a:xfrm flipV="1">
            <a:off x="120441" y="8765780"/>
            <a:ext cx="6597748" cy="58415"/>
          </a:xfrm>
          <a:custGeom>
            <a:avLst/>
            <a:gdLst>
              <a:gd name="T0" fmla="*/ 0 w 7095490"/>
              <a:gd name="T1" fmla="*/ 7095189 w 7095490"/>
            </a:gdLst>
            <a:ahLst/>
            <a:cxnLst>
              <a:cxn ang="0">
                <a:pos x="T0" y="0"/>
              </a:cxn>
              <a:cxn ang="0">
                <a:pos x="T1" y="0"/>
              </a:cxn>
            </a:cxnLst>
            <a:rect l="0" t="0" r="r" b="b"/>
            <a:pathLst>
              <a:path w="7095490">
                <a:moveTo>
                  <a:pt x="0" y="0"/>
                </a:moveTo>
                <a:lnTo>
                  <a:pt x="7095189" y="0"/>
                </a:lnTo>
              </a:path>
            </a:pathLst>
          </a:custGeom>
          <a:noFill/>
          <a:ln w="378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30" name="object 16"/>
          <p:cNvSpPr>
            <a:spLocks/>
          </p:cNvSpPr>
          <p:nvPr/>
        </p:nvSpPr>
        <p:spPr bwMode="auto">
          <a:xfrm>
            <a:off x="150580" y="8757398"/>
            <a:ext cx="6529852" cy="45719"/>
          </a:xfrm>
          <a:custGeom>
            <a:avLst/>
            <a:gdLst>
              <a:gd name="T0" fmla="*/ 0 w 7022465"/>
              <a:gd name="T1" fmla="*/ 7021951 w 7022465"/>
            </a:gdLst>
            <a:ahLst/>
            <a:cxnLst>
              <a:cxn ang="0">
                <a:pos x="T0" y="0"/>
              </a:cxn>
              <a:cxn ang="0">
                <a:pos x="T1" y="0"/>
              </a:cxn>
            </a:cxnLst>
            <a:rect l="0" t="0" r="r" b="b"/>
            <a:pathLst>
              <a:path w="7022465">
                <a:moveTo>
                  <a:pt x="0" y="0"/>
                </a:moveTo>
                <a:lnTo>
                  <a:pt x="7021951" y="0"/>
                </a:lnTo>
              </a:path>
            </a:pathLst>
          </a:custGeom>
          <a:noFill/>
          <a:ln w="19557">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solidFill>
                <a:prstClr val="black"/>
              </a:solidFill>
            </a:endParaRPr>
          </a:p>
        </p:txBody>
      </p:sp>
      <p:sp>
        <p:nvSpPr>
          <p:cNvPr id="12" name="مستطيل 11"/>
          <p:cNvSpPr/>
          <p:nvPr/>
        </p:nvSpPr>
        <p:spPr>
          <a:xfrm>
            <a:off x="238200" y="323528"/>
            <a:ext cx="1966664"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b="1" dirty="0" smtClean="0">
                <a:solidFill>
                  <a:schemeClr val="tx1"/>
                </a:solidFill>
                <a:latin typeface="Times New Roman" pitchFamily="18" charset="0"/>
                <a:cs typeface="Times New Roman" pitchFamily="18" charset="0"/>
              </a:rPr>
              <a:t>OUTPUT PART</a:t>
            </a:r>
            <a:endParaRPr lang="en-US" b="1" dirty="0">
              <a:solidFill>
                <a:schemeClr val="tx1"/>
              </a:solidFill>
              <a:latin typeface="Times New Roman" pitchFamily="18" charset="0"/>
              <a:cs typeface="Times New Roman" pitchFamily="18" charset="0"/>
            </a:endParaRPr>
          </a:p>
        </p:txBody>
      </p:sp>
      <p:sp>
        <p:nvSpPr>
          <p:cNvPr id="2" name="مستطيل مستدير الزوايا 1"/>
          <p:cNvSpPr/>
          <p:nvPr/>
        </p:nvSpPr>
        <p:spPr>
          <a:xfrm>
            <a:off x="238200" y="1187624"/>
            <a:ext cx="6287144" cy="504056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smtClean="0">
                <a:solidFill>
                  <a:schemeClr val="tx1"/>
                </a:solidFill>
                <a:latin typeface="Times New Roman" pitchFamily="18" charset="0"/>
                <a:cs typeface="Times New Roman" pitchFamily="18" charset="0"/>
              </a:rPr>
              <a:t>[{</a:t>
            </a:r>
          </a:p>
          <a:p>
            <a:pPr algn="l"/>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Protocolname</a:t>
            </a:r>
            <a:r>
              <a:rPr lang="en-US" dirty="0" smtClean="0">
                <a:solidFill>
                  <a:schemeClr val="tx1"/>
                </a:solidFill>
                <a:latin typeface="Times New Roman" pitchFamily="18" charset="0"/>
                <a:cs typeface="Times New Roman" pitchFamily="18" charset="0"/>
              </a:rPr>
              <a:t>":"UART",</a:t>
            </a:r>
          </a:p>
          <a:p>
            <a:pPr algn="l"/>
            <a:r>
              <a:rPr lang="en-US" dirty="0" smtClean="0">
                <a:solidFill>
                  <a:schemeClr val="tx1"/>
                </a:solidFill>
                <a:latin typeface="Times New Roman" pitchFamily="18" charset="0"/>
                <a:cs typeface="Times New Roman" pitchFamily="18" charset="0"/>
              </a:rPr>
              <a:t>        "outputs":{</a:t>
            </a:r>
          </a:p>
          <a:p>
            <a:pPr algn="l"/>
            <a:r>
              <a:rPr lang="en-US" dirty="0" smtClean="0">
                <a:solidFill>
                  <a:schemeClr val="tx1"/>
                </a:solidFill>
                <a:latin typeface="Times New Roman" pitchFamily="18" charset="0"/>
                <a:cs typeface="Times New Roman" pitchFamily="18" charset="0"/>
              </a:rPr>
              <a:t>    "total_tx_time":1.28,</a:t>
            </a:r>
          </a:p>
          <a:p>
            <a:pPr algn="l"/>
            <a:r>
              <a:rPr lang="en-US" dirty="0" smtClean="0">
                <a:solidFill>
                  <a:schemeClr val="tx1"/>
                </a:solidFill>
                <a:latin typeface="Times New Roman" pitchFamily="18" charset="0"/>
                <a:cs typeface="Times New Roman" pitchFamily="18" charset="0"/>
              </a:rPr>
              <a:t>        "overhead":20,</a:t>
            </a:r>
          </a:p>
          <a:p>
            <a:pPr algn="l"/>
            <a:r>
              <a:rPr lang="en-US" dirty="0" smtClean="0">
                <a:solidFill>
                  <a:schemeClr val="tx1"/>
                </a:solidFill>
                <a:latin typeface="Times New Roman" pitchFamily="18" charset="0"/>
                <a:cs typeface="Times New Roman" pitchFamily="18" charset="0"/>
              </a:rPr>
              <a:t>        "efficiency":80</a:t>
            </a:r>
          </a:p>
          <a:p>
            <a:pPr algn="l"/>
            <a:r>
              <a:rPr lang="en-US" dirty="0" smtClean="0">
                <a:solidFill>
                  <a:schemeClr val="tx1"/>
                </a:solidFill>
                <a:latin typeface="Times New Roman" pitchFamily="18" charset="0"/>
                <a:cs typeface="Times New Roman" pitchFamily="18" charset="0"/>
              </a:rPr>
              <a:t>    }</a:t>
            </a:r>
          </a:p>
          <a:p>
            <a:pPr algn="l"/>
            <a:r>
              <a:rPr lang="en-US" dirty="0" smtClean="0">
                <a:solidFill>
                  <a:schemeClr val="tx1"/>
                </a:solidFill>
                <a:latin typeface="Times New Roman" pitchFamily="18" charset="0"/>
                <a:cs typeface="Times New Roman" pitchFamily="18" charset="0"/>
              </a:rPr>
              <a:t>    },</a:t>
            </a:r>
          </a:p>
          <a:p>
            <a:pPr algn="l"/>
            <a:r>
              <a:rPr lang="en-US" dirty="0" smtClean="0">
                <a:solidFill>
                  <a:schemeClr val="tx1"/>
                </a:solidFill>
                <a:latin typeface="Times New Roman" pitchFamily="18" charset="0"/>
                <a:cs typeface="Times New Roman" pitchFamily="18" charset="0"/>
              </a:rPr>
              <a:t>{</a:t>
            </a:r>
          </a:p>
          <a:p>
            <a:pPr algn="l"/>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Protocolname</a:t>
            </a:r>
            <a:r>
              <a:rPr lang="en-US" dirty="0" smtClean="0">
                <a:solidFill>
                  <a:schemeClr val="tx1"/>
                </a:solidFill>
                <a:latin typeface="Times New Roman" pitchFamily="18" charset="0"/>
                <a:cs typeface="Times New Roman" pitchFamily="18" charset="0"/>
              </a:rPr>
              <a:t>":"USB",</a:t>
            </a:r>
          </a:p>
          <a:p>
            <a:pPr algn="l"/>
            <a:r>
              <a:rPr lang="en-US" dirty="0" smtClean="0">
                <a:solidFill>
                  <a:schemeClr val="tx1"/>
                </a:solidFill>
                <a:latin typeface="Times New Roman" pitchFamily="18" charset="0"/>
                <a:cs typeface="Times New Roman" pitchFamily="18" charset="0"/>
              </a:rPr>
              <a:t>        "outputs":{</a:t>
            </a:r>
          </a:p>
          <a:p>
            <a:pPr algn="l"/>
            <a:r>
              <a:rPr lang="en-US" dirty="0" smtClean="0">
                <a:solidFill>
                  <a:schemeClr val="tx1"/>
                </a:solidFill>
                <a:latin typeface="Times New Roman" pitchFamily="18" charset="0"/>
                <a:cs typeface="Times New Roman" pitchFamily="18" charset="0"/>
              </a:rPr>
              <a:t>    "total_tx_time":1.0530000000000002,</a:t>
            </a:r>
          </a:p>
          <a:p>
            <a:pPr algn="l"/>
            <a:r>
              <a:rPr lang="en-US" dirty="0" smtClean="0">
                <a:solidFill>
                  <a:schemeClr val="tx1"/>
                </a:solidFill>
                <a:latin typeface="Times New Roman" pitchFamily="18" charset="0"/>
                <a:cs typeface="Times New Roman" pitchFamily="18" charset="0"/>
              </a:rPr>
              <a:t>        "overhead":2.7540360873694207,</a:t>
            </a:r>
          </a:p>
          <a:p>
            <a:pPr algn="l"/>
            <a:r>
              <a:rPr lang="en-US" dirty="0" smtClean="0">
                <a:solidFill>
                  <a:schemeClr val="tx1"/>
                </a:solidFill>
                <a:latin typeface="Times New Roman" pitchFamily="18" charset="0"/>
                <a:cs typeface="Times New Roman" pitchFamily="18" charset="0"/>
              </a:rPr>
              <a:t>        "efficiency":97.245963912630586</a:t>
            </a:r>
          </a:p>
          <a:p>
            <a:pPr algn="l"/>
            <a:r>
              <a:rPr lang="en-US" dirty="0" smtClean="0">
                <a:solidFill>
                  <a:schemeClr val="tx1"/>
                </a:solidFill>
                <a:latin typeface="Times New Roman" pitchFamily="18" charset="0"/>
                <a:cs typeface="Times New Roman" pitchFamily="18" charset="0"/>
              </a:rPr>
              <a:t>    }]    </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47186170"/>
      </p:ext>
    </p:extLst>
  </p:cSld>
  <p:clrMapOvr>
    <a:masterClrMapping/>
  </p:clrMapOvr>
</p:sld>
</file>

<file path=ppt/theme/theme1.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706</Words>
  <Application>Microsoft Office PowerPoint</Application>
  <PresentationFormat>On-screen Show (4:3)</PresentationFormat>
  <Paragraphs>182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سمة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7ASSAN⚔⚔</dc:creator>
  <cp:lastModifiedBy>ali badry</cp:lastModifiedBy>
  <cp:revision>36</cp:revision>
  <dcterms:created xsi:type="dcterms:W3CDTF">2021-07-09T11:34:35Z</dcterms:created>
  <dcterms:modified xsi:type="dcterms:W3CDTF">2021-11-22T17:47:38Z</dcterms:modified>
</cp:coreProperties>
</file>