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70B9A-A8AC-3115-CAAC-4F1D9F3096F3}" v="698" dt="2022-03-10T19:53:05.244"/>
    <p1510:client id="{95070416-D31F-FFEE-DA2E-AE4D83BD8004}" v="217" dt="2022-03-10T21:57:54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Shahzad" userId="S::20h.shahzad@isaacnewtonacademy.org::7045aba5-3876-489f-9f1a-02cee6aeb685" providerId="AD" clId="Web-{55B70B9A-A8AC-3115-CAAC-4F1D9F3096F3}"/>
    <pc:docChg chg="addSld delSld modSld">
      <pc:chgData name="Hasan Shahzad" userId="S::20h.shahzad@isaacnewtonacademy.org::7045aba5-3876-489f-9f1a-02cee6aeb685" providerId="AD" clId="Web-{55B70B9A-A8AC-3115-CAAC-4F1D9F3096F3}" dt="2022-03-10T19:53:05.244" v="661"/>
      <pc:docMkLst>
        <pc:docMk/>
      </pc:docMkLst>
      <pc:sldChg chg="addSp delSp modSp">
        <pc:chgData name="Hasan Shahzad" userId="S::20h.shahzad@isaacnewtonacademy.org::7045aba5-3876-489f-9f1a-02cee6aeb685" providerId="AD" clId="Web-{55B70B9A-A8AC-3115-CAAC-4F1D9F3096F3}" dt="2022-03-10T19:53:05.244" v="661"/>
        <pc:sldMkLst>
          <pc:docMk/>
          <pc:sldMk cId="0" sldId="256"/>
        </pc:sldMkLst>
        <pc:spChg chg="add del mod">
          <ac:chgData name="Hasan Shahzad" userId="S::20h.shahzad@isaacnewtonacademy.org::7045aba5-3876-489f-9f1a-02cee6aeb685" providerId="AD" clId="Web-{55B70B9A-A8AC-3115-CAAC-4F1D9F3096F3}" dt="2022-03-10T19:11:37.837" v="61"/>
          <ac:spMkLst>
            <pc:docMk/>
            <pc:sldMk cId="0" sldId="256"/>
            <ac:spMk id="2" creationId="{B0119D9F-09CD-46ED-BD95-D98750A0D0BE}"/>
          </ac:spMkLst>
        </pc:spChg>
        <pc:spChg chg="add">
          <ac:chgData name="Hasan Shahzad" userId="S::20h.shahzad@isaacnewtonacademy.org::7045aba5-3876-489f-9f1a-02cee6aeb685" providerId="AD" clId="Web-{55B70B9A-A8AC-3115-CAAC-4F1D9F3096F3}" dt="2022-03-10T19:53:05.244" v="661"/>
          <ac:spMkLst>
            <pc:docMk/>
            <pc:sldMk cId="0" sldId="256"/>
            <ac:spMk id="3" creationId="{CD45B9EE-CD1E-4E61-8E81-9411C6D8AAA7}"/>
          </ac:spMkLst>
        </pc:spChg>
        <pc:spChg chg="mod">
          <ac:chgData name="Hasan Shahzad" userId="S::20h.shahzad@isaacnewtonacademy.org::7045aba5-3876-489f-9f1a-02cee6aeb685" providerId="AD" clId="Web-{55B70B9A-A8AC-3115-CAAC-4F1D9F3096F3}" dt="2022-03-10T19:08:13.124" v="22" actId="20577"/>
          <ac:spMkLst>
            <pc:docMk/>
            <pc:sldMk cId="0" sldId="256"/>
            <ac:spMk id="4" creationId="{00000000-0000-0000-0000-000000000000}"/>
          </ac:spMkLst>
        </pc:spChg>
        <pc:graphicFrameChg chg="mod modGraphic">
          <ac:chgData name="Hasan Shahzad" userId="S::20h.shahzad@isaacnewtonacademy.org::7045aba5-3876-489f-9f1a-02cee6aeb685" providerId="AD" clId="Web-{55B70B9A-A8AC-3115-CAAC-4F1D9F3096F3}" dt="2022-03-10T19:15:43.224" v="108"/>
          <ac:graphicFrameMkLst>
            <pc:docMk/>
            <pc:sldMk cId="0" sldId="256"/>
            <ac:graphicFrameMk id="10" creationId="{00000000-0000-0000-0000-000000000000}"/>
          </ac:graphicFrameMkLst>
        </pc:graphicFrameChg>
        <pc:graphicFrameChg chg="mod modGraphic">
          <ac:chgData name="Hasan Shahzad" userId="S::20h.shahzad@isaacnewtonacademy.org::7045aba5-3876-489f-9f1a-02cee6aeb685" providerId="AD" clId="Web-{55B70B9A-A8AC-3115-CAAC-4F1D9F3096F3}" dt="2022-03-10T19:37:56.856" v="324" actId="1076"/>
          <ac:graphicFrameMkLst>
            <pc:docMk/>
            <pc:sldMk cId="0" sldId="256"/>
            <ac:graphicFrameMk id="11" creationId="{00000000-0000-0000-0000-000000000000}"/>
          </ac:graphicFrameMkLst>
        </pc:graphicFrameChg>
        <pc:graphicFrameChg chg="mod modGraphic">
          <ac:chgData name="Hasan Shahzad" userId="S::20h.shahzad@isaacnewtonacademy.org::7045aba5-3876-489f-9f1a-02cee6aeb685" providerId="AD" clId="Web-{55B70B9A-A8AC-3115-CAAC-4F1D9F3096F3}" dt="2022-03-10T19:50:14.923" v="640"/>
          <ac:graphicFrameMkLst>
            <pc:docMk/>
            <pc:sldMk cId="0" sldId="256"/>
            <ac:graphicFrameMk id="13" creationId="{00000000-0000-0000-0000-000000000000}"/>
          </ac:graphicFrameMkLst>
        </pc:graphicFrameChg>
        <pc:graphicFrameChg chg="mod modGraphic">
          <ac:chgData name="Hasan Shahzad" userId="S::20h.shahzad@isaacnewtonacademy.org::7045aba5-3876-489f-9f1a-02cee6aeb685" providerId="AD" clId="Web-{55B70B9A-A8AC-3115-CAAC-4F1D9F3096F3}" dt="2022-03-10T19:51:31.115" v="660"/>
          <ac:graphicFrameMkLst>
            <pc:docMk/>
            <pc:sldMk cId="0" sldId="256"/>
            <ac:graphicFrameMk id="15" creationId="{00000000-0000-0000-0000-000000000000}"/>
          </ac:graphicFrameMkLst>
        </pc:graphicFrameChg>
      </pc:sldChg>
      <pc:sldChg chg="new del">
        <pc:chgData name="Hasan Shahzad" userId="S::20h.shahzad@isaacnewtonacademy.org::7045aba5-3876-489f-9f1a-02cee6aeb685" providerId="AD" clId="Web-{55B70B9A-A8AC-3115-CAAC-4F1D9F3096F3}" dt="2022-03-10T19:11:51.822" v="63"/>
        <pc:sldMkLst>
          <pc:docMk/>
          <pc:sldMk cId="855448381" sldId="257"/>
        </pc:sldMkLst>
      </pc:sldChg>
      <pc:sldChg chg="new del">
        <pc:chgData name="Hasan Shahzad" userId="S::20h.shahzad@isaacnewtonacademy.org::7045aba5-3876-489f-9f1a-02cee6aeb685" providerId="AD" clId="Web-{55B70B9A-A8AC-3115-CAAC-4F1D9F3096F3}" dt="2022-03-10T19:10:55.804" v="58"/>
        <pc:sldMkLst>
          <pc:docMk/>
          <pc:sldMk cId="1770414079" sldId="257"/>
        </pc:sldMkLst>
      </pc:sldChg>
      <pc:sldChg chg="add replId">
        <pc:chgData name="Hasan Shahzad" userId="S::20h.shahzad@isaacnewtonacademy.org::7045aba5-3876-489f-9f1a-02cee6aeb685" providerId="AD" clId="Web-{55B70B9A-A8AC-3115-CAAC-4F1D9F3096F3}" dt="2022-03-10T19:12:42.919" v="64"/>
        <pc:sldMkLst>
          <pc:docMk/>
          <pc:sldMk cId="3668097229" sldId="257"/>
        </pc:sldMkLst>
      </pc:sldChg>
    </pc:docChg>
  </pc:docChgLst>
  <pc:docChgLst>
    <pc:chgData name="Haris Malik" userId="S::20h.malik@isaacnewtonacademy.org::dc06aab8-1fd0-473c-a0a5-5735e96348ea" providerId="AD" clId="Web-{95070416-D31F-FFEE-DA2E-AE4D83BD8004}"/>
    <pc:docChg chg="modSld">
      <pc:chgData name="Haris Malik" userId="S::20h.malik@isaacnewtonacademy.org::dc06aab8-1fd0-473c-a0a5-5735e96348ea" providerId="AD" clId="Web-{95070416-D31F-FFEE-DA2E-AE4D83BD8004}" dt="2022-03-10T21:57:53.538" v="157"/>
      <pc:docMkLst>
        <pc:docMk/>
      </pc:docMkLst>
      <pc:sldChg chg="modSp">
        <pc:chgData name="Haris Malik" userId="S::20h.malik@isaacnewtonacademy.org::dc06aab8-1fd0-473c-a0a5-5735e96348ea" providerId="AD" clId="Web-{95070416-D31F-FFEE-DA2E-AE4D83BD8004}" dt="2022-03-10T21:57:53.538" v="157"/>
        <pc:sldMkLst>
          <pc:docMk/>
          <pc:sldMk cId="0" sldId="256"/>
        </pc:sldMkLst>
        <pc:graphicFrameChg chg="mod modGraphic">
          <ac:chgData name="Haris Malik" userId="S::20h.malik@isaacnewtonacademy.org::dc06aab8-1fd0-473c-a0a5-5735e96348ea" providerId="AD" clId="Web-{95070416-D31F-FFEE-DA2E-AE4D83BD8004}" dt="2022-03-10T21:55:31.472" v="71"/>
          <ac:graphicFrameMkLst>
            <pc:docMk/>
            <pc:sldMk cId="0" sldId="256"/>
            <ac:graphicFrameMk id="11" creationId="{00000000-0000-0000-0000-000000000000}"/>
          </ac:graphicFrameMkLst>
        </pc:graphicFrameChg>
        <pc:graphicFrameChg chg="mod modGraphic">
          <ac:chgData name="Haris Malik" userId="S::20h.malik@isaacnewtonacademy.org::dc06aab8-1fd0-473c-a0a5-5735e96348ea" providerId="AD" clId="Web-{95070416-D31F-FFEE-DA2E-AE4D83BD8004}" dt="2022-03-10T21:54:08.111" v="57"/>
          <ac:graphicFrameMkLst>
            <pc:docMk/>
            <pc:sldMk cId="0" sldId="256"/>
            <ac:graphicFrameMk id="15" creationId="{00000000-0000-0000-0000-000000000000}"/>
          </ac:graphicFrameMkLst>
        </pc:graphicFrameChg>
        <pc:graphicFrameChg chg="mod modGraphic">
          <ac:chgData name="Haris Malik" userId="S::20h.malik@isaacnewtonacademy.org::dc06aab8-1fd0-473c-a0a5-5735e96348ea" providerId="AD" clId="Web-{95070416-D31F-FFEE-DA2E-AE4D83BD8004}" dt="2022-03-10T21:57:53.538" v="157"/>
          <ac:graphicFrameMkLst>
            <pc:docMk/>
            <pc:sldMk cId="0" sldId="256"/>
            <ac:graphicFrameMk id="17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82A5-2931-4B3B-B02B-9C49C1103373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049C-89F6-4667-B887-0C9B2CB887B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" y="44624"/>
            <a:ext cx="4762872" cy="432048"/>
          </a:xfr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GB" sz="16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Country Profile FOR:    United kingdom</a:t>
            </a:r>
            <a:endParaRPr lang="en-GB" sz="1600" b="1" cap="all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89303"/>
              </p:ext>
            </p:extLst>
          </p:nvPr>
        </p:nvGraphicFramePr>
        <p:xfrm>
          <a:off x="107504" y="764704"/>
          <a:ext cx="2880320" cy="24429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371">
                <a:tc gridSpan="2">
                  <a:txBody>
                    <a:bodyPr/>
                    <a:lstStyle/>
                    <a:p>
                      <a:r>
                        <a:rPr lang="en-GB" sz="1200"/>
                        <a:t>Economic Structure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r>
                        <a:rPr lang="en-GB" sz="1200"/>
                        <a:t>% of annual GDP 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Agriculture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17.04%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72.8%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1">
                <a:tc gridSpan="2">
                  <a:txBody>
                    <a:bodyPr/>
                    <a:lstStyle/>
                    <a:p>
                      <a:r>
                        <a:rPr lang="en-GB" sz="1200"/>
                        <a:t>Main</a:t>
                      </a:r>
                      <a:r>
                        <a:rPr lang="en-GB" sz="1200" baseline="0"/>
                        <a:t> “fast growth” industries are</a:t>
                      </a:r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1">
                <a:tc gridSpan="2">
                  <a:txBody>
                    <a:bodyPr/>
                    <a:lstStyle/>
                    <a:p>
                      <a:r>
                        <a:rPr lang="en-GB" sz="1200"/>
                        <a:t>1  Supermarkets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1">
                <a:tc gridSpan="2">
                  <a:txBody>
                    <a:bodyPr/>
                    <a:lstStyle/>
                    <a:p>
                      <a:r>
                        <a:rPr lang="en-GB" sz="1200"/>
                        <a:t>2  Banking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06177"/>
              </p:ext>
            </p:extLst>
          </p:nvPr>
        </p:nvGraphicFramePr>
        <p:xfrm>
          <a:off x="107504" y="3170086"/>
          <a:ext cx="2880320" cy="3930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01"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Key Recent Macroeconomic</a:t>
                      </a:r>
                      <a:r>
                        <a:rPr lang="en-GB" sz="1200" baseline="0" dirty="0"/>
                        <a:t> Data </a:t>
                      </a:r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r>
                        <a:rPr lang="en-GB" sz="1200" dirty="0"/>
                        <a:t>GDP Growth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7.5% (2021)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01">
                <a:tc>
                  <a:txBody>
                    <a:bodyPr/>
                    <a:lstStyle/>
                    <a:p>
                      <a:r>
                        <a:rPr lang="en-GB" sz="1200" dirty="0"/>
                        <a:t>GDP per capita (US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£8,344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02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Inflation rate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5.5% (Jan 2022)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02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Unemployment rate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4.1%  (Feb 2022)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203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Fiscal</a:t>
                      </a:r>
                      <a:r>
                        <a:rPr lang="en-GB" sz="1200" baseline="0" dirty="0"/>
                        <a:t> balance (% of GDP)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15.1% (Deficit-Nominal GDP)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13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Government debt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£2,223 Billion – 103.6% of GDP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Foreign debt as %</a:t>
                      </a:r>
                      <a:r>
                        <a:rPr lang="en-GB" sz="1200" baseline="0" dirty="0"/>
                        <a:t> of GDP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1" i="0" u="none" strike="noStrike" noProof="0" dirty="0">
                          <a:latin typeface="Calibri"/>
                        </a:rPr>
                        <a:t>336.9 %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3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Investment (% of GDP)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17.3 in sep2021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38019"/>
              </p:ext>
            </p:extLst>
          </p:nvPr>
        </p:nvGraphicFramePr>
        <p:xfrm>
          <a:off x="3131840" y="764703"/>
          <a:ext cx="2880320" cy="630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093">
                <a:tc gridSpan="2">
                  <a:txBody>
                    <a:bodyPr/>
                    <a:lstStyle/>
                    <a:p>
                      <a:r>
                        <a:rPr lang="en-GB" sz="1200"/>
                        <a:t>Background Information</a:t>
                      </a:r>
                      <a:r>
                        <a:rPr lang="en-GB" sz="1200" baseline="0"/>
                        <a:t> on this economy</a:t>
                      </a:r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78">
                <a:tc>
                  <a:txBody>
                    <a:bodyPr/>
                    <a:lstStyle/>
                    <a:p>
                      <a:r>
                        <a:rPr lang="en-GB" sz="1200"/>
                        <a:t>Currency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84">
                <a:tc>
                  <a:txBody>
                    <a:bodyPr/>
                    <a:lstStyle/>
                    <a:p>
                      <a:r>
                        <a:rPr lang="en-GB" sz="1200"/>
                        <a:t>Name of central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Bank of England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9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678">
                <a:tc>
                  <a:txBody>
                    <a:bodyPr/>
                    <a:lstStyle/>
                    <a:p>
                      <a:r>
                        <a:rPr lang="en-GB" sz="1200"/>
                        <a:t>Current official interest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867">
                <a:tc>
                  <a:txBody>
                    <a:bodyPr/>
                    <a:lstStyle/>
                    <a:p>
                      <a:r>
                        <a:rPr lang="en-GB" sz="1200" b="0"/>
                        <a:t>Trade</a:t>
                      </a:r>
                      <a:r>
                        <a:rPr lang="en-GB" sz="1200" b="0" baseline="0"/>
                        <a:t> surplus or deficit?</a:t>
                      </a:r>
                      <a:endParaRPr lang="en-GB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Trade Deficit </a:t>
                      </a:r>
                    </a:p>
                    <a:p>
                      <a:pPr lvl="0">
                        <a:buNone/>
                      </a:pPr>
                      <a:r>
                        <a:rPr lang="en-GB" sz="1200"/>
                        <a:t>(£9.3 Billion)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93">
                <a:tc rowSpan="4">
                  <a:txBody>
                    <a:bodyPr/>
                    <a:lstStyle/>
                    <a:p>
                      <a:r>
                        <a:rPr lang="en-GB" sz="1200"/>
                        <a:t>The</a:t>
                      </a:r>
                      <a:r>
                        <a:rPr lang="en-GB" sz="1200" baseline="0"/>
                        <a:t> m</a:t>
                      </a:r>
                      <a:r>
                        <a:rPr lang="en-GB" sz="1200"/>
                        <a:t>ain exports by value (goods</a:t>
                      </a:r>
                      <a:r>
                        <a:rPr lang="en-GB" sz="1200" baseline="0"/>
                        <a:t> or</a:t>
                      </a:r>
                      <a:r>
                        <a:rPr lang="en-GB" sz="1200"/>
                        <a:t> services)</a:t>
                      </a:r>
                      <a:r>
                        <a:rPr lang="en-GB" sz="1200" baseline="0"/>
                        <a:t> from this country are: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Pharmaceuticals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Crude Oil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Gold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93">
                <a:tc>
                  <a:txBody>
                    <a:bodyPr/>
                    <a:lstStyle/>
                    <a:p>
                      <a:r>
                        <a:rPr lang="en-GB" sz="1200"/>
                        <a:t>Top rate of income tax</a:t>
                      </a:r>
                      <a:r>
                        <a:rPr lang="en-GB" sz="1200" baseline="0"/>
                        <a:t> (%)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678">
                <a:tc>
                  <a:txBody>
                    <a:bodyPr/>
                    <a:lstStyle/>
                    <a:p>
                      <a:r>
                        <a:rPr lang="en-GB" sz="1200"/>
                        <a:t>Standard rate of VAT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684">
                <a:tc>
                  <a:txBody>
                    <a:bodyPr/>
                    <a:lstStyle/>
                    <a:p>
                      <a:r>
                        <a:rPr lang="en-GB" sz="1200"/>
                        <a:t>Main trade partner (exports)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(EU)</a:t>
                      </a:r>
                    </a:p>
                    <a:p>
                      <a:pPr lvl="0">
                        <a:buNone/>
                      </a:pPr>
                      <a:r>
                        <a:rPr lang="en-GB" sz="1200"/>
                        <a:t>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2684">
                <a:tc>
                  <a:txBody>
                    <a:bodyPr/>
                    <a:lstStyle/>
                    <a:p>
                      <a:r>
                        <a:rPr lang="en-GB" sz="1200"/>
                        <a:t>Main trade partner</a:t>
                      </a:r>
                      <a:r>
                        <a:rPr lang="en-GB" sz="1200" baseline="0"/>
                        <a:t> (imports)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(EU)</a:t>
                      </a:r>
                    </a:p>
                    <a:p>
                      <a:pPr lvl="0">
                        <a:buNone/>
                      </a:pPr>
                      <a:r>
                        <a:rPr lang="en-GB" sz="1200"/>
                        <a:t>Germany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r>
                        <a:rPr lang="en-GB" sz="1200"/>
                        <a:t>Global</a:t>
                      </a:r>
                      <a:r>
                        <a:rPr lang="en-GB" sz="1200" baseline="0"/>
                        <a:t> competitiveness ranking for 2014 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2684">
                <a:tc>
                  <a:txBody>
                    <a:bodyPr/>
                    <a:lstStyle/>
                    <a:p>
                      <a:r>
                        <a:rPr lang="en-GB" sz="1200"/>
                        <a:t>Economic Freedom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72.7 (24th)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093">
                <a:tc>
                  <a:txBody>
                    <a:bodyPr/>
                    <a:lstStyle/>
                    <a:p>
                      <a:r>
                        <a:rPr lang="en-GB" sz="1200"/>
                        <a:t>Corruption</a:t>
                      </a:r>
                      <a:r>
                        <a:rPr lang="en-GB" sz="1200" baseline="0"/>
                        <a:t> Perception Ranking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64516"/>
              </p:ext>
            </p:extLst>
          </p:nvPr>
        </p:nvGraphicFramePr>
        <p:xfrm>
          <a:off x="6155422" y="618688"/>
          <a:ext cx="2880320" cy="42408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347">
                <a:tc gridSpan="2">
                  <a:txBody>
                    <a:bodyPr/>
                    <a:lstStyle/>
                    <a:p>
                      <a:r>
                        <a:rPr lang="en-GB" sz="1200" baseline="0" dirty="0"/>
                        <a:t>Human Development Evidence</a:t>
                      </a:r>
                      <a:endParaRPr lang="en-GB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47">
                <a:tc>
                  <a:txBody>
                    <a:bodyPr/>
                    <a:lstStyle/>
                    <a:p>
                      <a:r>
                        <a:rPr lang="en-GB" sz="1200" dirty="0"/>
                        <a:t>Latest</a:t>
                      </a:r>
                      <a:r>
                        <a:rPr lang="en-GB" sz="1200" baseline="0" dirty="0"/>
                        <a:t> HDI</a:t>
                      </a:r>
                      <a:r>
                        <a:rPr lang="en-GB" sz="1200" dirty="0"/>
                        <a:t> ranking 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0.92 (2022)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25">
                <a:tc>
                  <a:txBody>
                    <a:bodyPr/>
                    <a:lstStyle/>
                    <a:p>
                      <a:r>
                        <a:rPr lang="en-GB" sz="1200" dirty="0"/>
                        <a:t>% of population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living in extreme (absolute) poverty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91">
                <a:tc>
                  <a:txBody>
                    <a:bodyPr/>
                    <a:lstStyle/>
                    <a:p>
                      <a:r>
                        <a:rPr lang="en-GB" sz="1200" dirty="0"/>
                        <a:t>Urban population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1" i="0" u="none" strike="noStrike" noProof="0" dirty="0">
                          <a:latin typeface="Calibri"/>
                        </a:rPr>
                        <a:t>82.9%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691">
                <a:tc>
                  <a:txBody>
                    <a:bodyPr/>
                    <a:lstStyle/>
                    <a:p>
                      <a:r>
                        <a:rPr lang="en-GB" sz="1200" dirty="0"/>
                        <a:t>Minimum wage ($ per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1" i="0" u="none" strike="noStrike" noProof="0" dirty="0">
                          <a:latin typeface="Calibri"/>
                        </a:rPr>
                        <a:t>£9.18</a:t>
                      </a:r>
                      <a:r>
                        <a:rPr lang="en-GB" sz="12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347">
                <a:tc>
                  <a:txBody>
                    <a:bodyPr/>
                    <a:lstStyle/>
                    <a:p>
                      <a:r>
                        <a:rPr lang="en-GB" sz="1200" dirty="0"/>
                        <a:t>Life expectancy 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81.65 years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556">
                <a:tc>
                  <a:txBody>
                    <a:bodyPr/>
                    <a:lstStyle/>
                    <a:p>
                      <a:r>
                        <a:rPr lang="en-GB" sz="1200" dirty="0"/>
                        <a:t>Fertility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1.753 births per woman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91">
                <a:tc>
                  <a:txBody>
                    <a:bodyPr/>
                    <a:lstStyle/>
                    <a:p>
                      <a:r>
                        <a:rPr lang="en-GB" sz="1200" dirty="0"/>
                        <a:t>C02 emissions</a:t>
                      </a:r>
                      <a:r>
                        <a:rPr lang="en-GB" sz="1200" baseline="0" dirty="0"/>
                        <a:t> (kg per $ of GDP)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47">
                <a:tc>
                  <a:txBody>
                    <a:bodyPr/>
                    <a:lstStyle/>
                    <a:p>
                      <a:r>
                        <a:rPr lang="en-GB" sz="1200" dirty="0"/>
                        <a:t>High tech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exports (% of GDP)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23% in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691">
                <a:tc>
                  <a:txBody>
                    <a:bodyPr/>
                    <a:lstStyle/>
                    <a:p>
                      <a:r>
                        <a:rPr lang="en-GB" sz="1200" dirty="0"/>
                        <a:t>Median age of 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40.5 </a:t>
                      </a:r>
                      <a:endParaRPr lang="en-GB" sz="1200" b="0" i="0" u="none" strike="noStrike" noProof="0"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059832" y="764704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168" y="764704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07654"/>
              </p:ext>
            </p:extLst>
          </p:nvPr>
        </p:nvGraphicFramePr>
        <p:xfrm>
          <a:off x="6155422" y="4897073"/>
          <a:ext cx="2880319" cy="201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6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80"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Examples of globally successful</a:t>
                      </a:r>
                      <a:r>
                        <a:rPr lang="en-GB" sz="1200" baseline="0" dirty="0"/>
                        <a:t> companies from this country</a:t>
                      </a:r>
                      <a:endParaRPr lang="en-GB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04">
                <a:tc>
                  <a:txBody>
                    <a:bodyPr/>
                    <a:lstStyle/>
                    <a:p>
                      <a:r>
                        <a:rPr lang="en-GB" sz="1200" dirty="0"/>
                        <a:t>Business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Industry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1 Asda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Supermarket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2 HSBC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3 Tesco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Supermarket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4 Vodafone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Telecommunication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45B9EE-CD1E-4E61-8E81-9411C6D8AAA7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" y="44624"/>
            <a:ext cx="4762872" cy="432048"/>
          </a:xfr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GB" sz="16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Country Profile FOR:   Turkey</a:t>
            </a:r>
            <a:endParaRPr lang="en-GB" sz="1600" b="1" cap="all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48036"/>
              </p:ext>
            </p:extLst>
          </p:nvPr>
        </p:nvGraphicFramePr>
        <p:xfrm>
          <a:off x="107504" y="764704"/>
          <a:ext cx="2880320" cy="24429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371">
                <a:tc gridSpan="2">
                  <a:txBody>
                    <a:bodyPr/>
                    <a:lstStyle/>
                    <a:p>
                      <a:r>
                        <a:rPr lang="en-GB" sz="1200"/>
                        <a:t>Economic Structure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r>
                        <a:rPr lang="en-GB" sz="1200"/>
                        <a:t>% of annual GDP 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Agriculture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6.68%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28.02%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54.2%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1">
                <a:tc gridSpan="2">
                  <a:txBody>
                    <a:bodyPr/>
                    <a:lstStyle/>
                    <a:p>
                      <a:r>
                        <a:rPr lang="en-GB" sz="1200"/>
                        <a:t>Main</a:t>
                      </a:r>
                      <a:r>
                        <a:rPr lang="en-GB" sz="1200" baseline="0"/>
                        <a:t> “fast growth” industries are</a:t>
                      </a:r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1"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GB" sz="1200" dirty="0"/>
                        <a:t>Tourism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1"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2. Agriculture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60145"/>
              </p:ext>
            </p:extLst>
          </p:nvPr>
        </p:nvGraphicFramePr>
        <p:xfrm>
          <a:off x="107504" y="3356992"/>
          <a:ext cx="2880320" cy="32095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038">
                <a:tc gridSpan="2">
                  <a:txBody>
                    <a:bodyPr/>
                    <a:lstStyle/>
                    <a:p>
                      <a:r>
                        <a:rPr lang="en-GB" sz="1200"/>
                        <a:t>Key Recent Macroeconomic</a:t>
                      </a:r>
                      <a:r>
                        <a:rPr lang="en-GB" sz="1200" baseline="0"/>
                        <a:t> Data </a:t>
                      </a:r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r>
                        <a:rPr lang="en-GB" sz="1200"/>
                        <a:t>GDP Growth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9% (2021)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r>
                        <a:rPr lang="en-GB" sz="1200"/>
                        <a:t>GDP per capita (US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£9406.58(2021)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Inflation rate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48.7% (2021)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Unemployment rate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Fiscal</a:t>
                      </a:r>
                      <a:r>
                        <a:rPr lang="en-GB" sz="1200" baseline="0"/>
                        <a:t> balance (% of GDP)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-5.58%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Government debt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39.77%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Foreign debt as %</a:t>
                      </a:r>
                      <a:r>
                        <a:rPr lang="en-GB" sz="1200" baseline="0"/>
                        <a:t> of GDP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Investment (% of GDP)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29.9%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56270"/>
              </p:ext>
            </p:extLst>
          </p:nvPr>
        </p:nvGraphicFramePr>
        <p:xfrm>
          <a:off x="3131840" y="764703"/>
          <a:ext cx="2880320" cy="7233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29">
                <a:tc gridSpan="2">
                  <a:txBody>
                    <a:bodyPr/>
                    <a:lstStyle/>
                    <a:p>
                      <a:r>
                        <a:rPr lang="en-GB" sz="1200"/>
                        <a:t>Background Information</a:t>
                      </a:r>
                      <a:r>
                        <a:rPr lang="en-GB" sz="1200" baseline="0"/>
                        <a:t> on this economy</a:t>
                      </a:r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/>
                        <a:t>Currency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Turkish lira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/>
                        <a:t>Name of central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Central Bank of the Republic of Turkey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/>
                        <a:t>Current official interest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 b="0"/>
                        <a:t>Trade</a:t>
                      </a:r>
                      <a:r>
                        <a:rPr lang="en-GB" sz="1200" b="0" baseline="0"/>
                        <a:t> surplus or deficit?</a:t>
                      </a:r>
                      <a:endParaRPr lang="en-GB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Deficit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27">
                <a:tc rowSpan="4">
                  <a:txBody>
                    <a:bodyPr/>
                    <a:lstStyle/>
                    <a:p>
                      <a:r>
                        <a:rPr lang="en-GB" sz="1200" dirty="0"/>
                        <a:t>The</a:t>
                      </a:r>
                      <a:r>
                        <a:rPr lang="en-GB" sz="1200" baseline="0" dirty="0"/>
                        <a:t> m</a:t>
                      </a:r>
                      <a:r>
                        <a:rPr lang="en-GB" sz="1200" dirty="0"/>
                        <a:t>ain exports by value (goods</a:t>
                      </a:r>
                      <a:r>
                        <a:rPr lang="en-GB" sz="1200" baseline="0" dirty="0"/>
                        <a:t> or</a:t>
                      </a:r>
                      <a:r>
                        <a:rPr lang="en-GB" sz="1200" dirty="0"/>
                        <a:t> services)</a:t>
                      </a:r>
                      <a:r>
                        <a:rPr lang="en-GB" sz="1200" baseline="0" dirty="0"/>
                        <a:t> from this country are: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Machinery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2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Road Vehicles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92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Electrical machinery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92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/>
                        <a:t>Top rate of income tax</a:t>
                      </a:r>
                      <a:r>
                        <a:rPr lang="en-GB" sz="1200" baseline="0"/>
                        <a:t> (%)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/>
                        <a:t>Standard rate of VAT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4878">
                <a:tc>
                  <a:txBody>
                    <a:bodyPr/>
                    <a:lstStyle/>
                    <a:p>
                      <a:r>
                        <a:rPr lang="en-GB" sz="1200"/>
                        <a:t>Main trade partner (exports)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Germany, UK, 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4878">
                <a:tc>
                  <a:txBody>
                    <a:bodyPr/>
                    <a:lstStyle/>
                    <a:p>
                      <a:r>
                        <a:rPr lang="en-GB" sz="1200"/>
                        <a:t>Main trade partner</a:t>
                      </a:r>
                      <a:r>
                        <a:rPr lang="en-GB" sz="1200" baseline="0"/>
                        <a:t> (imports)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Russia,China</a:t>
                      </a:r>
                      <a:r>
                        <a:rPr lang="en-GB" sz="1200" dirty="0"/>
                        <a:t>, 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64878">
                <a:tc>
                  <a:txBody>
                    <a:bodyPr/>
                    <a:lstStyle/>
                    <a:p>
                      <a:r>
                        <a:rPr lang="en-GB" sz="1200"/>
                        <a:t>Global</a:t>
                      </a:r>
                      <a:r>
                        <a:rPr lang="en-GB" sz="1200" baseline="0"/>
                        <a:t> competitiveness ranking for 2014 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/>
                        <a:t>Economic Freedom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r>
                        <a:rPr lang="en-GB" sz="1200"/>
                        <a:t>Corruption</a:t>
                      </a:r>
                      <a:r>
                        <a:rPr lang="en-GB" sz="1200" baseline="0"/>
                        <a:t> Perception Ranking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87835"/>
              </p:ext>
            </p:extLst>
          </p:nvPr>
        </p:nvGraphicFramePr>
        <p:xfrm>
          <a:off x="6156176" y="764706"/>
          <a:ext cx="2880320" cy="353996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99">
                <a:tc gridSpan="2">
                  <a:txBody>
                    <a:bodyPr/>
                    <a:lstStyle/>
                    <a:p>
                      <a:r>
                        <a:rPr lang="en-GB" sz="1200" baseline="0"/>
                        <a:t>Human Development Evidence</a:t>
                      </a:r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Latest</a:t>
                      </a:r>
                      <a:r>
                        <a:rPr lang="en-GB" sz="1200" baseline="0"/>
                        <a:t> HDI</a:t>
                      </a:r>
                      <a:r>
                        <a:rPr lang="en-GB" sz="1200"/>
                        <a:t> ranking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0.820(2019)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71">
                <a:tc>
                  <a:txBody>
                    <a:bodyPr/>
                    <a:lstStyle/>
                    <a:p>
                      <a:r>
                        <a:rPr lang="en-GB" sz="1200"/>
                        <a:t>% of population</a:t>
                      </a:r>
                      <a:r>
                        <a:rPr lang="en-GB" sz="1200" baseline="0"/>
                        <a:t> </a:t>
                      </a:r>
                      <a:r>
                        <a:rPr lang="en-GB" sz="1200"/>
                        <a:t>living in extreme (absolute) poverty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10.20% (2019)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Urban population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76.11%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Minimum wage ($ per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Life expectancy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77 </a:t>
                      </a:r>
                      <a:r>
                        <a:rPr lang="en-GB" sz="1200" dirty="0" err="1"/>
                        <a:t>yrs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Fertility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C02 emissions</a:t>
                      </a:r>
                      <a:r>
                        <a:rPr lang="en-GB" sz="1200" baseline="0"/>
                        <a:t> (kg per $ of GDP)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High tech</a:t>
                      </a:r>
                      <a:r>
                        <a:rPr lang="en-GB" sz="1200" baseline="0"/>
                        <a:t> </a:t>
                      </a:r>
                      <a:r>
                        <a:rPr lang="en-GB" sz="1200"/>
                        <a:t>exports (% of GDP)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r>
                        <a:rPr lang="en-GB" sz="1200"/>
                        <a:t>Median age of 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31.5 </a:t>
                      </a:r>
                      <a:r>
                        <a:rPr lang="en-GB" sz="1200" dirty="0" err="1"/>
                        <a:t>yrs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059832" y="764704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168" y="764704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37224"/>
              </p:ext>
            </p:extLst>
          </p:nvPr>
        </p:nvGraphicFramePr>
        <p:xfrm>
          <a:off x="6156176" y="4077072"/>
          <a:ext cx="2880320" cy="263950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49"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Examples of globally successful</a:t>
                      </a:r>
                      <a:r>
                        <a:rPr lang="en-GB" sz="1200" baseline="0" dirty="0"/>
                        <a:t> companies from this country</a:t>
                      </a:r>
                      <a:endParaRPr lang="en-GB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06">
                <a:tc>
                  <a:txBody>
                    <a:bodyPr/>
                    <a:lstStyle/>
                    <a:p>
                      <a:r>
                        <a:rPr lang="en-GB" sz="1200" dirty="0"/>
                        <a:t>Business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Industry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1 </a:t>
                      </a:r>
                      <a:r>
                        <a:rPr lang="en-GB" sz="1200" dirty="0" err="1"/>
                        <a:t>Erdemir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Steel producer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2 QNB Finansbank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3 </a:t>
                      </a:r>
                      <a:r>
                        <a:rPr lang="en-GB" sz="1200" dirty="0" err="1"/>
                        <a:t>isdemir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Iron and steel plant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dirty="0"/>
                        <a:t>4 ENKA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construction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5815FFDC6354BA8ABD7990608B598" ma:contentTypeVersion="7" ma:contentTypeDescription="Create a new document." ma:contentTypeScope="" ma:versionID="28536886ea234790b64cc4151cb6bb4b">
  <xsd:schema xmlns:xsd="http://www.w3.org/2001/XMLSchema" xmlns:xs="http://www.w3.org/2001/XMLSchema" xmlns:p="http://schemas.microsoft.com/office/2006/metadata/properties" xmlns:ns2="f8dee182-852b-43b8-9c5a-963dae3b4ff8" targetNamespace="http://schemas.microsoft.com/office/2006/metadata/properties" ma:root="true" ma:fieldsID="6582df54dd6f7ec03155f7a6769314aa" ns2:_="">
    <xsd:import namespace="f8dee182-852b-43b8-9c5a-963dae3b4f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ee182-852b-43b8-9c5a-963dae3b4f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9C8748-0B4F-459C-85EF-D61F1E5DC5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F7B1D-9D39-4BA0-8A4C-A2EC0CB236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E8DB77-DA75-4555-B586-DAD994C5DEAC}">
  <ds:schemaRefs>
    <ds:schemaRef ds:uri="f8dee182-852b-43b8-9c5a-963dae3b4f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603</Words>
  <Application>Microsoft Office PowerPoint</Application>
  <PresentationFormat>On-screen Show (4:3)</PresentationFormat>
  <Paragraphs>176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Country Profile FOR:    United kingdom</vt:lpstr>
      <vt:lpstr>Country Profile FOR:   Turkey</vt:lpstr>
    </vt:vector>
  </TitlesOfParts>
  <Company>Eton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Macro Country Profile Template</dc:title>
  <dc:creator>G.Riley</dc:creator>
  <cp:lastModifiedBy>Ali B</cp:lastModifiedBy>
  <cp:revision>33</cp:revision>
  <dcterms:created xsi:type="dcterms:W3CDTF">2014-04-22T18:05:47Z</dcterms:created>
  <dcterms:modified xsi:type="dcterms:W3CDTF">2022-03-10T23:42:30Z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0x010100A955815FFDC6354BA8ABD7990608B598</vt:lpwstr>
  </property>
</Properties>
</file>