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1" r:id="rId1"/>
  </p:sldMasterIdLst>
  <p:sldIdLst>
    <p:sldId id="256" r:id="rId2"/>
  </p:sldIdLst>
  <p:sldSz cx="42519600" cy="30267275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7ED"/>
    <a:srgbClr val="FAFA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 snapToObjects="1">
      <p:cViewPr varScale="1">
        <p:scale>
          <a:sx n="18" d="100"/>
          <a:sy n="18" d="100"/>
        </p:scale>
        <p:origin x="16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75131-FB9E-48B9-92DB-B94AA2D6DA64}" type="doc">
      <dgm:prSet loTypeId="urn:microsoft.com/office/officeart/2005/8/layout/list1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52CF577C-0042-44E2-A216-673179DF0CFF}">
      <dgm:prSet phldrT="[Metin]" custT="1"/>
      <dgm:spPr/>
      <dgm:t>
        <a:bodyPr/>
        <a:lstStyle/>
        <a:p>
          <a:pPr>
            <a:buNone/>
          </a:pPr>
          <a:r>
            <a:rPr lang="tr-TR" sz="2400" b="1" dirty="0">
              <a:latin typeface="Arial" panose="020B0604020202020204" pitchFamily="34" charset="0"/>
              <a:cs typeface="Arial" panose="020B0604020202020204" pitchFamily="34" charset="0"/>
            </a:rPr>
            <a:t>Duygu kategorileri genişletilmeli</a:t>
          </a:r>
          <a:br>
            <a:rPr lang="tr-TR" sz="24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tr-TR" sz="2400" dirty="0">
              <a:latin typeface="Arial" panose="020B0604020202020204" pitchFamily="34" charset="0"/>
              <a:cs typeface="Arial" panose="020B0604020202020204" pitchFamily="34" charset="0"/>
            </a:rPr>
            <a:t> (Mutluluk, öfke, korku gibi daha fazla sınıf)</a:t>
          </a:r>
        </a:p>
      </dgm:t>
    </dgm:pt>
    <dgm:pt modelId="{C6897044-95D3-4594-80BB-A7712B8D1B2C}" type="parTrans" cxnId="{D6940EC5-0231-4D6F-B499-617653D4507F}">
      <dgm:prSet/>
      <dgm:spPr/>
      <dgm:t>
        <a:bodyPr/>
        <a:lstStyle/>
        <a:p>
          <a:endParaRPr lang="tr-TR"/>
        </a:p>
      </dgm:t>
    </dgm:pt>
    <dgm:pt modelId="{CB440BC7-EC1E-48D0-897C-EA8FAB65A597}" type="sibTrans" cxnId="{D6940EC5-0231-4D6F-B499-617653D4507F}">
      <dgm:prSet/>
      <dgm:spPr/>
      <dgm:t>
        <a:bodyPr/>
        <a:lstStyle/>
        <a:p>
          <a:endParaRPr lang="tr-TR"/>
        </a:p>
      </dgm:t>
    </dgm:pt>
    <dgm:pt modelId="{E16DD1B2-10FD-468C-9286-351E4ACA7F41}">
      <dgm:prSet phldrT="[Metin]" custT="1"/>
      <dgm:spPr/>
      <dgm:t>
        <a:bodyPr/>
        <a:lstStyle/>
        <a:p>
          <a:r>
            <a:rPr lang="tr-TR" sz="2400" dirty="0">
              <a:latin typeface="Arial" panose="020B0604020202020204" pitchFamily="34" charset="0"/>
              <a:cs typeface="Arial" panose="020B0604020202020204" pitchFamily="34" charset="0"/>
            </a:rPr>
            <a:t>Derin öğrenme algoritmaları denenmeli </a:t>
          </a:r>
        </a:p>
        <a:p>
          <a:r>
            <a:rPr lang="tr-TR" sz="2400" dirty="0">
              <a:latin typeface="Arial" panose="020B0604020202020204" pitchFamily="34" charset="0"/>
              <a:cs typeface="Arial" panose="020B0604020202020204" pitchFamily="34" charset="0"/>
            </a:rPr>
            <a:t>(CNN, LSTM)</a:t>
          </a:r>
        </a:p>
      </dgm:t>
    </dgm:pt>
    <dgm:pt modelId="{469016C0-D89F-4375-84A6-60E17264BD5C}" type="parTrans" cxnId="{3472D02A-5E65-4703-8015-BAFBAB4E23F8}">
      <dgm:prSet/>
      <dgm:spPr/>
      <dgm:t>
        <a:bodyPr/>
        <a:lstStyle/>
        <a:p>
          <a:endParaRPr lang="tr-TR"/>
        </a:p>
      </dgm:t>
    </dgm:pt>
    <dgm:pt modelId="{E2CED41D-08C4-4871-AB08-0AD1B3675CED}" type="sibTrans" cxnId="{3472D02A-5E65-4703-8015-BAFBAB4E23F8}">
      <dgm:prSet/>
      <dgm:spPr/>
      <dgm:t>
        <a:bodyPr/>
        <a:lstStyle/>
        <a:p>
          <a:endParaRPr lang="tr-TR"/>
        </a:p>
      </dgm:t>
    </dgm:pt>
    <dgm:pt modelId="{CAEB5663-E244-40AC-90B8-CA8F287F9688}">
      <dgm:prSet phldrT="[Metin]" custT="1"/>
      <dgm:spPr/>
      <dgm:t>
        <a:bodyPr/>
        <a:lstStyle/>
        <a:p>
          <a:r>
            <a:rPr lang="tr-TR" sz="2400" dirty="0">
              <a:latin typeface="Arial" panose="020B0604020202020204" pitchFamily="34" charset="0"/>
              <a:cs typeface="Arial" panose="020B0604020202020204" pitchFamily="34" charset="0"/>
            </a:rPr>
            <a:t>Gerçek zamanlı sistemler denenmeli</a:t>
          </a:r>
        </a:p>
      </dgm:t>
    </dgm:pt>
    <dgm:pt modelId="{EC646D4E-6BCE-4741-B0C6-23542AC852CB}" type="parTrans" cxnId="{7E9CF067-4FAA-47CE-8C19-2103A92CB26A}">
      <dgm:prSet/>
      <dgm:spPr/>
      <dgm:t>
        <a:bodyPr/>
        <a:lstStyle/>
        <a:p>
          <a:endParaRPr lang="tr-TR"/>
        </a:p>
      </dgm:t>
    </dgm:pt>
    <dgm:pt modelId="{D06B4965-E96A-4E13-8131-57DD2986B2FD}" type="sibTrans" cxnId="{7E9CF067-4FAA-47CE-8C19-2103A92CB26A}">
      <dgm:prSet/>
      <dgm:spPr/>
      <dgm:t>
        <a:bodyPr/>
        <a:lstStyle/>
        <a:p>
          <a:endParaRPr lang="tr-TR"/>
        </a:p>
      </dgm:t>
    </dgm:pt>
    <dgm:pt modelId="{DCCE7F40-0A49-4376-BC0C-09E2DB7E039C}">
      <dgm:prSet phldrT="[Metin]" custT="1"/>
      <dgm:spPr/>
      <dgm:t>
        <a:bodyPr/>
        <a:lstStyle/>
        <a:p>
          <a:r>
            <a:rPr lang="tr-TR" sz="2400" dirty="0">
              <a:latin typeface="Arial" panose="020B0604020202020204" pitchFamily="34" charset="0"/>
              <a:cs typeface="Arial" panose="020B0604020202020204" pitchFamily="34" charset="0"/>
            </a:rPr>
            <a:t>Farklı cinsiyet yaş gruplarından veriler toplanmalı (Model Genellemesi İçin)</a:t>
          </a:r>
        </a:p>
      </dgm:t>
    </dgm:pt>
    <dgm:pt modelId="{CAA52D0A-20B2-45F2-B3B0-5F4F0556E419}" type="parTrans" cxnId="{C5F5399E-EDC3-48E1-A095-FEBE16F1C219}">
      <dgm:prSet/>
      <dgm:spPr/>
      <dgm:t>
        <a:bodyPr/>
        <a:lstStyle/>
        <a:p>
          <a:endParaRPr lang="tr-TR"/>
        </a:p>
      </dgm:t>
    </dgm:pt>
    <dgm:pt modelId="{F1D6535B-F804-4C48-B8FB-15E4820F6B4F}" type="sibTrans" cxnId="{C5F5399E-EDC3-48E1-A095-FEBE16F1C219}">
      <dgm:prSet/>
      <dgm:spPr/>
      <dgm:t>
        <a:bodyPr/>
        <a:lstStyle/>
        <a:p>
          <a:endParaRPr lang="tr-TR"/>
        </a:p>
      </dgm:t>
    </dgm:pt>
    <dgm:pt modelId="{0E86CE4F-FD01-4E58-AA08-D29B1CCED9E0}" type="pres">
      <dgm:prSet presAssocID="{9EB75131-FB9E-48B9-92DB-B94AA2D6DA64}" presName="linear" presStyleCnt="0">
        <dgm:presLayoutVars>
          <dgm:dir/>
          <dgm:animLvl val="lvl"/>
          <dgm:resizeHandles val="exact"/>
        </dgm:presLayoutVars>
      </dgm:prSet>
      <dgm:spPr/>
    </dgm:pt>
    <dgm:pt modelId="{207DB5DA-FBAD-4623-BF48-211EFBE83013}" type="pres">
      <dgm:prSet presAssocID="{52CF577C-0042-44E2-A216-673179DF0CFF}" presName="parentLin" presStyleCnt="0"/>
      <dgm:spPr/>
    </dgm:pt>
    <dgm:pt modelId="{BAFFE6AD-6B63-4BC7-A136-7CBCFAA1FA52}" type="pres">
      <dgm:prSet presAssocID="{52CF577C-0042-44E2-A216-673179DF0CFF}" presName="parentLeftMargin" presStyleLbl="node1" presStyleIdx="0" presStyleCnt="4"/>
      <dgm:spPr/>
    </dgm:pt>
    <dgm:pt modelId="{4D0FA40B-C14E-4117-960A-5C482F720799}" type="pres">
      <dgm:prSet presAssocID="{52CF577C-0042-44E2-A216-673179DF0CF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FF566E4-ED4E-410B-B265-0A972BC90FBD}" type="pres">
      <dgm:prSet presAssocID="{52CF577C-0042-44E2-A216-673179DF0CFF}" presName="negativeSpace" presStyleCnt="0"/>
      <dgm:spPr/>
    </dgm:pt>
    <dgm:pt modelId="{82C9F061-C0B4-4F76-B002-D57FCD18B66E}" type="pres">
      <dgm:prSet presAssocID="{52CF577C-0042-44E2-A216-673179DF0CFF}" presName="childText" presStyleLbl="conFgAcc1" presStyleIdx="0" presStyleCnt="4">
        <dgm:presLayoutVars>
          <dgm:bulletEnabled val="1"/>
        </dgm:presLayoutVars>
      </dgm:prSet>
      <dgm:spPr/>
    </dgm:pt>
    <dgm:pt modelId="{571FBD1A-7657-4D26-8CDE-ACFEB432B906}" type="pres">
      <dgm:prSet presAssocID="{CB440BC7-EC1E-48D0-897C-EA8FAB65A597}" presName="spaceBetweenRectangles" presStyleCnt="0"/>
      <dgm:spPr/>
    </dgm:pt>
    <dgm:pt modelId="{56A70772-53AE-4286-96BE-88426020E5AD}" type="pres">
      <dgm:prSet presAssocID="{E16DD1B2-10FD-468C-9286-351E4ACA7F41}" presName="parentLin" presStyleCnt="0"/>
      <dgm:spPr/>
    </dgm:pt>
    <dgm:pt modelId="{D8829B61-1B77-47BD-8FD0-2EC612DF66ED}" type="pres">
      <dgm:prSet presAssocID="{E16DD1B2-10FD-468C-9286-351E4ACA7F41}" presName="parentLeftMargin" presStyleLbl="node1" presStyleIdx="0" presStyleCnt="4"/>
      <dgm:spPr/>
    </dgm:pt>
    <dgm:pt modelId="{F9E8F5DE-70EC-4E57-80D2-E8095F9EE698}" type="pres">
      <dgm:prSet presAssocID="{E16DD1B2-10FD-468C-9286-351E4ACA7F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FACEDC9-5A91-4F43-8F6D-4C9971C3EC8E}" type="pres">
      <dgm:prSet presAssocID="{E16DD1B2-10FD-468C-9286-351E4ACA7F41}" presName="negativeSpace" presStyleCnt="0"/>
      <dgm:spPr/>
    </dgm:pt>
    <dgm:pt modelId="{6C4861D7-E6D4-4663-82D9-D3789F2AF99D}" type="pres">
      <dgm:prSet presAssocID="{E16DD1B2-10FD-468C-9286-351E4ACA7F41}" presName="childText" presStyleLbl="conFgAcc1" presStyleIdx="1" presStyleCnt="4" custLinFactNeighborY="-23240">
        <dgm:presLayoutVars>
          <dgm:bulletEnabled val="1"/>
        </dgm:presLayoutVars>
      </dgm:prSet>
      <dgm:spPr/>
    </dgm:pt>
    <dgm:pt modelId="{BBA59BBA-76B0-4617-A410-9AF07D5D92ED}" type="pres">
      <dgm:prSet presAssocID="{E2CED41D-08C4-4871-AB08-0AD1B3675CED}" presName="spaceBetweenRectangles" presStyleCnt="0"/>
      <dgm:spPr/>
    </dgm:pt>
    <dgm:pt modelId="{5B02DCE6-A41C-4538-9A3F-E09746C378C0}" type="pres">
      <dgm:prSet presAssocID="{CAEB5663-E244-40AC-90B8-CA8F287F9688}" presName="parentLin" presStyleCnt="0"/>
      <dgm:spPr/>
    </dgm:pt>
    <dgm:pt modelId="{06B0EFFA-3ADA-407A-B8AA-87733369C17B}" type="pres">
      <dgm:prSet presAssocID="{CAEB5663-E244-40AC-90B8-CA8F287F9688}" presName="parentLeftMargin" presStyleLbl="node1" presStyleIdx="1" presStyleCnt="4"/>
      <dgm:spPr/>
    </dgm:pt>
    <dgm:pt modelId="{EAA42EE5-A959-4AB6-BAA7-3B0188308FC5}" type="pres">
      <dgm:prSet presAssocID="{CAEB5663-E244-40AC-90B8-CA8F287F968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A8CB65B-562A-4B4A-8038-B40473864D08}" type="pres">
      <dgm:prSet presAssocID="{CAEB5663-E244-40AC-90B8-CA8F287F9688}" presName="negativeSpace" presStyleCnt="0"/>
      <dgm:spPr/>
    </dgm:pt>
    <dgm:pt modelId="{93AD485F-DACF-46EE-9373-E7A15E5786DF}" type="pres">
      <dgm:prSet presAssocID="{CAEB5663-E244-40AC-90B8-CA8F287F9688}" presName="childText" presStyleLbl="conFgAcc1" presStyleIdx="2" presStyleCnt="4">
        <dgm:presLayoutVars>
          <dgm:bulletEnabled val="1"/>
        </dgm:presLayoutVars>
      </dgm:prSet>
      <dgm:spPr/>
    </dgm:pt>
    <dgm:pt modelId="{517A44A2-8777-46ED-892E-B41FB95ACFAC}" type="pres">
      <dgm:prSet presAssocID="{D06B4965-E96A-4E13-8131-57DD2986B2FD}" presName="spaceBetweenRectangles" presStyleCnt="0"/>
      <dgm:spPr/>
    </dgm:pt>
    <dgm:pt modelId="{9E936F15-1648-46B5-9637-51A58EE31DE2}" type="pres">
      <dgm:prSet presAssocID="{DCCE7F40-0A49-4376-BC0C-09E2DB7E039C}" presName="parentLin" presStyleCnt="0"/>
      <dgm:spPr/>
    </dgm:pt>
    <dgm:pt modelId="{8CB3B2A8-41F3-4845-8393-690A88A40AD3}" type="pres">
      <dgm:prSet presAssocID="{DCCE7F40-0A49-4376-BC0C-09E2DB7E039C}" presName="parentLeftMargin" presStyleLbl="node1" presStyleIdx="2" presStyleCnt="4"/>
      <dgm:spPr/>
    </dgm:pt>
    <dgm:pt modelId="{8674CE95-70F4-4483-8045-E1EC0CC63A4A}" type="pres">
      <dgm:prSet presAssocID="{DCCE7F40-0A49-4376-BC0C-09E2DB7E039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A5DAC46-A822-49AE-9E59-27DDD9FA5920}" type="pres">
      <dgm:prSet presAssocID="{DCCE7F40-0A49-4376-BC0C-09E2DB7E039C}" presName="negativeSpace" presStyleCnt="0"/>
      <dgm:spPr/>
    </dgm:pt>
    <dgm:pt modelId="{DF4D7506-42A3-467E-894F-C470D9FCC89B}" type="pres">
      <dgm:prSet presAssocID="{DCCE7F40-0A49-4376-BC0C-09E2DB7E039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1D93104-2866-4647-93FF-170573D058E7}" type="presOf" srcId="{DCCE7F40-0A49-4376-BC0C-09E2DB7E039C}" destId="{8CB3B2A8-41F3-4845-8393-690A88A40AD3}" srcOrd="0" destOrd="0" presId="urn:microsoft.com/office/officeart/2005/8/layout/list1"/>
    <dgm:cxn modelId="{93721F21-65E6-44A1-AB9C-97B3276F0CE3}" type="presOf" srcId="{52CF577C-0042-44E2-A216-673179DF0CFF}" destId="{BAFFE6AD-6B63-4BC7-A136-7CBCFAA1FA52}" srcOrd="0" destOrd="0" presId="urn:microsoft.com/office/officeart/2005/8/layout/list1"/>
    <dgm:cxn modelId="{D1CB9221-7F19-4B2B-A001-66BC921DEBB3}" type="presOf" srcId="{CAEB5663-E244-40AC-90B8-CA8F287F9688}" destId="{EAA42EE5-A959-4AB6-BAA7-3B0188308FC5}" srcOrd="1" destOrd="0" presId="urn:microsoft.com/office/officeart/2005/8/layout/list1"/>
    <dgm:cxn modelId="{3472D02A-5E65-4703-8015-BAFBAB4E23F8}" srcId="{9EB75131-FB9E-48B9-92DB-B94AA2D6DA64}" destId="{E16DD1B2-10FD-468C-9286-351E4ACA7F41}" srcOrd="1" destOrd="0" parTransId="{469016C0-D89F-4375-84A6-60E17264BD5C}" sibTransId="{E2CED41D-08C4-4871-AB08-0AD1B3675CED}"/>
    <dgm:cxn modelId="{7E9CF067-4FAA-47CE-8C19-2103A92CB26A}" srcId="{9EB75131-FB9E-48B9-92DB-B94AA2D6DA64}" destId="{CAEB5663-E244-40AC-90B8-CA8F287F9688}" srcOrd="2" destOrd="0" parTransId="{EC646D4E-6BCE-4741-B0C6-23542AC852CB}" sibTransId="{D06B4965-E96A-4E13-8131-57DD2986B2FD}"/>
    <dgm:cxn modelId="{C2E44B4B-0656-411B-BB08-CD3DE129A9B2}" type="presOf" srcId="{52CF577C-0042-44E2-A216-673179DF0CFF}" destId="{4D0FA40B-C14E-4117-960A-5C482F720799}" srcOrd="1" destOrd="0" presId="urn:microsoft.com/office/officeart/2005/8/layout/list1"/>
    <dgm:cxn modelId="{9C073288-5D84-4AB0-9DB8-F26E033CC657}" type="presOf" srcId="{9EB75131-FB9E-48B9-92DB-B94AA2D6DA64}" destId="{0E86CE4F-FD01-4E58-AA08-D29B1CCED9E0}" srcOrd="0" destOrd="0" presId="urn:microsoft.com/office/officeart/2005/8/layout/list1"/>
    <dgm:cxn modelId="{2C4AA48F-FE6A-4406-8168-DEA9D890CD66}" type="presOf" srcId="{DCCE7F40-0A49-4376-BC0C-09E2DB7E039C}" destId="{8674CE95-70F4-4483-8045-E1EC0CC63A4A}" srcOrd="1" destOrd="0" presId="urn:microsoft.com/office/officeart/2005/8/layout/list1"/>
    <dgm:cxn modelId="{C5F5399E-EDC3-48E1-A095-FEBE16F1C219}" srcId="{9EB75131-FB9E-48B9-92DB-B94AA2D6DA64}" destId="{DCCE7F40-0A49-4376-BC0C-09E2DB7E039C}" srcOrd="3" destOrd="0" parTransId="{CAA52D0A-20B2-45F2-B3B0-5F4F0556E419}" sibTransId="{F1D6535B-F804-4C48-B8FB-15E4820F6B4F}"/>
    <dgm:cxn modelId="{858B67A2-B99F-494D-AB4E-C46046B398A1}" type="presOf" srcId="{E16DD1B2-10FD-468C-9286-351E4ACA7F41}" destId="{D8829B61-1B77-47BD-8FD0-2EC612DF66ED}" srcOrd="0" destOrd="0" presId="urn:microsoft.com/office/officeart/2005/8/layout/list1"/>
    <dgm:cxn modelId="{8A3EEBC1-7A4F-45F3-9374-B2507CFF1640}" type="presOf" srcId="{E16DD1B2-10FD-468C-9286-351E4ACA7F41}" destId="{F9E8F5DE-70EC-4E57-80D2-E8095F9EE698}" srcOrd="1" destOrd="0" presId="urn:microsoft.com/office/officeart/2005/8/layout/list1"/>
    <dgm:cxn modelId="{D6940EC5-0231-4D6F-B499-617653D4507F}" srcId="{9EB75131-FB9E-48B9-92DB-B94AA2D6DA64}" destId="{52CF577C-0042-44E2-A216-673179DF0CFF}" srcOrd="0" destOrd="0" parTransId="{C6897044-95D3-4594-80BB-A7712B8D1B2C}" sibTransId="{CB440BC7-EC1E-48D0-897C-EA8FAB65A597}"/>
    <dgm:cxn modelId="{E189F8DC-B9F5-48E0-8D15-D5704A2D977B}" type="presOf" srcId="{CAEB5663-E244-40AC-90B8-CA8F287F9688}" destId="{06B0EFFA-3ADA-407A-B8AA-87733369C17B}" srcOrd="0" destOrd="0" presId="urn:microsoft.com/office/officeart/2005/8/layout/list1"/>
    <dgm:cxn modelId="{F5AD5C81-4A8E-4BCE-BDE4-DDA9A19202FC}" type="presParOf" srcId="{0E86CE4F-FD01-4E58-AA08-D29B1CCED9E0}" destId="{207DB5DA-FBAD-4623-BF48-211EFBE83013}" srcOrd="0" destOrd="0" presId="urn:microsoft.com/office/officeart/2005/8/layout/list1"/>
    <dgm:cxn modelId="{D7C43AE3-693F-4391-8149-AC21F4E1B36F}" type="presParOf" srcId="{207DB5DA-FBAD-4623-BF48-211EFBE83013}" destId="{BAFFE6AD-6B63-4BC7-A136-7CBCFAA1FA52}" srcOrd="0" destOrd="0" presId="urn:microsoft.com/office/officeart/2005/8/layout/list1"/>
    <dgm:cxn modelId="{B25074EC-FD33-44E6-9239-9D9232F2A0A9}" type="presParOf" srcId="{207DB5DA-FBAD-4623-BF48-211EFBE83013}" destId="{4D0FA40B-C14E-4117-960A-5C482F720799}" srcOrd="1" destOrd="0" presId="urn:microsoft.com/office/officeart/2005/8/layout/list1"/>
    <dgm:cxn modelId="{5BC316F1-C55B-4C81-B769-98D88E674A01}" type="presParOf" srcId="{0E86CE4F-FD01-4E58-AA08-D29B1CCED9E0}" destId="{6FF566E4-ED4E-410B-B265-0A972BC90FBD}" srcOrd="1" destOrd="0" presId="urn:microsoft.com/office/officeart/2005/8/layout/list1"/>
    <dgm:cxn modelId="{46E71296-7CB8-47C1-8474-6651CF48C971}" type="presParOf" srcId="{0E86CE4F-FD01-4E58-AA08-D29B1CCED9E0}" destId="{82C9F061-C0B4-4F76-B002-D57FCD18B66E}" srcOrd="2" destOrd="0" presId="urn:microsoft.com/office/officeart/2005/8/layout/list1"/>
    <dgm:cxn modelId="{44A2C815-40D8-4103-BC35-589A51D22913}" type="presParOf" srcId="{0E86CE4F-FD01-4E58-AA08-D29B1CCED9E0}" destId="{571FBD1A-7657-4D26-8CDE-ACFEB432B906}" srcOrd="3" destOrd="0" presId="urn:microsoft.com/office/officeart/2005/8/layout/list1"/>
    <dgm:cxn modelId="{12B28DA4-C47F-40B9-B350-46F7114C819F}" type="presParOf" srcId="{0E86CE4F-FD01-4E58-AA08-D29B1CCED9E0}" destId="{56A70772-53AE-4286-96BE-88426020E5AD}" srcOrd="4" destOrd="0" presId="urn:microsoft.com/office/officeart/2005/8/layout/list1"/>
    <dgm:cxn modelId="{3BDB1B7C-0076-47A6-9754-9A8396C4EEBA}" type="presParOf" srcId="{56A70772-53AE-4286-96BE-88426020E5AD}" destId="{D8829B61-1B77-47BD-8FD0-2EC612DF66ED}" srcOrd="0" destOrd="0" presId="urn:microsoft.com/office/officeart/2005/8/layout/list1"/>
    <dgm:cxn modelId="{0E1FCC98-7FDA-4553-9961-BC6C2FEB314E}" type="presParOf" srcId="{56A70772-53AE-4286-96BE-88426020E5AD}" destId="{F9E8F5DE-70EC-4E57-80D2-E8095F9EE698}" srcOrd="1" destOrd="0" presId="urn:microsoft.com/office/officeart/2005/8/layout/list1"/>
    <dgm:cxn modelId="{EF30D6B9-9ED2-4E15-B697-6795320F7062}" type="presParOf" srcId="{0E86CE4F-FD01-4E58-AA08-D29B1CCED9E0}" destId="{6FACEDC9-5A91-4F43-8F6D-4C9971C3EC8E}" srcOrd="5" destOrd="0" presId="urn:microsoft.com/office/officeart/2005/8/layout/list1"/>
    <dgm:cxn modelId="{7D0D8FE6-4738-4AAC-A286-F0712EF552C4}" type="presParOf" srcId="{0E86CE4F-FD01-4E58-AA08-D29B1CCED9E0}" destId="{6C4861D7-E6D4-4663-82D9-D3789F2AF99D}" srcOrd="6" destOrd="0" presId="urn:microsoft.com/office/officeart/2005/8/layout/list1"/>
    <dgm:cxn modelId="{AE45413F-20BA-4C0E-864A-42494A6071D0}" type="presParOf" srcId="{0E86CE4F-FD01-4E58-AA08-D29B1CCED9E0}" destId="{BBA59BBA-76B0-4617-A410-9AF07D5D92ED}" srcOrd="7" destOrd="0" presId="urn:microsoft.com/office/officeart/2005/8/layout/list1"/>
    <dgm:cxn modelId="{38EA0A0C-07C1-4192-B51D-D001A9357C37}" type="presParOf" srcId="{0E86CE4F-FD01-4E58-AA08-D29B1CCED9E0}" destId="{5B02DCE6-A41C-4538-9A3F-E09746C378C0}" srcOrd="8" destOrd="0" presId="urn:microsoft.com/office/officeart/2005/8/layout/list1"/>
    <dgm:cxn modelId="{13D16D87-4D22-4F0D-8C7A-FB0A15C85F7E}" type="presParOf" srcId="{5B02DCE6-A41C-4538-9A3F-E09746C378C0}" destId="{06B0EFFA-3ADA-407A-B8AA-87733369C17B}" srcOrd="0" destOrd="0" presId="urn:microsoft.com/office/officeart/2005/8/layout/list1"/>
    <dgm:cxn modelId="{AB45D1C9-EF47-4561-B21A-9F4D9BA3A7E9}" type="presParOf" srcId="{5B02DCE6-A41C-4538-9A3F-E09746C378C0}" destId="{EAA42EE5-A959-4AB6-BAA7-3B0188308FC5}" srcOrd="1" destOrd="0" presId="urn:microsoft.com/office/officeart/2005/8/layout/list1"/>
    <dgm:cxn modelId="{8C3838C5-8CB2-45B5-B6EC-5788EDF2DD9D}" type="presParOf" srcId="{0E86CE4F-FD01-4E58-AA08-D29B1CCED9E0}" destId="{BA8CB65B-562A-4B4A-8038-B40473864D08}" srcOrd="9" destOrd="0" presId="urn:microsoft.com/office/officeart/2005/8/layout/list1"/>
    <dgm:cxn modelId="{20BDF5E3-3293-4E74-8F81-791442EC2B57}" type="presParOf" srcId="{0E86CE4F-FD01-4E58-AA08-D29B1CCED9E0}" destId="{93AD485F-DACF-46EE-9373-E7A15E5786DF}" srcOrd="10" destOrd="0" presId="urn:microsoft.com/office/officeart/2005/8/layout/list1"/>
    <dgm:cxn modelId="{B5AA35E1-F8C1-41E0-8107-D2188C2876CD}" type="presParOf" srcId="{0E86CE4F-FD01-4E58-AA08-D29B1CCED9E0}" destId="{517A44A2-8777-46ED-892E-B41FB95ACFAC}" srcOrd="11" destOrd="0" presId="urn:microsoft.com/office/officeart/2005/8/layout/list1"/>
    <dgm:cxn modelId="{2FE7B906-CE6B-4856-87CE-6290A2471830}" type="presParOf" srcId="{0E86CE4F-FD01-4E58-AA08-D29B1CCED9E0}" destId="{9E936F15-1648-46B5-9637-51A58EE31DE2}" srcOrd="12" destOrd="0" presId="urn:microsoft.com/office/officeart/2005/8/layout/list1"/>
    <dgm:cxn modelId="{8F87BEB7-1AC7-4C82-A81A-D4C4E34ABDAB}" type="presParOf" srcId="{9E936F15-1648-46B5-9637-51A58EE31DE2}" destId="{8CB3B2A8-41F3-4845-8393-690A88A40AD3}" srcOrd="0" destOrd="0" presId="urn:microsoft.com/office/officeart/2005/8/layout/list1"/>
    <dgm:cxn modelId="{F2D85255-62D2-4F92-B813-E5779D33462F}" type="presParOf" srcId="{9E936F15-1648-46B5-9637-51A58EE31DE2}" destId="{8674CE95-70F4-4483-8045-E1EC0CC63A4A}" srcOrd="1" destOrd="0" presId="urn:microsoft.com/office/officeart/2005/8/layout/list1"/>
    <dgm:cxn modelId="{34C9E063-FDEE-40E3-B8CD-FDD84E0BEC0B}" type="presParOf" srcId="{0E86CE4F-FD01-4E58-AA08-D29B1CCED9E0}" destId="{3A5DAC46-A822-49AE-9E59-27DDD9FA5920}" srcOrd="13" destOrd="0" presId="urn:microsoft.com/office/officeart/2005/8/layout/list1"/>
    <dgm:cxn modelId="{D1B16E78-2E6B-49FF-8132-FD632C5DDA2A}" type="presParOf" srcId="{0E86CE4F-FD01-4E58-AA08-D29B1CCED9E0}" destId="{DF4D7506-42A3-467E-894F-C470D9FCC89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48AD2E-6476-4C15-BF0E-AE51E660D18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tr-TR"/>
        </a:p>
      </dgm:t>
    </dgm:pt>
    <dgm:pt modelId="{041EC36B-3D58-446C-A8F5-B7C3042C8804}">
      <dgm:prSet phldrT="[Metin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2800" b="1" dirty="0" err="1">
              <a:latin typeface="Arial" panose="020B0604020202020204" pitchFamily="34" charset="0"/>
              <a:cs typeface="Arial" panose="020B0604020202020204" pitchFamily="34" charset="0"/>
            </a:rPr>
            <a:t>Notch</a:t>
          </a:r>
          <a:r>
            <a:rPr lang="tr-TR" sz="2800" b="1" dirty="0">
              <a:latin typeface="Arial" panose="020B0604020202020204" pitchFamily="34" charset="0"/>
              <a:cs typeface="Arial" panose="020B0604020202020204" pitchFamily="34" charset="0"/>
            </a:rPr>
            <a:t> ve </a:t>
          </a:r>
          <a:r>
            <a:rPr lang="tr-TR" sz="2800" b="1" dirty="0" err="1">
              <a:latin typeface="Arial" panose="020B0604020202020204" pitchFamily="34" charset="0"/>
              <a:cs typeface="Arial" panose="020B0604020202020204" pitchFamily="34" charset="0"/>
            </a:rPr>
            <a:t>Bandpass</a:t>
          </a:r>
          <a:r>
            <a:rPr lang="tr-TR" sz="2800" b="1" dirty="0">
              <a:latin typeface="Arial" panose="020B0604020202020204" pitchFamily="34" charset="0"/>
              <a:cs typeface="Arial" panose="020B0604020202020204" pitchFamily="34" charset="0"/>
            </a:rPr>
            <a:t> Filtreleme:</a:t>
          </a:r>
          <a:r>
            <a:rPr lang="tr-TR" sz="2800" dirty="0">
              <a:latin typeface="Arial" panose="020B0604020202020204" pitchFamily="34" charset="0"/>
              <a:cs typeface="Arial" panose="020B0604020202020204" pitchFamily="34" charset="0"/>
            </a:rPr>
            <a:t> (0.5–45 Hz) frekans dışındaki gürültüler temizlenmiştir.</a:t>
          </a:r>
          <a:endParaRPr lang="tr-TR" sz="2800" dirty="0"/>
        </a:p>
      </dgm:t>
    </dgm:pt>
    <dgm:pt modelId="{DB9E1C7D-7714-475F-99AD-B48468A2B81B}" type="parTrans" cxnId="{8DC7E604-E52F-4D96-BECF-BB29A72C4259}">
      <dgm:prSet/>
      <dgm:spPr/>
      <dgm:t>
        <a:bodyPr/>
        <a:lstStyle/>
        <a:p>
          <a:endParaRPr lang="tr-TR"/>
        </a:p>
      </dgm:t>
    </dgm:pt>
    <dgm:pt modelId="{A517ED6A-A1B5-42FF-95D1-AD7EBB52272E}" type="sibTrans" cxnId="{8DC7E604-E52F-4D96-BECF-BB29A72C4259}">
      <dgm:prSet/>
      <dgm:spPr/>
      <dgm:t>
        <a:bodyPr/>
        <a:lstStyle/>
        <a:p>
          <a:endParaRPr lang="tr-TR"/>
        </a:p>
      </dgm:t>
    </dgm:pt>
    <dgm:pt modelId="{66C2D55E-6AAE-41F5-9984-FA36A9FCC3A3}">
      <dgm:prSet phldrT="[Metin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2800" b="1" dirty="0">
              <a:latin typeface="Arial" panose="020B0604020202020204" pitchFamily="34" charset="0"/>
              <a:cs typeface="Arial" panose="020B0604020202020204" pitchFamily="34" charset="0"/>
            </a:rPr>
            <a:t>ICA (</a:t>
          </a:r>
          <a:r>
            <a:rPr lang="tr-TR" sz="2800" b="1" dirty="0" err="1">
              <a:latin typeface="Arial" panose="020B0604020202020204" pitchFamily="34" charset="0"/>
              <a:cs typeface="Arial" panose="020B0604020202020204" pitchFamily="34" charset="0"/>
            </a:rPr>
            <a:t>Independent</a:t>
          </a:r>
          <a:r>
            <a:rPr lang="tr-TR" sz="2800" b="1" dirty="0">
              <a:latin typeface="Arial" panose="020B0604020202020204" pitchFamily="34" charset="0"/>
              <a:cs typeface="Arial" panose="020B0604020202020204" pitchFamily="34" charset="0"/>
            </a:rPr>
            <a:t> Component Analysis):</a:t>
          </a:r>
          <a:r>
            <a:rPr lang="tr-TR" sz="2800" dirty="0">
              <a:latin typeface="Arial" panose="020B0604020202020204" pitchFamily="34" charset="0"/>
              <a:cs typeface="Arial" panose="020B0604020202020204" pitchFamily="34" charset="0"/>
            </a:rPr>
            <a:t> Göz kırpması ve kas kasılmaları gibi artefaktlar giderilmiştir.</a:t>
          </a:r>
          <a:endParaRPr lang="tr-TR" sz="2800" dirty="0"/>
        </a:p>
      </dgm:t>
    </dgm:pt>
    <dgm:pt modelId="{C17F5378-A930-4893-9F29-E98832FFC37C}" type="parTrans" cxnId="{45C8C2B7-2823-4B21-9DD4-BF98B920061F}">
      <dgm:prSet/>
      <dgm:spPr/>
      <dgm:t>
        <a:bodyPr/>
        <a:lstStyle/>
        <a:p>
          <a:endParaRPr lang="tr-TR"/>
        </a:p>
      </dgm:t>
    </dgm:pt>
    <dgm:pt modelId="{1216C178-BBE9-49E6-8AF8-5812734EE4D8}" type="sibTrans" cxnId="{45C8C2B7-2823-4B21-9DD4-BF98B920061F}">
      <dgm:prSet/>
      <dgm:spPr/>
      <dgm:t>
        <a:bodyPr/>
        <a:lstStyle/>
        <a:p>
          <a:endParaRPr lang="tr-TR"/>
        </a:p>
      </dgm:t>
    </dgm:pt>
    <dgm:pt modelId="{D24DEC50-73AE-47C3-B178-4BE3F587F4E4}">
      <dgm:prSet phldrT="[Metin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2800" b="1" dirty="0">
              <a:latin typeface="Arial" panose="020B0604020202020204" pitchFamily="34" charset="0"/>
              <a:cs typeface="Arial" panose="020B0604020202020204" pitchFamily="34" charset="0"/>
            </a:rPr>
            <a:t>Aykırı Değer Temizliği (IQR):</a:t>
          </a:r>
          <a:r>
            <a:rPr lang="tr-TR" sz="2800" dirty="0">
              <a:latin typeface="Arial" panose="020B0604020202020204" pitchFamily="34" charset="0"/>
              <a:cs typeface="Arial" panose="020B0604020202020204" pitchFamily="34" charset="0"/>
            </a:rPr>
            <a:t> Veri setindeki aşırı uç değerler düzeltilmiştir.</a:t>
          </a:r>
          <a:endParaRPr lang="tr-TR" sz="2800" dirty="0"/>
        </a:p>
      </dgm:t>
    </dgm:pt>
    <dgm:pt modelId="{28FC1432-A925-47AA-8A00-006112784D73}" type="parTrans" cxnId="{9BAAB87A-9EF7-4A3A-9A08-EFD0CCCFE1A9}">
      <dgm:prSet/>
      <dgm:spPr/>
      <dgm:t>
        <a:bodyPr/>
        <a:lstStyle/>
        <a:p>
          <a:endParaRPr lang="tr-TR"/>
        </a:p>
      </dgm:t>
    </dgm:pt>
    <dgm:pt modelId="{E2006616-344B-4966-8F12-518E6EF296E3}" type="sibTrans" cxnId="{9BAAB87A-9EF7-4A3A-9A08-EFD0CCCFE1A9}">
      <dgm:prSet/>
      <dgm:spPr/>
      <dgm:t>
        <a:bodyPr/>
        <a:lstStyle/>
        <a:p>
          <a:endParaRPr lang="tr-TR"/>
        </a:p>
      </dgm:t>
    </dgm:pt>
    <dgm:pt modelId="{51B02DFF-96D8-4BF3-8A2E-E51D38AEAA5C}">
      <dgm:prSet phldrT="[Metin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tr-TR" sz="2800" b="1" dirty="0">
              <a:latin typeface="Arial" panose="020B0604020202020204" pitchFamily="34" charset="0"/>
              <a:cs typeface="Arial" panose="020B0604020202020204" pitchFamily="34" charset="0"/>
            </a:rPr>
            <a:t>Boyut İndirgeme (PCA):</a:t>
          </a:r>
          <a:r>
            <a:rPr lang="tr-TR" sz="2800" dirty="0">
              <a:latin typeface="Arial" panose="020B0604020202020204" pitchFamily="34" charset="0"/>
              <a:cs typeface="Arial" panose="020B0604020202020204" pitchFamily="34" charset="0"/>
            </a:rPr>
            <a:t> PCA ile boyut azaltılarak toplam varyansın %95'i korunmuştur.</a:t>
          </a:r>
          <a:endParaRPr lang="tr-TR" sz="2800" dirty="0"/>
        </a:p>
      </dgm:t>
    </dgm:pt>
    <dgm:pt modelId="{A05A8144-C03B-4E8E-BE94-7540CA0BBE80}" type="parTrans" cxnId="{A7DEAE21-6285-4A5E-BD47-4EEA0DD78803}">
      <dgm:prSet/>
      <dgm:spPr/>
      <dgm:t>
        <a:bodyPr/>
        <a:lstStyle/>
        <a:p>
          <a:endParaRPr lang="tr-TR"/>
        </a:p>
      </dgm:t>
    </dgm:pt>
    <dgm:pt modelId="{DE9D7283-99BF-4459-9DC5-3D7A723B3426}" type="sibTrans" cxnId="{A7DEAE21-6285-4A5E-BD47-4EEA0DD78803}">
      <dgm:prSet/>
      <dgm:spPr/>
      <dgm:t>
        <a:bodyPr/>
        <a:lstStyle/>
        <a:p>
          <a:endParaRPr lang="tr-TR"/>
        </a:p>
      </dgm:t>
    </dgm:pt>
    <dgm:pt modelId="{6D2E477D-D219-46CE-986F-4C13149EED73}" type="pres">
      <dgm:prSet presAssocID="{D848AD2E-6476-4C15-BF0E-AE51E660D185}" presName="linear" presStyleCnt="0">
        <dgm:presLayoutVars>
          <dgm:animLvl val="lvl"/>
          <dgm:resizeHandles val="exact"/>
        </dgm:presLayoutVars>
      </dgm:prSet>
      <dgm:spPr/>
    </dgm:pt>
    <dgm:pt modelId="{717C6D8F-3FEB-4452-A3E2-6B962F0A88A1}" type="pres">
      <dgm:prSet presAssocID="{041EC36B-3D58-446C-A8F5-B7C3042C880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140BC2E-E354-4632-8228-AFACAAE0E01B}" type="pres">
      <dgm:prSet presAssocID="{A517ED6A-A1B5-42FF-95D1-AD7EBB52272E}" presName="spacer" presStyleCnt="0"/>
      <dgm:spPr/>
    </dgm:pt>
    <dgm:pt modelId="{A3F10C0E-0B9C-4604-A00D-40F29C16123B}" type="pres">
      <dgm:prSet presAssocID="{66C2D55E-6AAE-41F5-9984-FA36A9FCC3A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83D5ADA-9122-46ED-B995-4B08D356E369}" type="pres">
      <dgm:prSet presAssocID="{1216C178-BBE9-49E6-8AF8-5812734EE4D8}" presName="spacer" presStyleCnt="0"/>
      <dgm:spPr/>
    </dgm:pt>
    <dgm:pt modelId="{1F6A3DAE-65CE-4C6E-A053-49186CF7538D}" type="pres">
      <dgm:prSet presAssocID="{D24DEC50-73AE-47C3-B178-4BE3F587F4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5D174C-1693-49EA-A330-10DA0E8C2067}" type="pres">
      <dgm:prSet presAssocID="{E2006616-344B-4966-8F12-518E6EF296E3}" presName="spacer" presStyleCnt="0"/>
      <dgm:spPr/>
    </dgm:pt>
    <dgm:pt modelId="{61DB98A1-C8B6-4089-90D3-C0C2DD661710}" type="pres">
      <dgm:prSet presAssocID="{51B02DFF-96D8-4BF3-8A2E-E51D38AEAA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DC7E604-E52F-4D96-BECF-BB29A72C4259}" srcId="{D848AD2E-6476-4C15-BF0E-AE51E660D185}" destId="{041EC36B-3D58-446C-A8F5-B7C3042C8804}" srcOrd="0" destOrd="0" parTransId="{DB9E1C7D-7714-475F-99AD-B48468A2B81B}" sibTransId="{A517ED6A-A1B5-42FF-95D1-AD7EBB52272E}"/>
    <dgm:cxn modelId="{A7DEAE21-6285-4A5E-BD47-4EEA0DD78803}" srcId="{D848AD2E-6476-4C15-BF0E-AE51E660D185}" destId="{51B02DFF-96D8-4BF3-8A2E-E51D38AEAA5C}" srcOrd="3" destOrd="0" parTransId="{A05A8144-C03B-4E8E-BE94-7540CA0BBE80}" sibTransId="{DE9D7283-99BF-4459-9DC5-3D7A723B3426}"/>
    <dgm:cxn modelId="{AAB9953F-6FBD-4457-A465-6E235612345F}" type="presOf" srcId="{66C2D55E-6AAE-41F5-9984-FA36A9FCC3A3}" destId="{A3F10C0E-0B9C-4604-A00D-40F29C16123B}" srcOrd="0" destOrd="0" presId="urn:microsoft.com/office/officeart/2005/8/layout/vList2"/>
    <dgm:cxn modelId="{9BAAB87A-9EF7-4A3A-9A08-EFD0CCCFE1A9}" srcId="{D848AD2E-6476-4C15-BF0E-AE51E660D185}" destId="{D24DEC50-73AE-47C3-B178-4BE3F587F4E4}" srcOrd="2" destOrd="0" parTransId="{28FC1432-A925-47AA-8A00-006112784D73}" sibTransId="{E2006616-344B-4966-8F12-518E6EF296E3}"/>
    <dgm:cxn modelId="{EE44BEA7-96B4-4B05-B0C1-667F507D13DA}" type="presOf" srcId="{51B02DFF-96D8-4BF3-8A2E-E51D38AEAA5C}" destId="{61DB98A1-C8B6-4089-90D3-C0C2DD661710}" srcOrd="0" destOrd="0" presId="urn:microsoft.com/office/officeart/2005/8/layout/vList2"/>
    <dgm:cxn modelId="{45C8C2B7-2823-4B21-9DD4-BF98B920061F}" srcId="{D848AD2E-6476-4C15-BF0E-AE51E660D185}" destId="{66C2D55E-6AAE-41F5-9984-FA36A9FCC3A3}" srcOrd="1" destOrd="0" parTransId="{C17F5378-A930-4893-9F29-E98832FFC37C}" sibTransId="{1216C178-BBE9-49E6-8AF8-5812734EE4D8}"/>
    <dgm:cxn modelId="{CF0396D5-6C45-4F61-AB49-B09643926329}" type="presOf" srcId="{D848AD2E-6476-4C15-BF0E-AE51E660D185}" destId="{6D2E477D-D219-46CE-986F-4C13149EED73}" srcOrd="0" destOrd="0" presId="urn:microsoft.com/office/officeart/2005/8/layout/vList2"/>
    <dgm:cxn modelId="{68FDC9D6-28B6-43E1-A359-708FA0E26164}" type="presOf" srcId="{D24DEC50-73AE-47C3-B178-4BE3F587F4E4}" destId="{1F6A3DAE-65CE-4C6E-A053-49186CF7538D}" srcOrd="0" destOrd="0" presId="urn:microsoft.com/office/officeart/2005/8/layout/vList2"/>
    <dgm:cxn modelId="{CD4805E9-FCAA-409E-AB2C-009CC7B83AF8}" type="presOf" srcId="{041EC36B-3D58-446C-A8F5-B7C3042C8804}" destId="{717C6D8F-3FEB-4452-A3E2-6B962F0A88A1}" srcOrd="0" destOrd="0" presId="urn:microsoft.com/office/officeart/2005/8/layout/vList2"/>
    <dgm:cxn modelId="{26AD00DA-C0AC-4DB9-9338-C21A6A424D39}" type="presParOf" srcId="{6D2E477D-D219-46CE-986F-4C13149EED73}" destId="{717C6D8F-3FEB-4452-A3E2-6B962F0A88A1}" srcOrd="0" destOrd="0" presId="urn:microsoft.com/office/officeart/2005/8/layout/vList2"/>
    <dgm:cxn modelId="{768B5142-DC0B-49B9-9515-91BE09A0AC26}" type="presParOf" srcId="{6D2E477D-D219-46CE-986F-4C13149EED73}" destId="{D140BC2E-E354-4632-8228-AFACAAE0E01B}" srcOrd="1" destOrd="0" presId="urn:microsoft.com/office/officeart/2005/8/layout/vList2"/>
    <dgm:cxn modelId="{36AD01E6-D304-4581-BCA8-58567D428328}" type="presParOf" srcId="{6D2E477D-D219-46CE-986F-4C13149EED73}" destId="{A3F10C0E-0B9C-4604-A00D-40F29C16123B}" srcOrd="2" destOrd="0" presId="urn:microsoft.com/office/officeart/2005/8/layout/vList2"/>
    <dgm:cxn modelId="{D8CE89FB-3E12-4C55-ACC0-079A85DFBC58}" type="presParOf" srcId="{6D2E477D-D219-46CE-986F-4C13149EED73}" destId="{383D5ADA-9122-46ED-B995-4B08D356E369}" srcOrd="3" destOrd="0" presId="urn:microsoft.com/office/officeart/2005/8/layout/vList2"/>
    <dgm:cxn modelId="{9A151C93-9112-46D7-8D65-3ACA7D582ABB}" type="presParOf" srcId="{6D2E477D-D219-46CE-986F-4C13149EED73}" destId="{1F6A3DAE-65CE-4C6E-A053-49186CF7538D}" srcOrd="4" destOrd="0" presId="urn:microsoft.com/office/officeart/2005/8/layout/vList2"/>
    <dgm:cxn modelId="{64C193C6-6A93-4A69-9172-836A6293AD1D}" type="presParOf" srcId="{6D2E477D-D219-46CE-986F-4C13149EED73}" destId="{985D174C-1693-49EA-A330-10DA0E8C2067}" srcOrd="5" destOrd="0" presId="urn:microsoft.com/office/officeart/2005/8/layout/vList2"/>
    <dgm:cxn modelId="{EF06271A-BDA5-4739-A45F-C907C003A574}" type="presParOf" srcId="{6D2E477D-D219-46CE-986F-4C13149EED73}" destId="{61DB98A1-C8B6-4089-90D3-C0C2DD6617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9F061-C0B4-4F76-B002-D57FCD18B66E}">
      <dsp:nvSpPr>
        <dsp:cNvPr id="0" name=""/>
        <dsp:cNvSpPr/>
      </dsp:nvSpPr>
      <dsp:spPr>
        <a:xfrm>
          <a:off x="0" y="489648"/>
          <a:ext cx="10278361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D0FA40B-C14E-4117-960A-5C482F720799}">
      <dsp:nvSpPr>
        <dsp:cNvPr id="0" name=""/>
        <dsp:cNvSpPr/>
      </dsp:nvSpPr>
      <dsp:spPr>
        <a:xfrm>
          <a:off x="513918" y="61608"/>
          <a:ext cx="7194852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48" tIns="0" rIns="2719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b="1" kern="1200" dirty="0">
              <a:latin typeface="Arial" panose="020B0604020202020204" pitchFamily="34" charset="0"/>
              <a:cs typeface="Arial" panose="020B0604020202020204" pitchFamily="34" charset="0"/>
            </a:rPr>
            <a:t>Duygu kategorileri genişletilmeli</a:t>
          </a:r>
          <a:br>
            <a:rPr lang="tr-TR" sz="2400" kern="1200" dirty="0">
              <a:latin typeface="Arial" panose="020B0604020202020204" pitchFamily="34" charset="0"/>
              <a:cs typeface="Arial" panose="020B0604020202020204" pitchFamily="34" charset="0"/>
            </a:rPr>
          </a:br>
          <a:r>
            <a:rPr lang="tr-TR" sz="2400" kern="1200" dirty="0">
              <a:latin typeface="Arial" panose="020B0604020202020204" pitchFamily="34" charset="0"/>
              <a:cs typeface="Arial" panose="020B0604020202020204" pitchFamily="34" charset="0"/>
            </a:rPr>
            <a:t> (Mutluluk, öfke, korku gibi daha fazla sınıf)</a:t>
          </a:r>
        </a:p>
      </dsp:txBody>
      <dsp:txXfrm>
        <a:off x="555708" y="103398"/>
        <a:ext cx="7111272" cy="772500"/>
      </dsp:txXfrm>
    </dsp:sp>
    <dsp:sp modelId="{6C4861D7-E6D4-4663-82D9-D3789F2AF99D}">
      <dsp:nvSpPr>
        <dsp:cNvPr id="0" name=""/>
        <dsp:cNvSpPr/>
      </dsp:nvSpPr>
      <dsp:spPr>
        <a:xfrm>
          <a:off x="0" y="1768694"/>
          <a:ext cx="10278361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9E8F5DE-70EC-4E57-80D2-E8095F9EE698}">
      <dsp:nvSpPr>
        <dsp:cNvPr id="0" name=""/>
        <dsp:cNvSpPr/>
      </dsp:nvSpPr>
      <dsp:spPr>
        <a:xfrm>
          <a:off x="513918" y="1377048"/>
          <a:ext cx="7194852" cy="85608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48" tIns="0" rIns="2719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Arial" panose="020B0604020202020204" pitchFamily="34" charset="0"/>
              <a:cs typeface="Arial" panose="020B0604020202020204" pitchFamily="34" charset="0"/>
            </a:rPr>
            <a:t>Derin öğrenme algoritmaları denenmeli 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Arial" panose="020B0604020202020204" pitchFamily="34" charset="0"/>
              <a:cs typeface="Arial" panose="020B0604020202020204" pitchFamily="34" charset="0"/>
            </a:rPr>
            <a:t>(CNN, LSTM)</a:t>
          </a:r>
        </a:p>
      </dsp:txBody>
      <dsp:txXfrm>
        <a:off x="555708" y="1418838"/>
        <a:ext cx="7111272" cy="772500"/>
      </dsp:txXfrm>
    </dsp:sp>
    <dsp:sp modelId="{93AD485F-DACF-46EE-9373-E7A15E5786DF}">
      <dsp:nvSpPr>
        <dsp:cNvPr id="0" name=""/>
        <dsp:cNvSpPr/>
      </dsp:nvSpPr>
      <dsp:spPr>
        <a:xfrm>
          <a:off x="0" y="3120528"/>
          <a:ext cx="10278361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A42EE5-A959-4AB6-BAA7-3B0188308FC5}">
      <dsp:nvSpPr>
        <dsp:cNvPr id="0" name=""/>
        <dsp:cNvSpPr/>
      </dsp:nvSpPr>
      <dsp:spPr>
        <a:xfrm>
          <a:off x="513918" y="2692488"/>
          <a:ext cx="7194852" cy="85608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48" tIns="0" rIns="2719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Arial" panose="020B0604020202020204" pitchFamily="34" charset="0"/>
              <a:cs typeface="Arial" panose="020B0604020202020204" pitchFamily="34" charset="0"/>
            </a:rPr>
            <a:t>Gerçek zamanlı sistemler denenmeli</a:t>
          </a:r>
        </a:p>
      </dsp:txBody>
      <dsp:txXfrm>
        <a:off x="555708" y="2734278"/>
        <a:ext cx="7111272" cy="772500"/>
      </dsp:txXfrm>
    </dsp:sp>
    <dsp:sp modelId="{DF4D7506-42A3-467E-894F-C470D9FCC89B}">
      <dsp:nvSpPr>
        <dsp:cNvPr id="0" name=""/>
        <dsp:cNvSpPr/>
      </dsp:nvSpPr>
      <dsp:spPr>
        <a:xfrm>
          <a:off x="0" y="4435967"/>
          <a:ext cx="10278361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674CE95-70F4-4483-8045-E1EC0CC63A4A}">
      <dsp:nvSpPr>
        <dsp:cNvPr id="0" name=""/>
        <dsp:cNvSpPr/>
      </dsp:nvSpPr>
      <dsp:spPr>
        <a:xfrm>
          <a:off x="513918" y="4007928"/>
          <a:ext cx="7194852" cy="8560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1948" tIns="0" rIns="271948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400" kern="1200" dirty="0">
              <a:latin typeface="Arial" panose="020B0604020202020204" pitchFamily="34" charset="0"/>
              <a:cs typeface="Arial" panose="020B0604020202020204" pitchFamily="34" charset="0"/>
            </a:rPr>
            <a:t>Farklı cinsiyet yaş gruplarından veriler toplanmalı (Model Genellemesi İçin)</a:t>
          </a:r>
        </a:p>
      </dsp:txBody>
      <dsp:txXfrm>
        <a:off x="555708" y="4049718"/>
        <a:ext cx="711127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C6D8F-3FEB-4452-A3E2-6B962F0A88A1}">
      <dsp:nvSpPr>
        <dsp:cNvPr id="0" name=""/>
        <dsp:cNvSpPr/>
      </dsp:nvSpPr>
      <dsp:spPr>
        <a:xfrm>
          <a:off x="0" y="40482"/>
          <a:ext cx="1944864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Notch</a:t>
          </a:r>
          <a:r>
            <a:rPr lang="tr-TR" sz="2800" b="1" kern="1200" dirty="0">
              <a:latin typeface="Arial" panose="020B0604020202020204" pitchFamily="34" charset="0"/>
              <a:cs typeface="Arial" panose="020B0604020202020204" pitchFamily="34" charset="0"/>
            </a:rPr>
            <a:t> ve </a:t>
          </a:r>
          <a:r>
            <a:rPr lang="tr-TR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Bandpass</a:t>
          </a:r>
          <a:r>
            <a:rPr lang="tr-TR" sz="2800" b="1" kern="1200" dirty="0">
              <a:latin typeface="Arial" panose="020B0604020202020204" pitchFamily="34" charset="0"/>
              <a:cs typeface="Arial" panose="020B0604020202020204" pitchFamily="34" charset="0"/>
            </a:rPr>
            <a:t> Filtreleme:</a:t>
          </a:r>
          <a:r>
            <a:rPr lang="tr-TR" sz="2800" kern="1200" dirty="0">
              <a:latin typeface="Arial" panose="020B0604020202020204" pitchFamily="34" charset="0"/>
              <a:cs typeface="Arial" panose="020B0604020202020204" pitchFamily="34" charset="0"/>
            </a:rPr>
            <a:t> (0.5–45 Hz) frekans dışındaki gürültüler temizlenmiştir.</a:t>
          </a:r>
          <a:endParaRPr lang="tr-TR" sz="2800" kern="1200" dirty="0"/>
        </a:p>
      </dsp:txBody>
      <dsp:txXfrm>
        <a:off x="39295" y="79777"/>
        <a:ext cx="19370050" cy="726370"/>
      </dsp:txXfrm>
    </dsp:sp>
    <dsp:sp modelId="{A3F10C0E-0B9C-4604-A00D-40F29C16123B}">
      <dsp:nvSpPr>
        <dsp:cNvPr id="0" name=""/>
        <dsp:cNvSpPr/>
      </dsp:nvSpPr>
      <dsp:spPr>
        <a:xfrm>
          <a:off x="0" y="969282"/>
          <a:ext cx="1944864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2800" b="1" kern="1200" dirty="0">
              <a:latin typeface="Arial" panose="020B0604020202020204" pitchFamily="34" charset="0"/>
              <a:cs typeface="Arial" panose="020B0604020202020204" pitchFamily="34" charset="0"/>
            </a:rPr>
            <a:t>ICA (</a:t>
          </a:r>
          <a:r>
            <a:rPr lang="tr-TR" sz="2800" b="1" kern="1200" dirty="0" err="1">
              <a:latin typeface="Arial" panose="020B0604020202020204" pitchFamily="34" charset="0"/>
              <a:cs typeface="Arial" panose="020B0604020202020204" pitchFamily="34" charset="0"/>
            </a:rPr>
            <a:t>Independent</a:t>
          </a:r>
          <a:r>
            <a:rPr lang="tr-TR" sz="2800" b="1" kern="1200" dirty="0">
              <a:latin typeface="Arial" panose="020B0604020202020204" pitchFamily="34" charset="0"/>
              <a:cs typeface="Arial" panose="020B0604020202020204" pitchFamily="34" charset="0"/>
            </a:rPr>
            <a:t> Component Analysis):</a:t>
          </a:r>
          <a:r>
            <a:rPr lang="tr-TR" sz="2800" kern="1200" dirty="0">
              <a:latin typeface="Arial" panose="020B0604020202020204" pitchFamily="34" charset="0"/>
              <a:cs typeface="Arial" panose="020B0604020202020204" pitchFamily="34" charset="0"/>
            </a:rPr>
            <a:t> Göz kırpması ve kas kasılmaları gibi artefaktlar giderilmiştir.</a:t>
          </a:r>
          <a:endParaRPr lang="tr-TR" sz="2800" kern="1200" dirty="0"/>
        </a:p>
      </dsp:txBody>
      <dsp:txXfrm>
        <a:off x="39295" y="1008577"/>
        <a:ext cx="19370050" cy="726370"/>
      </dsp:txXfrm>
    </dsp:sp>
    <dsp:sp modelId="{1F6A3DAE-65CE-4C6E-A053-49186CF7538D}">
      <dsp:nvSpPr>
        <dsp:cNvPr id="0" name=""/>
        <dsp:cNvSpPr/>
      </dsp:nvSpPr>
      <dsp:spPr>
        <a:xfrm>
          <a:off x="0" y="1898082"/>
          <a:ext cx="1944864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2800" b="1" kern="1200" dirty="0">
              <a:latin typeface="Arial" panose="020B0604020202020204" pitchFamily="34" charset="0"/>
              <a:cs typeface="Arial" panose="020B0604020202020204" pitchFamily="34" charset="0"/>
            </a:rPr>
            <a:t>Aykırı Değer Temizliği (IQR):</a:t>
          </a:r>
          <a:r>
            <a:rPr lang="tr-TR" sz="2800" kern="1200" dirty="0">
              <a:latin typeface="Arial" panose="020B0604020202020204" pitchFamily="34" charset="0"/>
              <a:cs typeface="Arial" panose="020B0604020202020204" pitchFamily="34" charset="0"/>
            </a:rPr>
            <a:t> Veri setindeki aşırı uç değerler düzeltilmiştir.</a:t>
          </a:r>
          <a:endParaRPr lang="tr-TR" sz="2800" kern="1200" dirty="0"/>
        </a:p>
      </dsp:txBody>
      <dsp:txXfrm>
        <a:off x="39295" y="1937377"/>
        <a:ext cx="19370050" cy="726370"/>
      </dsp:txXfrm>
    </dsp:sp>
    <dsp:sp modelId="{61DB98A1-C8B6-4089-90D3-C0C2DD661710}">
      <dsp:nvSpPr>
        <dsp:cNvPr id="0" name=""/>
        <dsp:cNvSpPr/>
      </dsp:nvSpPr>
      <dsp:spPr>
        <a:xfrm>
          <a:off x="0" y="2826881"/>
          <a:ext cx="1944864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tr-TR" sz="2800" b="1" kern="1200" dirty="0">
              <a:latin typeface="Arial" panose="020B0604020202020204" pitchFamily="34" charset="0"/>
              <a:cs typeface="Arial" panose="020B0604020202020204" pitchFamily="34" charset="0"/>
            </a:rPr>
            <a:t>Boyut İndirgeme (PCA):</a:t>
          </a:r>
          <a:r>
            <a:rPr lang="tr-TR" sz="2800" kern="1200" dirty="0">
              <a:latin typeface="Arial" panose="020B0604020202020204" pitchFamily="34" charset="0"/>
              <a:cs typeface="Arial" panose="020B0604020202020204" pitchFamily="34" charset="0"/>
            </a:rPr>
            <a:t> PCA ile boyut azaltılarak toplam varyansın %95'i korunmuştur.</a:t>
          </a:r>
          <a:endParaRPr lang="tr-TR" sz="2800" kern="1200" dirty="0"/>
        </a:p>
      </dsp:txBody>
      <dsp:txXfrm>
        <a:off x="39295" y="2866176"/>
        <a:ext cx="19370050" cy="726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5296BD-FD31-3A5B-D93C-75C4150C4C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4950" y="4953466"/>
            <a:ext cx="31889700" cy="10537496"/>
          </a:xfrm>
        </p:spPr>
        <p:txBody>
          <a:bodyPr anchor="b"/>
          <a:lstStyle>
            <a:lvl1pPr algn="ctr">
              <a:defRPr sz="2092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49CA764-6FB3-5AD2-B97A-C16C2C7D1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950" y="15897328"/>
            <a:ext cx="31889700" cy="7307583"/>
          </a:xfrm>
        </p:spPr>
        <p:txBody>
          <a:bodyPr/>
          <a:lstStyle>
            <a:lvl1pPr marL="0" indent="0" algn="ctr">
              <a:buNone/>
              <a:defRPr sz="8370"/>
            </a:lvl1pPr>
            <a:lvl2pPr marL="1594485" indent="0" algn="ctr">
              <a:buNone/>
              <a:defRPr sz="6975"/>
            </a:lvl2pPr>
            <a:lvl3pPr marL="3188970" indent="0" algn="ctr">
              <a:buNone/>
              <a:defRPr sz="6278"/>
            </a:lvl3pPr>
            <a:lvl4pPr marL="4783455" indent="0" algn="ctr">
              <a:buNone/>
              <a:defRPr sz="5580"/>
            </a:lvl4pPr>
            <a:lvl5pPr marL="6377940" indent="0" algn="ctr">
              <a:buNone/>
              <a:defRPr sz="5580"/>
            </a:lvl5pPr>
            <a:lvl6pPr marL="7972425" indent="0" algn="ctr">
              <a:buNone/>
              <a:defRPr sz="5580"/>
            </a:lvl6pPr>
            <a:lvl7pPr marL="9566910" indent="0" algn="ctr">
              <a:buNone/>
              <a:defRPr sz="5580"/>
            </a:lvl7pPr>
            <a:lvl8pPr marL="11161395" indent="0" algn="ctr">
              <a:buNone/>
              <a:defRPr sz="5580"/>
            </a:lvl8pPr>
            <a:lvl9pPr marL="12755880" indent="0" algn="ctr">
              <a:buNone/>
              <a:defRPr sz="558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2F5FBA-CC0D-1134-09E1-2F76EFB3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822005C-152E-7515-6C98-3885DD16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719208D-FE19-4768-05CD-4AEE94231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7D8E8D-E19F-362A-7BBC-1B9F6638D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D65EC1D-FF88-80EE-F9B7-C3897CA5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CF4CE40-8F94-EA3D-C538-4B704C4A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DDBDD48-212B-226D-803F-9AE885C1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1BEBA7-53FC-6C12-FEB1-9574D9EB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0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6431F656-5C14-B8FF-E12A-681C11725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0428089" y="1611452"/>
            <a:ext cx="9168289" cy="25650117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D1C21CB-0E07-F19F-CA58-C904FF870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23223" y="1611452"/>
            <a:ext cx="26973371" cy="256501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BEB5A3-F062-940A-45F3-E8ADD0CCA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D1191F-9293-6EA7-093D-87B802E9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5EF3FC-10E1-ECC4-11A6-1784872F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8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74E8708-D6B2-8BC6-BD20-9E0EBD8E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9B341B-18BE-EEC7-E5CB-1762F7F4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DC2D440-3D70-7778-D678-3F35861B5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D2721F8-A9B3-3C7D-62F4-025CC417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5399552-0658-070D-1BFD-BC22FB2D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1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CEB5CC-9090-2057-9D33-7A8134FB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1077" y="7545804"/>
            <a:ext cx="36673155" cy="12590343"/>
          </a:xfrm>
        </p:spPr>
        <p:txBody>
          <a:bodyPr anchor="b"/>
          <a:lstStyle>
            <a:lvl1pPr>
              <a:defRPr sz="20925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FB52F76-5784-649A-1122-B361CD76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1077" y="20255257"/>
            <a:ext cx="36673155" cy="6620964"/>
          </a:xfrm>
        </p:spPr>
        <p:txBody>
          <a:bodyPr/>
          <a:lstStyle>
            <a:lvl1pPr marL="0" indent="0">
              <a:buNone/>
              <a:defRPr sz="8370">
                <a:solidFill>
                  <a:schemeClr val="tx1">
                    <a:tint val="82000"/>
                  </a:schemeClr>
                </a:solidFill>
              </a:defRPr>
            </a:lvl1pPr>
            <a:lvl2pPr marL="1594485" indent="0">
              <a:buNone/>
              <a:defRPr sz="6975">
                <a:solidFill>
                  <a:schemeClr val="tx1">
                    <a:tint val="82000"/>
                  </a:schemeClr>
                </a:solidFill>
              </a:defRPr>
            </a:lvl2pPr>
            <a:lvl3pPr marL="3188970" indent="0">
              <a:buNone/>
              <a:defRPr sz="6278">
                <a:solidFill>
                  <a:schemeClr val="tx1">
                    <a:tint val="82000"/>
                  </a:schemeClr>
                </a:solidFill>
              </a:defRPr>
            </a:lvl3pPr>
            <a:lvl4pPr marL="4783455" indent="0">
              <a:buNone/>
              <a:defRPr sz="5580">
                <a:solidFill>
                  <a:schemeClr val="tx1">
                    <a:tint val="82000"/>
                  </a:schemeClr>
                </a:solidFill>
              </a:defRPr>
            </a:lvl4pPr>
            <a:lvl5pPr marL="6377940" indent="0">
              <a:buNone/>
              <a:defRPr sz="5580">
                <a:solidFill>
                  <a:schemeClr val="tx1">
                    <a:tint val="82000"/>
                  </a:schemeClr>
                </a:solidFill>
              </a:defRPr>
            </a:lvl5pPr>
            <a:lvl6pPr marL="7972425" indent="0">
              <a:buNone/>
              <a:defRPr sz="5580">
                <a:solidFill>
                  <a:schemeClr val="tx1">
                    <a:tint val="82000"/>
                  </a:schemeClr>
                </a:solidFill>
              </a:defRPr>
            </a:lvl6pPr>
            <a:lvl7pPr marL="9566910" indent="0">
              <a:buNone/>
              <a:defRPr sz="5580">
                <a:solidFill>
                  <a:schemeClr val="tx1">
                    <a:tint val="82000"/>
                  </a:schemeClr>
                </a:solidFill>
              </a:defRPr>
            </a:lvl7pPr>
            <a:lvl8pPr marL="11161395" indent="0">
              <a:buNone/>
              <a:defRPr sz="5580">
                <a:solidFill>
                  <a:schemeClr val="tx1">
                    <a:tint val="82000"/>
                  </a:schemeClr>
                </a:solidFill>
              </a:defRPr>
            </a:lvl8pPr>
            <a:lvl9pPr marL="12755880" indent="0">
              <a:buNone/>
              <a:defRPr sz="55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E24F6E-E1C1-C7B4-B290-29157FCED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3EFE4E7-9BF4-3BD1-08D7-C82D253F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7E1A91-0713-B49B-37E3-B4816A7EF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1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5CC636-9B25-F17F-7B20-D7451C64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1583B6-B7A3-F47F-E37E-DD080C018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23223" y="8057261"/>
            <a:ext cx="18070830" cy="1920430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62940AE-2A47-E6A5-D1B1-21717D34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525548" y="8057261"/>
            <a:ext cx="18070830" cy="1920430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8FF7DF7-A8E8-01F0-0ACC-FC0706504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DE80F54-65F5-86EF-68AB-9ED4D0E4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5F653E5-1D56-774C-8EA6-5DE937AC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0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543FE35-2440-3382-516E-99A939FC9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761" y="1611454"/>
            <a:ext cx="36673155" cy="585027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7936BF0-D497-BC57-0825-695E48603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8762" y="7419688"/>
            <a:ext cx="17987782" cy="3636275"/>
          </a:xfrm>
        </p:spPr>
        <p:txBody>
          <a:bodyPr anchor="b"/>
          <a:lstStyle>
            <a:lvl1pPr marL="0" indent="0">
              <a:buNone/>
              <a:defRPr sz="8370" b="1"/>
            </a:lvl1pPr>
            <a:lvl2pPr marL="1594485" indent="0">
              <a:buNone/>
              <a:defRPr sz="6975" b="1"/>
            </a:lvl2pPr>
            <a:lvl3pPr marL="3188970" indent="0">
              <a:buNone/>
              <a:defRPr sz="6278" b="1"/>
            </a:lvl3pPr>
            <a:lvl4pPr marL="4783455" indent="0">
              <a:buNone/>
              <a:defRPr sz="5580" b="1"/>
            </a:lvl4pPr>
            <a:lvl5pPr marL="6377940" indent="0">
              <a:buNone/>
              <a:defRPr sz="5580" b="1"/>
            </a:lvl5pPr>
            <a:lvl6pPr marL="7972425" indent="0">
              <a:buNone/>
              <a:defRPr sz="5580" b="1"/>
            </a:lvl6pPr>
            <a:lvl7pPr marL="9566910" indent="0">
              <a:buNone/>
              <a:defRPr sz="5580" b="1"/>
            </a:lvl7pPr>
            <a:lvl8pPr marL="11161395" indent="0">
              <a:buNone/>
              <a:defRPr sz="5580" b="1"/>
            </a:lvl8pPr>
            <a:lvl9pPr marL="12755880" indent="0">
              <a:buNone/>
              <a:defRPr sz="558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C5722CF-6089-485F-8E1A-7FEBDF0F3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8762" y="11055963"/>
            <a:ext cx="17987782" cy="1626165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EA41906A-0FE5-38F4-5F5C-B2A501C55D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525548" y="7419688"/>
            <a:ext cx="18076368" cy="3636275"/>
          </a:xfrm>
        </p:spPr>
        <p:txBody>
          <a:bodyPr anchor="b"/>
          <a:lstStyle>
            <a:lvl1pPr marL="0" indent="0">
              <a:buNone/>
              <a:defRPr sz="8370" b="1"/>
            </a:lvl1pPr>
            <a:lvl2pPr marL="1594485" indent="0">
              <a:buNone/>
              <a:defRPr sz="6975" b="1"/>
            </a:lvl2pPr>
            <a:lvl3pPr marL="3188970" indent="0">
              <a:buNone/>
              <a:defRPr sz="6278" b="1"/>
            </a:lvl3pPr>
            <a:lvl4pPr marL="4783455" indent="0">
              <a:buNone/>
              <a:defRPr sz="5580" b="1"/>
            </a:lvl4pPr>
            <a:lvl5pPr marL="6377940" indent="0">
              <a:buNone/>
              <a:defRPr sz="5580" b="1"/>
            </a:lvl5pPr>
            <a:lvl6pPr marL="7972425" indent="0">
              <a:buNone/>
              <a:defRPr sz="5580" b="1"/>
            </a:lvl6pPr>
            <a:lvl7pPr marL="9566910" indent="0">
              <a:buNone/>
              <a:defRPr sz="5580" b="1"/>
            </a:lvl7pPr>
            <a:lvl8pPr marL="11161395" indent="0">
              <a:buNone/>
              <a:defRPr sz="5580" b="1"/>
            </a:lvl8pPr>
            <a:lvl9pPr marL="12755880" indent="0">
              <a:buNone/>
              <a:defRPr sz="558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963F179-25F3-3FD6-4EFF-1542C6183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1525548" y="11055963"/>
            <a:ext cx="18076368" cy="1626165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B32492E-CBEE-F27D-E97E-0CD3AFE6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68FCA7C-FC77-5D77-86C2-AA57BC7F5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98DCA27-84B4-2341-13E1-29868C00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887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24ED22-8B3F-A7D6-89E9-C3DFDDC6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7726330-6653-F377-BB86-FC813EEB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6306881-FCC1-FB43-493C-85191199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CF67910-9864-F036-8663-92F99973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2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3EC9861-698B-1BE5-E0B9-486FDD9DC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E37E8C87-67DB-3200-F6AE-B2F5DFB6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89E654B-0898-ACDE-6A4E-DDD48DE0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A5BAB8-26AB-3420-8F19-EAC91465C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762" y="2017818"/>
            <a:ext cx="13713677" cy="7062364"/>
          </a:xfrm>
        </p:spPr>
        <p:txBody>
          <a:bodyPr anchor="b"/>
          <a:lstStyle>
            <a:lvl1pPr>
              <a:defRPr sz="1116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1B2B80-1273-A001-1538-6C05C6F3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6368" y="4357929"/>
            <a:ext cx="21525548" cy="21509383"/>
          </a:xfrm>
        </p:spPr>
        <p:txBody>
          <a:bodyPr/>
          <a:lstStyle>
            <a:lvl1pPr>
              <a:defRPr sz="11160"/>
            </a:lvl1pPr>
            <a:lvl2pPr>
              <a:defRPr sz="9765"/>
            </a:lvl2pPr>
            <a:lvl3pPr>
              <a:defRPr sz="8370"/>
            </a:lvl3pPr>
            <a:lvl4pPr>
              <a:defRPr sz="6975"/>
            </a:lvl4pPr>
            <a:lvl5pPr>
              <a:defRPr sz="6975"/>
            </a:lvl5pPr>
            <a:lvl6pPr>
              <a:defRPr sz="6975"/>
            </a:lvl6pPr>
            <a:lvl7pPr>
              <a:defRPr sz="6975"/>
            </a:lvl7pPr>
            <a:lvl8pPr>
              <a:defRPr sz="6975"/>
            </a:lvl8pPr>
            <a:lvl9pPr>
              <a:defRPr sz="6975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C875F1B-4C85-F2F1-A88C-DA7FEF9BE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8762" y="9080183"/>
            <a:ext cx="13713677" cy="16822161"/>
          </a:xfrm>
        </p:spPr>
        <p:txBody>
          <a:bodyPr/>
          <a:lstStyle>
            <a:lvl1pPr marL="0" indent="0">
              <a:buNone/>
              <a:defRPr sz="5580"/>
            </a:lvl1pPr>
            <a:lvl2pPr marL="1594485" indent="0">
              <a:buNone/>
              <a:defRPr sz="4883"/>
            </a:lvl2pPr>
            <a:lvl3pPr marL="3188970" indent="0">
              <a:buNone/>
              <a:defRPr sz="4185"/>
            </a:lvl3pPr>
            <a:lvl4pPr marL="4783455" indent="0">
              <a:buNone/>
              <a:defRPr sz="3488"/>
            </a:lvl4pPr>
            <a:lvl5pPr marL="6377940" indent="0">
              <a:buNone/>
              <a:defRPr sz="3488"/>
            </a:lvl5pPr>
            <a:lvl6pPr marL="7972425" indent="0">
              <a:buNone/>
              <a:defRPr sz="3488"/>
            </a:lvl6pPr>
            <a:lvl7pPr marL="9566910" indent="0">
              <a:buNone/>
              <a:defRPr sz="3488"/>
            </a:lvl7pPr>
            <a:lvl8pPr marL="11161395" indent="0">
              <a:buNone/>
              <a:defRPr sz="3488"/>
            </a:lvl8pPr>
            <a:lvl9pPr marL="12755880" indent="0">
              <a:buNone/>
              <a:defRPr sz="3488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5DB87B8-D6AA-88FA-48F4-C3B83E93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FA86023-515E-B10E-EF50-3105F903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B7A799D-1B8B-1501-A99E-0F114E79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44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D5C11C6-796E-1F75-C35A-FB80529B4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762" y="2017818"/>
            <a:ext cx="13713677" cy="7062364"/>
          </a:xfrm>
        </p:spPr>
        <p:txBody>
          <a:bodyPr anchor="b"/>
          <a:lstStyle>
            <a:lvl1pPr>
              <a:defRPr sz="1116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ECEB16-705A-133F-AEDB-B6431228C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076368" y="4357929"/>
            <a:ext cx="21525548" cy="21509383"/>
          </a:xfrm>
        </p:spPr>
        <p:txBody>
          <a:bodyPr/>
          <a:lstStyle>
            <a:lvl1pPr marL="0" indent="0">
              <a:buNone/>
              <a:defRPr sz="11160"/>
            </a:lvl1pPr>
            <a:lvl2pPr marL="1594485" indent="0">
              <a:buNone/>
              <a:defRPr sz="9765"/>
            </a:lvl2pPr>
            <a:lvl3pPr marL="3188970" indent="0">
              <a:buNone/>
              <a:defRPr sz="8370"/>
            </a:lvl3pPr>
            <a:lvl4pPr marL="4783455" indent="0">
              <a:buNone/>
              <a:defRPr sz="6975"/>
            </a:lvl4pPr>
            <a:lvl5pPr marL="6377940" indent="0">
              <a:buNone/>
              <a:defRPr sz="6975"/>
            </a:lvl5pPr>
            <a:lvl6pPr marL="7972425" indent="0">
              <a:buNone/>
              <a:defRPr sz="6975"/>
            </a:lvl6pPr>
            <a:lvl7pPr marL="9566910" indent="0">
              <a:buNone/>
              <a:defRPr sz="6975"/>
            </a:lvl7pPr>
            <a:lvl8pPr marL="11161395" indent="0">
              <a:buNone/>
              <a:defRPr sz="6975"/>
            </a:lvl8pPr>
            <a:lvl9pPr marL="12755880" indent="0">
              <a:buNone/>
              <a:defRPr sz="6975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A16C896-C04A-F95B-256A-ECBC76EE4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28762" y="9080183"/>
            <a:ext cx="13713677" cy="16822161"/>
          </a:xfrm>
        </p:spPr>
        <p:txBody>
          <a:bodyPr/>
          <a:lstStyle>
            <a:lvl1pPr marL="0" indent="0">
              <a:buNone/>
              <a:defRPr sz="5580"/>
            </a:lvl1pPr>
            <a:lvl2pPr marL="1594485" indent="0">
              <a:buNone/>
              <a:defRPr sz="4883"/>
            </a:lvl2pPr>
            <a:lvl3pPr marL="3188970" indent="0">
              <a:buNone/>
              <a:defRPr sz="4185"/>
            </a:lvl3pPr>
            <a:lvl4pPr marL="4783455" indent="0">
              <a:buNone/>
              <a:defRPr sz="3488"/>
            </a:lvl4pPr>
            <a:lvl5pPr marL="6377940" indent="0">
              <a:buNone/>
              <a:defRPr sz="3488"/>
            </a:lvl5pPr>
            <a:lvl6pPr marL="7972425" indent="0">
              <a:buNone/>
              <a:defRPr sz="3488"/>
            </a:lvl6pPr>
            <a:lvl7pPr marL="9566910" indent="0">
              <a:buNone/>
              <a:defRPr sz="3488"/>
            </a:lvl7pPr>
            <a:lvl8pPr marL="11161395" indent="0">
              <a:buNone/>
              <a:defRPr sz="3488"/>
            </a:lvl8pPr>
            <a:lvl9pPr marL="12755880" indent="0">
              <a:buNone/>
              <a:defRPr sz="3488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7769EA-70BB-46BB-67EE-77B96BE3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215270E-7710-911B-E706-D16569D7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2FD5BFF-9EEA-6F1C-34E3-B56E3BE1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8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EB4A87-6A0B-AC11-DA41-E345592B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3223" y="1611454"/>
            <a:ext cx="36673155" cy="585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D41878F-FFFC-BBF7-494C-781141A53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3223" y="8057261"/>
            <a:ext cx="36673155" cy="1920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622BD5D-A9A9-908F-7D20-B30FA1B8F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23223" y="28053282"/>
            <a:ext cx="956691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1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3C2498B-432B-1018-DC66-BF97661F7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084618" y="28053282"/>
            <a:ext cx="14350365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1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09DD29A-A983-C9D6-9825-E54EF057B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29468" y="28053282"/>
            <a:ext cx="9566910" cy="16114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1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9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3188970" rtl="0" eaLnBrk="1" latinLnBrk="0" hangingPunct="1">
        <a:lnSpc>
          <a:spcPct val="90000"/>
        </a:lnSpc>
        <a:spcBef>
          <a:spcPct val="0"/>
        </a:spcBef>
        <a:buNone/>
        <a:defRPr sz="153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97243" indent="-797243" algn="l" defTabSz="3188970" rtl="0" eaLnBrk="1" latinLnBrk="0" hangingPunct="1">
        <a:lnSpc>
          <a:spcPct val="90000"/>
        </a:lnSpc>
        <a:spcBef>
          <a:spcPts val="3488"/>
        </a:spcBef>
        <a:buFont typeface="Arial" panose="020B0604020202020204" pitchFamily="34" charset="0"/>
        <a:buChar char="•"/>
        <a:defRPr sz="9765" kern="1200">
          <a:solidFill>
            <a:schemeClr val="tx1"/>
          </a:solidFill>
          <a:latin typeface="+mn-lt"/>
          <a:ea typeface="+mn-ea"/>
          <a:cs typeface="+mn-cs"/>
        </a:defRPr>
      </a:lvl1pPr>
      <a:lvl2pPr marL="2391728" indent="-797243" algn="l" defTabSz="3188970" rtl="0" eaLnBrk="1" latinLnBrk="0" hangingPunct="1">
        <a:lnSpc>
          <a:spcPct val="90000"/>
        </a:lnSpc>
        <a:spcBef>
          <a:spcPts val="1744"/>
        </a:spcBef>
        <a:buFont typeface="Arial" panose="020B0604020202020204" pitchFamily="34" charset="0"/>
        <a:buChar char="•"/>
        <a:defRPr sz="8370" kern="1200">
          <a:solidFill>
            <a:schemeClr val="tx1"/>
          </a:solidFill>
          <a:latin typeface="+mn-lt"/>
          <a:ea typeface="+mn-ea"/>
          <a:cs typeface="+mn-cs"/>
        </a:defRPr>
      </a:lvl2pPr>
      <a:lvl3pPr marL="3986213" indent="-797243" algn="l" defTabSz="3188970" rtl="0" eaLnBrk="1" latinLnBrk="0" hangingPunct="1">
        <a:lnSpc>
          <a:spcPct val="90000"/>
        </a:lnSpc>
        <a:spcBef>
          <a:spcPts val="1744"/>
        </a:spcBef>
        <a:buFont typeface="Arial" panose="020B0604020202020204" pitchFamily="34" charset="0"/>
        <a:buChar char="•"/>
        <a:defRPr sz="6975" kern="1200">
          <a:solidFill>
            <a:schemeClr val="tx1"/>
          </a:solidFill>
          <a:latin typeface="+mn-lt"/>
          <a:ea typeface="+mn-ea"/>
          <a:cs typeface="+mn-cs"/>
        </a:defRPr>
      </a:lvl3pPr>
      <a:lvl4pPr marL="5580698" indent="-797243" algn="l" defTabSz="3188970" rtl="0" eaLnBrk="1" latinLnBrk="0" hangingPunct="1">
        <a:lnSpc>
          <a:spcPct val="90000"/>
        </a:lnSpc>
        <a:spcBef>
          <a:spcPts val="1744"/>
        </a:spcBef>
        <a:buFont typeface="Arial" panose="020B0604020202020204" pitchFamily="34" charset="0"/>
        <a:buChar char="•"/>
        <a:defRPr sz="6278" kern="1200">
          <a:solidFill>
            <a:schemeClr val="tx1"/>
          </a:solidFill>
          <a:latin typeface="+mn-lt"/>
          <a:ea typeface="+mn-ea"/>
          <a:cs typeface="+mn-cs"/>
        </a:defRPr>
      </a:lvl4pPr>
      <a:lvl5pPr marL="7175183" indent="-797243" algn="l" defTabSz="3188970" rtl="0" eaLnBrk="1" latinLnBrk="0" hangingPunct="1">
        <a:lnSpc>
          <a:spcPct val="90000"/>
        </a:lnSpc>
        <a:spcBef>
          <a:spcPts val="1744"/>
        </a:spcBef>
        <a:buFont typeface="Arial" panose="020B0604020202020204" pitchFamily="34" charset="0"/>
        <a:buChar char="•"/>
        <a:defRPr sz="6278" kern="1200">
          <a:solidFill>
            <a:schemeClr val="tx1"/>
          </a:solidFill>
          <a:latin typeface="+mn-lt"/>
          <a:ea typeface="+mn-ea"/>
          <a:cs typeface="+mn-cs"/>
        </a:defRPr>
      </a:lvl5pPr>
      <a:lvl6pPr marL="8769668" indent="-797243" algn="l" defTabSz="3188970" rtl="0" eaLnBrk="1" latinLnBrk="0" hangingPunct="1">
        <a:lnSpc>
          <a:spcPct val="90000"/>
        </a:lnSpc>
        <a:spcBef>
          <a:spcPts val="1744"/>
        </a:spcBef>
        <a:buFont typeface="Arial" panose="020B0604020202020204" pitchFamily="34" charset="0"/>
        <a:buChar char="•"/>
        <a:defRPr sz="6278" kern="1200">
          <a:solidFill>
            <a:schemeClr val="tx1"/>
          </a:solidFill>
          <a:latin typeface="+mn-lt"/>
          <a:ea typeface="+mn-ea"/>
          <a:cs typeface="+mn-cs"/>
        </a:defRPr>
      </a:lvl6pPr>
      <a:lvl7pPr marL="10364153" indent="-797243" algn="l" defTabSz="3188970" rtl="0" eaLnBrk="1" latinLnBrk="0" hangingPunct="1">
        <a:lnSpc>
          <a:spcPct val="90000"/>
        </a:lnSpc>
        <a:spcBef>
          <a:spcPts val="1744"/>
        </a:spcBef>
        <a:buFont typeface="Arial" panose="020B0604020202020204" pitchFamily="34" charset="0"/>
        <a:buChar char="•"/>
        <a:defRPr sz="6278" kern="1200">
          <a:solidFill>
            <a:schemeClr val="tx1"/>
          </a:solidFill>
          <a:latin typeface="+mn-lt"/>
          <a:ea typeface="+mn-ea"/>
          <a:cs typeface="+mn-cs"/>
        </a:defRPr>
      </a:lvl7pPr>
      <a:lvl8pPr marL="11958638" indent="-797243" algn="l" defTabSz="3188970" rtl="0" eaLnBrk="1" latinLnBrk="0" hangingPunct="1">
        <a:lnSpc>
          <a:spcPct val="90000"/>
        </a:lnSpc>
        <a:spcBef>
          <a:spcPts val="1744"/>
        </a:spcBef>
        <a:buFont typeface="Arial" panose="020B0604020202020204" pitchFamily="34" charset="0"/>
        <a:buChar char="•"/>
        <a:defRPr sz="6278" kern="1200">
          <a:solidFill>
            <a:schemeClr val="tx1"/>
          </a:solidFill>
          <a:latin typeface="+mn-lt"/>
          <a:ea typeface="+mn-ea"/>
          <a:cs typeface="+mn-cs"/>
        </a:defRPr>
      </a:lvl8pPr>
      <a:lvl9pPr marL="13553123" indent="-797243" algn="l" defTabSz="3188970" rtl="0" eaLnBrk="1" latinLnBrk="0" hangingPunct="1">
        <a:lnSpc>
          <a:spcPct val="90000"/>
        </a:lnSpc>
        <a:spcBef>
          <a:spcPts val="1744"/>
        </a:spcBef>
        <a:buFont typeface="Arial" panose="020B0604020202020204" pitchFamily="34" charset="0"/>
        <a:buChar char="•"/>
        <a:defRPr sz="62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3188970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1pPr>
      <a:lvl2pPr marL="1594485" algn="l" defTabSz="3188970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2pPr>
      <a:lvl3pPr marL="3188970" algn="l" defTabSz="3188970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3pPr>
      <a:lvl4pPr marL="4783455" algn="l" defTabSz="3188970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4pPr>
      <a:lvl5pPr marL="6377940" algn="l" defTabSz="3188970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5pPr>
      <a:lvl6pPr marL="7972425" algn="l" defTabSz="3188970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6pPr>
      <a:lvl7pPr marL="9566910" algn="l" defTabSz="3188970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7pPr>
      <a:lvl8pPr marL="11161395" algn="l" defTabSz="3188970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8pPr>
      <a:lvl9pPr marL="12755880" algn="l" defTabSz="3188970" rtl="0" eaLnBrk="1" latinLnBrk="0" hangingPunct="1">
        <a:defRPr sz="62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diagramData" Target="../diagrams/data1.xml"/><Relationship Id="rId18" Type="http://schemas.openxmlformats.org/officeDocument/2006/relationships/diagramData" Target="../diagrams/data2.xml"/><Relationship Id="rId3" Type="http://schemas.openxmlformats.org/officeDocument/2006/relationships/image" Target="../media/image2.png"/><Relationship Id="rId21" Type="http://schemas.openxmlformats.org/officeDocument/2006/relationships/diagramColors" Target="../diagrams/colors2.xm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microsoft.com/office/2007/relationships/diagramDrawing" Target="../diagrams/drawing1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1.xml"/><Relationship Id="rId20" Type="http://schemas.openxmlformats.org/officeDocument/2006/relationships/diagramQuickStyle" Target="../diagrams/quickStyl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diagramQuickStyle" Target="../diagrams/quickStyle1.xml"/><Relationship Id="rId10" Type="http://schemas.openxmlformats.org/officeDocument/2006/relationships/image" Target="../media/image9.png"/><Relationship Id="rId19" Type="http://schemas.openxmlformats.org/officeDocument/2006/relationships/diagramLayout" Target="../diagrams/layout2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diagramLayout" Target="../diagrams/layout1.xml"/><Relationship Id="rId22" Type="http://schemas.microsoft.com/office/2007/relationships/diagramDrawing" Target="../diagrams/drawin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1000">
              <a:srgbClr val="E5E7ED">
                <a:lumMod val="81000"/>
                <a:lumOff val="19000"/>
                <a:alpha val="36000"/>
              </a:srgbClr>
            </a:gs>
            <a:gs pos="38000">
              <a:srgbClr val="FAFA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140127" y="0"/>
            <a:ext cx="25400" cy="3026664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15133320"/>
            <a:ext cx="42519600" cy="25400"/>
          </a:xfrm>
          <a:prstGeom prst="rect">
            <a:avLst/>
          </a:prstGeom>
          <a:solidFill>
            <a:srgbClr val="0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457200"/>
            <a:ext cx="14122328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7200" b="1">
                <a:solidFill>
                  <a:srgbClr val="003366"/>
                </a:solidFill>
              </a:defRPr>
            </a:pPr>
            <a:r>
              <a:rPr dirty="0"/>
              <a:t>EEG </a:t>
            </a:r>
            <a:r>
              <a:rPr dirty="0" err="1"/>
              <a:t>Beyin</a:t>
            </a:r>
            <a:r>
              <a:rPr dirty="0"/>
              <a:t> </a:t>
            </a:r>
            <a:r>
              <a:rPr dirty="0" err="1"/>
              <a:t>Dalgaları</a:t>
            </a:r>
            <a:r>
              <a:rPr dirty="0"/>
              <a:t> </a:t>
            </a:r>
            <a:r>
              <a:rPr dirty="0" err="1"/>
              <a:t>ile</a:t>
            </a:r>
            <a:r>
              <a:rPr dirty="0"/>
              <a:t> Duygu </a:t>
            </a:r>
            <a:r>
              <a:rPr dirty="0" err="1"/>
              <a:t>Analizi</a:t>
            </a:r>
            <a:endParaRPr dirty="0"/>
          </a:p>
          <a:p>
            <a:pPr>
              <a:defRPr sz="3600"/>
            </a:pPr>
            <a:r>
              <a:rPr dirty="0" err="1"/>
              <a:t>İlker</a:t>
            </a:r>
            <a:r>
              <a:rPr dirty="0"/>
              <a:t> Zekeriya </a:t>
            </a:r>
            <a:r>
              <a:rPr dirty="0" err="1"/>
              <a:t>Erkaya</a:t>
            </a:r>
            <a:r>
              <a:rPr dirty="0"/>
              <a:t>, Ali Cemal Şişman</a:t>
            </a:r>
          </a:p>
          <a:p>
            <a:pPr>
              <a:defRPr sz="2400" i="1"/>
            </a:pPr>
            <a:r>
              <a:rPr dirty="0"/>
              <a:t>Necmettin Erbakan Ü., </a:t>
            </a:r>
            <a:r>
              <a:rPr dirty="0" err="1"/>
              <a:t>Bilgisayar</a:t>
            </a:r>
            <a:r>
              <a:rPr dirty="0"/>
              <a:t> </a:t>
            </a:r>
            <a:r>
              <a:rPr dirty="0" err="1"/>
              <a:t>Müh</a:t>
            </a:r>
            <a:r>
              <a:rPr dirty="0"/>
              <a:t>. </a:t>
            </a:r>
            <a:r>
              <a:rPr dirty="0" err="1"/>
              <a:t>Bölümü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666495"/>
            <a:ext cx="19408531" cy="5367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800" b="1"/>
            </a:pPr>
            <a:r>
              <a:rPr sz="5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sz="5400" dirty="0" err="1">
                <a:latin typeface="Arial" panose="020B0604020202020204" pitchFamily="34" charset="0"/>
                <a:cs typeface="Arial" panose="020B0604020202020204" pitchFamily="34" charset="0"/>
              </a:rPr>
              <a:t>Giriş</a:t>
            </a:r>
            <a:r>
              <a:rPr sz="5400" dirty="0">
                <a:latin typeface="Arial" panose="020B0604020202020204" pitchFamily="34" charset="0"/>
                <a:cs typeface="Arial" panose="020B0604020202020204" pitchFamily="34" charset="0"/>
              </a:rPr>
              <a:t> &amp; Amaç</a:t>
            </a:r>
          </a:p>
          <a:p>
            <a:pPr algn="just">
              <a:lnSpc>
                <a:spcPct val="150000"/>
              </a:lnSpc>
              <a:defRPr sz="2200"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Duygu tanıma sistemleri, yapay zekanın insan-merkezli uygulamalarında önemli bir rol oynamaktadır. Bu sistemler; sağlık, eğitim, insan–bilgisayar etkileşimi gibi pek çok alanda etkili çözümler sunabilir. EEG (elektroensefalografi) sinyalleri, beyin dalgalarını yüksek zaman çözünürlüğü ile ölçerek bireyin duygusal durumunu nesnel olarak analiz etme imkânı sağlar.</a:t>
            </a:r>
          </a:p>
          <a:p>
            <a:pPr algn="just">
              <a:lnSpc>
                <a:spcPct val="150000"/>
              </a:lnSpc>
              <a:defRPr sz="2200"/>
            </a:pP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defRPr sz="2200"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EEG verileri delta,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theta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, alfa, beta ve gamma bantlarında incelenebilir ve bu dalga örüntüleri duygularla ilişkilidir. Son yıllarda EEG tabanlı duygu tanıma sistemlerine yönelik çalışmalar artmış; bu yöntemlerin özellikle psikolojik bozuklukların erken teşhisinde umut vadettiği görülmüştür [1], [5].</a:t>
            </a:r>
          </a:p>
        </p:txBody>
      </p:sp>
      <p:pic>
        <p:nvPicPr>
          <p:cNvPr id="1026" name="Picture 2" descr="TMSi — an Artinis company — What Is the 10-20 System for EEG?">
            <a:extLst>
              <a:ext uri="{FF2B5EF4-FFF2-40B4-BE49-F238E27FC236}">
                <a16:creationId xmlns:a16="http://schemas.microsoft.com/office/drawing/2014/main" id="{EBF8F870-2529-FADC-29CE-0E8657D15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533" y="7782143"/>
            <a:ext cx="9753600" cy="470535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2FA770DF-0A4A-2193-F9A7-6AC189D26570}"/>
              </a:ext>
            </a:extLst>
          </p:cNvPr>
          <p:cNvSpPr txBox="1"/>
          <p:nvPr/>
        </p:nvSpPr>
        <p:spPr>
          <a:xfrm>
            <a:off x="914400" y="11626430"/>
            <a:ext cx="19608555" cy="3151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 sz="2200"/>
            </a:pP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  <a:defRPr sz="2200"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Şekil 1: 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EEG elektrot yerleşimi (10-20 sistemi). Bu elektrotlar, farklı duygusal durumlarla ilişkili beyin dalgalarını yakalar.</a:t>
            </a:r>
          </a:p>
          <a:p>
            <a:pPr algn="just">
              <a:lnSpc>
                <a:spcPct val="150000"/>
              </a:lnSpc>
              <a:defRPr sz="2200"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Bu çalışmada EEG verileri kullanılarak pozitif nötr ve negatif duygular sınıflandırılmış, makine öğrenmesi teknikleri (MLP,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dirty="0" err="1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, SVC) kullanılarak analiz edilmiştir. Temel amaç, sinyal ön işleme, boyut indirgeme ve sınıflandırma adımlarıyla en yüksek doğruluğa ulaşan modelin belirlenmesidir. Yapılan analizlerde SVC modeli öne çıkmıştır.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76E0FAE-95F2-6F73-6C95-2ED8FB300CC4}"/>
              </a:ext>
            </a:extLst>
          </p:cNvPr>
          <p:cNvSpPr txBox="1"/>
          <p:nvPr/>
        </p:nvSpPr>
        <p:spPr>
          <a:xfrm>
            <a:off x="21891630" y="511733"/>
            <a:ext cx="196224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4800" b="1"/>
            </a:pPr>
            <a:r>
              <a:rPr lang="tr-TR" sz="5400" dirty="0"/>
              <a:t>2. Materyal ve Metot</a:t>
            </a:r>
          </a:p>
          <a:p>
            <a:pPr algn="just">
              <a:lnSpc>
                <a:spcPct val="150000"/>
              </a:lnSpc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Çalışmada,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EEG </a:t>
            </a:r>
            <a:r>
              <a:rPr lang="tr-T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Brainwave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Feeling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veri seti kullanılmıştır. Veri seti,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2132 EEG kaydı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ve her bir kayıtta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14 EEG kanalından toplam 2549 özellik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içermektedir. Duygular,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pozitif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negatif</a:t>
            </a: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 olarak etiketlenmiştir.</a:t>
            </a:r>
          </a:p>
          <a:p>
            <a:pPr algn="just">
              <a:lnSpc>
                <a:spcPct val="150000"/>
              </a:lnSpc>
              <a:buNone/>
            </a:pPr>
            <a:r>
              <a:rPr lang="tr-TR" sz="2800" dirty="0">
                <a:latin typeface="Arial" panose="020B0604020202020204" pitchFamily="34" charset="0"/>
                <a:cs typeface="Arial" panose="020B0604020202020204" pitchFamily="34" charset="0"/>
              </a:rPr>
              <a:t>EEG sinyalleri sınıflandırma öncesi şu işlemlerden geçirilmiştir:</a:t>
            </a:r>
          </a:p>
          <a:p>
            <a:pPr>
              <a:buNone/>
            </a:pPr>
            <a:endParaRPr lang="tr-T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4CD01FD-0374-1928-2370-FBBC432FCF30}"/>
              </a:ext>
            </a:extLst>
          </p:cNvPr>
          <p:cNvSpPr txBox="1"/>
          <p:nvPr/>
        </p:nvSpPr>
        <p:spPr>
          <a:xfrm>
            <a:off x="21891630" y="14237549"/>
            <a:ext cx="598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Şekil 2: 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Filtreleme öncesi sinyal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ED5F8849-DF7F-0121-AC06-8199CCC42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4353" y="8891918"/>
            <a:ext cx="6963747" cy="5077534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A3BEF46E-9CE7-9123-586D-3EBDA0031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5496" y="8854982"/>
            <a:ext cx="7053456" cy="5223008"/>
          </a:xfrm>
          <a:prstGeom prst="rect">
            <a:avLst/>
          </a:prstGeom>
        </p:spPr>
      </p:pic>
      <p:sp>
        <p:nvSpPr>
          <p:cNvPr id="16" name="Metin kutusu 15">
            <a:extLst>
              <a:ext uri="{FF2B5EF4-FFF2-40B4-BE49-F238E27FC236}">
                <a16:creationId xmlns:a16="http://schemas.microsoft.com/office/drawing/2014/main" id="{D100877B-E849-651B-6962-CB620A4953F1}"/>
              </a:ext>
            </a:extLst>
          </p:cNvPr>
          <p:cNvSpPr txBox="1"/>
          <p:nvPr/>
        </p:nvSpPr>
        <p:spPr>
          <a:xfrm>
            <a:off x="29484222" y="14237548"/>
            <a:ext cx="5883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Şekil 3: </a:t>
            </a:r>
            <a:r>
              <a:rPr lang="tr-TR" sz="2400" dirty="0" err="1">
                <a:latin typeface="Arial" panose="020B0604020202020204" pitchFamily="34" charset="0"/>
                <a:cs typeface="Arial" panose="020B0604020202020204" pitchFamily="34" charset="0"/>
              </a:rPr>
              <a:t>Filteleme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sonrası / ICA öncesi sinyal</a:t>
            </a:r>
          </a:p>
        </p:txBody>
      </p:sp>
      <p:pic>
        <p:nvPicPr>
          <p:cNvPr id="18" name="Resim 17">
            <a:extLst>
              <a:ext uri="{FF2B5EF4-FFF2-40B4-BE49-F238E27FC236}">
                <a16:creationId xmlns:a16="http://schemas.microsoft.com/office/drawing/2014/main" id="{03BA937F-38D9-1D0D-B156-3FE801BCA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49323" y="8891918"/>
            <a:ext cx="6868484" cy="4915586"/>
          </a:xfrm>
          <a:prstGeom prst="rect">
            <a:avLst/>
          </a:prstGeo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CDAD3AF3-8A90-AC84-C9A0-FB9EC66C31FF}"/>
              </a:ext>
            </a:extLst>
          </p:cNvPr>
          <p:cNvSpPr txBox="1"/>
          <p:nvPr/>
        </p:nvSpPr>
        <p:spPr>
          <a:xfrm>
            <a:off x="36094203" y="14237549"/>
            <a:ext cx="5982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Şekil 4: </a:t>
            </a:r>
            <a: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  <a:t>ICA sonrası sinyal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8DA88F55-A30A-61CC-2509-D0FA66FFA2A0}"/>
              </a:ext>
            </a:extLst>
          </p:cNvPr>
          <p:cNvSpPr txBox="1"/>
          <p:nvPr/>
        </p:nvSpPr>
        <p:spPr>
          <a:xfrm>
            <a:off x="914400" y="15496015"/>
            <a:ext cx="19608555" cy="2661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tr-TR" sz="5400" b="1" dirty="0">
                <a:latin typeface="Arial" panose="020B0604020202020204" pitchFamily="34" charset="0"/>
                <a:cs typeface="Arial" panose="020B0604020202020204" pitchFamily="34" charset="0"/>
              </a:rPr>
              <a:t>3. Bulgular ve Tartışma</a:t>
            </a:r>
          </a:p>
          <a:p>
            <a:pPr algn="just">
              <a:lnSpc>
                <a:spcPct val="150000"/>
              </a:lnSpc>
              <a:buNone/>
            </a:pPr>
            <a:r>
              <a:rPr lang="tr-TR" sz="2600" dirty="0"/>
              <a:t>Bu bölümde, EEG temelli duygu sınıflandırması için geliştirilen üç farklı makine öğrenmesi algoritmasının (MLP, </a:t>
            </a:r>
            <a:r>
              <a:rPr lang="tr-TR" sz="2600" dirty="0" err="1"/>
              <a:t>Random</a:t>
            </a:r>
            <a:r>
              <a:rPr lang="tr-TR" sz="2600" dirty="0"/>
              <a:t> </a:t>
            </a:r>
            <a:r>
              <a:rPr lang="tr-TR" sz="2600" dirty="0" err="1"/>
              <a:t>Forest</a:t>
            </a:r>
            <a:r>
              <a:rPr lang="tr-TR" sz="2600" dirty="0"/>
              <a:t>, SVC) başarı karşılaştırmaları sunulmaktadır. Her model için </a:t>
            </a:r>
            <a:r>
              <a:rPr lang="tr-TR" sz="2600" dirty="0" err="1"/>
              <a:t>GridSearchCV</a:t>
            </a:r>
            <a:r>
              <a:rPr lang="tr-TR" sz="2600" dirty="0"/>
              <a:t> ile </a:t>
            </a:r>
            <a:r>
              <a:rPr lang="tr-TR" sz="2600" dirty="0" err="1"/>
              <a:t>hiperparametre</a:t>
            </a:r>
            <a:r>
              <a:rPr lang="tr-TR" sz="2600" dirty="0"/>
              <a:t> optimizasyonu gerçekleştirilmiş, ardından </a:t>
            </a:r>
            <a:r>
              <a:rPr lang="tr-TR" sz="2600" dirty="0" err="1"/>
              <a:t>holdout</a:t>
            </a:r>
            <a:r>
              <a:rPr lang="tr-TR" sz="2600" dirty="0"/>
              <a:t> ve </a:t>
            </a:r>
            <a:r>
              <a:rPr lang="tr-TR" sz="2600" dirty="0" err="1"/>
              <a:t>repeat</a:t>
            </a:r>
            <a:r>
              <a:rPr lang="tr-TR" sz="2600" dirty="0"/>
              <a:t> </a:t>
            </a:r>
            <a:r>
              <a:rPr lang="tr-TR" sz="2600" dirty="0" err="1"/>
              <a:t>holdout</a:t>
            </a:r>
            <a:r>
              <a:rPr lang="tr-TR" sz="2600" dirty="0"/>
              <a:t> yöntemleriyle doğruluk, </a:t>
            </a:r>
            <a:r>
              <a:rPr lang="tr-TR" sz="2600" dirty="0" err="1"/>
              <a:t>precision</a:t>
            </a:r>
            <a:r>
              <a:rPr lang="tr-TR" sz="2600" dirty="0"/>
              <a:t>, </a:t>
            </a:r>
            <a:r>
              <a:rPr lang="tr-TR" sz="2600" dirty="0" err="1"/>
              <a:t>recall</a:t>
            </a:r>
            <a:r>
              <a:rPr lang="tr-TR" sz="2600" dirty="0"/>
              <a:t> ve F1-score metrikleri değerlendirilmiştir​. [3], [4], [5]</a:t>
            </a:r>
          </a:p>
        </p:txBody>
      </p:sp>
      <p:pic>
        <p:nvPicPr>
          <p:cNvPr id="22" name="Resim 21">
            <a:extLst>
              <a:ext uri="{FF2B5EF4-FFF2-40B4-BE49-F238E27FC236}">
                <a16:creationId xmlns:a16="http://schemas.microsoft.com/office/drawing/2014/main" id="{82F571C5-A26D-B271-9009-EA7750C5B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080" y="19288048"/>
            <a:ext cx="5276680" cy="2268718"/>
          </a:xfrm>
          <a:prstGeom prst="rect">
            <a:avLst/>
          </a:prstGeom>
        </p:spPr>
      </p:pic>
      <p:sp>
        <p:nvSpPr>
          <p:cNvPr id="25" name="Metin kutusu 24">
            <a:extLst>
              <a:ext uri="{FF2B5EF4-FFF2-40B4-BE49-F238E27FC236}">
                <a16:creationId xmlns:a16="http://schemas.microsoft.com/office/drawing/2014/main" id="{D0CF9AD6-C3A2-766D-E50A-F1CC2E54B3E7}"/>
              </a:ext>
            </a:extLst>
          </p:cNvPr>
          <p:cNvSpPr txBox="1"/>
          <p:nvPr/>
        </p:nvSpPr>
        <p:spPr>
          <a:xfrm>
            <a:off x="907357" y="22948753"/>
            <a:ext cx="19415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Modeli Test Verisi Üzerinde Başarısı                                    Tekrarlı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Holdout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Performansı (21 </a:t>
            </a:r>
            <a:r>
              <a:rPr lang="tr-T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seed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) – Ortalama Doğruluk</a:t>
            </a:r>
            <a:br>
              <a:rPr lang="tr-T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Resim 26">
            <a:extLst>
              <a:ext uri="{FF2B5EF4-FFF2-40B4-BE49-F238E27FC236}">
                <a16:creationId xmlns:a16="http://schemas.microsoft.com/office/drawing/2014/main" id="{4FFDCEA6-9ECF-4FF4-59C3-F72D6232E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029" y="23779750"/>
            <a:ext cx="5087336" cy="2268000"/>
          </a:xfrm>
          <a:prstGeom prst="rect">
            <a:avLst/>
          </a:prstGeom>
        </p:spPr>
      </p:pic>
      <p:pic>
        <p:nvPicPr>
          <p:cNvPr id="32" name="Resim 31">
            <a:extLst>
              <a:ext uri="{FF2B5EF4-FFF2-40B4-BE49-F238E27FC236}">
                <a16:creationId xmlns:a16="http://schemas.microsoft.com/office/drawing/2014/main" id="{26D3E9D5-5B42-77A3-743E-2A029A7F8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9332" y="19517753"/>
            <a:ext cx="5074805" cy="2268000"/>
          </a:xfrm>
          <a:prstGeom prst="rect">
            <a:avLst/>
          </a:prstGeom>
        </p:spPr>
      </p:pic>
      <p:pic>
        <p:nvPicPr>
          <p:cNvPr id="37" name="Resim 36">
            <a:extLst>
              <a:ext uri="{FF2B5EF4-FFF2-40B4-BE49-F238E27FC236}">
                <a16:creationId xmlns:a16="http://schemas.microsoft.com/office/drawing/2014/main" id="{BBB45679-63CA-6879-1037-F041130F3D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68609" y="24016707"/>
            <a:ext cx="6389166" cy="1930343"/>
          </a:xfrm>
          <a:prstGeom prst="rect">
            <a:avLst/>
          </a:prstGeom>
        </p:spPr>
      </p:pic>
      <p:pic>
        <p:nvPicPr>
          <p:cNvPr id="39" name="Resim 38">
            <a:extLst>
              <a:ext uri="{FF2B5EF4-FFF2-40B4-BE49-F238E27FC236}">
                <a16:creationId xmlns:a16="http://schemas.microsoft.com/office/drawing/2014/main" id="{442BE4E7-F768-335B-24DD-9295773C5A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20478" y="19281807"/>
            <a:ext cx="4382112" cy="3496163"/>
          </a:xfrm>
          <a:prstGeom prst="rect">
            <a:avLst/>
          </a:prstGeom>
        </p:spPr>
      </p:pic>
      <p:pic>
        <p:nvPicPr>
          <p:cNvPr id="41" name="Resim 40">
            <a:extLst>
              <a:ext uri="{FF2B5EF4-FFF2-40B4-BE49-F238E27FC236}">
                <a16:creationId xmlns:a16="http://schemas.microsoft.com/office/drawing/2014/main" id="{D6968482-C8B1-60A1-F5AF-983DE921B74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78891" y="19316227"/>
            <a:ext cx="4032000" cy="3543273"/>
          </a:xfrm>
          <a:prstGeom prst="rect">
            <a:avLst/>
          </a:prstGeom>
        </p:spPr>
      </p:pic>
      <p:pic>
        <p:nvPicPr>
          <p:cNvPr id="43" name="Resim 42">
            <a:extLst>
              <a:ext uri="{FF2B5EF4-FFF2-40B4-BE49-F238E27FC236}">
                <a16:creationId xmlns:a16="http://schemas.microsoft.com/office/drawing/2014/main" id="{498A5453-294A-D29E-9A4F-FCC9B4AED58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2810" y="23654812"/>
            <a:ext cx="4353533" cy="3943900"/>
          </a:xfrm>
          <a:prstGeom prst="rect">
            <a:avLst/>
          </a:prstGeom>
        </p:spPr>
      </p:pic>
      <p:sp>
        <p:nvSpPr>
          <p:cNvPr id="44" name="Metin kutusu 43">
            <a:extLst>
              <a:ext uri="{FF2B5EF4-FFF2-40B4-BE49-F238E27FC236}">
                <a16:creationId xmlns:a16="http://schemas.microsoft.com/office/drawing/2014/main" id="{80BE7A64-6FDE-979A-FF95-FDCDAE7DB5B4}"/>
              </a:ext>
            </a:extLst>
          </p:cNvPr>
          <p:cNvSpPr txBox="1"/>
          <p:nvPr/>
        </p:nvSpPr>
        <p:spPr>
          <a:xfrm>
            <a:off x="914399" y="27634068"/>
            <a:ext cx="19608555" cy="232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500" b="1" dirty="0">
                <a:latin typeface="Arial" panose="020B0604020202020204" pitchFamily="34" charset="0"/>
                <a:cs typeface="Arial" panose="020B0604020202020204" pitchFamily="34" charset="0"/>
              </a:rPr>
              <a:t>Friedman Testi Sonucu:</a:t>
            </a:r>
          </a:p>
          <a:p>
            <a:pPr algn="just">
              <a:lnSpc>
                <a:spcPct val="150000"/>
              </a:lnSpc>
            </a:pPr>
            <a:r>
              <a:rPr lang="tr-TR" sz="2500" dirty="0">
                <a:latin typeface="Arial" panose="020B0604020202020204" pitchFamily="34" charset="0"/>
                <a:cs typeface="Arial" panose="020B0604020202020204" pitchFamily="34" charset="0"/>
              </a:rPr>
              <a:t>Modellerin performanslarını karşılaştırmak amacıyla Friedman testi yapılmıştır. Test sonuçları, modeller arasında </a:t>
            </a:r>
            <a:r>
              <a:rPr lang="tr-TR" sz="2500" b="1" dirty="0">
                <a:latin typeface="Arial" panose="020B0604020202020204" pitchFamily="34" charset="0"/>
                <a:cs typeface="Arial" panose="020B0604020202020204" pitchFamily="34" charset="0"/>
              </a:rPr>
              <a:t>istatistiksel olarak anlamlı bir fark olduğunu (p ≈ 5.32×10⁻⁹)</a:t>
            </a:r>
            <a:r>
              <a:rPr lang="tr-TR" sz="2500" dirty="0">
                <a:latin typeface="Arial" panose="020B0604020202020204" pitchFamily="34" charset="0"/>
                <a:cs typeface="Arial" panose="020B0604020202020204" pitchFamily="34" charset="0"/>
              </a:rPr>
              <a:t> ortaya koymuştur. Üç model (MLP, </a:t>
            </a:r>
            <a:r>
              <a:rPr lang="tr-TR" sz="2500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tr-TR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500" dirty="0" err="1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tr-TR" sz="2500" dirty="0">
                <a:latin typeface="Arial" panose="020B0604020202020204" pitchFamily="34" charset="0"/>
                <a:cs typeface="Arial" panose="020B0604020202020204" pitchFamily="34" charset="0"/>
              </a:rPr>
              <a:t>, SVC) arasında </a:t>
            </a:r>
            <a:r>
              <a:rPr lang="tr-TR" sz="2500" b="1" dirty="0">
                <a:latin typeface="Arial" panose="020B0604020202020204" pitchFamily="34" charset="0"/>
                <a:cs typeface="Arial" panose="020B0604020202020204" pitchFamily="34" charset="0"/>
              </a:rPr>
              <a:t>SVC algoritması</a:t>
            </a:r>
            <a:r>
              <a:rPr lang="tr-TR" sz="2500" dirty="0">
                <a:latin typeface="Arial" panose="020B0604020202020204" pitchFamily="34" charset="0"/>
                <a:cs typeface="Arial" panose="020B0604020202020204" pitchFamily="34" charset="0"/>
              </a:rPr>
              <a:t>, EEG verilerinin yüksek boyutlu ve doğrusal olmayan yapısına daha iyi uyum sağlayarak </a:t>
            </a:r>
            <a:r>
              <a:rPr lang="tr-TR" sz="2500" b="1" dirty="0">
                <a:latin typeface="Arial" panose="020B0604020202020204" pitchFamily="34" charset="0"/>
                <a:cs typeface="Arial" panose="020B0604020202020204" pitchFamily="34" charset="0"/>
              </a:rPr>
              <a:t>en yüksek doğruluk ve tutarlılığa ulaşmıştır</a:t>
            </a:r>
            <a:r>
              <a:rPr lang="tr-TR" sz="2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5" name="Metin kutusu 44">
            <a:extLst>
              <a:ext uri="{FF2B5EF4-FFF2-40B4-BE49-F238E27FC236}">
                <a16:creationId xmlns:a16="http://schemas.microsoft.com/office/drawing/2014/main" id="{B96B48E1-921F-62B3-C010-4F75AEFA43BC}"/>
              </a:ext>
            </a:extLst>
          </p:cNvPr>
          <p:cNvSpPr txBox="1"/>
          <p:nvPr/>
        </p:nvSpPr>
        <p:spPr>
          <a:xfrm>
            <a:off x="21877135" y="15542237"/>
            <a:ext cx="19613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5400" b="1" dirty="0">
                <a:latin typeface="Arial" panose="020B0604020202020204" pitchFamily="34" charset="0"/>
                <a:cs typeface="Arial" panose="020B0604020202020204" pitchFamily="34" charset="0"/>
              </a:rPr>
              <a:t>4. Sonuç ve Öneriler</a:t>
            </a:r>
          </a:p>
        </p:txBody>
      </p: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F7AF364-AD26-BFBD-58F1-2458411DB493}"/>
              </a:ext>
            </a:extLst>
          </p:cNvPr>
          <p:cNvSpPr txBox="1"/>
          <p:nvPr/>
        </p:nvSpPr>
        <p:spPr>
          <a:xfrm>
            <a:off x="22010680" y="16731505"/>
            <a:ext cx="19480335" cy="3019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tr-TR" sz="2600" dirty="0">
                <a:latin typeface="Arial" panose="020B0604020202020204" pitchFamily="34" charset="0"/>
                <a:cs typeface="Arial" panose="020B0604020202020204" pitchFamily="34" charset="0"/>
              </a:rPr>
              <a:t>Bu çalışmada, EEG verileri kullanılarak pozitif ve negatif duygu durumları sınıflandırılmıştır. </a:t>
            </a:r>
            <a:r>
              <a:rPr lang="tr-TR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Notch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 ve </a:t>
            </a:r>
            <a:r>
              <a:rPr lang="tr-TR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Bandpass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 filtreleme</a:t>
            </a:r>
            <a:r>
              <a:rPr lang="tr-TR" sz="2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ICA, IQR </a:t>
            </a:r>
            <a:r>
              <a:rPr lang="tr-TR" sz="2600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PCA</a:t>
            </a:r>
            <a:r>
              <a:rPr lang="tr-TR" sz="2600" dirty="0">
                <a:latin typeface="Arial" panose="020B0604020202020204" pitchFamily="34" charset="0"/>
                <a:cs typeface="Arial" panose="020B0604020202020204" pitchFamily="34" charset="0"/>
              </a:rPr>
              <a:t> yöntemleri ile EEG sinyalleri ön işlenmiş, anlamlı ve sınıflandırmaya uygun hale getirilmiştir. Kullanılan modeller (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MLP, </a:t>
            </a:r>
            <a:r>
              <a:rPr lang="tr-TR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Random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, SVC</a:t>
            </a:r>
            <a:r>
              <a:rPr lang="tr-TR" sz="2600" dirty="0">
                <a:latin typeface="Arial" panose="020B0604020202020204" pitchFamily="34" charset="0"/>
                <a:cs typeface="Arial" panose="020B0604020202020204" pitchFamily="34" charset="0"/>
              </a:rPr>
              <a:t>) arasında en yüksek başarı oranını (%98 doğruluk) SVC algoritması göstermiştir. Friedman testi ile </a:t>
            </a:r>
            <a:r>
              <a:rPr lang="tr-TR" sz="2600" b="1" dirty="0">
                <a:latin typeface="Arial" panose="020B0604020202020204" pitchFamily="34" charset="0"/>
                <a:cs typeface="Arial" panose="020B0604020202020204" pitchFamily="34" charset="0"/>
              </a:rPr>
              <a:t>bu başarının anlamlı olduğu doğrulanmıştır </a:t>
            </a:r>
            <a:r>
              <a:rPr lang="tr-TR" sz="2600" dirty="0">
                <a:latin typeface="Arial" panose="020B0604020202020204" pitchFamily="34" charset="0"/>
                <a:cs typeface="Arial" panose="020B0604020202020204" pitchFamily="34" charset="0"/>
              </a:rPr>
              <a:t>[1], [3], [5]. EEG tabanlı duygu analizi; psikoloji, insan-bilgisayar etkileşimi ve sağlık bilişimi gibi alanlarda, özellikle psikolojik bozuklukların erken teşhisinde önemli bir potansiyele sahiptir.</a:t>
            </a:r>
          </a:p>
        </p:txBody>
      </p:sp>
      <p:sp>
        <p:nvSpPr>
          <p:cNvPr id="47" name="Metin kutusu 46">
            <a:extLst>
              <a:ext uri="{FF2B5EF4-FFF2-40B4-BE49-F238E27FC236}">
                <a16:creationId xmlns:a16="http://schemas.microsoft.com/office/drawing/2014/main" id="{170E6436-3B7E-EF06-6631-CDD0C51B6DE7}"/>
              </a:ext>
            </a:extLst>
          </p:cNvPr>
          <p:cNvSpPr txBox="1"/>
          <p:nvPr/>
        </p:nvSpPr>
        <p:spPr>
          <a:xfrm>
            <a:off x="22010681" y="25477211"/>
            <a:ext cx="19480334" cy="4804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Kaynaklar:</a:t>
            </a:r>
          </a:p>
          <a:p>
            <a:pPr>
              <a:lnSpc>
                <a:spcPct val="150000"/>
              </a:lnSpc>
            </a:pP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tr-TR" sz="2300" dirty="0" err="1">
                <a:latin typeface="Arial" panose="020B0604020202020204" pitchFamily="34" charset="0"/>
                <a:cs typeface="Arial" panose="020B0604020202020204" pitchFamily="34" charset="0"/>
              </a:rPr>
              <a:t>Bird</a:t>
            </a: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, J. J., Buckingham, C. D., </a:t>
            </a:r>
            <a:r>
              <a:rPr lang="tr-TR" sz="2300" dirty="0" err="1">
                <a:latin typeface="Arial" panose="020B0604020202020204" pitchFamily="34" charset="0"/>
                <a:cs typeface="Arial" panose="020B0604020202020204" pitchFamily="34" charset="0"/>
              </a:rPr>
              <a:t>Ekárt</a:t>
            </a: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, A., &amp; </a:t>
            </a:r>
            <a:r>
              <a:rPr lang="tr-TR" sz="2300" dirty="0" err="1">
                <a:latin typeface="Arial" panose="020B0604020202020204" pitchFamily="34" charset="0"/>
                <a:cs typeface="Arial" panose="020B0604020202020204" pitchFamily="34" charset="0"/>
              </a:rPr>
              <a:t>Faria</a:t>
            </a: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, D. R. (2019). </a:t>
            </a:r>
            <a:r>
              <a:rPr lang="tr-TR" sz="2300" i="1" dirty="0" err="1">
                <a:latin typeface="Arial" panose="020B0604020202020204" pitchFamily="34" charset="0"/>
                <a:cs typeface="Arial" panose="020B0604020202020204" pitchFamily="34" charset="0"/>
              </a:rPr>
              <a:t>Mental</a:t>
            </a:r>
            <a:r>
              <a:rPr lang="tr-TR" sz="2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300" i="1" dirty="0" err="1">
                <a:latin typeface="Arial" panose="020B0604020202020204" pitchFamily="34" charset="0"/>
                <a:cs typeface="Arial" panose="020B0604020202020204" pitchFamily="34" charset="0"/>
              </a:rPr>
              <a:t>Emotional</a:t>
            </a:r>
            <a:r>
              <a:rPr lang="tr-TR" sz="2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300" i="1" dirty="0" err="1">
                <a:latin typeface="Arial" panose="020B0604020202020204" pitchFamily="34" charset="0"/>
                <a:cs typeface="Arial" panose="020B0604020202020204" pitchFamily="34" charset="0"/>
              </a:rPr>
              <a:t>Sentiment</a:t>
            </a:r>
            <a:r>
              <a:rPr lang="tr-TR" sz="2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300" i="1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tr-TR" sz="23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300" i="1" dirty="0" err="1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tr-TR" sz="2300" i="1" dirty="0">
                <a:latin typeface="Arial" panose="020B0604020202020204" pitchFamily="34" charset="0"/>
                <a:cs typeface="Arial" panose="020B0604020202020204" pitchFamily="34" charset="0"/>
              </a:rPr>
              <a:t> an EEG-</a:t>
            </a:r>
            <a:r>
              <a:rPr lang="tr-TR" sz="2300" i="1" dirty="0" err="1"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tr-TR" sz="2300" i="1" dirty="0">
                <a:latin typeface="Arial" panose="020B0604020202020204" pitchFamily="34" charset="0"/>
                <a:cs typeface="Arial" panose="020B0604020202020204" pitchFamily="34" charset="0"/>
              </a:rPr>
              <a:t> Brain-Machine </a:t>
            </a:r>
            <a:r>
              <a:rPr lang="tr-TR" sz="2300" i="1" dirty="0" err="1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. DISP '19 </a:t>
            </a:r>
            <a:r>
              <a:rPr lang="tr-TR" sz="2300" dirty="0" err="1">
                <a:latin typeface="Arial" panose="020B0604020202020204" pitchFamily="34" charset="0"/>
                <a:cs typeface="Arial" panose="020B0604020202020204" pitchFamily="34" charset="0"/>
              </a:rPr>
              <a:t>Proceedings</a:t>
            </a: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, Oxford, UK.</a:t>
            </a:r>
          </a:p>
          <a:p>
            <a:pPr>
              <a:lnSpc>
                <a:spcPct val="150000"/>
              </a:lnSpc>
            </a:pP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İlhan, N., &amp;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Sağaltıcı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D. (2020). </a:t>
            </a:r>
            <a:r>
              <a:rPr lang="en-US" sz="2300" i="1" dirty="0">
                <a:latin typeface="Arial" panose="020B0604020202020204" pitchFamily="34" charset="0"/>
                <a:cs typeface="Arial" panose="020B0604020202020204" pitchFamily="34" charset="0"/>
              </a:rPr>
              <a:t>Sentiment Analysis in Twitter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Harran University Journal of Engineering, 5(2), 146–156.</a:t>
            </a:r>
            <a:endParaRPr lang="tr-T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Xiang, L., Cai, M., Ren, C., &amp; Ng, E. (2021). </a:t>
            </a:r>
            <a:r>
              <a:rPr lang="en-US" sz="2300" i="1" dirty="0">
                <a:latin typeface="Arial" panose="020B0604020202020204" pitchFamily="34" charset="0"/>
                <a:cs typeface="Arial" panose="020B0604020202020204" pitchFamily="34" charset="0"/>
              </a:rPr>
              <a:t>Modeling pedestrian emotion in high-density cities using visual exposure and machine learning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Building and Environment, 205, 108273.</a:t>
            </a:r>
            <a:endParaRPr lang="tr-T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[4]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Kiran, M., &amp;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Arifoglu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, D. (2022). </a:t>
            </a:r>
            <a:r>
              <a:rPr lang="en-US" sz="2300" i="1" dirty="0">
                <a:latin typeface="Arial" panose="020B0604020202020204" pitchFamily="34" charset="0"/>
                <a:cs typeface="Arial" panose="020B0604020202020204" pitchFamily="34" charset="0"/>
              </a:rPr>
              <a:t>A Deep Evolutionary Approach to Bioinspired Classifier Optimization for Brain-Machine Interaction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Expert Systems with Applications</a:t>
            </a: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tr-TR" sz="2300" dirty="0">
                <a:latin typeface="Arial" panose="020B0604020202020204" pitchFamily="34" charset="0"/>
                <a:cs typeface="Arial" panose="020B0604020202020204" pitchFamily="34" charset="0"/>
              </a:rPr>
              <a:t>[5]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Wang, L. et al. (2021). </a:t>
            </a:r>
            <a:r>
              <a:rPr lang="en-US" sz="2300" i="1" dirty="0">
                <a:latin typeface="Arial" panose="020B0604020202020204" pitchFamily="34" charset="0"/>
                <a:cs typeface="Arial" panose="020B0604020202020204" pitchFamily="34" charset="0"/>
              </a:rPr>
              <a:t>Machine Learning Approaches for Clinical Psychology and Psychiatry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. Frontiers in Psychiatry.</a:t>
            </a:r>
            <a:endParaRPr lang="tr-TR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6" name="Diyagram 25">
            <a:extLst>
              <a:ext uri="{FF2B5EF4-FFF2-40B4-BE49-F238E27FC236}">
                <a16:creationId xmlns:a16="http://schemas.microsoft.com/office/drawing/2014/main" id="{3F681625-B319-E9F9-E1C0-D267650389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6221753"/>
              </p:ext>
            </p:extLst>
          </p:nvPr>
        </p:nvGraphicFramePr>
        <p:xfrm>
          <a:off x="26654780" y="20023122"/>
          <a:ext cx="10278361" cy="5228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1" name="Metin kutusu 30">
            <a:extLst>
              <a:ext uri="{FF2B5EF4-FFF2-40B4-BE49-F238E27FC236}">
                <a16:creationId xmlns:a16="http://schemas.microsoft.com/office/drawing/2014/main" id="{C417CDA7-DFE1-13A0-3498-8324256BD86F}"/>
              </a:ext>
            </a:extLst>
          </p:cNvPr>
          <p:cNvSpPr txBox="1"/>
          <p:nvPr/>
        </p:nvSpPr>
        <p:spPr>
          <a:xfrm>
            <a:off x="885121" y="18479437"/>
            <a:ext cx="17386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MLP Modeli Test Verisi Üzerinde Başarısı                                                        SVC Modeli Test Verisi Üzerinde Başarısı</a:t>
            </a:r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tr-T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6" name="Diyagram 35">
            <a:extLst>
              <a:ext uri="{FF2B5EF4-FFF2-40B4-BE49-F238E27FC236}">
                <a16:creationId xmlns:a16="http://schemas.microsoft.com/office/drawing/2014/main" id="{76374202-77B4-A1C2-C280-CC1891F7F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1406897"/>
              </p:ext>
            </p:extLst>
          </p:nvPr>
        </p:nvGraphicFramePr>
        <p:xfrm>
          <a:off x="22014419" y="3960645"/>
          <a:ext cx="19448640" cy="3672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Words>820</Words>
  <Application>Microsoft Office PowerPoint</Application>
  <PresentationFormat>Özel</PresentationFormat>
  <Paragraphs>39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Teması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Alice</dc:creator>
  <cp:keywords/>
  <dc:description>generated using python-pptx</dc:description>
  <cp:lastModifiedBy>İlker Zekeriya Erkaya</cp:lastModifiedBy>
  <cp:revision>7</cp:revision>
  <dcterms:created xsi:type="dcterms:W3CDTF">2013-01-27T09:14:16Z</dcterms:created>
  <dcterms:modified xsi:type="dcterms:W3CDTF">2025-04-30T18:06:06Z</dcterms:modified>
  <cp:category/>
</cp:coreProperties>
</file>