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7"/>
  </p:notesMasterIdLst>
  <p:sldIdLst>
    <p:sldId id="270" r:id="rId4"/>
    <p:sldId id="317" r:id="rId5"/>
    <p:sldId id="340" r:id="rId6"/>
    <p:sldId id="342" r:id="rId7"/>
    <p:sldId id="343" r:id="rId8"/>
    <p:sldId id="344" r:id="rId9"/>
    <p:sldId id="345" r:id="rId10"/>
    <p:sldId id="348" r:id="rId11"/>
    <p:sldId id="349" r:id="rId12"/>
    <p:sldId id="350" r:id="rId13"/>
    <p:sldId id="351" r:id="rId14"/>
    <p:sldId id="352" r:id="rId15"/>
    <p:sldId id="35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B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288" y="-384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4E823-EE80-47D2-BC9E-40344706D79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9FC5B-648B-4324-B4C0-C4A77A2F2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15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81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6903113" y="3952010"/>
            <a:ext cx="5008441" cy="1754326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r"/>
            <a:r>
              <a:rPr lang="en-US" sz="5400" dirty="0">
                <a:ln w="0"/>
                <a:solidFill>
                  <a:schemeClr val="accent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latin typeface="+mj-lt"/>
              </a:rPr>
              <a:t>Homomorphic Text editor</a:t>
            </a:r>
            <a:endParaRPr lang="ko-KR" altLang="en-US" sz="5400" dirty="0">
              <a:ln w="0"/>
              <a:solidFill>
                <a:schemeClr val="accent1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6903174" y="5665329"/>
            <a:ext cx="5008380" cy="461665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en-US"/>
            </a:defPPr>
            <a:lvl1pPr algn="r">
              <a:defRPr sz="5400">
                <a:ln w="0"/>
                <a:solidFill>
                  <a:schemeClr val="accent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latin typeface="+mj-lt"/>
              </a:defRPr>
            </a:lvl1pPr>
          </a:lstStyle>
          <a:p>
            <a:r>
              <a:rPr lang="en-US" altLang="ko-KR" sz="2400" b="1" spc="50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Ali Al-</a:t>
            </a:r>
            <a:r>
              <a:rPr lang="en-US" altLang="ko-KR" sz="2400" b="1" spc="50" dirty="0" err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Dawaa</a:t>
            </a:r>
            <a:endParaRPr lang="en-US" altLang="ko-KR" sz="2400" b="1" spc="50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638A434-26FF-4556-804D-6BBC00FA1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26830" y="1478279"/>
            <a:ext cx="2611630" cy="2200275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7141A-4EB9-4A7C-9EDA-671DF03DFBFE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Cont. View of the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D65D5-74AF-4EDA-A59E-C50CD9783C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59" b="1157"/>
          <a:stretch/>
        </p:blipFill>
        <p:spPr>
          <a:xfrm>
            <a:off x="0" y="914399"/>
            <a:ext cx="3743325" cy="443484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55F070-5AD9-4EE6-8BC0-A5452F247806}"/>
              </a:ext>
            </a:extLst>
          </p:cNvPr>
          <p:cNvCxnSpPr/>
          <p:nvPr/>
        </p:nvCxnSpPr>
        <p:spPr>
          <a:xfrm flipH="1">
            <a:off x="1577340" y="1935480"/>
            <a:ext cx="7924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F6E87A-FC34-4AA7-8A75-D76BA87BC684}"/>
              </a:ext>
            </a:extLst>
          </p:cNvPr>
          <p:cNvCxnSpPr/>
          <p:nvPr/>
        </p:nvCxnSpPr>
        <p:spPr>
          <a:xfrm flipH="1">
            <a:off x="1661160" y="3002280"/>
            <a:ext cx="7924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87A27A-9001-4311-944C-4D7A115EAE43}"/>
              </a:ext>
            </a:extLst>
          </p:cNvPr>
          <p:cNvCxnSpPr/>
          <p:nvPr/>
        </p:nvCxnSpPr>
        <p:spPr>
          <a:xfrm flipH="1">
            <a:off x="1805940" y="5273040"/>
            <a:ext cx="7924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390B84-5A2B-43B9-827F-D86D41249283}"/>
              </a:ext>
            </a:extLst>
          </p:cNvPr>
          <p:cNvCxnSpPr/>
          <p:nvPr/>
        </p:nvCxnSpPr>
        <p:spPr>
          <a:xfrm flipH="1">
            <a:off x="449580" y="2293620"/>
            <a:ext cx="112776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0E313E-EF42-4B80-AB69-8F08CAD5539D}"/>
              </a:ext>
            </a:extLst>
          </p:cNvPr>
          <p:cNvCxnSpPr/>
          <p:nvPr/>
        </p:nvCxnSpPr>
        <p:spPr>
          <a:xfrm flipH="1">
            <a:off x="381000" y="3375660"/>
            <a:ext cx="112776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4C8486-BE8C-4A15-8009-9DD111515255}"/>
              </a:ext>
            </a:extLst>
          </p:cNvPr>
          <p:cNvCxnSpPr/>
          <p:nvPr/>
        </p:nvCxnSpPr>
        <p:spPr>
          <a:xfrm flipH="1">
            <a:off x="9593580" y="2141220"/>
            <a:ext cx="7924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8E525B-5BCE-48F6-BC2F-728F22E941E0}"/>
              </a:ext>
            </a:extLst>
          </p:cNvPr>
          <p:cNvCxnSpPr/>
          <p:nvPr/>
        </p:nvCxnSpPr>
        <p:spPr>
          <a:xfrm flipH="1">
            <a:off x="381000" y="1249680"/>
            <a:ext cx="112776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60EDFBD-7CA7-4001-8133-D0A416C35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160" y="881062"/>
            <a:ext cx="3238500" cy="525029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9C097A-BE68-401D-B92E-8D6BCF0DCB74}"/>
              </a:ext>
            </a:extLst>
          </p:cNvPr>
          <p:cNvCxnSpPr/>
          <p:nvPr/>
        </p:nvCxnSpPr>
        <p:spPr>
          <a:xfrm flipH="1">
            <a:off x="4655820" y="5539740"/>
            <a:ext cx="7924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1FA824-36C0-4F8D-819A-B2A4DA8AB383}"/>
              </a:ext>
            </a:extLst>
          </p:cNvPr>
          <p:cNvCxnSpPr/>
          <p:nvPr/>
        </p:nvCxnSpPr>
        <p:spPr>
          <a:xfrm flipH="1">
            <a:off x="5699760" y="4343400"/>
            <a:ext cx="7924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127242-06AD-461F-9613-F6A10268FF5F}"/>
              </a:ext>
            </a:extLst>
          </p:cNvPr>
          <p:cNvCxnSpPr/>
          <p:nvPr/>
        </p:nvCxnSpPr>
        <p:spPr>
          <a:xfrm flipH="1">
            <a:off x="5448300" y="3177540"/>
            <a:ext cx="7924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E80B87-9FF8-43BC-A85F-7E51DF0E2405}"/>
              </a:ext>
            </a:extLst>
          </p:cNvPr>
          <p:cNvCxnSpPr>
            <a:cxnSpLocks/>
          </p:cNvCxnSpPr>
          <p:nvPr/>
        </p:nvCxnSpPr>
        <p:spPr>
          <a:xfrm flipH="1">
            <a:off x="4320540" y="1196340"/>
            <a:ext cx="153924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6A8719-B146-4B9B-983D-6BD79FE76902}"/>
              </a:ext>
            </a:extLst>
          </p:cNvPr>
          <p:cNvCxnSpPr>
            <a:cxnSpLocks/>
          </p:cNvCxnSpPr>
          <p:nvPr/>
        </p:nvCxnSpPr>
        <p:spPr>
          <a:xfrm flipH="1">
            <a:off x="4267200" y="3558540"/>
            <a:ext cx="153924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17F030-539F-4436-BB57-DFD892B869A2}"/>
              </a:ext>
            </a:extLst>
          </p:cNvPr>
          <p:cNvCxnSpPr>
            <a:cxnSpLocks/>
          </p:cNvCxnSpPr>
          <p:nvPr/>
        </p:nvCxnSpPr>
        <p:spPr>
          <a:xfrm flipH="1">
            <a:off x="4213860" y="4823460"/>
            <a:ext cx="153924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67B4A3-1F63-4AB2-BA95-073768DA85B6}"/>
              </a:ext>
            </a:extLst>
          </p:cNvPr>
          <p:cNvCxnSpPr/>
          <p:nvPr/>
        </p:nvCxnSpPr>
        <p:spPr>
          <a:xfrm flipH="1">
            <a:off x="8267700" y="1630680"/>
            <a:ext cx="112776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D623FE-5B12-4CDA-85A2-F2E90F2BE4FF}"/>
              </a:ext>
            </a:extLst>
          </p:cNvPr>
          <p:cNvCxnSpPr/>
          <p:nvPr/>
        </p:nvCxnSpPr>
        <p:spPr>
          <a:xfrm flipH="1">
            <a:off x="8267700" y="2697480"/>
            <a:ext cx="112776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0C72BC-5D31-4B98-BE4E-FC224BAD3CCA}"/>
              </a:ext>
            </a:extLst>
          </p:cNvPr>
          <p:cNvCxnSpPr/>
          <p:nvPr/>
        </p:nvCxnSpPr>
        <p:spPr>
          <a:xfrm flipH="1">
            <a:off x="9745980" y="2293620"/>
            <a:ext cx="7924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039754E-1A54-413A-9773-9C3E4167F5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3385"/>
          <a:stretch/>
        </p:blipFill>
        <p:spPr>
          <a:xfrm>
            <a:off x="7907655" y="3678554"/>
            <a:ext cx="1685925" cy="329564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0BE7BB-24AB-445C-BF5C-066839C4ABDD}"/>
              </a:ext>
            </a:extLst>
          </p:cNvPr>
          <p:cNvCxnSpPr/>
          <p:nvPr/>
        </p:nvCxnSpPr>
        <p:spPr>
          <a:xfrm flipH="1">
            <a:off x="8267700" y="3808092"/>
            <a:ext cx="112776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56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7141A-4EB9-4A7C-9EDA-671DF03DFBFE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Cont. View of the program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24633C-409D-4717-BCF2-CA37D6F1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87939"/>
            <a:ext cx="12157961" cy="300306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4AC61CC-3B51-4C85-81FC-A0F267A39634}"/>
              </a:ext>
            </a:extLst>
          </p:cNvPr>
          <p:cNvSpPr txBox="1"/>
          <p:nvPr/>
        </p:nvSpPr>
        <p:spPr>
          <a:xfrm>
            <a:off x="1148973" y="818607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Saved text file, can be reloaded </a:t>
            </a:r>
          </a:p>
        </p:txBody>
      </p:sp>
    </p:spTree>
    <p:extLst>
      <p:ext uri="{BB962C8B-B14F-4D97-AF65-F5344CB8AC3E}">
        <p14:creationId xmlns:p14="http://schemas.microsoft.com/office/powerpoint/2010/main" val="3283750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E403AB-8446-4C3A-9568-227B2EFC7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46386"/>
            <a:ext cx="8755380" cy="5584857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7141A-4EB9-4A7C-9EDA-671DF03DFBFE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Cont. View of the program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55F070-5AD9-4EE6-8BC0-A5452F247806}"/>
              </a:ext>
            </a:extLst>
          </p:cNvPr>
          <p:cNvCxnSpPr/>
          <p:nvPr/>
        </p:nvCxnSpPr>
        <p:spPr>
          <a:xfrm flipH="1">
            <a:off x="8260080" y="1476180"/>
            <a:ext cx="7924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390B84-5A2B-43B9-827F-D86D41249283}"/>
              </a:ext>
            </a:extLst>
          </p:cNvPr>
          <p:cNvCxnSpPr>
            <a:cxnSpLocks/>
          </p:cNvCxnSpPr>
          <p:nvPr/>
        </p:nvCxnSpPr>
        <p:spPr>
          <a:xfrm flipH="1">
            <a:off x="5669280" y="1558811"/>
            <a:ext cx="2750820" cy="1524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4AC61CC-3B51-4C85-81FC-A0F267A39634}"/>
              </a:ext>
            </a:extLst>
          </p:cNvPr>
          <p:cNvSpPr txBox="1"/>
          <p:nvPr/>
        </p:nvSpPr>
        <p:spPr>
          <a:xfrm>
            <a:off x="1148973" y="818607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Saved text file, can be reloaded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A29006-25CA-49F7-9F6C-7940F20020ED}"/>
              </a:ext>
            </a:extLst>
          </p:cNvPr>
          <p:cNvSpPr/>
          <p:nvPr/>
        </p:nvSpPr>
        <p:spPr>
          <a:xfrm>
            <a:off x="1060519" y="4133460"/>
            <a:ext cx="176907" cy="232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0651B-35E8-45A9-BA37-6B58ED089173}"/>
              </a:ext>
            </a:extLst>
          </p:cNvPr>
          <p:cNvSpPr/>
          <p:nvPr/>
        </p:nvSpPr>
        <p:spPr>
          <a:xfrm>
            <a:off x="3457833" y="5922993"/>
            <a:ext cx="176907" cy="232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25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7141A-4EB9-4A7C-9EDA-671DF03DFBFE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Cont. View of the program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AC61CC-3B51-4C85-81FC-A0F267A39634}"/>
              </a:ext>
            </a:extLst>
          </p:cNvPr>
          <p:cNvSpPr txBox="1"/>
          <p:nvPr/>
        </p:nvSpPr>
        <p:spPr>
          <a:xfrm>
            <a:off x="1148973" y="818607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Homomorphic property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162EA-CCE6-442E-A9C5-38107F3C8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8839" y="1187938"/>
            <a:ext cx="8498541" cy="46841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755174-1872-40AF-809F-0620EBC6EB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57" r="75944"/>
          <a:stretch/>
        </p:blipFill>
        <p:spPr>
          <a:xfrm>
            <a:off x="1018839" y="5120638"/>
            <a:ext cx="2044401" cy="751463"/>
          </a:xfrm>
          <a:prstGeom prst="diamond">
            <a:avLst/>
          </a:prstGeom>
        </p:spPr>
      </p:pic>
    </p:spTree>
    <p:extLst>
      <p:ext uri="{BB962C8B-B14F-4D97-AF65-F5344CB8AC3E}">
        <p14:creationId xmlns:p14="http://schemas.microsoft.com/office/powerpoint/2010/main" val="258776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0.2569 -0.26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39" y="-1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499E92-50A7-4680-90CB-41532F4FC718}"/>
              </a:ext>
            </a:extLst>
          </p:cNvPr>
          <p:cNvSpPr/>
          <p:nvPr/>
        </p:nvSpPr>
        <p:spPr>
          <a:xfrm>
            <a:off x="6106651" y="293611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7081344" y="2364515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What is a homomorphic text editor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305942" y="1681595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Introduction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A41E9E-1812-4ACE-A417-73C9AF47F355}"/>
              </a:ext>
            </a:extLst>
          </p:cNvPr>
          <p:cNvSpPr txBox="1"/>
          <p:nvPr/>
        </p:nvSpPr>
        <p:spPr>
          <a:xfrm>
            <a:off x="7081344" y="3503507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Description of how the project works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305942" y="2820587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Implementation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E1B5E5-22C6-4CAE-BC59-0EB34CC7C043}"/>
              </a:ext>
            </a:extLst>
          </p:cNvPr>
          <p:cNvSpPr txBox="1"/>
          <p:nvPr/>
        </p:nvSpPr>
        <p:spPr>
          <a:xfrm>
            <a:off x="7081344" y="4642499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Preview of the project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305942" y="3959579"/>
            <a:ext cx="5419664" cy="777510"/>
            <a:chOff x="6102442" y="1483456"/>
            <a:chExt cx="5419664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Preview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420242" y="391190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Outline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0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>
            <a:extLst>
              <a:ext uri="{FF2B5EF4-FFF2-40B4-BE49-F238E27FC236}">
                <a16:creationId xmlns:a16="http://schemas.microsoft.com/office/drawing/2014/main" id="{B520E663-720A-488A-A2AE-610A9BCF6D3A}"/>
              </a:ext>
            </a:extLst>
          </p:cNvPr>
          <p:cNvSpPr/>
          <p:nvPr/>
        </p:nvSpPr>
        <p:spPr>
          <a:xfrm>
            <a:off x="2199405" y="3088144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Trapezoid 13">
            <a:extLst>
              <a:ext uri="{FF2B5EF4-FFF2-40B4-BE49-F238E27FC236}">
                <a16:creationId xmlns:a16="http://schemas.microsoft.com/office/drawing/2014/main" id="{F4FCF21F-9CFE-49DD-B906-43EA83E92E8A}"/>
              </a:ext>
            </a:extLst>
          </p:cNvPr>
          <p:cNvSpPr/>
          <p:nvPr/>
        </p:nvSpPr>
        <p:spPr>
          <a:xfrm>
            <a:off x="9691459" y="2882089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CBB99EC6-8096-42AD-BD94-B4D2521926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62495" y="1386172"/>
            <a:ext cx="3259334" cy="19351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3C633340-BA8E-4238-B8E9-A691A28DB536}"/>
              </a:ext>
            </a:extLst>
          </p:cNvPr>
          <p:cNvCxnSpPr>
            <a:cxnSpLocks/>
          </p:cNvCxnSpPr>
          <p:nvPr/>
        </p:nvCxnSpPr>
        <p:spPr>
          <a:xfrm>
            <a:off x="6121829" y="1386172"/>
            <a:ext cx="3621797" cy="171992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605C7AE-6435-450A-A774-0E7539C1F388}"/>
              </a:ext>
            </a:extLst>
          </p:cNvPr>
          <p:cNvGrpSpPr/>
          <p:nvPr/>
        </p:nvGrpSpPr>
        <p:grpSpPr>
          <a:xfrm>
            <a:off x="643420" y="2263733"/>
            <a:ext cx="1322211" cy="1569660"/>
            <a:chOff x="2067853" y="2465100"/>
            <a:chExt cx="1322211" cy="156966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BD284EB-8079-4694-A76A-0E0FBD93A426}"/>
                </a:ext>
              </a:extLst>
            </p:cNvPr>
            <p:cNvSpPr/>
            <p:nvPr/>
          </p:nvSpPr>
          <p:spPr>
            <a:xfrm>
              <a:off x="2095500" y="2529840"/>
              <a:ext cx="1219200" cy="1440180"/>
            </a:xfrm>
            <a:prstGeom prst="roundRect">
              <a:avLst/>
            </a:prstGeom>
            <a:solidFill>
              <a:srgbClr val="5AB4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E101BA-567C-4C59-A218-68CF233FDE72}"/>
                </a:ext>
              </a:extLst>
            </p:cNvPr>
            <p:cNvSpPr txBox="1"/>
            <p:nvPr/>
          </p:nvSpPr>
          <p:spPr>
            <a:xfrm>
              <a:off x="2067853" y="2465100"/>
              <a:ext cx="13222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pc="50" dirty="0">
                  <a:ln w="9525" cmpd="sng">
                    <a:solidFill>
                      <a:srgbClr val="5AB4C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101010010101000101010101</a:t>
              </a:r>
            </a:p>
          </p:txBody>
        </p:sp>
      </p:grpSp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3EAB5783-3BD0-4496-AD0E-A2B064180B88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Intro: Homomorphic text editor idea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E149D7-4129-4795-84EE-F71411DA7EB0}"/>
              </a:ext>
            </a:extLst>
          </p:cNvPr>
          <p:cNvSpPr txBox="1"/>
          <p:nvPr/>
        </p:nvSpPr>
        <p:spPr>
          <a:xfrm>
            <a:off x="295274" y="1926771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Encrypted text file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67B34A-FF89-44CA-A58C-F6DC4D655F2B}"/>
              </a:ext>
            </a:extLst>
          </p:cNvPr>
          <p:cNvSpPr txBox="1"/>
          <p:nvPr/>
        </p:nvSpPr>
        <p:spPr>
          <a:xfrm>
            <a:off x="594414" y="5045465"/>
            <a:ext cx="5798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to store our data and edit it on the cloud without the cloud knowing what is in there</a:t>
            </a:r>
          </a:p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53B850-7E9D-4A55-94A5-63B1D89A998C}"/>
              </a:ext>
            </a:extLst>
          </p:cNvPr>
          <p:cNvSpPr txBox="1"/>
          <p:nvPr/>
        </p:nvSpPr>
        <p:spPr>
          <a:xfrm>
            <a:off x="5142154" y="105204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Encrypted(message)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D19DA4-2021-4A7F-B565-0A5F753ED7EB}"/>
              </a:ext>
            </a:extLst>
          </p:cNvPr>
          <p:cNvSpPr txBox="1"/>
          <p:nvPr/>
        </p:nvSpPr>
        <p:spPr>
          <a:xfrm>
            <a:off x="3774371" y="3086009"/>
            <a:ext cx="4621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The could edits the Text file  </a:t>
            </a:r>
            <a:br>
              <a:rPr lang="en-US" sz="1600" dirty="0"/>
            </a:br>
            <a:r>
              <a:rPr lang="en-US" sz="1600" dirty="0"/>
              <a:t>without decrypting through homomorphic means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FE69701-AC45-48EC-959A-B6D5548F339A}"/>
              </a:ext>
            </a:extLst>
          </p:cNvPr>
          <p:cNvGrpSpPr/>
          <p:nvPr/>
        </p:nvGrpSpPr>
        <p:grpSpPr>
          <a:xfrm rot="10800000">
            <a:off x="2810328" y="3248536"/>
            <a:ext cx="6881131" cy="1935104"/>
            <a:chOff x="2900541" y="1538572"/>
            <a:chExt cx="6881131" cy="1935104"/>
          </a:xfrm>
        </p:grpSpPr>
        <p:cxnSp>
          <p:nvCxnSpPr>
            <p:cNvPr id="39" name="Connector: Curved 38">
              <a:extLst>
                <a:ext uri="{FF2B5EF4-FFF2-40B4-BE49-F238E27FC236}">
                  <a16:creationId xmlns:a16="http://schemas.microsoft.com/office/drawing/2014/main" id="{431E33F5-BEF0-4266-8281-D2ACD07467E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900541" y="1538572"/>
              <a:ext cx="3259334" cy="193510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Curved 39">
              <a:extLst>
                <a:ext uri="{FF2B5EF4-FFF2-40B4-BE49-F238E27FC236}">
                  <a16:creationId xmlns:a16="http://schemas.microsoft.com/office/drawing/2014/main" id="{350127A2-7E0F-4E0F-97A8-66679E7E0197}"/>
                </a:ext>
              </a:extLst>
            </p:cNvPr>
            <p:cNvCxnSpPr>
              <a:cxnSpLocks/>
            </p:cNvCxnSpPr>
            <p:nvPr/>
          </p:nvCxnSpPr>
          <p:spPr>
            <a:xfrm>
              <a:off x="6159875" y="1538572"/>
              <a:ext cx="3621797" cy="1719924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A3333BF-E6ED-44C5-8FCF-0514A95929D7}"/>
              </a:ext>
            </a:extLst>
          </p:cNvPr>
          <p:cNvSpPr txBox="1"/>
          <p:nvPr/>
        </p:nvSpPr>
        <p:spPr>
          <a:xfrm>
            <a:off x="7967203" y="4555097"/>
            <a:ext cx="215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Encrypted(Text file)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A423BA-06FF-449A-BA39-36D21624EE4B}"/>
              </a:ext>
            </a:extLst>
          </p:cNvPr>
          <p:cNvSpPr txBox="1"/>
          <p:nvPr/>
        </p:nvSpPr>
        <p:spPr>
          <a:xfrm>
            <a:off x="10282062" y="2863897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decrypt(Text file)</a:t>
            </a:r>
          </a:p>
        </p:txBody>
      </p:sp>
      <p:sp>
        <p:nvSpPr>
          <p:cNvPr id="44" name="Block Arc 25">
            <a:extLst>
              <a:ext uri="{FF2B5EF4-FFF2-40B4-BE49-F238E27FC236}">
                <a16:creationId xmlns:a16="http://schemas.microsoft.com/office/drawing/2014/main" id="{CE124794-B044-4FC1-AAAC-1EB2337B4891}"/>
              </a:ext>
            </a:extLst>
          </p:cNvPr>
          <p:cNvSpPr/>
          <p:nvPr/>
        </p:nvSpPr>
        <p:spPr>
          <a:xfrm>
            <a:off x="4792681" y="7838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5" name="Block Arc 31">
            <a:extLst>
              <a:ext uri="{FF2B5EF4-FFF2-40B4-BE49-F238E27FC236}">
                <a16:creationId xmlns:a16="http://schemas.microsoft.com/office/drawing/2014/main" id="{59778C9E-16DE-4118-BBDE-6B8C54CC73C0}"/>
              </a:ext>
            </a:extLst>
          </p:cNvPr>
          <p:cNvSpPr/>
          <p:nvPr/>
        </p:nvSpPr>
        <p:spPr>
          <a:xfrm>
            <a:off x="10723301" y="2353724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6" name="Block Arc 25">
            <a:extLst>
              <a:ext uri="{FF2B5EF4-FFF2-40B4-BE49-F238E27FC236}">
                <a16:creationId xmlns:a16="http://schemas.microsoft.com/office/drawing/2014/main" id="{84F5F930-988B-4672-9EF1-B55B2EB6E155}"/>
              </a:ext>
            </a:extLst>
          </p:cNvPr>
          <p:cNvSpPr/>
          <p:nvPr/>
        </p:nvSpPr>
        <p:spPr>
          <a:xfrm>
            <a:off x="8078774" y="4895777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7" name="Block Arc 25">
            <a:extLst>
              <a:ext uri="{FF2B5EF4-FFF2-40B4-BE49-F238E27FC236}">
                <a16:creationId xmlns:a16="http://schemas.microsoft.com/office/drawing/2014/main" id="{4FAD5252-AA4C-4E1D-AFFA-C9B7B531EE65}"/>
              </a:ext>
            </a:extLst>
          </p:cNvPr>
          <p:cNvSpPr/>
          <p:nvPr/>
        </p:nvSpPr>
        <p:spPr>
          <a:xfrm>
            <a:off x="244941" y="2726493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91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42" grpId="0"/>
      <p:bldP spid="43" grpId="0"/>
      <p:bldP spid="44" grpId="0" animBg="1"/>
      <p:bldP spid="45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3EAB5783-3BD0-4496-AD0E-A2B064180B88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implementation</a:t>
            </a:r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39CF5833-5092-4649-A368-069B975FA427}"/>
              </a:ext>
            </a:extLst>
          </p:cNvPr>
          <p:cNvSpPr/>
          <p:nvPr/>
        </p:nvSpPr>
        <p:spPr>
          <a:xfrm>
            <a:off x="1170651" y="1063756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4B1F2-0DEC-466B-A6E7-168711792FD7}"/>
              </a:ext>
            </a:extLst>
          </p:cNvPr>
          <p:cNvSpPr txBox="1"/>
          <p:nvPr/>
        </p:nvSpPr>
        <p:spPr>
          <a:xfrm>
            <a:off x="419100" y="1767840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– initiate the server by starting an empty file or loading an existing file</a:t>
            </a:r>
          </a:p>
          <a:p>
            <a:r>
              <a:rPr lang="en-US" dirty="0"/>
              <a:t>2 – wait for connection </a:t>
            </a:r>
          </a:p>
          <a:p>
            <a:r>
              <a:rPr lang="en-US" dirty="0"/>
              <a:t>3 – receive commands + messages to process </a:t>
            </a:r>
          </a:p>
          <a:p>
            <a:r>
              <a:rPr lang="en-US" dirty="0"/>
              <a:t>4 – send the text file back after each edition </a:t>
            </a:r>
          </a:p>
          <a:p>
            <a:r>
              <a:rPr lang="en-US" dirty="0"/>
              <a:t>5 – save the file after any disconnection or error to separate file.</a:t>
            </a:r>
          </a:p>
        </p:txBody>
      </p:sp>
      <p:sp>
        <p:nvSpPr>
          <p:cNvPr id="21" name="Trapezoid 13">
            <a:extLst>
              <a:ext uri="{FF2B5EF4-FFF2-40B4-BE49-F238E27FC236}">
                <a16:creationId xmlns:a16="http://schemas.microsoft.com/office/drawing/2014/main" id="{4049C732-23DD-489C-A6E5-F71DCA6135B9}"/>
              </a:ext>
            </a:extLst>
          </p:cNvPr>
          <p:cNvSpPr/>
          <p:nvPr/>
        </p:nvSpPr>
        <p:spPr>
          <a:xfrm>
            <a:off x="10392445" y="1063756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54B307-2204-4718-9F80-96C939FB4187}"/>
              </a:ext>
            </a:extLst>
          </p:cNvPr>
          <p:cNvSpPr txBox="1"/>
          <p:nvPr/>
        </p:nvSpPr>
        <p:spPr>
          <a:xfrm>
            <a:off x="7200902" y="1767839"/>
            <a:ext cx="457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– connect to server </a:t>
            </a:r>
          </a:p>
          <a:p>
            <a:r>
              <a:rPr lang="en-US" dirty="0"/>
              <a:t>2 – receive the opened file </a:t>
            </a:r>
          </a:p>
          <a:p>
            <a:r>
              <a:rPr lang="en-US" dirty="0"/>
              <a:t>3 – sending commands after verification from the user side </a:t>
            </a:r>
          </a:p>
          <a:p>
            <a:r>
              <a:rPr lang="en-US" dirty="0"/>
              <a:t>4 – receive the text file again and repeat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9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3EAB5783-3BD0-4496-AD0E-A2B064180B88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Cont. implementation</a:t>
            </a:r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39CF5833-5092-4649-A368-069B975FA427}"/>
              </a:ext>
            </a:extLst>
          </p:cNvPr>
          <p:cNvSpPr/>
          <p:nvPr/>
        </p:nvSpPr>
        <p:spPr>
          <a:xfrm>
            <a:off x="1170651" y="1063756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4B1F2-0DEC-466B-A6E7-168711792FD7}"/>
              </a:ext>
            </a:extLst>
          </p:cNvPr>
          <p:cNvSpPr txBox="1"/>
          <p:nvPr/>
        </p:nvSpPr>
        <p:spPr>
          <a:xfrm>
            <a:off x="419100" y="1767840"/>
            <a:ext cx="53492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server stores the file in a dictionary of lists </a:t>
            </a:r>
          </a:p>
          <a:p>
            <a:r>
              <a:rPr lang="en-US" dirty="0"/>
              <a:t>Where each key represent a row and each element in the list represent a letter</a:t>
            </a:r>
          </a:p>
          <a:p>
            <a:endParaRPr lang="en-US" dirty="0"/>
          </a:p>
          <a:p>
            <a:r>
              <a:rPr lang="en-US" dirty="0"/>
              <a:t>Example : line 0 , “hi , this is </a:t>
            </a:r>
            <a:r>
              <a:rPr lang="en-US" dirty="0" err="1"/>
              <a:t>ali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 err="1"/>
              <a:t>Dict</a:t>
            </a:r>
            <a:r>
              <a:rPr lang="en-US" dirty="0"/>
              <a:t> { 0:[“h” , ”</a:t>
            </a:r>
            <a:r>
              <a:rPr lang="en-US" dirty="0" err="1"/>
              <a:t>i</a:t>
            </a:r>
            <a:r>
              <a:rPr lang="en-US" dirty="0"/>
              <a:t>” , ” ” , ”,“ , ” “ , “t” , “h” , “</a:t>
            </a:r>
            <a:r>
              <a:rPr lang="en-US" dirty="0" err="1"/>
              <a:t>i</a:t>
            </a:r>
            <a:r>
              <a:rPr lang="en-US" dirty="0"/>
              <a:t>” , “s” , “ “ , “a” , ”l” , “</a:t>
            </a:r>
            <a:r>
              <a:rPr lang="en-US" dirty="0" err="1"/>
              <a:t>i</a:t>
            </a:r>
            <a:r>
              <a:rPr lang="en-US" dirty="0"/>
              <a:t>” ]}</a:t>
            </a:r>
          </a:p>
          <a:p>
            <a:endParaRPr lang="en-US" dirty="0"/>
          </a:p>
          <a:p>
            <a:r>
              <a:rPr lang="en-US" dirty="0"/>
              <a:t>And so on for each row </a:t>
            </a:r>
          </a:p>
        </p:txBody>
      </p:sp>
      <p:sp>
        <p:nvSpPr>
          <p:cNvPr id="21" name="Trapezoid 13">
            <a:extLst>
              <a:ext uri="{FF2B5EF4-FFF2-40B4-BE49-F238E27FC236}">
                <a16:creationId xmlns:a16="http://schemas.microsoft.com/office/drawing/2014/main" id="{4049C732-23DD-489C-A6E5-F71DCA6135B9}"/>
              </a:ext>
            </a:extLst>
          </p:cNvPr>
          <p:cNvSpPr/>
          <p:nvPr/>
        </p:nvSpPr>
        <p:spPr>
          <a:xfrm>
            <a:off x="10392445" y="1063756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54B307-2204-4718-9F80-96C939FB4187}"/>
              </a:ext>
            </a:extLst>
          </p:cNvPr>
          <p:cNvSpPr txBox="1"/>
          <p:nvPr/>
        </p:nvSpPr>
        <p:spPr>
          <a:xfrm>
            <a:off x="7200902" y="1767839"/>
            <a:ext cx="457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ascii table 7 bits representation </a:t>
            </a:r>
          </a:p>
          <a:p>
            <a:r>
              <a:rPr lang="en-US" dirty="0"/>
              <a:t>We converts each letter to it is corresponding number and encrypt it using </a:t>
            </a:r>
            <a:r>
              <a:rPr lang="en-US" dirty="0" err="1"/>
              <a:t>pailliar</a:t>
            </a:r>
            <a:r>
              <a:rPr lang="en-US" dirty="0"/>
              <a:t> encryption </a:t>
            </a:r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pailliar</a:t>
            </a:r>
            <a:r>
              <a:rPr lang="en-US" dirty="0"/>
              <a:t> supports addition of encrypted numbers</a:t>
            </a:r>
          </a:p>
          <a:p>
            <a:br>
              <a:rPr lang="en-US" dirty="0"/>
            </a:br>
            <a:r>
              <a:rPr lang="en-US" dirty="0"/>
              <a:t>public and private keys are hardcoded so we can use the file multiple times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6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3EAB5783-3BD0-4496-AD0E-A2B064180B88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Cont. implementation</a:t>
            </a:r>
          </a:p>
        </p:txBody>
      </p:sp>
      <p:sp>
        <p:nvSpPr>
          <p:cNvPr id="21" name="Trapezoid 13">
            <a:extLst>
              <a:ext uri="{FF2B5EF4-FFF2-40B4-BE49-F238E27FC236}">
                <a16:creationId xmlns:a16="http://schemas.microsoft.com/office/drawing/2014/main" id="{4049C732-23DD-489C-A6E5-F71DCA6135B9}"/>
              </a:ext>
            </a:extLst>
          </p:cNvPr>
          <p:cNvSpPr/>
          <p:nvPr/>
        </p:nvSpPr>
        <p:spPr>
          <a:xfrm>
            <a:off x="10392445" y="1063756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54B307-2204-4718-9F80-96C939FB4187}"/>
              </a:ext>
            </a:extLst>
          </p:cNvPr>
          <p:cNvSpPr txBox="1"/>
          <p:nvPr/>
        </p:nvSpPr>
        <p:spPr>
          <a:xfrm>
            <a:off x="7200902" y="1767839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 commands are not homomorphic but a matter of editing the dictionary.</a:t>
            </a:r>
          </a:p>
          <a:p>
            <a:endParaRPr lang="en-US" dirty="0"/>
          </a:p>
          <a:p>
            <a:r>
              <a:rPr lang="en-US" dirty="0"/>
              <a:t>Except the add command where we use homomorphic properties.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100A89-E479-41DA-A81A-18746B698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" y="1935480"/>
            <a:ext cx="6195060" cy="22564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353F4E-13B2-42FA-821F-4503003A8AA1}"/>
              </a:ext>
            </a:extLst>
          </p:cNvPr>
          <p:cNvSpPr txBox="1"/>
          <p:nvPr/>
        </p:nvSpPr>
        <p:spPr>
          <a:xfrm>
            <a:off x="1143000" y="1484302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Supported commands</a:t>
            </a:r>
          </a:p>
        </p:txBody>
      </p:sp>
    </p:spTree>
    <p:extLst>
      <p:ext uri="{BB962C8B-B14F-4D97-AF65-F5344CB8AC3E}">
        <p14:creationId xmlns:p14="http://schemas.microsoft.com/office/powerpoint/2010/main" val="189890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3EAB5783-3BD0-4496-AD0E-A2B064180B88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Cont. implementation</a:t>
            </a:r>
          </a:p>
        </p:txBody>
      </p:sp>
      <p:sp>
        <p:nvSpPr>
          <p:cNvPr id="21" name="Trapezoid 13">
            <a:extLst>
              <a:ext uri="{FF2B5EF4-FFF2-40B4-BE49-F238E27FC236}">
                <a16:creationId xmlns:a16="http://schemas.microsoft.com/office/drawing/2014/main" id="{4049C732-23DD-489C-A6E5-F71DCA6135B9}"/>
              </a:ext>
            </a:extLst>
          </p:cNvPr>
          <p:cNvSpPr/>
          <p:nvPr/>
        </p:nvSpPr>
        <p:spPr>
          <a:xfrm>
            <a:off x="10392445" y="1063756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54B307-2204-4718-9F80-96C939FB4187}"/>
              </a:ext>
            </a:extLst>
          </p:cNvPr>
          <p:cNvSpPr txBox="1"/>
          <p:nvPr/>
        </p:nvSpPr>
        <p:spPr>
          <a:xfrm>
            <a:off x="7208522" y="1683221"/>
            <a:ext cx="457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receiving the text file from the server we get the corresponding number for it </a:t>
            </a:r>
          </a:p>
          <a:p>
            <a:r>
              <a:rPr lang="en-US" dirty="0"/>
              <a:t>Let’s say </a:t>
            </a:r>
          </a:p>
          <a:p>
            <a:r>
              <a:rPr lang="en-US" dirty="0"/>
              <a:t>122 which correspond to the letter </a:t>
            </a:r>
            <a:r>
              <a:rPr lang="en-US" b="1" dirty="0"/>
              <a:t>z</a:t>
            </a:r>
          </a:p>
          <a:p>
            <a:r>
              <a:rPr lang="en-US" dirty="0"/>
              <a:t>We want to change it to the letter </a:t>
            </a:r>
            <a:r>
              <a:rPr lang="en-US" b="1" dirty="0"/>
              <a:t>a</a:t>
            </a:r>
            <a:r>
              <a:rPr lang="en-US" dirty="0"/>
              <a:t> which is  97 in ascii</a:t>
            </a:r>
          </a:p>
          <a:p>
            <a:endParaRPr lang="en-US" dirty="0"/>
          </a:p>
          <a:p>
            <a:r>
              <a:rPr lang="en-US" dirty="0"/>
              <a:t>Now we take the mod of the Z to 127 </a:t>
            </a:r>
            <a:br>
              <a:rPr lang="en-US" dirty="0"/>
            </a:br>
            <a:r>
              <a:rPr lang="en-US" dirty="0"/>
              <a:t>Z mod 127</a:t>
            </a:r>
            <a:br>
              <a:rPr lang="en-US" dirty="0"/>
            </a:br>
            <a:r>
              <a:rPr lang="en-US" dirty="0"/>
              <a:t> which will be 122  and then we add </a:t>
            </a:r>
          </a:p>
          <a:p>
            <a:r>
              <a:rPr lang="en-US" dirty="0"/>
              <a:t>127 – 122 + 97 = 102 </a:t>
            </a:r>
          </a:p>
          <a:p>
            <a:r>
              <a:rPr lang="en-US" dirty="0"/>
              <a:t>Now we send that to the server which will add</a:t>
            </a:r>
          </a:p>
          <a:p>
            <a:r>
              <a:rPr lang="en-US" dirty="0"/>
              <a:t>122 + 102 = 224 </a:t>
            </a:r>
          </a:p>
          <a:p>
            <a:r>
              <a:rPr lang="en-US" dirty="0"/>
              <a:t>And the mod of that 224 mod 127 = 97 which is equal to </a:t>
            </a:r>
            <a:r>
              <a:rPr lang="en-US" b="1" dirty="0"/>
              <a:t>a</a:t>
            </a:r>
          </a:p>
          <a:p>
            <a:r>
              <a:rPr lang="en-US" dirty="0"/>
              <a:t>If the desired letter is bigger than the previous, we simply just add the difference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7FB3AE-6978-40D6-9DB4-ACE327911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5" y="1047123"/>
            <a:ext cx="6209030" cy="581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DC22021-4F91-425B-ADDB-CE164E978B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45" t="80461" r="2101" b="13638"/>
          <a:stretch/>
        </p:blipFill>
        <p:spPr bwMode="auto">
          <a:xfrm>
            <a:off x="4770120" y="5722620"/>
            <a:ext cx="1325880" cy="3429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AE6E489-5001-457B-B8BB-969846A1FBC3}"/>
              </a:ext>
            </a:extLst>
          </p:cNvPr>
          <p:cNvSpPr/>
          <p:nvPr/>
        </p:nvSpPr>
        <p:spPr>
          <a:xfrm>
            <a:off x="4770120" y="5722620"/>
            <a:ext cx="1325880" cy="3429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DB5A44B-3F2F-4FCD-8ADF-2CFB4E6583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46" t="5045" r="2099" b="89054"/>
          <a:stretch/>
        </p:blipFill>
        <p:spPr bwMode="auto">
          <a:xfrm>
            <a:off x="4770120" y="1340321"/>
            <a:ext cx="1325880" cy="3429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AF7E6B5-81E3-4662-9039-40B3982C3013}"/>
              </a:ext>
            </a:extLst>
          </p:cNvPr>
          <p:cNvSpPr/>
          <p:nvPr/>
        </p:nvSpPr>
        <p:spPr>
          <a:xfrm>
            <a:off x="4770120" y="1340321"/>
            <a:ext cx="1325880" cy="3429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2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1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7141A-4EB9-4A7C-9EDA-671DF03DFBFE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View of the program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B41659-7061-4D08-AD4F-9D21004A1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7" y="1307596"/>
            <a:ext cx="12192000" cy="26888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B4E762-6AD9-4CC8-B178-4202839E4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127" y="3996448"/>
            <a:ext cx="8708547" cy="191178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8945B47-FE95-418F-866F-5E783409E980}"/>
              </a:ext>
            </a:extLst>
          </p:cNvPr>
          <p:cNvCxnSpPr/>
          <p:nvPr/>
        </p:nvCxnSpPr>
        <p:spPr>
          <a:xfrm flipH="1">
            <a:off x="10500360" y="2308860"/>
            <a:ext cx="7924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000ABE-66A1-427C-A957-08A6F7F74176}"/>
              </a:ext>
            </a:extLst>
          </p:cNvPr>
          <p:cNvCxnSpPr/>
          <p:nvPr/>
        </p:nvCxnSpPr>
        <p:spPr>
          <a:xfrm flipH="1">
            <a:off x="6355080" y="1722120"/>
            <a:ext cx="112776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BE5039-463A-4CF7-96E7-DC2210283F9E}"/>
              </a:ext>
            </a:extLst>
          </p:cNvPr>
          <p:cNvCxnSpPr/>
          <p:nvPr/>
        </p:nvCxnSpPr>
        <p:spPr>
          <a:xfrm flipH="1">
            <a:off x="7178040" y="5501640"/>
            <a:ext cx="7924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A0357B-9BAC-4264-B68E-83EA20D1B159}"/>
              </a:ext>
            </a:extLst>
          </p:cNvPr>
          <p:cNvCxnSpPr/>
          <p:nvPr/>
        </p:nvCxnSpPr>
        <p:spPr>
          <a:xfrm flipH="1">
            <a:off x="6355080" y="2941320"/>
            <a:ext cx="112776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41F341-91C0-44FB-8432-7240355DBB55}"/>
              </a:ext>
            </a:extLst>
          </p:cNvPr>
          <p:cNvCxnSpPr/>
          <p:nvPr/>
        </p:nvCxnSpPr>
        <p:spPr>
          <a:xfrm flipH="1">
            <a:off x="6355080" y="4937760"/>
            <a:ext cx="112776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684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7141A-4EB9-4A7C-9EDA-671DF03DFBFE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Cont. View of the program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B41659-7061-4D08-AD4F-9D21004A1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369" y="2191516"/>
            <a:ext cx="9856516" cy="268885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089165-923F-4994-A948-A81E597AA347}"/>
              </a:ext>
            </a:extLst>
          </p:cNvPr>
          <p:cNvCxnSpPr/>
          <p:nvPr/>
        </p:nvCxnSpPr>
        <p:spPr>
          <a:xfrm flipH="1">
            <a:off x="8404860" y="3429000"/>
            <a:ext cx="112776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A7AD05-43F9-4AE9-9012-185C75AC387E}"/>
              </a:ext>
            </a:extLst>
          </p:cNvPr>
          <p:cNvCxnSpPr/>
          <p:nvPr/>
        </p:nvCxnSpPr>
        <p:spPr>
          <a:xfrm flipH="1">
            <a:off x="9418320" y="4015740"/>
            <a:ext cx="7924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858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2917</TotalTime>
  <Words>504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User</cp:lastModifiedBy>
  <cp:revision>141</cp:revision>
  <dcterms:created xsi:type="dcterms:W3CDTF">2019-01-14T06:35:35Z</dcterms:created>
  <dcterms:modified xsi:type="dcterms:W3CDTF">2019-12-10T04:32:17Z</dcterms:modified>
</cp:coreProperties>
</file>