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45"/>
  </p:notesMasterIdLst>
  <p:sldIdLst>
    <p:sldId id="694" r:id="rId3"/>
    <p:sldId id="311" r:id="rId4"/>
    <p:sldId id="471" r:id="rId5"/>
    <p:sldId id="513" r:id="rId6"/>
    <p:sldId id="721" r:id="rId7"/>
    <p:sldId id="473" r:id="rId8"/>
    <p:sldId id="722" r:id="rId9"/>
    <p:sldId id="535" r:id="rId10"/>
    <p:sldId id="476" r:id="rId11"/>
    <p:sldId id="696" r:id="rId12"/>
    <p:sldId id="723" r:id="rId13"/>
    <p:sldId id="701" r:id="rId14"/>
    <p:sldId id="703" r:id="rId15"/>
    <p:sldId id="704" r:id="rId16"/>
    <p:sldId id="702" r:id="rId17"/>
    <p:sldId id="697" r:id="rId18"/>
    <p:sldId id="700" r:id="rId19"/>
    <p:sldId id="705" r:id="rId20"/>
    <p:sldId id="706" r:id="rId21"/>
    <p:sldId id="665" r:id="rId22"/>
    <p:sldId id="724" r:id="rId23"/>
    <p:sldId id="621" r:id="rId24"/>
    <p:sldId id="707" r:id="rId25"/>
    <p:sldId id="623" r:id="rId26"/>
    <p:sldId id="711" r:id="rId27"/>
    <p:sldId id="710" r:id="rId28"/>
    <p:sldId id="626" r:id="rId29"/>
    <p:sldId id="712" r:id="rId30"/>
    <p:sldId id="628" r:id="rId31"/>
    <p:sldId id="715" r:id="rId32"/>
    <p:sldId id="678" r:id="rId33"/>
    <p:sldId id="679" r:id="rId34"/>
    <p:sldId id="716" r:id="rId35"/>
    <p:sldId id="717" r:id="rId36"/>
    <p:sldId id="684" r:id="rId37"/>
    <p:sldId id="686" r:id="rId38"/>
    <p:sldId id="685" r:id="rId39"/>
    <p:sldId id="478" r:id="rId40"/>
    <p:sldId id="692" r:id="rId41"/>
    <p:sldId id="512" r:id="rId42"/>
    <p:sldId id="618" r:id="rId43"/>
    <p:sldId id="71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F6F92D62-A693-45AE-A26B-D0BABD3B904B}">
          <p14:sldIdLst>
            <p14:sldId id="694"/>
            <p14:sldId id="311"/>
            <p14:sldId id="471"/>
            <p14:sldId id="513"/>
            <p14:sldId id="721"/>
            <p14:sldId id="473"/>
            <p14:sldId id="722"/>
            <p14:sldId id="535"/>
            <p14:sldId id="476"/>
            <p14:sldId id="696"/>
            <p14:sldId id="723"/>
            <p14:sldId id="701"/>
            <p14:sldId id="703"/>
            <p14:sldId id="704"/>
            <p14:sldId id="702"/>
            <p14:sldId id="697"/>
            <p14:sldId id="700"/>
            <p14:sldId id="705"/>
            <p14:sldId id="706"/>
            <p14:sldId id="665"/>
            <p14:sldId id="724"/>
          </p14:sldIdLst>
        </p14:section>
        <p14:section name="kNN-LWPLSR" id="{91DFFCF8-6423-4C3F-ACCF-5A2B79E60E3C}">
          <p14:sldIdLst>
            <p14:sldId id="621"/>
            <p14:sldId id="707"/>
          </p14:sldIdLst>
        </p14:section>
        <p14:section name="1D-CNN" id="{59287BC5-22E0-4C32-8D88-FAB70EE91B7E}">
          <p14:sldIdLst>
            <p14:sldId id="623"/>
            <p14:sldId id="711"/>
            <p14:sldId id="710"/>
          </p14:sldIdLst>
        </p14:section>
        <p14:section name="IPA" id="{43DFC2E3-EAC2-48DE-BA7E-17E3E561E795}">
          <p14:sldIdLst>
            <p14:sldId id="626"/>
            <p14:sldId id="712"/>
          </p14:sldIdLst>
        </p14:section>
        <p14:section name="1D-CAE" id="{B1BFC884-5481-46E2-BD19-AED706DBD1E9}">
          <p14:sldIdLst>
            <p14:sldId id="628"/>
            <p14:sldId id="715"/>
            <p14:sldId id="678"/>
            <p14:sldId id="679"/>
            <p14:sldId id="716"/>
            <p14:sldId id="717"/>
            <p14:sldId id="684"/>
            <p14:sldId id="686"/>
            <p14:sldId id="685"/>
            <p14:sldId id="478"/>
            <p14:sldId id="692"/>
            <p14:sldId id="512"/>
            <p14:sldId id="618"/>
            <p14:sldId id="71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5A60"/>
    <a:srgbClr val="6DBCD1"/>
    <a:srgbClr val="99B7BA"/>
    <a:srgbClr val="1A757C"/>
    <a:srgbClr val="20939C"/>
    <a:srgbClr val="008080"/>
    <a:srgbClr val="1FA5A5"/>
    <a:srgbClr val="009999"/>
    <a:srgbClr val="C000C0"/>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76686" autoAdjust="0"/>
  </p:normalViewPr>
  <p:slideViewPr>
    <p:cSldViewPr snapToGrid="0">
      <p:cViewPr varScale="1">
        <p:scale>
          <a:sx n="66" d="100"/>
          <a:sy n="66" d="100"/>
        </p:scale>
        <p:origin x="1243" y="6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5" d="100"/>
          <a:sy n="65" d="100"/>
        </p:scale>
        <p:origin x="3154" y="3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2D46C-E34A-43F4-A8A9-39D200EDAF5C}" type="datetimeFigureOut">
              <a:rPr lang="en-US" smtClean="0"/>
              <a:t>9/6/2025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A94074-3B66-4916-97E4-403F707393D7}" type="slidenum">
              <a:rPr lang="en-US" smtClean="0"/>
              <a:t>‹#›</a:t>
            </a:fld>
            <a:endParaRPr lang="en-US"/>
          </a:p>
        </p:txBody>
      </p:sp>
    </p:spTree>
    <p:extLst>
      <p:ext uri="{BB962C8B-B14F-4D97-AF65-F5344CB8AC3E}">
        <p14:creationId xmlns:p14="http://schemas.microsoft.com/office/powerpoint/2010/main" val="3770500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Merci monsieur le président de m’avoir accordé la parole.</a:t>
            </a:r>
            <a:br>
              <a:rPr lang="fr-FR" dirty="0"/>
            </a:br>
            <a:r>
              <a:rPr lang="fr-FR" dirty="0"/>
              <a:t>Mesdames et Messieurs les membres du jury,</a:t>
            </a:r>
            <a:br>
              <a:rPr lang="fr-FR" dirty="0"/>
            </a:br>
            <a:r>
              <a:rPr lang="fr-FR" dirty="0"/>
              <a:t>Aimable famille, cher audience,</a:t>
            </a:r>
          </a:p>
          <a:p>
            <a:r>
              <a:rPr lang="fr-FR" dirty="0"/>
              <a:t>J’ai l’honneur de vous présenter aujourd’hui le fruit de mon travail de fin d’études, réalisé dans le cadre de ma formation d’ingénieur Agronome option Data science en agriculture.</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Ce travail s’intitule :</a:t>
            </a:r>
            <a:br>
              <a:rPr lang="fr-FR" dirty="0"/>
            </a:br>
            <a:r>
              <a:rPr lang="fr-FR" b="0" dirty="0"/>
              <a:t>«</a:t>
            </a:r>
            <a:r>
              <a:rPr lang="fr-FR" sz="1800" b="1" dirty="0">
                <a:effectLst/>
                <a:latin typeface="Times New Roman" panose="02020603050405020304" pitchFamily="18" charset="0"/>
                <a:ea typeface="Cambria" panose="02040503050406030204" pitchFamily="18" charset="0"/>
              </a:rPr>
              <a:t>Évaluation des performances de modèles d'apprentissage profond pour prédire la composition chimique de fourrage à partir de données de spectroscopie en proche infrarouge</a:t>
            </a:r>
            <a:r>
              <a:rPr lang="fr-FR" b="0" dirty="0"/>
              <a:t>».</a:t>
            </a:r>
          </a:p>
          <a:p>
            <a:endParaRPr lang="fr-FR" b="1" dirty="0"/>
          </a:p>
        </p:txBody>
      </p:sp>
      <p:sp>
        <p:nvSpPr>
          <p:cNvPr id="4" name="Espace réservé du numéro de diapositive 3"/>
          <p:cNvSpPr>
            <a:spLocks noGrp="1"/>
          </p:cNvSpPr>
          <p:nvPr>
            <p:ph type="sldNum" sz="quarter" idx="10"/>
          </p:nvPr>
        </p:nvSpPr>
        <p:spPr/>
        <p:txBody>
          <a:bodyPr/>
          <a:lstStyle/>
          <a:p>
            <a:fld id="{2FA94074-3B66-4916-97E4-403F707393D7}" type="slidenum">
              <a:rPr lang="en-US" smtClean="0"/>
              <a:t>1</a:t>
            </a:fld>
            <a:endParaRPr lang="en-US"/>
          </a:p>
        </p:txBody>
      </p:sp>
    </p:spTree>
    <p:extLst>
      <p:ext uri="{BB962C8B-B14F-4D97-AF65-F5344CB8AC3E}">
        <p14:creationId xmlns:p14="http://schemas.microsoft.com/office/powerpoint/2010/main" val="2354474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2800" dirty="0"/>
              <a:t>Commençons par les données que nous avons utiliser. Nos données d’entrée sont organisées sous forme d’une matrice des X </a:t>
            </a:r>
            <a:r>
              <a:rPr lang="fr-FR" sz="2800" b="1" dirty="0"/>
              <a:t>(click).</a:t>
            </a:r>
          </a:p>
          <a:p>
            <a:r>
              <a:rPr lang="fr-FR" sz="2800" dirty="0"/>
              <a:t>Cette matrice contient Pour chaque échantillon, une signature spectrale mesurée sur </a:t>
            </a:r>
            <a:r>
              <a:rPr lang="fr-FR" sz="4000" b="0" dirty="0"/>
              <a:t>700 longueurs d'onde </a:t>
            </a:r>
            <a:r>
              <a:rPr lang="fr-FR" sz="4000" b="1" dirty="0"/>
              <a:t>(click)</a:t>
            </a:r>
            <a:r>
              <a:rPr lang="fr-FR" sz="4000" dirty="0"/>
              <a:t>.</a:t>
            </a:r>
          </a:p>
          <a:p>
            <a:r>
              <a:rPr lang="fr-FR" sz="4000" dirty="0"/>
              <a:t>Ces valeurs sont des </a:t>
            </a:r>
            <a:r>
              <a:rPr lang="fr-FR" sz="4000" b="0" dirty="0"/>
              <a:t>absorbances</a:t>
            </a:r>
            <a:r>
              <a:rPr lang="fr-FR" sz="4000" b="1" dirty="0"/>
              <a:t> (click)</a:t>
            </a:r>
            <a:r>
              <a:rPr lang="fr-FR" sz="4000" dirty="0"/>
              <a:t>, qui ont </a:t>
            </a:r>
            <a:r>
              <a:rPr lang="en-GB" sz="4000" dirty="0" err="1"/>
              <a:t>été</a:t>
            </a:r>
            <a:r>
              <a:rPr lang="fr-FR" sz="4000" dirty="0"/>
              <a:t> </a:t>
            </a:r>
            <a:r>
              <a:rPr lang="en-GB" sz="5400" dirty="0" err="1"/>
              <a:t>prétraitées</a:t>
            </a:r>
            <a:r>
              <a:rPr lang="en-GB" sz="5400" dirty="0"/>
              <a:t>. </a:t>
            </a:r>
            <a:r>
              <a:rPr lang="fr-FR" sz="4000" dirty="0"/>
              <a:t>Les prétraitements permettent de 'nettoyer' le signal pour aider les modèles à mieux apprendre.</a:t>
            </a:r>
            <a:endParaRPr lang="fr-FR" sz="2800" dirty="0"/>
          </a:p>
          <a:p>
            <a:r>
              <a:rPr lang="en-GB" sz="4000" dirty="0" err="1"/>
              <a:t>Concrètement</a:t>
            </a:r>
            <a:r>
              <a:rPr lang="en-GB" sz="4000" dirty="0"/>
              <a:t> </a:t>
            </a:r>
            <a:r>
              <a:rPr lang="en-GB" sz="4000" b="1" dirty="0"/>
              <a:t>(click)</a:t>
            </a:r>
            <a:r>
              <a:rPr lang="en-GB" sz="4000" dirty="0"/>
              <a:t>, </a:t>
            </a:r>
            <a:r>
              <a:rPr lang="fr-FR" sz="4000" dirty="0"/>
              <a:t>il s’agit d’</a:t>
            </a:r>
            <a:r>
              <a:rPr lang="fr-FR" sz="2800" dirty="0"/>
              <a:t>une </a:t>
            </a:r>
            <a:r>
              <a:rPr lang="fr-FR" sz="2800" dirty="0" err="1"/>
              <a:t>Normalization</a:t>
            </a:r>
            <a:r>
              <a:rPr lang="fr-FR" sz="2800" dirty="0"/>
              <a:t> suivi d’un lissage pour corriger les décalages de ligne de base constants. </a:t>
            </a:r>
          </a:p>
          <a:p>
            <a:endParaRPr lang="fr-FR" sz="4000" dirty="0"/>
          </a:p>
          <a:p>
            <a:endParaRPr lang="fr-FR" sz="2800" dirty="0"/>
          </a:p>
          <a:p>
            <a:endParaRPr lang="fr-FR" sz="1800" b="1" dirty="0"/>
          </a:p>
        </p:txBody>
      </p:sp>
      <p:sp>
        <p:nvSpPr>
          <p:cNvPr id="4" name="Espace réservé du numéro de diapositive 3"/>
          <p:cNvSpPr>
            <a:spLocks noGrp="1"/>
          </p:cNvSpPr>
          <p:nvPr>
            <p:ph type="sldNum" sz="quarter" idx="10"/>
          </p:nvPr>
        </p:nvSpPr>
        <p:spPr/>
        <p:txBody>
          <a:bodyPr/>
          <a:lstStyle/>
          <a:p>
            <a:fld id="{438AD4DD-96E2-47E1-B3C8-8AF0E6164A62}" type="slidenum">
              <a:rPr lang="fr-FR" smtClean="0">
                <a:solidFill>
                  <a:prstClr val="black"/>
                </a:solidFill>
              </a:rPr>
              <a:pPr/>
              <a:t>10</a:t>
            </a:fld>
            <a:endParaRPr lang="fr-FR">
              <a:solidFill>
                <a:prstClr val="black"/>
              </a:solidFill>
            </a:endParaRPr>
          </a:p>
        </p:txBody>
      </p:sp>
    </p:spTree>
    <p:extLst>
      <p:ext uri="{BB962C8B-B14F-4D97-AF65-F5344CB8AC3E}">
        <p14:creationId xmlns:p14="http://schemas.microsoft.com/office/powerpoint/2010/main" val="717394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2800" dirty="0"/>
              <a:t>Après les spectres, nous avons la matrice Y </a:t>
            </a:r>
            <a:r>
              <a:rPr lang="fr-FR" sz="1800" b="1" kern="1200" dirty="0">
                <a:solidFill>
                  <a:srgbClr val="000000"/>
                </a:solidFill>
                <a:effectLst/>
                <a:latin typeface="Calibri" panose="020F0502020204030204" pitchFamily="34" charset="0"/>
                <a:ea typeface="+mn-ea"/>
                <a:cs typeface="+mn-cs"/>
              </a:rPr>
              <a:t>(click)</a:t>
            </a:r>
            <a:r>
              <a:rPr lang="fr-FR" sz="2800" dirty="0"/>
              <a:t>, qui contient les variables que nous cherchons à prédire. Pour les mêmes échantillons, nous disposons de valeurs de composition chimique pour 6 indicateurs </a:t>
            </a:r>
            <a:r>
              <a:rPr lang="fr-FR" sz="2800" b="1" dirty="0"/>
              <a:t>(click) </a:t>
            </a:r>
            <a:r>
              <a:rPr lang="fr-FR" sz="2800" dirty="0"/>
              <a:t>de la qualité nutritionnelle d'un fourrage, tous exprimés en pourcentage de matière sèche.</a:t>
            </a:r>
          </a:p>
          <a:p>
            <a:endParaRPr lang="fr-FR" sz="2800" b="0" dirty="0"/>
          </a:p>
          <a:p>
            <a:r>
              <a:rPr lang="fr-FR" sz="2800" b="0" dirty="0"/>
              <a:t>Nous avons l</a:t>
            </a:r>
            <a:r>
              <a:rPr lang="fr-FR" sz="2800" dirty="0"/>
              <a:t>a </a:t>
            </a:r>
            <a:r>
              <a:rPr lang="fr-FR" sz="2800" b="1" dirty="0"/>
              <a:t>teneur en protéines brutes (</a:t>
            </a:r>
            <a:r>
              <a:rPr lang="fr-FR" sz="2800" b="1" dirty="0" err="1"/>
              <a:t>cp</a:t>
            </a:r>
            <a:r>
              <a:rPr lang="fr-FR" sz="2800" b="1" dirty="0"/>
              <a:t>), </a:t>
            </a:r>
            <a:r>
              <a:rPr lang="fr-FR" sz="4000" dirty="0"/>
              <a:t>les différentes fractions de fibres </a:t>
            </a:r>
            <a:r>
              <a:rPr lang="en-GB" sz="4000" b="1" dirty="0"/>
              <a:t>ADF, NDF et ADL, </a:t>
            </a:r>
            <a:r>
              <a:rPr lang="en-GB" sz="4000" b="0" dirty="0"/>
              <a:t>la cellulose brute</a:t>
            </a:r>
            <a:r>
              <a:rPr lang="en-GB" sz="4000" b="1" dirty="0"/>
              <a:t> et la </a:t>
            </a:r>
            <a:r>
              <a:rPr lang="fr-FR" sz="4000" dirty="0"/>
              <a:t>digestibilité de la matière sèche.</a:t>
            </a:r>
            <a:endParaRPr lang="fr-FR" sz="2800" dirty="0"/>
          </a:p>
          <a:p>
            <a:endParaRPr lang="fr-FR" sz="1800" b="0" dirty="0"/>
          </a:p>
          <a:p>
            <a:r>
              <a:rPr lang="fr-FR" sz="2800" dirty="0"/>
              <a:t>L'objectif de notre travail est donc d'utiliser les spectres d'absorbance, pour prédire chacune de ces 6 variables.</a:t>
            </a:r>
            <a:endParaRPr lang="fr-FR" sz="1800" b="0" dirty="0"/>
          </a:p>
        </p:txBody>
      </p:sp>
      <p:sp>
        <p:nvSpPr>
          <p:cNvPr id="4" name="Espace réservé du numéro de diapositive 3"/>
          <p:cNvSpPr>
            <a:spLocks noGrp="1"/>
          </p:cNvSpPr>
          <p:nvPr>
            <p:ph type="sldNum" sz="quarter" idx="10"/>
          </p:nvPr>
        </p:nvSpPr>
        <p:spPr/>
        <p:txBody>
          <a:bodyPr/>
          <a:lstStyle/>
          <a:p>
            <a:fld id="{438AD4DD-96E2-47E1-B3C8-8AF0E6164A62}" type="slidenum">
              <a:rPr lang="fr-FR" smtClean="0">
                <a:solidFill>
                  <a:prstClr val="black"/>
                </a:solidFill>
              </a:rPr>
              <a:pPr/>
              <a:t>11</a:t>
            </a:fld>
            <a:endParaRPr lang="fr-FR">
              <a:solidFill>
                <a:prstClr val="black"/>
              </a:solidFill>
            </a:endParaRPr>
          </a:p>
        </p:txBody>
      </p:sp>
    </p:spTree>
    <p:extLst>
      <p:ext uri="{BB962C8B-B14F-4D97-AF65-F5344CB8AC3E}">
        <p14:creationId xmlns:p14="http://schemas.microsoft.com/office/powerpoint/2010/main" val="256248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7200" dirty="0"/>
              <a:t>Avant de passer à la modélisation, nous devons vérifier que notre ensemble de test est bien représentatif de l’ensemble d'entraînement.</a:t>
            </a:r>
          </a:p>
          <a:p>
            <a:endParaRPr lang="fr-FR" sz="7200" dirty="0"/>
          </a:p>
          <a:p>
            <a:r>
              <a:rPr lang="fr-FR" sz="2800" dirty="0"/>
              <a:t>Pour une </a:t>
            </a:r>
            <a:r>
              <a:rPr lang="fr-FR" sz="2800" b="1" dirty="0"/>
              <a:t>première inspection visuelle</a:t>
            </a:r>
            <a:r>
              <a:rPr lang="fr-FR" sz="2800" dirty="0"/>
              <a:t>, </a:t>
            </a:r>
            <a:r>
              <a:rPr lang="fr-FR" sz="2800" b="1" dirty="0"/>
              <a:t>(click)</a:t>
            </a:r>
            <a:r>
              <a:rPr lang="fr-FR" sz="2800" dirty="0"/>
              <a:t> nous avons superposé 50 spectres choisis au hasard dans l'ensemble d'entraînement, en bleu, et dans l'ensemble de test, en rouge.</a:t>
            </a:r>
            <a:endParaRPr lang="fr-FR" sz="72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2800" dirty="0"/>
              <a:t>On observe ainsi que les spectres du jeu de test se situent bien à l'intérieur de l'amplitude du jeu d'entraînement.</a:t>
            </a:r>
            <a:endParaRPr lang="fr-FR" sz="1800" b="1" dirty="0"/>
          </a:p>
        </p:txBody>
      </p:sp>
      <p:sp>
        <p:nvSpPr>
          <p:cNvPr id="4" name="Espace réservé du numéro de diapositive 3"/>
          <p:cNvSpPr>
            <a:spLocks noGrp="1"/>
          </p:cNvSpPr>
          <p:nvPr>
            <p:ph type="sldNum" sz="quarter" idx="10"/>
          </p:nvPr>
        </p:nvSpPr>
        <p:spPr/>
        <p:txBody>
          <a:bodyPr/>
          <a:lstStyle/>
          <a:p>
            <a:fld id="{438AD4DD-96E2-47E1-B3C8-8AF0E6164A62}" type="slidenum">
              <a:rPr lang="fr-FR" smtClean="0">
                <a:solidFill>
                  <a:prstClr val="black"/>
                </a:solidFill>
              </a:rPr>
              <a:pPr/>
              <a:t>12</a:t>
            </a:fld>
            <a:endParaRPr lang="fr-FR">
              <a:solidFill>
                <a:prstClr val="black"/>
              </a:solidFill>
            </a:endParaRPr>
          </a:p>
        </p:txBody>
      </p:sp>
    </p:spTree>
    <p:extLst>
      <p:ext uri="{BB962C8B-B14F-4D97-AF65-F5344CB8AC3E}">
        <p14:creationId xmlns:p14="http://schemas.microsoft.com/office/powerpoint/2010/main" val="1942463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800" b="0" dirty="0"/>
              <a:t>Pour aller plus loin, nous </a:t>
            </a:r>
            <a:r>
              <a:rPr lang="fr-FR" sz="2800" dirty="0"/>
              <a:t>avons utilisé une ACP pour visualiser la structure globale de nos données spectrales en dimension réduite.</a:t>
            </a:r>
          </a:p>
          <a:p>
            <a:r>
              <a:rPr lang="fr-FR" sz="2800" b="1" dirty="0"/>
              <a:t>(click) Ci-contre</a:t>
            </a:r>
            <a:r>
              <a:rPr lang="fr-FR" sz="2800" dirty="0"/>
              <a:t> nous avons la part de variance expliquée par chaque composante. On observe que les trois premières composantes résument environ </a:t>
            </a:r>
            <a:r>
              <a:rPr lang="fr-FR" sz="2800" b="0" dirty="0"/>
              <a:t>72% de la variance</a:t>
            </a:r>
            <a:r>
              <a:rPr lang="fr-FR" sz="2800" b="1" dirty="0"/>
              <a:t>, </a:t>
            </a:r>
            <a:r>
              <a:rPr lang="fr-FR" sz="2800" b="0" dirty="0"/>
              <a:t>donc on va se contenter du plan principale (composantes 1 et 2)(Click) et le plan composé de composantes 2 et 3)</a:t>
            </a:r>
            <a:r>
              <a:rPr lang="fr-FR" sz="2800" b="1" dirty="0"/>
              <a:t>(Click)</a:t>
            </a:r>
          </a:p>
          <a:p>
            <a:r>
              <a:rPr lang="fr-FR" sz="2800" dirty="0"/>
              <a:t>De même, les échantillons de l’ensemble du test (en rouge) sont distribués de manière homogène au sein du nuage de points de l’ensemble d’entraînement (en bleu), ce qui </a:t>
            </a:r>
            <a:r>
              <a:rPr lang="fr-FR" sz="4000" dirty="0"/>
              <a:t>confirme la bonne représentativité de notre jeu de test</a:t>
            </a:r>
            <a:endParaRPr lang="fr-FR" sz="2800" dirty="0"/>
          </a:p>
          <a:p>
            <a:endParaRPr lang="fr-FR" sz="1800" b="0" dirty="0"/>
          </a:p>
        </p:txBody>
      </p:sp>
      <p:sp>
        <p:nvSpPr>
          <p:cNvPr id="4" name="Espace réservé du numéro de diapositive 3"/>
          <p:cNvSpPr>
            <a:spLocks noGrp="1"/>
          </p:cNvSpPr>
          <p:nvPr>
            <p:ph type="sldNum" sz="quarter" idx="10"/>
          </p:nvPr>
        </p:nvSpPr>
        <p:spPr/>
        <p:txBody>
          <a:bodyPr/>
          <a:lstStyle/>
          <a:p>
            <a:fld id="{438AD4DD-96E2-47E1-B3C8-8AF0E6164A62}" type="slidenum">
              <a:rPr lang="fr-FR" smtClean="0">
                <a:solidFill>
                  <a:prstClr val="black"/>
                </a:solidFill>
              </a:rPr>
              <a:pPr/>
              <a:t>13</a:t>
            </a:fld>
            <a:endParaRPr lang="fr-FR">
              <a:solidFill>
                <a:prstClr val="black"/>
              </a:solidFill>
            </a:endParaRPr>
          </a:p>
        </p:txBody>
      </p:sp>
    </p:spTree>
    <p:extLst>
      <p:ext uri="{BB962C8B-B14F-4D97-AF65-F5344CB8AC3E}">
        <p14:creationId xmlns:p14="http://schemas.microsoft.com/office/powerpoint/2010/main" val="4244489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2800" dirty="0"/>
              <a:t>Après avoir validé la représentativité de nos prédicteurs, on va passer aux variables cibles.</a:t>
            </a:r>
          </a:p>
          <a:p>
            <a:r>
              <a:rPr lang="fr-FR" sz="2800" dirty="0"/>
              <a:t>Nous avons ci contre les diagrammes en boîtes pour nos six variables chimiques, pour comparer les distributions des ensembles d'entraînement et de test.</a:t>
            </a:r>
          </a:p>
          <a:p>
            <a:r>
              <a:rPr lang="fr-FR" sz="1800" b="1" dirty="0"/>
              <a:t>On constate ainsi que (click) les médianes et les dispersions sont quasiment identiques entre les 2 ensembles pour toutes les variables.</a:t>
            </a:r>
          </a:p>
        </p:txBody>
      </p:sp>
      <p:sp>
        <p:nvSpPr>
          <p:cNvPr id="4" name="Espace réservé du numéro de diapositive 3"/>
          <p:cNvSpPr>
            <a:spLocks noGrp="1"/>
          </p:cNvSpPr>
          <p:nvPr>
            <p:ph type="sldNum" sz="quarter" idx="10"/>
          </p:nvPr>
        </p:nvSpPr>
        <p:spPr/>
        <p:txBody>
          <a:bodyPr/>
          <a:lstStyle/>
          <a:p>
            <a:fld id="{438AD4DD-96E2-47E1-B3C8-8AF0E6164A62}" type="slidenum">
              <a:rPr lang="fr-FR" smtClean="0">
                <a:solidFill>
                  <a:prstClr val="black"/>
                </a:solidFill>
              </a:rPr>
              <a:pPr/>
              <a:t>14</a:t>
            </a:fld>
            <a:endParaRPr lang="fr-FR">
              <a:solidFill>
                <a:prstClr val="black"/>
              </a:solidFill>
            </a:endParaRPr>
          </a:p>
        </p:txBody>
      </p:sp>
    </p:spTree>
    <p:extLst>
      <p:ext uri="{BB962C8B-B14F-4D97-AF65-F5344CB8AC3E}">
        <p14:creationId xmlns:p14="http://schemas.microsoft.com/office/powerpoint/2010/main" val="2957094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800" b="1" dirty="0"/>
              <a:t>Et Pour conclure </a:t>
            </a:r>
            <a:r>
              <a:rPr lang="en-GB" sz="2800" dirty="0" err="1"/>
              <a:t>cette</a:t>
            </a:r>
            <a:r>
              <a:rPr lang="en-GB" sz="2800" dirty="0"/>
              <a:t> </a:t>
            </a:r>
            <a:r>
              <a:rPr lang="en-GB" sz="2800" dirty="0" err="1"/>
              <a:t>partie</a:t>
            </a:r>
            <a:r>
              <a:rPr lang="en-GB" sz="2800" dirty="0"/>
              <a:t>, nous </a:t>
            </a:r>
            <a:r>
              <a:rPr lang="en-GB" sz="2800" dirty="0" err="1"/>
              <a:t>avons</a:t>
            </a:r>
            <a:r>
              <a:rPr lang="en-GB" sz="2800" dirty="0"/>
              <a:t> </a:t>
            </a:r>
            <a:r>
              <a:rPr lang="fr-FR" sz="2800" dirty="0"/>
              <a:t>superposer les histogrammes de fréquence pour la variable ADF à titre d’exemple. Le graphique </a:t>
            </a:r>
            <a:r>
              <a:rPr lang="fr-FR" sz="1800" b="1" dirty="0"/>
              <a:t>confirme que la distribution de l’ensemble de test ressemble à celle de l’ensemble d’entraînement.</a:t>
            </a:r>
          </a:p>
          <a:p>
            <a:endParaRPr lang="fr-FR" sz="1800" b="1" dirty="0"/>
          </a:p>
          <a:p>
            <a:r>
              <a:rPr lang="fr-FR" sz="1800" dirty="0"/>
              <a:t>Maintenant que nous avons validé nos données, passons au protocole expérimental. </a:t>
            </a:r>
            <a:r>
              <a:rPr lang="fr-FR" sz="1800" b="1" dirty="0"/>
              <a:t>(click)</a:t>
            </a:r>
          </a:p>
        </p:txBody>
      </p:sp>
      <p:sp>
        <p:nvSpPr>
          <p:cNvPr id="4" name="Espace réservé du numéro de diapositive 3"/>
          <p:cNvSpPr>
            <a:spLocks noGrp="1"/>
          </p:cNvSpPr>
          <p:nvPr>
            <p:ph type="sldNum" sz="quarter" idx="10"/>
          </p:nvPr>
        </p:nvSpPr>
        <p:spPr/>
        <p:txBody>
          <a:bodyPr/>
          <a:lstStyle/>
          <a:p>
            <a:fld id="{438AD4DD-96E2-47E1-B3C8-8AF0E6164A62}" type="slidenum">
              <a:rPr lang="fr-FR" smtClean="0">
                <a:solidFill>
                  <a:prstClr val="black"/>
                </a:solidFill>
              </a:rPr>
              <a:pPr/>
              <a:t>15</a:t>
            </a:fld>
            <a:endParaRPr lang="fr-FR">
              <a:solidFill>
                <a:prstClr val="black"/>
              </a:solidFill>
            </a:endParaRPr>
          </a:p>
        </p:txBody>
      </p:sp>
    </p:spTree>
    <p:extLst>
      <p:ext uri="{BB962C8B-B14F-4D97-AF65-F5344CB8AC3E}">
        <p14:creationId xmlns:p14="http://schemas.microsoft.com/office/powerpoint/2010/main" val="777132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2800" dirty="0"/>
              <a:t>Pour garantir une comparaison équitable entre toutes les approches, nous avons défini et appliqué systématiquement le même cadre expérimental à tous les modèles.</a:t>
            </a:r>
          </a:p>
          <a:p>
            <a:endParaRPr lang="fr-FR" sz="2800" b="1" dirty="0"/>
          </a:p>
          <a:p>
            <a:r>
              <a:rPr lang="fr-FR" sz="2800" dirty="0"/>
              <a:t>On commence par la division de nos données(click). Nous avons alloué </a:t>
            </a:r>
            <a:r>
              <a:rPr lang="fr-FR" sz="2800" b="1" dirty="0"/>
              <a:t>75 %</a:t>
            </a:r>
            <a:r>
              <a:rPr lang="fr-FR" sz="2800" dirty="0"/>
              <a:t> à l'ensemble d'entraînement pour construire les modèles, et les </a:t>
            </a:r>
            <a:r>
              <a:rPr lang="fr-FR" sz="2800" b="1" dirty="0"/>
              <a:t>25 %</a:t>
            </a:r>
            <a:r>
              <a:rPr lang="fr-FR" sz="2800" dirty="0"/>
              <a:t> restants ont été mis de côté pendant la phase de développement.(click) </a:t>
            </a:r>
          </a:p>
          <a:p>
            <a:r>
              <a:rPr lang="fr-FR" dirty="0"/>
              <a:t>Ensuite, en travaillant </a:t>
            </a:r>
            <a:r>
              <a:rPr lang="fr-FR" b="1" dirty="0"/>
              <a:t>uniquement</a:t>
            </a:r>
            <a:r>
              <a:rPr lang="fr-FR" dirty="0"/>
              <a:t> sur l'ensemble d'entraînement, nous avons optimisé les hyperparamètres de chaque modèle avec une </a:t>
            </a:r>
            <a:r>
              <a:rPr lang="fr-FR" b="1" dirty="0"/>
              <a:t>validation croisée à 5 plis</a:t>
            </a:r>
            <a:r>
              <a:rPr lang="fr-FR" dirty="0"/>
              <a:t>.(click)</a:t>
            </a:r>
          </a:p>
          <a:p>
            <a:r>
              <a:rPr lang="fr-FR" dirty="0"/>
              <a:t>Une fois que nous avons obtenu ces meilleurs paramètres, nous les avons utilisés pour entraîner notre modèle final sur la (click) </a:t>
            </a:r>
            <a:r>
              <a:rPr lang="fr-FR" b="1" dirty="0"/>
              <a:t>totalité</a:t>
            </a:r>
            <a:r>
              <a:rPr lang="fr-FR" dirty="0"/>
              <a:t> de l'ensemble d'entraînement.</a:t>
            </a:r>
          </a:p>
          <a:p>
            <a:r>
              <a:rPr lang="fr-FR" dirty="0"/>
              <a:t>Et c'est seulement à ce stade, une fois le modèle finalisé, (click) que nous l'évaluons sur l'ensemble de test pour obtenir les différentes métriques d’évaluation.</a:t>
            </a:r>
            <a:endParaRPr lang="fr-FR" sz="1200" b="1" dirty="0"/>
          </a:p>
        </p:txBody>
      </p:sp>
      <p:sp>
        <p:nvSpPr>
          <p:cNvPr id="4" name="Espace réservé du numéro de diapositive 3"/>
          <p:cNvSpPr>
            <a:spLocks noGrp="1"/>
          </p:cNvSpPr>
          <p:nvPr>
            <p:ph type="sldNum" sz="quarter" idx="10"/>
          </p:nvPr>
        </p:nvSpPr>
        <p:spPr/>
        <p:txBody>
          <a:bodyPr/>
          <a:lstStyle/>
          <a:p>
            <a:fld id="{438AD4DD-96E2-47E1-B3C8-8AF0E6164A62}" type="slidenum">
              <a:rPr lang="fr-FR" smtClean="0">
                <a:solidFill>
                  <a:prstClr val="black"/>
                </a:solidFill>
              </a:rPr>
              <a:pPr/>
              <a:t>16</a:t>
            </a:fld>
            <a:endParaRPr lang="fr-FR">
              <a:solidFill>
                <a:prstClr val="black"/>
              </a:solidFill>
            </a:endParaRPr>
          </a:p>
        </p:txBody>
      </p:sp>
    </p:spTree>
    <p:extLst>
      <p:ext uri="{BB962C8B-B14F-4D97-AF65-F5344CB8AC3E}">
        <p14:creationId xmlns:p14="http://schemas.microsoft.com/office/powerpoint/2010/main" val="923077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4000" dirty="0"/>
              <a:t>Pour évaluer nos modèles, nous avons utilisé trois métriques complémentaires.</a:t>
            </a:r>
            <a:r>
              <a:rPr lang="fr-FR" sz="4000" b="1" dirty="0"/>
              <a:t>(</a:t>
            </a:r>
            <a:r>
              <a:rPr lang="fr-FR" sz="1800" b="1" dirty="0"/>
              <a:t>click)</a:t>
            </a:r>
          </a:p>
          <a:p>
            <a:r>
              <a:rPr lang="fr-FR" sz="5400" dirty="0"/>
              <a:t>La première est le </a:t>
            </a:r>
            <a:r>
              <a:rPr lang="fr-FR" sz="5400" b="1" dirty="0"/>
              <a:t>RMSEP</a:t>
            </a:r>
            <a:r>
              <a:rPr lang="fr-FR" sz="5400" dirty="0"/>
              <a:t>, ou Erreur Quadratique Moyenne de Prédiction (click). exprimée dans la même unité que la variable que l'on prédit. L’objectif (click) est donc d’obtenir un RMSEP </a:t>
            </a:r>
            <a:r>
              <a:rPr lang="fr-FR" sz="5400" b="1" dirty="0"/>
              <a:t>le plus faible possible</a:t>
            </a:r>
            <a:r>
              <a:rPr lang="fr-FR" sz="5400" dirty="0"/>
              <a:t>.</a:t>
            </a:r>
            <a:endParaRPr lang="fr-FR" sz="4000" b="0" dirty="0"/>
          </a:p>
        </p:txBody>
      </p:sp>
      <p:sp>
        <p:nvSpPr>
          <p:cNvPr id="4" name="Espace réservé du numéro de diapositive 3"/>
          <p:cNvSpPr>
            <a:spLocks noGrp="1"/>
          </p:cNvSpPr>
          <p:nvPr>
            <p:ph type="sldNum" sz="quarter" idx="10"/>
          </p:nvPr>
        </p:nvSpPr>
        <p:spPr/>
        <p:txBody>
          <a:bodyPr/>
          <a:lstStyle/>
          <a:p>
            <a:fld id="{438AD4DD-96E2-47E1-B3C8-8AF0E6164A62}" type="slidenum">
              <a:rPr lang="fr-FR" smtClean="0">
                <a:solidFill>
                  <a:prstClr val="black"/>
                </a:solidFill>
              </a:rPr>
              <a:pPr/>
              <a:t>17</a:t>
            </a:fld>
            <a:endParaRPr lang="fr-FR">
              <a:solidFill>
                <a:prstClr val="black"/>
              </a:solidFill>
            </a:endParaRPr>
          </a:p>
        </p:txBody>
      </p:sp>
    </p:spTree>
    <p:extLst>
      <p:ext uri="{BB962C8B-B14F-4D97-AF65-F5344CB8AC3E}">
        <p14:creationId xmlns:p14="http://schemas.microsoft.com/office/powerpoint/2010/main" val="3148917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4000" dirty="0"/>
              <a:t>La deuxième métrique est l'</a:t>
            </a:r>
            <a:r>
              <a:rPr lang="fr-FR" sz="4000" b="1" dirty="0"/>
              <a:t>Erreur Relative(click)</a:t>
            </a:r>
            <a:r>
              <a:rPr lang="fr-FR" sz="4000" dirty="0"/>
              <a:t>. Elle est calculée(click) en divisant le RMSEP par la moyenne de la variable. Son grand intérêt est de nous fournir une mesure de l'erreur </a:t>
            </a:r>
            <a:r>
              <a:rPr lang="fr-FR" sz="4000" b="1" dirty="0"/>
              <a:t>normalisée</a:t>
            </a:r>
            <a:r>
              <a:rPr lang="fr-FR" sz="4000" dirty="0"/>
              <a:t>, en pourcentage. </a:t>
            </a:r>
            <a:r>
              <a:rPr lang="fr-FR" sz="2800" dirty="0"/>
              <a:t>Ce qui va nous permettre de comparer de manière plus juste la performance d'un modèle sur des variables qui ont des ordres de grandeur différents.</a:t>
            </a:r>
          </a:p>
          <a:p>
            <a:r>
              <a:rPr lang="fr-FR" sz="2800" b="1" dirty="0"/>
              <a:t>De même (click) on cherche a minimiser l’erreur relative</a:t>
            </a:r>
            <a:endParaRPr lang="fr-FR" sz="1800" b="1" dirty="0"/>
          </a:p>
        </p:txBody>
      </p:sp>
      <p:sp>
        <p:nvSpPr>
          <p:cNvPr id="4" name="Espace réservé du numéro de diapositive 3"/>
          <p:cNvSpPr>
            <a:spLocks noGrp="1"/>
          </p:cNvSpPr>
          <p:nvPr>
            <p:ph type="sldNum" sz="quarter" idx="10"/>
          </p:nvPr>
        </p:nvSpPr>
        <p:spPr/>
        <p:txBody>
          <a:bodyPr/>
          <a:lstStyle/>
          <a:p>
            <a:fld id="{438AD4DD-96E2-47E1-B3C8-8AF0E6164A62}" type="slidenum">
              <a:rPr lang="fr-FR" smtClean="0">
                <a:solidFill>
                  <a:prstClr val="black"/>
                </a:solidFill>
              </a:rPr>
              <a:pPr/>
              <a:t>18</a:t>
            </a:fld>
            <a:endParaRPr lang="fr-FR">
              <a:solidFill>
                <a:prstClr val="black"/>
              </a:solidFill>
            </a:endParaRPr>
          </a:p>
        </p:txBody>
      </p:sp>
    </p:spTree>
    <p:extLst>
      <p:ext uri="{BB962C8B-B14F-4D97-AF65-F5344CB8AC3E}">
        <p14:creationId xmlns:p14="http://schemas.microsoft.com/office/powerpoint/2010/main" val="984711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2800" dirty="0"/>
              <a:t>Enfin, la troisième métrique est le </a:t>
            </a:r>
            <a:r>
              <a:rPr lang="fr-FR" sz="2800" b="1" dirty="0"/>
              <a:t>RPD</a:t>
            </a:r>
            <a:r>
              <a:rPr lang="fr-FR" sz="2800" dirty="0"/>
              <a:t>, une métrique très utilisée en chimiométrie. Elle met en relation l'erreur de notre modèle avec la dispersion naturelle des données . </a:t>
            </a:r>
            <a:endParaRPr lang="fr-FR" sz="2800" b="1" dirty="0"/>
          </a:p>
          <a:p>
            <a:r>
              <a:rPr lang="fr-FR" sz="2800" dirty="0"/>
              <a:t>Ci contre, (click) une valeur </a:t>
            </a:r>
            <a:r>
              <a:rPr lang="fr-FR" sz="2800" b="1" dirty="0"/>
              <a:t>élevée</a:t>
            </a:r>
            <a:r>
              <a:rPr lang="fr-FR" sz="2800" dirty="0"/>
              <a:t> indique un meilleur modèle. Il existe des seuils d'interprétation bien établis : un RPD supérieur à 2 est considéré comme acceptable, et un RPD supérieur à 3 indique un modèle de bonne qualité,</a:t>
            </a:r>
            <a:endParaRPr lang="fr-FR" sz="1800" b="1" dirty="0"/>
          </a:p>
        </p:txBody>
      </p:sp>
      <p:sp>
        <p:nvSpPr>
          <p:cNvPr id="4" name="Espace réservé du numéro de diapositive 3"/>
          <p:cNvSpPr>
            <a:spLocks noGrp="1"/>
          </p:cNvSpPr>
          <p:nvPr>
            <p:ph type="sldNum" sz="quarter" idx="10"/>
          </p:nvPr>
        </p:nvSpPr>
        <p:spPr/>
        <p:txBody>
          <a:bodyPr/>
          <a:lstStyle/>
          <a:p>
            <a:fld id="{438AD4DD-96E2-47E1-B3C8-8AF0E6164A62}" type="slidenum">
              <a:rPr lang="fr-FR" smtClean="0">
                <a:solidFill>
                  <a:prstClr val="black"/>
                </a:solidFill>
              </a:rPr>
              <a:pPr/>
              <a:t>19</a:t>
            </a:fld>
            <a:endParaRPr lang="fr-FR">
              <a:solidFill>
                <a:prstClr val="black"/>
              </a:solidFill>
            </a:endParaRPr>
          </a:p>
        </p:txBody>
      </p:sp>
    </p:spTree>
    <p:extLst>
      <p:ext uri="{BB962C8B-B14F-4D97-AF65-F5344CB8AC3E}">
        <p14:creationId xmlns:p14="http://schemas.microsoft.com/office/powerpoint/2010/main" val="3740346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Pour structurer cette présentation, </a:t>
            </a:r>
            <a:r>
              <a:rPr lang="fr-FR" sz="1200" b="1" dirty="0"/>
              <a:t>(CLIC)</a:t>
            </a:r>
            <a:r>
              <a:rPr lang="fr-FR" dirty="0"/>
              <a:t>nous commencerons par l’introduction, afin de situer le contexte général, la problématique et les objectifs de l’étude.</a:t>
            </a:r>
            <a:r>
              <a:rPr lang="fr-FR" sz="1200" b="1" dirty="0"/>
              <a:t> (CLIC)</a:t>
            </a:r>
            <a:endParaRPr lang="fr-FR" dirty="0"/>
          </a:p>
          <a:p>
            <a:br>
              <a:rPr lang="fr-FR" dirty="0"/>
            </a:br>
            <a:r>
              <a:rPr lang="fr-FR" dirty="0"/>
              <a:t>Ensuite, nous passerons à la méthodologie adoptée.</a:t>
            </a:r>
            <a:r>
              <a:rPr lang="fr-FR" sz="1200" b="1" dirty="0"/>
              <a:t> (CLIC)</a:t>
            </a:r>
            <a:br>
              <a:rPr lang="fr-FR" dirty="0"/>
            </a:br>
            <a:r>
              <a:rPr lang="fr-FR" dirty="0"/>
              <a:t>Puis, je vous présenterai les résultats et la discussion,</a:t>
            </a:r>
            <a:r>
              <a:rPr lang="fr-FR" sz="1200" b="1" dirty="0"/>
              <a:t> (CLIC)</a:t>
            </a:r>
            <a:r>
              <a:rPr lang="fr-FR" dirty="0"/>
              <a:t> avant de conclure par les principales recommandations issues de ce travail.</a:t>
            </a:r>
            <a:r>
              <a:rPr lang="fr-FR" sz="1200" b="1" dirty="0"/>
              <a:t> (CLIC)</a:t>
            </a:r>
            <a:endParaRPr lang="en-US" dirty="0"/>
          </a:p>
        </p:txBody>
      </p:sp>
      <p:sp>
        <p:nvSpPr>
          <p:cNvPr id="4" name="Slide Number Placeholder 3"/>
          <p:cNvSpPr>
            <a:spLocks noGrp="1"/>
          </p:cNvSpPr>
          <p:nvPr>
            <p:ph type="sldNum" sz="quarter" idx="5"/>
          </p:nvPr>
        </p:nvSpPr>
        <p:spPr/>
        <p:txBody>
          <a:bodyPr/>
          <a:lstStyle/>
          <a:p>
            <a:fld id="{2FA94074-3B66-4916-97E4-403F707393D7}" type="slidenum">
              <a:rPr lang="en-US" smtClean="0"/>
              <a:t>2</a:t>
            </a:fld>
            <a:endParaRPr lang="en-US"/>
          </a:p>
        </p:txBody>
      </p:sp>
    </p:spTree>
    <p:extLst>
      <p:ext uri="{BB962C8B-B14F-4D97-AF65-F5344CB8AC3E}">
        <p14:creationId xmlns:p14="http://schemas.microsoft.com/office/powerpoint/2010/main" val="18737497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0955CB-4D3A-9835-A7BA-E2EC91B507A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95EC196-F71E-A770-5491-6E82A95147B8}"/>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FDC2A724-5808-44A0-987C-904AA4FEE8C9}"/>
              </a:ext>
            </a:extLst>
          </p:cNvPr>
          <p:cNvSpPr>
            <a:spLocks noGrp="1"/>
          </p:cNvSpPr>
          <p:nvPr>
            <p:ph type="body" idx="1"/>
          </p:nvPr>
        </p:nvSpPr>
        <p:spPr/>
        <p:txBody>
          <a:bodyPr/>
          <a:lstStyle/>
          <a:p>
            <a:pPr indent="228600" algn="l">
              <a:lnSpc>
                <a:spcPct val="110000"/>
              </a:lnSpc>
              <a:spcBef>
                <a:spcPts val="600"/>
              </a:spcBef>
              <a:spcAft>
                <a:spcPts val="600"/>
              </a:spcAft>
            </a:pPr>
            <a:r>
              <a:rPr lang="fr-FR" sz="2000" b="0" kern="1200" dirty="0">
                <a:solidFill>
                  <a:schemeClr val="dk1"/>
                </a:solidFill>
                <a:latin typeface="Century Gothic" panose="020B0502020202020204" pitchFamily="34" charset="0"/>
                <a:ea typeface="+mn-ea"/>
                <a:cs typeface="Times New Roman" panose="02020603050405020304" pitchFamily="18" charset="0"/>
              </a:rPr>
              <a:t>Nous arrivons maintenant aux modèles que nous avons retenus pour ce travail. Pour répondre à notre problématique, nous avons donc mis en compétition des modèles issus de deux grandes approches : la chimiométrie de pointe et l'apprentissage profond. (click)</a:t>
            </a:r>
          </a:p>
          <a:p>
            <a:pPr indent="228600" algn="l">
              <a:lnSpc>
                <a:spcPct val="110000"/>
              </a:lnSpc>
              <a:spcBef>
                <a:spcPts val="600"/>
              </a:spcBef>
              <a:spcAft>
                <a:spcPts val="600"/>
              </a:spcAft>
            </a:pPr>
            <a:endParaRPr lang="fr-FR" sz="2000" b="0" kern="1200" dirty="0">
              <a:solidFill>
                <a:schemeClr val="dk1"/>
              </a:solidFill>
              <a:latin typeface="Century Gothic" panose="020B0502020202020204" pitchFamily="34" charset="0"/>
              <a:ea typeface="+mn-ea"/>
              <a:cs typeface="Times New Roman" panose="02020603050405020304" pitchFamily="18" charset="0"/>
            </a:endParaRPr>
          </a:p>
          <a:p>
            <a:pPr indent="228600" algn="l">
              <a:lnSpc>
                <a:spcPct val="110000"/>
              </a:lnSpc>
              <a:spcBef>
                <a:spcPts val="600"/>
              </a:spcBef>
              <a:spcAft>
                <a:spcPts val="600"/>
              </a:spcAft>
            </a:pPr>
            <a:r>
              <a:rPr lang="fr-FR" sz="2000" b="1" kern="1200" dirty="0">
                <a:solidFill>
                  <a:schemeClr val="dk1"/>
                </a:solidFill>
                <a:latin typeface="Century Gothic" panose="020B0502020202020204" pitchFamily="34" charset="0"/>
                <a:ea typeface="+mn-ea"/>
                <a:cs typeface="Times New Roman" panose="02020603050405020304" pitchFamily="18" charset="0"/>
              </a:rPr>
              <a:t>(click) </a:t>
            </a:r>
            <a:r>
              <a:rPr lang="fr-FR" sz="2000" b="0" kern="1200" dirty="0">
                <a:solidFill>
                  <a:schemeClr val="dk1"/>
                </a:solidFill>
                <a:latin typeface="Century Gothic" panose="020B0502020202020204" pitchFamily="34" charset="0"/>
                <a:ea typeface="+mn-ea"/>
                <a:cs typeface="Times New Roman" panose="02020603050405020304" pitchFamily="18" charset="0"/>
              </a:rPr>
              <a:t>Du côté de la chimiométrie, nous avons sélectionné le kNN-LWPLSR </a:t>
            </a:r>
            <a:r>
              <a:rPr lang="fr-FR" sz="2000" b="1" kern="1200" dirty="0">
                <a:solidFill>
                  <a:schemeClr val="dk1"/>
                </a:solidFill>
                <a:latin typeface="Century Gothic" panose="020B0502020202020204" pitchFamily="34" charset="0"/>
                <a:ea typeface="+mn-ea"/>
                <a:cs typeface="Times New Roman" panose="02020603050405020304" pitchFamily="18" charset="0"/>
              </a:rPr>
              <a:t>(Click)</a:t>
            </a:r>
            <a:r>
              <a:rPr lang="fr-FR" sz="2000" b="0" kern="1200" dirty="0">
                <a:solidFill>
                  <a:schemeClr val="dk1"/>
                </a:solidFill>
                <a:latin typeface="Century Gothic" panose="020B0502020202020204" pitchFamily="34" charset="0"/>
                <a:ea typeface="+mn-ea"/>
                <a:cs typeface="Times New Roman" panose="02020603050405020304" pitchFamily="18" charset="0"/>
              </a:rPr>
              <a:t> comme modèle de référence. Il représente l'approche de modélisation locale comme nous verrons par la suite.</a:t>
            </a:r>
          </a:p>
          <a:p>
            <a:pPr indent="228600" algn="l">
              <a:lnSpc>
                <a:spcPct val="110000"/>
              </a:lnSpc>
              <a:spcBef>
                <a:spcPts val="600"/>
              </a:spcBef>
              <a:spcAft>
                <a:spcPts val="600"/>
              </a:spcAft>
            </a:pPr>
            <a:r>
              <a:rPr lang="fr-FR" sz="2000" b="0" kern="1200" dirty="0">
                <a:solidFill>
                  <a:schemeClr val="dk1"/>
                </a:solidFill>
                <a:latin typeface="Century Gothic" panose="020B0502020202020204" pitchFamily="34" charset="0"/>
                <a:ea typeface="+mn-ea"/>
                <a:cs typeface="Times New Roman" panose="02020603050405020304" pitchFamily="18" charset="0"/>
              </a:rPr>
              <a:t>Après nous avons exploré trois stratégies distinctes d'apprentissage profond, </a:t>
            </a:r>
          </a:p>
          <a:p>
            <a:pPr indent="228600" algn="l">
              <a:lnSpc>
                <a:spcPct val="110000"/>
              </a:lnSpc>
              <a:spcBef>
                <a:spcPts val="600"/>
              </a:spcBef>
              <a:spcAft>
                <a:spcPts val="600"/>
              </a:spcAft>
            </a:pPr>
            <a:r>
              <a:rPr lang="fr-FR" sz="2000" b="0" kern="1200" dirty="0">
                <a:solidFill>
                  <a:schemeClr val="dk1"/>
                </a:solidFill>
                <a:latin typeface="Century Gothic" panose="020B0502020202020204" pitchFamily="34" charset="0"/>
                <a:ea typeface="+mn-ea"/>
                <a:cs typeface="Times New Roman" panose="02020603050405020304" pitchFamily="18" charset="0"/>
              </a:rPr>
              <a:t>1- </a:t>
            </a:r>
            <a:r>
              <a:rPr lang="fr-FR" sz="2000" b="1" kern="1200" dirty="0">
                <a:solidFill>
                  <a:schemeClr val="dk1"/>
                </a:solidFill>
                <a:latin typeface="Century Gothic" panose="020B0502020202020204" pitchFamily="34" charset="0"/>
                <a:ea typeface="+mn-ea"/>
                <a:cs typeface="Times New Roman" panose="02020603050405020304" pitchFamily="18" charset="0"/>
              </a:rPr>
              <a:t>(click)</a:t>
            </a:r>
            <a:r>
              <a:rPr lang="fr-FR" sz="2000" b="0" kern="1200" dirty="0">
                <a:solidFill>
                  <a:schemeClr val="dk1"/>
                </a:solidFill>
                <a:latin typeface="Century Gothic" panose="020B0502020202020204" pitchFamily="34" charset="0"/>
                <a:ea typeface="+mn-ea"/>
                <a:cs typeface="Times New Roman" panose="02020603050405020304" pitchFamily="18" charset="0"/>
              </a:rPr>
              <a:t> La première est l'approche convolutive directe avec un CNN.</a:t>
            </a:r>
          </a:p>
          <a:p>
            <a:pPr indent="228600" algn="l">
              <a:lnSpc>
                <a:spcPct val="110000"/>
              </a:lnSpc>
              <a:spcBef>
                <a:spcPts val="600"/>
              </a:spcBef>
              <a:spcAft>
                <a:spcPts val="600"/>
              </a:spcAft>
            </a:pPr>
            <a:r>
              <a:rPr lang="fr-FR" sz="2000" b="0" kern="1200" dirty="0">
                <a:solidFill>
                  <a:schemeClr val="dk1"/>
                </a:solidFill>
                <a:latin typeface="Century Gothic" panose="020B0502020202020204" pitchFamily="34" charset="0"/>
                <a:ea typeface="+mn-ea"/>
                <a:cs typeface="Times New Roman" panose="02020603050405020304" pitchFamily="18" charset="0"/>
              </a:rPr>
              <a:t>2- </a:t>
            </a:r>
            <a:r>
              <a:rPr lang="fr-FR" sz="2000" b="1" kern="1200" dirty="0">
                <a:solidFill>
                  <a:schemeClr val="dk1"/>
                </a:solidFill>
                <a:latin typeface="Century Gothic" panose="020B0502020202020204" pitchFamily="34" charset="0"/>
                <a:ea typeface="+mn-ea"/>
                <a:cs typeface="Times New Roman" panose="02020603050405020304" pitchFamily="18" charset="0"/>
              </a:rPr>
              <a:t>(click)</a:t>
            </a:r>
            <a:r>
              <a:rPr lang="fr-FR" sz="2000" b="0" kern="1200" dirty="0">
                <a:solidFill>
                  <a:schemeClr val="dk1"/>
                </a:solidFill>
                <a:latin typeface="Century Gothic" panose="020B0502020202020204" pitchFamily="34" charset="0"/>
                <a:ea typeface="+mn-ea"/>
                <a:cs typeface="Times New Roman" panose="02020603050405020304" pitchFamily="18" charset="0"/>
              </a:rPr>
              <a:t> La deuxième est une architecture multi-échelles, le modèle IPA. Qui applique des opérations de convolution en parallèle.</a:t>
            </a:r>
          </a:p>
          <a:p>
            <a:pPr indent="228600" algn="l">
              <a:lnSpc>
                <a:spcPct val="110000"/>
              </a:lnSpc>
              <a:spcBef>
                <a:spcPts val="600"/>
              </a:spcBef>
              <a:spcAft>
                <a:spcPts val="600"/>
              </a:spcAft>
            </a:pPr>
            <a:r>
              <a:rPr lang="fr-FR" sz="2000" b="0" kern="1200" dirty="0">
                <a:solidFill>
                  <a:schemeClr val="dk1"/>
                </a:solidFill>
                <a:latin typeface="Century Gothic" panose="020B0502020202020204" pitchFamily="34" charset="0"/>
                <a:ea typeface="+mn-ea"/>
                <a:cs typeface="Times New Roman" panose="02020603050405020304" pitchFamily="18" charset="0"/>
              </a:rPr>
              <a:t>3- </a:t>
            </a:r>
            <a:r>
              <a:rPr lang="fr-FR" sz="2000" b="1" kern="1200" dirty="0">
                <a:solidFill>
                  <a:schemeClr val="dk1"/>
                </a:solidFill>
                <a:latin typeface="Century Gothic" panose="020B0502020202020204" pitchFamily="34" charset="0"/>
                <a:ea typeface="+mn-ea"/>
                <a:cs typeface="Times New Roman" panose="02020603050405020304" pitchFamily="18" charset="0"/>
              </a:rPr>
              <a:t>(click)</a:t>
            </a:r>
            <a:r>
              <a:rPr lang="fr-FR" sz="2000" b="0" kern="1200" dirty="0">
                <a:solidFill>
                  <a:schemeClr val="dk1"/>
                </a:solidFill>
                <a:latin typeface="Century Gothic" panose="020B0502020202020204" pitchFamily="34" charset="0"/>
                <a:ea typeface="+mn-ea"/>
                <a:cs typeface="Times New Roman" panose="02020603050405020304" pitchFamily="18" charset="0"/>
              </a:rPr>
              <a:t> Et enfin, la troisième stratégie est l'extraction de caractéristiques non-supervisée avec un </a:t>
            </a:r>
            <a:r>
              <a:rPr lang="fr-FR" sz="2000" b="0" kern="1200" dirty="0" err="1">
                <a:solidFill>
                  <a:schemeClr val="dk1"/>
                </a:solidFill>
                <a:latin typeface="Century Gothic" panose="020B0502020202020204" pitchFamily="34" charset="0"/>
                <a:ea typeface="+mn-ea"/>
                <a:cs typeface="Times New Roman" panose="02020603050405020304" pitchFamily="18" charset="0"/>
              </a:rPr>
              <a:t>autoencodeur</a:t>
            </a:r>
            <a:r>
              <a:rPr lang="fr-FR" sz="2000" b="0" kern="1200" dirty="0">
                <a:solidFill>
                  <a:schemeClr val="dk1"/>
                </a:solidFill>
                <a:latin typeface="Century Gothic" panose="020B0502020202020204" pitchFamily="34" charset="0"/>
                <a:ea typeface="+mn-ea"/>
                <a:cs typeface="Times New Roman" panose="02020603050405020304" pitchFamily="18" charset="0"/>
              </a:rPr>
              <a:t> convolutif.</a:t>
            </a:r>
          </a:p>
        </p:txBody>
      </p:sp>
      <p:sp>
        <p:nvSpPr>
          <p:cNvPr id="4" name="Espace réservé du numéro de diapositive 3">
            <a:extLst>
              <a:ext uri="{FF2B5EF4-FFF2-40B4-BE49-F238E27FC236}">
                <a16:creationId xmlns:a16="http://schemas.microsoft.com/office/drawing/2014/main" id="{32FA1803-B63E-AA37-2417-41803A680992}"/>
              </a:ext>
            </a:extLst>
          </p:cNvPr>
          <p:cNvSpPr>
            <a:spLocks noGrp="1"/>
          </p:cNvSpPr>
          <p:nvPr>
            <p:ph type="sldNum" sz="quarter" idx="10"/>
          </p:nvPr>
        </p:nvSpPr>
        <p:spPr/>
        <p:txBody>
          <a:bodyPr/>
          <a:lstStyle/>
          <a:p>
            <a:fld id="{438AD4DD-96E2-47E1-B3C8-8AF0E6164A62}" type="slidenum">
              <a:rPr lang="fr-FR" smtClean="0">
                <a:solidFill>
                  <a:prstClr val="black"/>
                </a:solidFill>
              </a:rPr>
              <a:pPr/>
              <a:t>20</a:t>
            </a:fld>
            <a:endParaRPr lang="fr-FR">
              <a:solidFill>
                <a:prstClr val="black"/>
              </a:solidFill>
            </a:endParaRPr>
          </a:p>
        </p:txBody>
      </p:sp>
    </p:spTree>
    <p:extLst>
      <p:ext uri="{BB962C8B-B14F-4D97-AF65-F5344CB8AC3E}">
        <p14:creationId xmlns:p14="http://schemas.microsoft.com/office/powerpoint/2010/main" val="13366668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0955CB-4D3A-9835-A7BA-E2EC91B507A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95EC196-F71E-A770-5491-6E82A95147B8}"/>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FDC2A724-5808-44A0-987C-904AA4FEE8C9}"/>
              </a:ext>
            </a:extLst>
          </p:cNvPr>
          <p:cNvSpPr>
            <a:spLocks noGrp="1"/>
          </p:cNvSpPr>
          <p:nvPr>
            <p:ph type="body" idx="1"/>
          </p:nvPr>
        </p:nvSpPr>
        <p:spPr/>
        <p:txBody>
          <a:bodyPr/>
          <a:lstStyle/>
          <a:p>
            <a:pPr indent="228600" algn="l">
              <a:lnSpc>
                <a:spcPct val="110000"/>
              </a:lnSpc>
              <a:spcBef>
                <a:spcPts val="600"/>
              </a:spcBef>
              <a:spcAft>
                <a:spcPts val="600"/>
              </a:spcAft>
            </a:pPr>
            <a:endParaRPr lang="fr-FR" sz="2000" b="1" kern="1200" dirty="0">
              <a:solidFill>
                <a:schemeClr val="dk1"/>
              </a:solidFill>
              <a:latin typeface="Century Gothic" panose="020B0502020202020204" pitchFamily="34" charset="0"/>
              <a:ea typeface="+mn-ea"/>
              <a:cs typeface="Times New Roman" panose="02020603050405020304" pitchFamily="18" charset="0"/>
            </a:endParaRPr>
          </a:p>
        </p:txBody>
      </p:sp>
      <p:sp>
        <p:nvSpPr>
          <p:cNvPr id="4" name="Espace réservé du numéro de diapositive 3">
            <a:extLst>
              <a:ext uri="{FF2B5EF4-FFF2-40B4-BE49-F238E27FC236}">
                <a16:creationId xmlns:a16="http://schemas.microsoft.com/office/drawing/2014/main" id="{32FA1803-B63E-AA37-2417-41803A680992}"/>
              </a:ext>
            </a:extLst>
          </p:cNvPr>
          <p:cNvSpPr>
            <a:spLocks noGrp="1"/>
          </p:cNvSpPr>
          <p:nvPr>
            <p:ph type="sldNum" sz="quarter" idx="10"/>
          </p:nvPr>
        </p:nvSpPr>
        <p:spPr/>
        <p:txBody>
          <a:bodyPr/>
          <a:lstStyle/>
          <a:p>
            <a:fld id="{438AD4DD-96E2-47E1-B3C8-8AF0E6164A62}" type="slidenum">
              <a:rPr lang="fr-FR" smtClean="0">
                <a:solidFill>
                  <a:prstClr val="black"/>
                </a:solidFill>
              </a:rPr>
              <a:pPr/>
              <a:t>21</a:t>
            </a:fld>
            <a:endParaRPr lang="fr-FR">
              <a:solidFill>
                <a:prstClr val="black"/>
              </a:solidFill>
            </a:endParaRPr>
          </a:p>
        </p:txBody>
      </p:sp>
    </p:spTree>
    <p:extLst>
      <p:ext uri="{BB962C8B-B14F-4D97-AF65-F5344CB8AC3E}">
        <p14:creationId xmlns:p14="http://schemas.microsoft.com/office/powerpoint/2010/main" val="16625199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indent="228600" algn="just">
              <a:lnSpc>
                <a:spcPct val="110000"/>
              </a:lnSpc>
              <a:spcBef>
                <a:spcPts val="600"/>
              </a:spcBef>
              <a:spcAft>
                <a:spcPts val="600"/>
              </a:spcAft>
            </a:pPr>
            <a:endParaRPr lang="fr-FR" sz="1800" dirty="0">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4" name="Espace réservé du numéro de diapositive 3"/>
          <p:cNvSpPr>
            <a:spLocks noGrp="1"/>
          </p:cNvSpPr>
          <p:nvPr>
            <p:ph type="sldNum" sz="quarter" idx="10"/>
          </p:nvPr>
        </p:nvSpPr>
        <p:spPr/>
        <p:txBody>
          <a:bodyPr/>
          <a:lstStyle/>
          <a:p>
            <a:fld id="{438AD4DD-96E2-47E1-B3C8-8AF0E6164A62}" type="slidenum">
              <a:rPr lang="fr-FR" smtClean="0">
                <a:solidFill>
                  <a:prstClr val="black"/>
                </a:solidFill>
              </a:rPr>
              <a:pPr/>
              <a:t>22</a:t>
            </a:fld>
            <a:endParaRPr lang="fr-FR">
              <a:solidFill>
                <a:prstClr val="black"/>
              </a:solidFill>
            </a:endParaRPr>
          </a:p>
        </p:txBody>
      </p:sp>
    </p:spTree>
    <p:extLst>
      <p:ext uri="{BB962C8B-B14F-4D97-AF65-F5344CB8AC3E}">
        <p14:creationId xmlns:p14="http://schemas.microsoft.com/office/powerpoint/2010/main" val="5805124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2800" dirty="0"/>
              <a:t>Nous allons maintenant détailler les différents modèles. Commençons donc par le </a:t>
            </a:r>
            <a:r>
              <a:rPr lang="fr-FR" sz="2800" b="0" dirty="0"/>
              <a:t>kNN-LWPLSR</a:t>
            </a:r>
          </a:p>
          <a:p>
            <a:endParaRPr lang="fr-FR" sz="2800" dirty="0"/>
          </a:p>
          <a:p>
            <a:r>
              <a:rPr lang="fr-FR" sz="4000" dirty="0"/>
              <a:t>Pour comprendre ce modèle on doit commencer par le </a:t>
            </a:r>
            <a:r>
              <a:rPr lang="fr-FR" sz="4000" b="1" dirty="0"/>
              <a:t>PLSR</a:t>
            </a:r>
            <a:r>
              <a:rPr lang="fr-FR" sz="4000" dirty="0"/>
              <a:t>. il </a:t>
            </a:r>
            <a:r>
              <a:rPr lang="fr-FR" sz="4000" b="1" dirty="0"/>
              <a:t>crée un seul modèle linéaire pour toutes les données</a:t>
            </a:r>
            <a:r>
              <a:rPr lang="fr-FR" sz="4000" dirty="0"/>
              <a:t>. C'est une approche globale, qui peut être limitée si les relations dans les données sont complexes.</a:t>
            </a:r>
          </a:p>
          <a:p>
            <a:endParaRPr lang="fr-FR" sz="4000" dirty="0"/>
          </a:p>
          <a:p>
            <a:r>
              <a:rPr lang="fr-FR" sz="4000" dirty="0"/>
              <a:t>Pour plus de flexibilité (Click) , on a le </a:t>
            </a:r>
            <a:r>
              <a:rPr lang="fr-FR" sz="4000" b="1" dirty="0"/>
              <a:t>LWPLSR</a:t>
            </a:r>
            <a:r>
              <a:rPr lang="fr-FR" sz="4000" dirty="0"/>
              <a:t>. L'idée </a:t>
            </a:r>
            <a:r>
              <a:rPr lang="fr-FR" sz="4000" b="1" dirty="0"/>
              <a:t>(Click)</a:t>
            </a:r>
            <a:r>
              <a:rPr lang="fr-FR" sz="4000" dirty="0"/>
              <a:t>, est que </a:t>
            </a:r>
            <a:r>
              <a:rPr lang="fr-FR" sz="4000" b="1" dirty="0"/>
              <a:t>pour chaque nouvelle observation</a:t>
            </a:r>
            <a:r>
              <a:rPr lang="fr-FR" sz="4000" dirty="0"/>
              <a:t>, on va </a:t>
            </a:r>
            <a:r>
              <a:rPr lang="fr-FR" sz="4000" b="0" dirty="0"/>
              <a:t>construire un modèle en donnant plus de poids aux échantillons similaires, </a:t>
            </a:r>
            <a:r>
              <a:rPr lang="fr-FR" sz="4000" dirty="0"/>
              <a:t>ce qui rend le modèle non-linéaire.</a:t>
            </a:r>
          </a:p>
          <a:p>
            <a:endParaRPr lang="fr-FR" sz="4000" dirty="0"/>
          </a:p>
          <a:p>
            <a:r>
              <a:rPr lang="fr-FR" sz="4000" dirty="0"/>
              <a:t>Et enfin, le </a:t>
            </a:r>
            <a:r>
              <a:rPr lang="fr-FR" sz="4000" b="1" dirty="0"/>
              <a:t>kNN-LWPLSR qui:</a:t>
            </a:r>
            <a:endParaRPr lang="fr-FR" sz="4000" dirty="0"/>
          </a:p>
          <a:p>
            <a:r>
              <a:rPr lang="fr-FR" sz="4000" dirty="0"/>
              <a:t>1-D'abord, pour une nouvelle observation, on </a:t>
            </a:r>
            <a:r>
              <a:rPr lang="fr-FR" sz="4000" b="0" dirty="0"/>
              <a:t>sélectionne uniquement un voisinage de 'k' plus proches voisins</a:t>
            </a:r>
            <a:r>
              <a:rPr lang="fr-FR" sz="4000" dirty="0"/>
              <a:t>. </a:t>
            </a:r>
          </a:p>
          <a:p>
            <a:pPr>
              <a:buFont typeface="+mj-lt"/>
              <a:buAutoNum type="arabicPeriod"/>
            </a:pPr>
            <a:r>
              <a:rPr lang="fr-FR" sz="4000" dirty="0"/>
              <a:t> (click) Ensuite, on </a:t>
            </a:r>
            <a:r>
              <a:rPr lang="fr-FR" sz="4000" b="0" dirty="0"/>
              <a:t>construit un </a:t>
            </a:r>
            <a:r>
              <a:rPr lang="fr-FR" sz="4000" dirty="0"/>
              <a:t>PLS pondéré </a:t>
            </a:r>
            <a:r>
              <a:rPr lang="fr-FR" sz="4000" b="0" dirty="0"/>
              <a:t>uniquement sur ce petit voisinage</a:t>
            </a:r>
            <a:r>
              <a:rPr lang="fr-FR" sz="4000" dirty="0"/>
              <a:t>.</a:t>
            </a:r>
          </a:p>
          <a:p>
            <a:endParaRPr lang="fr-FR" sz="4000" dirty="0"/>
          </a:p>
          <a:p>
            <a:r>
              <a:rPr lang="fr-FR" sz="4000" dirty="0"/>
              <a:t>Donc on combine une sélection de voisinage très stricte avec une modélisation locale.</a:t>
            </a:r>
            <a:endParaRPr lang="fr-FR" sz="2800" dirty="0"/>
          </a:p>
          <a:p>
            <a:br>
              <a:rPr lang="fr-FR" sz="2800" dirty="0"/>
            </a:br>
            <a:endParaRPr lang="fr-FR" sz="1800" b="0" dirty="0"/>
          </a:p>
        </p:txBody>
      </p:sp>
      <p:sp>
        <p:nvSpPr>
          <p:cNvPr id="4" name="Espace réservé du numéro de diapositive 3"/>
          <p:cNvSpPr>
            <a:spLocks noGrp="1"/>
          </p:cNvSpPr>
          <p:nvPr>
            <p:ph type="sldNum" sz="quarter" idx="10"/>
          </p:nvPr>
        </p:nvSpPr>
        <p:spPr/>
        <p:txBody>
          <a:bodyPr/>
          <a:lstStyle/>
          <a:p>
            <a:fld id="{438AD4DD-96E2-47E1-B3C8-8AF0E6164A62}" type="slidenum">
              <a:rPr lang="fr-FR" smtClean="0">
                <a:solidFill>
                  <a:prstClr val="black"/>
                </a:solidFill>
              </a:rPr>
              <a:pPr/>
              <a:t>23</a:t>
            </a:fld>
            <a:endParaRPr lang="fr-FR">
              <a:solidFill>
                <a:prstClr val="black"/>
              </a:solidFill>
            </a:endParaRPr>
          </a:p>
        </p:txBody>
      </p:sp>
    </p:spTree>
    <p:extLst>
      <p:ext uri="{BB962C8B-B14F-4D97-AF65-F5344CB8AC3E}">
        <p14:creationId xmlns:p14="http://schemas.microsoft.com/office/powerpoint/2010/main" val="2489821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indent="228600" algn="just">
              <a:lnSpc>
                <a:spcPct val="110000"/>
              </a:lnSpc>
              <a:spcBef>
                <a:spcPts val="600"/>
              </a:spcBef>
              <a:spcAft>
                <a:spcPts val="600"/>
              </a:spcAft>
            </a:pPr>
            <a:endParaRPr lang="fr-FR" sz="1800" dirty="0">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4" name="Espace réservé du numéro de diapositive 3"/>
          <p:cNvSpPr>
            <a:spLocks noGrp="1"/>
          </p:cNvSpPr>
          <p:nvPr>
            <p:ph type="sldNum" sz="quarter" idx="10"/>
          </p:nvPr>
        </p:nvSpPr>
        <p:spPr/>
        <p:txBody>
          <a:bodyPr/>
          <a:lstStyle/>
          <a:p>
            <a:fld id="{438AD4DD-96E2-47E1-B3C8-8AF0E6164A62}" type="slidenum">
              <a:rPr lang="fr-FR" smtClean="0">
                <a:solidFill>
                  <a:prstClr val="black"/>
                </a:solidFill>
              </a:rPr>
              <a:pPr/>
              <a:t>24</a:t>
            </a:fld>
            <a:endParaRPr lang="fr-FR">
              <a:solidFill>
                <a:prstClr val="black"/>
              </a:solidFill>
            </a:endParaRPr>
          </a:p>
        </p:txBody>
      </p:sp>
    </p:spTree>
    <p:extLst>
      <p:ext uri="{BB962C8B-B14F-4D97-AF65-F5344CB8AC3E}">
        <p14:creationId xmlns:p14="http://schemas.microsoft.com/office/powerpoint/2010/main" val="28771449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rtl="0"/>
            <a:r>
              <a:rPr lang="fr-FR" sz="2800" dirty="0"/>
              <a:t>L'architecture générale </a:t>
            </a:r>
            <a:r>
              <a:rPr lang="fr-FR" sz="2800" b="1" dirty="0"/>
              <a:t>(click)</a:t>
            </a:r>
            <a:r>
              <a:rPr lang="fr-FR" sz="2800" dirty="0"/>
              <a:t>, est assez simple et se déroule en trois grandes étapes.</a:t>
            </a:r>
            <a:r>
              <a:rPr lang="fr-FR" sz="2800" b="1" dirty="0"/>
              <a:t> </a:t>
            </a:r>
          </a:p>
          <a:p>
            <a:r>
              <a:rPr lang="fr-FR" sz="2800" dirty="0"/>
              <a:t>La première étape, est d'utiliser les convolutions pour </a:t>
            </a:r>
            <a:r>
              <a:rPr lang="fr-FR" sz="2800" b="0" dirty="0"/>
              <a:t>extraire des caractéristiques </a:t>
            </a:r>
            <a:r>
              <a:rPr lang="fr-FR" sz="2800" dirty="0"/>
              <a:t>du spectre. On applique plusieurs filtres en même temps</a:t>
            </a:r>
            <a:r>
              <a:rPr lang="fr-FR" sz="2800" b="1" dirty="0"/>
              <a:t>. (click)</a:t>
            </a:r>
          </a:p>
          <a:p>
            <a:r>
              <a:rPr lang="fr-FR" sz="2800" dirty="0"/>
              <a:t>Ensuite, les résultats de tous ces filtres sont </a:t>
            </a:r>
            <a:r>
              <a:rPr lang="fr-FR" sz="2800" b="0" dirty="0"/>
              <a:t>concaténés</a:t>
            </a:r>
            <a:r>
              <a:rPr lang="fr-FR" sz="2800" dirty="0"/>
              <a:t>. (</a:t>
            </a:r>
            <a:r>
              <a:rPr lang="fr-FR" sz="2800" b="1" dirty="0"/>
              <a:t>click)</a:t>
            </a:r>
          </a:p>
          <a:p>
            <a:r>
              <a:rPr lang="fr-FR" sz="2800" dirty="0"/>
              <a:t>Enfin, on passe par une ou plusieurs </a:t>
            </a:r>
            <a:r>
              <a:rPr lang="fr-FR" sz="2800" b="0" dirty="0"/>
              <a:t>couches denses</a:t>
            </a:r>
            <a:r>
              <a:rPr lang="fr-FR" sz="2800" dirty="0"/>
              <a:t>. Ce sont des couches de neurones classiques dont le rôle est de </a:t>
            </a:r>
            <a:r>
              <a:rPr lang="fr-FR" sz="2800" b="0" dirty="0"/>
              <a:t>faire la régression </a:t>
            </a:r>
            <a:r>
              <a:rPr lang="fr-FR" sz="2800" dirty="0"/>
              <a:t>pour prédire la valeur finale de notre variable chimique.</a:t>
            </a:r>
            <a:endParaRPr lang="fr-FR" sz="1800" b="0" dirty="0"/>
          </a:p>
        </p:txBody>
      </p:sp>
      <p:sp>
        <p:nvSpPr>
          <p:cNvPr id="4" name="Espace réservé du numéro de diapositive 3"/>
          <p:cNvSpPr>
            <a:spLocks noGrp="1"/>
          </p:cNvSpPr>
          <p:nvPr>
            <p:ph type="sldNum" sz="quarter" idx="10"/>
          </p:nvPr>
        </p:nvSpPr>
        <p:spPr/>
        <p:txBody>
          <a:bodyPr/>
          <a:lstStyle/>
          <a:p>
            <a:fld id="{438AD4DD-96E2-47E1-B3C8-8AF0E6164A62}" type="slidenum">
              <a:rPr lang="fr-FR" smtClean="0">
                <a:solidFill>
                  <a:prstClr val="black"/>
                </a:solidFill>
              </a:rPr>
              <a:pPr/>
              <a:t>25</a:t>
            </a:fld>
            <a:endParaRPr lang="fr-FR">
              <a:solidFill>
                <a:prstClr val="black"/>
              </a:solidFill>
            </a:endParaRPr>
          </a:p>
        </p:txBody>
      </p:sp>
    </p:spTree>
    <p:extLst>
      <p:ext uri="{BB962C8B-B14F-4D97-AF65-F5344CB8AC3E}">
        <p14:creationId xmlns:p14="http://schemas.microsoft.com/office/powerpoint/2010/main" val="9439121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2800" dirty="0"/>
              <a:t>Comme nous expliquerons, </a:t>
            </a:r>
            <a:r>
              <a:rPr lang="fr-FR" sz="2800" b="0" dirty="0"/>
              <a:t>deux variantes </a:t>
            </a:r>
            <a:r>
              <a:rPr lang="fr-FR" sz="2800" dirty="0"/>
              <a:t>de l’architecture 1D-CNN ont été testées afin d'explorer deux stratégies d'extraction de caractéristiques différentes.</a:t>
            </a:r>
          </a:p>
          <a:p>
            <a:r>
              <a:rPr lang="fr-FR" sz="2800" b="1" dirty="0"/>
              <a:t>(click) </a:t>
            </a:r>
            <a:r>
              <a:rPr lang="fr-FR" sz="2800" dirty="0"/>
              <a:t>La première variante, la </a:t>
            </a:r>
            <a:r>
              <a:rPr lang="fr-FR" sz="2800" b="0" dirty="0"/>
              <a:t>v1D,</a:t>
            </a:r>
            <a:r>
              <a:rPr lang="fr-FR" sz="2800" dirty="0"/>
              <a:t> est l'approche la plus 'classique’. (click) ou on utilise </a:t>
            </a:r>
            <a:r>
              <a:rPr lang="fr-FR" sz="2800" b="0" dirty="0"/>
              <a:t>plusieurs filtres de petite taille </a:t>
            </a:r>
            <a:r>
              <a:rPr lang="fr-FR" sz="2800" dirty="0"/>
              <a:t>qui se déplacent le long du spectre.</a:t>
            </a:r>
          </a:p>
          <a:p>
            <a:r>
              <a:rPr lang="fr-FR" sz="2800" b="1" dirty="0"/>
              <a:t>(click) </a:t>
            </a:r>
            <a:r>
              <a:rPr lang="fr-FR" sz="2800" dirty="0"/>
              <a:t>La deuxième variante, la </a:t>
            </a:r>
            <a:r>
              <a:rPr lang="fr-FR" sz="2800" b="0" dirty="0"/>
              <a:t>v1E</a:t>
            </a:r>
            <a:r>
              <a:rPr lang="fr-FR" sz="2800" dirty="0"/>
              <a:t>, teste une approche différente. Au lieu de petits filtres, on utilise </a:t>
            </a:r>
            <a:r>
              <a:rPr lang="fr-FR" sz="2800" b="0" dirty="0"/>
              <a:t>un seul de la même taille du spectre</a:t>
            </a:r>
            <a:r>
              <a:rPr lang="fr-FR" sz="2800" dirty="0"/>
              <a:t>. La convolution ne 'glisse' pas ; elle est appliquée en une seule fois.</a:t>
            </a:r>
          </a:p>
          <a:p>
            <a:r>
              <a:rPr lang="fr-FR" sz="2800" dirty="0"/>
              <a:t>L'objectif était donc de comparer une approche qui cherche des </a:t>
            </a:r>
            <a:r>
              <a:rPr lang="fr-FR" sz="2800" b="0" dirty="0"/>
              <a:t>détails locaux </a:t>
            </a:r>
            <a:r>
              <a:rPr lang="fr-FR" sz="2800" dirty="0"/>
              <a:t>(la v1D) à une approche qui capture une </a:t>
            </a:r>
            <a:r>
              <a:rPr lang="fr-FR" sz="2800" b="0" dirty="0"/>
              <a:t>information globale </a:t>
            </a:r>
            <a:r>
              <a:rPr lang="fr-FR" sz="2800" dirty="0"/>
              <a:t>(la v1E).</a:t>
            </a:r>
          </a:p>
          <a:p>
            <a:r>
              <a:rPr lang="fr-FR" sz="2800" b="0" dirty="0"/>
              <a:t>Maintenant passant au modèle IPA</a:t>
            </a:r>
            <a:r>
              <a:rPr lang="fr-FR" sz="2800" b="1" dirty="0"/>
              <a:t>(click)</a:t>
            </a:r>
            <a:endParaRPr lang="fr-FR" sz="1800" b="1" dirty="0"/>
          </a:p>
        </p:txBody>
      </p:sp>
      <p:sp>
        <p:nvSpPr>
          <p:cNvPr id="4" name="Espace réservé du numéro de diapositive 3"/>
          <p:cNvSpPr>
            <a:spLocks noGrp="1"/>
          </p:cNvSpPr>
          <p:nvPr>
            <p:ph type="sldNum" sz="quarter" idx="10"/>
          </p:nvPr>
        </p:nvSpPr>
        <p:spPr/>
        <p:txBody>
          <a:bodyPr/>
          <a:lstStyle/>
          <a:p>
            <a:fld id="{438AD4DD-96E2-47E1-B3C8-8AF0E6164A62}" type="slidenum">
              <a:rPr lang="fr-FR" smtClean="0">
                <a:solidFill>
                  <a:prstClr val="black"/>
                </a:solidFill>
              </a:rPr>
              <a:pPr/>
              <a:t>26</a:t>
            </a:fld>
            <a:endParaRPr lang="fr-FR">
              <a:solidFill>
                <a:prstClr val="black"/>
              </a:solidFill>
            </a:endParaRPr>
          </a:p>
        </p:txBody>
      </p:sp>
    </p:spTree>
    <p:extLst>
      <p:ext uri="{BB962C8B-B14F-4D97-AF65-F5344CB8AC3E}">
        <p14:creationId xmlns:p14="http://schemas.microsoft.com/office/powerpoint/2010/main" val="38602665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indent="228600" algn="just">
              <a:lnSpc>
                <a:spcPct val="110000"/>
              </a:lnSpc>
              <a:spcBef>
                <a:spcPts val="600"/>
              </a:spcBef>
              <a:spcAft>
                <a:spcPts val="600"/>
              </a:spcAft>
            </a:pPr>
            <a:endParaRPr lang="fr-FR" sz="1800" dirty="0">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4" name="Espace réservé du numéro de diapositive 3"/>
          <p:cNvSpPr>
            <a:spLocks noGrp="1"/>
          </p:cNvSpPr>
          <p:nvPr>
            <p:ph type="sldNum" sz="quarter" idx="10"/>
          </p:nvPr>
        </p:nvSpPr>
        <p:spPr/>
        <p:txBody>
          <a:bodyPr/>
          <a:lstStyle/>
          <a:p>
            <a:fld id="{438AD4DD-96E2-47E1-B3C8-8AF0E6164A62}" type="slidenum">
              <a:rPr lang="fr-FR" smtClean="0">
                <a:solidFill>
                  <a:prstClr val="black"/>
                </a:solidFill>
              </a:rPr>
              <a:pPr/>
              <a:t>27</a:t>
            </a:fld>
            <a:endParaRPr lang="fr-FR">
              <a:solidFill>
                <a:prstClr val="black"/>
              </a:solidFill>
            </a:endParaRPr>
          </a:p>
        </p:txBody>
      </p:sp>
    </p:spTree>
    <p:extLst>
      <p:ext uri="{BB962C8B-B14F-4D97-AF65-F5344CB8AC3E}">
        <p14:creationId xmlns:p14="http://schemas.microsoft.com/office/powerpoint/2010/main" val="18785553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2800" dirty="0"/>
              <a:t>Contrairement au 1D-CNN qui analyse le spectre à une seule 'échelle' ou résolution, l'idée du modèle IPA est de réaliser une </a:t>
            </a:r>
            <a:r>
              <a:rPr lang="fr-FR" sz="2800" b="0" dirty="0"/>
              <a:t>analyse multi-échelles. </a:t>
            </a:r>
            <a:r>
              <a:rPr lang="fr-FR" sz="2800" dirty="0"/>
              <a:t>Pour cela, comme illustré sur le schéma, il utilise </a:t>
            </a:r>
            <a:r>
              <a:rPr lang="fr-FR" sz="2800" b="0" dirty="0"/>
              <a:t>plusieurs branches de convolution qui opèrent en parallèle</a:t>
            </a:r>
            <a:r>
              <a:rPr lang="fr-FR" sz="2800" dirty="0"/>
              <a:t>. Chaque branche est conçue pour regarder le spectre différemment.</a:t>
            </a:r>
          </a:p>
          <a:p>
            <a:r>
              <a:rPr lang="fr-FR" sz="2800" dirty="0"/>
              <a:t>À la fin, les informations extraites de toutes ces échelles sont </a:t>
            </a:r>
            <a:r>
              <a:rPr lang="fr-FR" sz="2800" b="0" dirty="0"/>
              <a:t>concaténées </a:t>
            </a:r>
            <a:r>
              <a:rPr lang="fr-FR" sz="2800" dirty="0"/>
              <a:t>pour former une représentation très riche du spectre. C'est cette représentation complète qui est ensuite utilisée pour faire la régression finale.</a:t>
            </a:r>
            <a:endParaRPr lang="fr-FR" sz="1800" b="0" dirty="0"/>
          </a:p>
        </p:txBody>
      </p:sp>
      <p:sp>
        <p:nvSpPr>
          <p:cNvPr id="4" name="Espace réservé du numéro de diapositive 3"/>
          <p:cNvSpPr>
            <a:spLocks noGrp="1"/>
          </p:cNvSpPr>
          <p:nvPr>
            <p:ph type="sldNum" sz="quarter" idx="10"/>
          </p:nvPr>
        </p:nvSpPr>
        <p:spPr/>
        <p:txBody>
          <a:bodyPr/>
          <a:lstStyle/>
          <a:p>
            <a:fld id="{438AD4DD-96E2-47E1-B3C8-8AF0E6164A62}" type="slidenum">
              <a:rPr lang="fr-FR" smtClean="0">
                <a:solidFill>
                  <a:prstClr val="black"/>
                </a:solidFill>
              </a:rPr>
              <a:pPr/>
              <a:t>28</a:t>
            </a:fld>
            <a:endParaRPr lang="fr-FR">
              <a:solidFill>
                <a:prstClr val="black"/>
              </a:solidFill>
            </a:endParaRPr>
          </a:p>
        </p:txBody>
      </p:sp>
    </p:spTree>
    <p:extLst>
      <p:ext uri="{BB962C8B-B14F-4D97-AF65-F5344CB8AC3E}">
        <p14:creationId xmlns:p14="http://schemas.microsoft.com/office/powerpoint/2010/main" val="35704681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indent="228600" algn="just">
              <a:lnSpc>
                <a:spcPct val="110000"/>
              </a:lnSpc>
              <a:spcBef>
                <a:spcPts val="600"/>
              </a:spcBef>
              <a:spcAft>
                <a:spcPts val="600"/>
              </a:spcAft>
            </a:pPr>
            <a:endParaRPr lang="fr-FR" sz="1800" dirty="0">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4" name="Espace réservé du numéro de diapositive 3"/>
          <p:cNvSpPr>
            <a:spLocks noGrp="1"/>
          </p:cNvSpPr>
          <p:nvPr>
            <p:ph type="sldNum" sz="quarter" idx="10"/>
          </p:nvPr>
        </p:nvSpPr>
        <p:spPr/>
        <p:txBody>
          <a:bodyPr/>
          <a:lstStyle/>
          <a:p>
            <a:fld id="{438AD4DD-96E2-47E1-B3C8-8AF0E6164A62}" type="slidenum">
              <a:rPr lang="fr-FR" smtClean="0">
                <a:solidFill>
                  <a:prstClr val="black"/>
                </a:solidFill>
              </a:rPr>
              <a:pPr/>
              <a:t>29</a:t>
            </a:fld>
            <a:endParaRPr lang="fr-FR">
              <a:solidFill>
                <a:prstClr val="black"/>
              </a:solidFill>
            </a:endParaRPr>
          </a:p>
        </p:txBody>
      </p:sp>
    </p:spTree>
    <p:extLst>
      <p:ext uri="{BB962C8B-B14F-4D97-AF65-F5344CB8AC3E}">
        <p14:creationId xmlns:p14="http://schemas.microsoft.com/office/powerpoint/2010/main" val="1754425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Commençons tout d’abord par l’introduction,</a:t>
            </a:r>
            <a:r>
              <a:rPr lang="fr-FR" sz="1200" b="1" dirty="0"/>
              <a:t> (CLIC)</a:t>
            </a:r>
            <a:endParaRPr lang="fr-FR" dirty="0"/>
          </a:p>
        </p:txBody>
      </p:sp>
      <p:sp>
        <p:nvSpPr>
          <p:cNvPr id="4" name="Espace réservé du numéro de diapositive 3"/>
          <p:cNvSpPr>
            <a:spLocks noGrp="1"/>
          </p:cNvSpPr>
          <p:nvPr>
            <p:ph type="sldNum" sz="quarter" idx="5"/>
          </p:nvPr>
        </p:nvSpPr>
        <p:spPr/>
        <p:txBody>
          <a:bodyPr/>
          <a:lstStyle/>
          <a:p>
            <a:fld id="{2FA94074-3B66-4916-97E4-403F707393D7}" type="slidenum">
              <a:rPr lang="en-US" smtClean="0"/>
              <a:t>3</a:t>
            </a:fld>
            <a:endParaRPr lang="en-US"/>
          </a:p>
        </p:txBody>
      </p:sp>
    </p:spTree>
    <p:extLst>
      <p:ext uri="{BB962C8B-B14F-4D97-AF65-F5344CB8AC3E}">
        <p14:creationId xmlns:p14="http://schemas.microsoft.com/office/powerpoint/2010/main" val="32772372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4000" dirty="0"/>
              <a:t>Enfin, la dernière approche que nous avons testée est  </a:t>
            </a:r>
            <a:r>
              <a:rPr lang="fr-FR" sz="4000" b="0" dirty="0"/>
              <a:t>un </a:t>
            </a:r>
            <a:r>
              <a:rPr lang="fr-FR" sz="4000" b="0" dirty="0" err="1"/>
              <a:t>autoencodeur</a:t>
            </a:r>
            <a:r>
              <a:rPr lang="fr-FR" sz="4000" b="0" dirty="0"/>
              <a:t> suivi d’une régression linéaire.</a:t>
            </a:r>
          </a:p>
          <a:p>
            <a:endParaRPr lang="fr-FR" sz="2800" b="0" dirty="0"/>
          </a:p>
          <a:p>
            <a:r>
              <a:rPr lang="en-GB" sz="5400" dirty="0"/>
              <a:t>La première phase (</a:t>
            </a:r>
            <a:r>
              <a:rPr lang="en-GB" sz="5400" b="1" dirty="0"/>
              <a:t>Click)</a:t>
            </a:r>
            <a:r>
              <a:rPr lang="en-GB" sz="5400" dirty="0"/>
              <a:t> </a:t>
            </a:r>
            <a:r>
              <a:rPr lang="en-GB" sz="5400" dirty="0" err="1"/>
              <a:t>est</a:t>
            </a:r>
            <a:r>
              <a:rPr lang="en-GB" sz="5400" dirty="0"/>
              <a:t> </a:t>
            </a:r>
            <a:r>
              <a:rPr lang="en-GB" sz="5400" dirty="0" err="1"/>
              <a:t>d’</a:t>
            </a:r>
            <a:r>
              <a:rPr lang="en-GB" sz="4000" dirty="0" err="1"/>
              <a:t>entraîner</a:t>
            </a:r>
            <a:r>
              <a:rPr lang="en-GB" sz="4000" dirty="0"/>
              <a:t> un </a:t>
            </a:r>
            <a:r>
              <a:rPr lang="en-GB" sz="4000" dirty="0" err="1"/>
              <a:t>autoencodeur</a:t>
            </a:r>
            <a:r>
              <a:rPr lang="en-GB" sz="4000" dirty="0"/>
              <a:t>, pour </a:t>
            </a:r>
            <a:r>
              <a:rPr lang="en-GB" sz="5400" dirty="0" err="1"/>
              <a:t>obtenir</a:t>
            </a:r>
            <a:r>
              <a:rPr lang="en-GB" sz="5400" dirty="0"/>
              <a:t> </a:t>
            </a:r>
            <a:r>
              <a:rPr lang="en-GB" sz="5400" b="1" dirty="0"/>
              <a:t>(Click)</a:t>
            </a:r>
            <a:r>
              <a:rPr lang="en-GB" sz="5400" dirty="0"/>
              <a:t> un </a:t>
            </a:r>
            <a:r>
              <a:rPr lang="en-GB" sz="5400" b="0" dirty="0" err="1"/>
              <a:t>encodeur</a:t>
            </a:r>
            <a:r>
              <a:rPr lang="en-GB" sz="5400" b="0" dirty="0"/>
              <a:t> </a:t>
            </a:r>
            <a:r>
              <a:rPr lang="en-GB" sz="5400" b="0" dirty="0" err="1"/>
              <a:t>entraîné</a:t>
            </a:r>
            <a:r>
              <a:rPr lang="en-GB" sz="5400" b="0" dirty="0"/>
              <a:t> capable de</a:t>
            </a:r>
            <a:r>
              <a:rPr lang="en-GB" sz="4000" b="0" dirty="0"/>
              <a:t> </a:t>
            </a:r>
            <a:r>
              <a:rPr lang="fr-FR" sz="4000" dirty="0"/>
              <a:t>compresser </a:t>
            </a:r>
            <a:r>
              <a:rPr lang="fr-FR" sz="4000" b="1" dirty="0"/>
              <a:t>(Click) </a:t>
            </a:r>
            <a:r>
              <a:rPr lang="fr-FR" sz="4000" dirty="0"/>
              <a:t>les spectres en variables latentes.</a:t>
            </a:r>
            <a:r>
              <a:rPr lang="fr-FR" sz="4000" b="1" dirty="0"/>
              <a:t>(click)</a:t>
            </a:r>
          </a:p>
          <a:p>
            <a:endParaRPr lang="fr-FR" sz="4000" dirty="0"/>
          </a:p>
          <a:p>
            <a:r>
              <a:rPr lang="fr-FR" sz="4000" dirty="0"/>
              <a:t>Ces variables sont ensuite données en entrée </a:t>
            </a:r>
            <a:r>
              <a:rPr lang="fr-FR" sz="4000" b="1" dirty="0"/>
              <a:t>(click) </a:t>
            </a:r>
            <a:r>
              <a:rPr lang="fr-FR" sz="4000" dirty="0"/>
              <a:t>à un modèle de r</a:t>
            </a:r>
            <a:r>
              <a:rPr lang="fr-FR" sz="4000" b="0" dirty="0"/>
              <a:t>égression linéaire multiple</a:t>
            </a:r>
            <a:r>
              <a:rPr lang="fr-FR" sz="4000" dirty="0"/>
              <a:t>, qui va générer les </a:t>
            </a:r>
            <a:r>
              <a:rPr lang="fr-FR" sz="4000" b="0" dirty="0"/>
              <a:t>prédictions</a:t>
            </a:r>
            <a:r>
              <a:rPr lang="fr-FR" sz="4000" dirty="0"/>
              <a:t> finales </a:t>
            </a:r>
            <a:r>
              <a:rPr lang="fr-FR" sz="4000" b="1" dirty="0"/>
              <a:t>.</a:t>
            </a:r>
            <a:endParaRPr lang="fr-FR" sz="2800" b="1" dirty="0"/>
          </a:p>
          <a:p>
            <a:endParaRPr lang="fr-FR" sz="28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800" dirty="0"/>
              <a:t>Nous avons maintenant découvert nos modèles. Il est temps d’enchainer avec les résultats obtenus </a:t>
            </a:r>
            <a:r>
              <a:rPr lang="fr-FR" sz="1200" dirty="0"/>
              <a:t>afin de comparer leurs performances</a:t>
            </a:r>
            <a:endParaRPr lang="fr-FR" sz="1000" dirty="0">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4" name="Espace réservé du numéro de diapositive 3"/>
          <p:cNvSpPr>
            <a:spLocks noGrp="1"/>
          </p:cNvSpPr>
          <p:nvPr>
            <p:ph type="sldNum" sz="quarter" idx="10"/>
          </p:nvPr>
        </p:nvSpPr>
        <p:spPr/>
        <p:txBody>
          <a:bodyPr/>
          <a:lstStyle/>
          <a:p>
            <a:fld id="{438AD4DD-96E2-47E1-B3C8-8AF0E6164A62}" type="slidenum">
              <a:rPr lang="fr-FR" smtClean="0">
                <a:solidFill>
                  <a:prstClr val="black"/>
                </a:solidFill>
              </a:rPr>
              <a:pPr/>
              <a:t>30</a:t>
            </a:fld>
            <a:endParaRPr lang="fr-FR">
              <a:solidFill>
                <a:prstClr val="black"/>
              </a:solidFill>
            </a:endParaRPr>
          </a:p>
        </p:txBody>
      </p:sp>
    </p:spTree>
    <p:extLst>
      <p:ext uri="{BB962C8B-B14F-4D97-AF65-F5344CB8AC3E}">
        <p14:creationId xmlns:p14="http://schemas.microsoft.com/office/powerpoint/2010/main" val="6663625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200" b="1" dirty="0"/>
              <a:t>(CLIC) </a:t>
            </a:r>
            <a:endParaRPr lang="en-US" dirty="0"/>
          </a:p>
        </p:txBody>
      </p:sp>
      <p:sp>
        <p:nvSpPr>
          <p:cNvPr id="4" name="Slide Number Placeholder 3"/>
          <p:cNvSpPr>
            <a:spLocks noGrp="1"/>
          </p:cNvSpPr>
          <p:nvPr>
            <p:ph type="sldNum" sz="quarter" idx="5"/>
          </p:nvPr>
        </p:nvSpPr>
        <p:spPr/>
        <p:txBody>
          <a:bodyPr/>
          <a:lstStyle/>
          <a:p>
            <a:fld id="{2FA94074-3B66-4916-97E4-403F707393D7}" type="slidenum">
              <a:rPr lang="en-US" smtClean="0"/>
              <a:t>31</a:t>
            </a:fld>
            <a:endParaRPr lang="en-US"/>
          </a:p>
        </p:txBody>
      </p:sp>
    </p:spTree>
    <p:extLst>
      <p:ext uri="{BB962C8B-B14F-4D97-AF65-F5344CB8AC3E}">
        <p14:creationId xmlns:p14="http://schemas.microsoft.com/office/powerpoint/2010/main" val="13740758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Commençons</a:t>
            </a:r>
            <a:r>
              <a:rPr lang="en-GB" dirty="0"/>
              <a:t> par la RMSEP, </a:t>
            </a:r>
            <a:r>
              <a:rPr lang="fr-FR" dirty="0"/>
              <a:t>Sur ce graphique, vous avez la performance de chaque modèle pour les six variables chimiques.</a:t>
            </a:r>
          </a:p>
          <a:p>
            <a:r>
              <a:rPr lang="fr-FR" b="1" dirty="0"/>
              <a:t>Le </a:t>
            </a:r>
            <a:r>
              <a:rPr lang="en-GB" dirty="0" err="1"/>
              <a:t>modèle</a:t>
            </a:r>
            <a:r>
              <a:rPr lang="en-GB" dirty="0"/>
              <a:t> de </a:t>
            </a:r>
            <a:r>
              <a:rPr lang="en-GB" dirty="0" err="1"/>
              <a:t>référence</a:t>
            </a:r>
            <a:r>
              <a:rPr lang="en-GB" dirty="0"/>
              <a:t>,  kNN-LWPLSR </a:t>
            </a:r>
            <a:r>
              <a:rPr lang="fr-FR" dirty="0"/>
              <a:t>en </a:t>
            </a:r>
            <a:r>
              <a:rPr lang="fr-FR" b="0" dirty="0"/>
              <a:t>bleu</a:t>
            </a:r>
            <a:r>
              <a:rPr lang="fr-FR" b="1" dirty="0"/>
              <a:t>, </a:t>
            </a:r>
            <a:r>
              <a:rPr lang="fr-FR" b="0" dirty="0"/>
              <a:t>les</a:t>
            </a:r>
            <a:r>
              <a:rPr lang="fr-FR" b="1" dirty="0"/>
              <a:t> </a:t>
            </a:r>
            <a:r>
              <a:rPr lang="fr-FR" dirty="0"/>
              <a:t>autres modèles de Deep Learning en </a:t>
            </a:r>
            <a:r>
              <a:rPr lang="fr-FR" b="0" dirty="0"/>
              <a:t>rouge</a:t>
            </a:r>
            <a:r>
              <a:rPr lang="fr-FR" b="1" dirty="0"/>
              <a:t>, </a:t>
            </a:r>
            <a:r>
              <a:rPr lang="fr-FR" b="0" dirty="0"/>
              <a:t>ainsi que</a:t>
            </a:r>
            <a:r>
              <a:rPr lang="fr-FR" b="1" dirty="0"/>
              <a:t> </a:t>
            </a:r>
            <a:r>
              <a:rPr lang="fr-FR" dirty="0"/>
              <a:t>le modèle PLS linéaire simple en bas.</a:t>
            </a:r>
          </a:p>
          <a:p>
            <a:endParaRPr lang="fr-FR" b="1" dirty="0"/>
          </a:p>
          <a:p>
            <a:r>
              <a:rPr lang="fr-FR" dirty="0"/>
              <a:t>Après analyse des résultats, trois </a:t>
            </a:r>
            <a:r>
              <a:rPr lang="fr-FR" b="0" dirty="0"/>
              <a:t>observations principales ont été faites </a:t>
            </a:r>
            <a:r>
              <a:rPr lang="fr-FR" b="1" dirty="0"/>
              <a:t>:</a:t>
            </a:r>
          </a:p>
          <a:p>
            <a:r>
              <a:rPr lang="fr-FR" b="1" dirty="0"/>
              <a:t>1- </a:t>
            </a:r>
            <a:r>
              <a:rPr lang="fr-FR" b="0" dirty="0"/>
              <a:t>Premièrement</a:t>
            </a:r>
            <a:r>
              <a:rPr lang="fr-FR" dirty="0"/>
              <a:t>, le modèle PLSR a souvent l'erreur la plus élevée. Cela confirme que la relation dans nos données est </a:t>
            </a:r>
            <a:r>
              <a:rPr lang="fr-FR" b="0" dirty="0"/>
              <a:t>non-linéaire</a:t>
            </a:r>
            <a:r>
              <a:rPr lang="fr-FR" dirty="0"/>
              <a:t>.</a:t>
            </a:r>
          </a:p>
          <a:p>
            <a:r>
              <a:rPr lang="fr-FR" b="1" dirty="0"/>
              <a:t>2- </a:t>
            </a:r>
            <a:r>
              <a:rPr lang="fr-FR" b="0" dirty="0"/>
              <a:t>Deuxièmement</a:t>
            </a:r>
            <a:r>
              <a:rPr lang="fr-FR" dirty="0"/>
              <a:t>, notre référence en bleu, le kNN-LWPLSR, (click) obtient la meilleure performance pour </a:t>
            </a:r>
            <a:r>
              <a:rPr lang="fr-FR" b="0" dirty="0"/>
              <a:t>quatre variables parmi les six.</a:t>
            </a:r>
          </a:p>
          <a:p>
            <a:r>
              <a:rPr lang="fr-FR" b="1" dirty="0"/>
              <a:t>3- </a:t>
            </a:r>
            <a:r>
              <a:rPr lang="fr-FR" b="0" dirty="0"/>
              <a:t>Enfin</a:t>
            </a:r>
            <a:r>
              <a:rPr lang="fr-FR" dirty="0"/>
              <a:t>, on voit que le modèle de Deep Learning, (click) CNN-R_v1E, s’adapte plus aux deux variables restantes ADL et </a:t>
            </a:r>
            <a:r>
              <a:rPr lang="fr-FR" dirty="0" err="1"/>
              <a:t>dmdcell</a:t>
            </a:r>
            <a:endParaRPr lang="fr-FR" b="1" dirty="0"/>
          </a:p>
        </p:txBody>
      </p:sp>
      <p:sp>
        <p:nvSpPr>
          <p:cNvPr id="4" name="Slide Number Placeholder 3"/>
          <p:cNvSpPr>
            <a:spLocks noGrp="1"/>
          </p:cNvSpPr>
          <p:nvPr>
            <p:ph type="sldNum" sz="quarter" idx="5"/>
          </p:nvPr>
        </p:nvSpPr>
        <p:spPr/>
        <p:txBody>
          <a:bodyPr/>
          <a:lstStyle/>
          <a:p>
            <a:fld id="{2FA94074-3B66-4916-97E4-403F707393D7}" type="slidenum">
              <a:rPr lang="en-US" smtClean="0"/>
              <a:t>32</a:t>
            </a:fld>
            <a:endParaRPr lang="en-US"/>
          </a:p>
        </p:txBody>
      </p:sp>
    </p:spTree>
    <p:extLst>
      <p:ext uri="{BB962C8B-B14F-4D97-AF65-F5344CB8AC3E}">
        <p14:creationId xmlns:p14="http://schemas.microsoft.com/office/powerpoint/2010/main" val="32183593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Passons à la deuxième métrique : le </a:t>
            </a:r>
            <a:r>
              <a:rPr lang="fr-FR" b="1" dirty="0"/>
              <a:t>RPD</a:t>
            </a:r>
            <a:r>
              <a:rPr lang="fr-FR" dirty="0"/>
              <a:t>, ou Rapport de Performance à la déviation. Ou c'est l'inverse de l'erreur : une valeur plus </a:t>
            </a:r>
            <a:r>
              <a:rPr lang="fr-FR" b="1" dirty="0"/>
              <a:t>élevée</a:t>
            </a:r>
            <a:r>
              <a:rPr lang="fr-FR" dirty="0"/>
              <a:t> est meilleure. </a:t>
            </a:r>
          </a:p>
          <a:p>
            <a:r>
              <a:rPr lang="fr-FR" dirty="0"/>
              <a:t>Nous constatons le même classement des modèles que celui que nous venons de voir.</a:t>
            </a:r>
          </a:p>
          <a:p>
            <a:r>
              <a:rPr lang="fr-FR" dirty="0"/>
              <a:t>On note aussi que la plupart des modèles non-linéaires atteignent le seuil de 3.</a:t>
            </a:r>
            <a:endParaRPr lang="fr-FR" b="1" dirty="0"/>
          </a:p>
        </p:txBody>
      </p:sp>
      <p:sp>
        <p:nvSpPr>
          <p:cNvPr id="4" name="Slide Number Placeholder 3"/>
          <p:cNvSpPr>
            <a:spLocks noGrp="1"/>
          </p:cNvSpPr>
          <p:nvPr>
            <p:ph type="sldNum" sz="quarter" idx="5"/>
          </p:nvPr>
        </p:nvSpPr>
        <p:spPr/>
        <p:txBody>
          <a:bodyPr/>
          <a:lstStyle/>
          <a:p>
            <a:fld id="{2FA94074-3B66-4916-97E4-403F707393D7}" type="slidenum">
              <a:rPr lang="en-US" smtClean="0"/>
              <a:t>33</a:t>
            </a:fld>
            <a:endParaRPr lang="en-US"/>
          </a:p>
        </p:txBody>
      </p:sp>
    </p:spTree>
    <p:extLst>
      <p:ext uri="{BB962C8B-B14F-4D97-AF65-F5344CB8AC3E}">
        <p14:creationId xmlns:p14="http://schemas.microsoft.com/office/powerpoint/2010/main" val="10367156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Enfin, notre dernière métrique est l'</a:t>
            </a:r>
            <a:r>
              <a:rPr lang="fr-FR" b="1" dirty="0"/>
              <a:t>Erreur Relative</a:t>
            </a:r>
            <a:r>
              <a:rPr lang="fr-FR" dirty="0"/>
              <a:t>. L'intérêt de ce graphique est de pouvoir comparer la difficulté relative de prédiction entre les différentes variables. On remarque immédiatement (</a:t>
            </a:r>
            <a:r>
              <a:rPr lang="fr-FR" b="1" dirty="0"/>
              <a:t>click) </a:t>
            </a:r>
            <a:r>
              <a:rPr lang="fr-FR" dirty="0"/>
              <a:t>que l'erreur relative pour la variable </a:t>
            </a:r>
            <a:r>
              <a:rPr lang="fr-FR" b="1" dirty="0"/>
              <a:t>ADL</a:t>
            </a:r>
            <a:r>
              <a:rPr lang="fr-FR" dirty="0"/>
              <a:t>, ci contre, est </a:t>
            </a:r>
            <a:r>
              <a:rPr lang="fr-FR" b="1" dirty="0"/>
              <a:t>nettement plus élevée</a:t>
            </a:r>
            <a:r>
              <a:rPr lang="fr-FR" dirty="0"/>
              <a:t> que pour toutes les autres. </a:t>
            </a:r>
          </a:p>
          <a:p>
            <a:r>
              <a:rPr lang="fr-FR" dirty="0"/>
              <a:t>L'explication est liée à la nature même de la variable ADL, qui est la lignine, avec la </a:t>
            </a:r>
            <a:r>
              <a:rPr lang="fr-FR" b="1" dirty="0"/>
              <a:t>plus faible valeur moyenne</a:t>
            </a:r>
            <a:r>
              <a:rPr lang="fr-FR" dirty="0"/>
              <a:t> dans nos données. Par conséquent, même une petite erreur de prédiction absolue (RMSEP) est </a:t>
            </a:r>
            <a:r>
              <a:rPr lang="fr-FR" b="1" dirty="0"/>
              <a:t>amplifiée </a:t>
            </a:r>
            <a:r>
              <a:rPr lang="fr-FR" dirty="0"/>
              <a:t>lorsqu'on la divise par la moyenne, ce qui donne une erreur relative élevée.</a:t>
            </a:r>
            <a:endParaRPr lang="fr-FR" b="1" dirty="0"/>
          </a:p>
        </p:txBody>
      </p:sp>
      <p:sp>
        <p:nvSpPr>
          <p:cNvPr id="4" name="Slide Number Placeholder 3"/>
          <p:cNvSpPr>
            <a:spLocks noGrp="1"/>
          </p:cNvSpPr>
          <p:nvPr>
            <p:ph type="sldNum" sz="quarter" idx="5"/>
          </p:nvPr>
        </p:nvSpPr>
        <p:spPr/>
        <p:txBody>
          <a:bodyPr/>
          <a:lstStyle/>
          <a:p>
            <a:fld id="{2FA94074-3B66-4916-97E4-403F707393D7}" type="slidenum">
              <a:rPr lang="en-US" smtClean="0"/>
              <a:t>34</a:t>
            </a:fld>
            <a:endParaRPr lang="en-US"/>
          </a:p>
        </p:txBody>
      </p:sp>
    </p:spTree>
    <p:extLst>
      <p:ext uri="{BB962C8B-B14F-4D97-AF65-F5344CB8AC3E}">
        <p14:creationId xmlns:p14="http://schemas.microsoft.com/office/powerpoint/2010/main" val="33622971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Pour conclure les résultats, la performance du kNN-LWPLSR s’avère remarquable. La question est : pourquoi a-t-il si bien fonctionné ?</a:t>
            </a:r>
          </a:p>
          <a:p>
            <a:r>
              <a:rPr lang="en-GB" dirty="0"/>
              <a:t>La raison </a:t>
            </a:r>
            <a:r>
              <a:rPr lang="en-GB" dirty="0" err="1"/>
              <a:t>principale</a:t>
            </a:r>
            <a:r>
              <a:rPr lang="en-GB" dirty="0"/>
              <a:t> </a:t>
            </a:r>
            <a:r>
              <a:rPr lang="en-GB" dirty="0" err="1"/>
              <a:t>est</a:t>
            </a:r>
            <a:r>
              <a:rPr lang="en-GB" dirty="0"/>
              <a:t> </a:t>
            </a:r>
            <a:r>
              <a:rPr lang="en-GB" dirty="0" err="1"/>
              <a:t>sa</a:t>
            </a:r>
            <a:r>
              <a:rPr lang="en-GB" dirty="0"/>
              <a:t> </a:t>
            </a:r>
            <a:r>
              <a:rPr lang="en-GB" b="1" dirty="0"/>
              <a:t>(Click) </a:t>
            </a:r>
            <a:r>
              <a:rPr lang="fr-FR" b="0" dirty="0"/>
              <a:t>stratégie de modélisation locale</a:t>
            </a:r>
            <a:r>
              <a:rPr lang="fr-FR" dirty="0"/>
              <a:t>. Notre jeu de données (</a:t>
            </a:r>
            <a:r>
              <a:rPr lang="fr-FR" b="1" dirty="0"/>
              <a:t>Click) </a:t>
            </a:r>
            <a:r>
              <a:rPr lang="fr-FR" dirty="0"/>
              <a:t>est très hétérogène, avec de nombreux types de plantes. Cela nous montre que pour ce type de données, une approche locale et adaptative est plus robuste.</a:t>
            </a:r>
            <a:endParaRPr lang="en-US" b="1" dirty="0"/>
          </a:p>
        </p:txBody>
      </p:sp>
      <p:sp>
        <p:nvSpPr>
          <p:cNvPr id="4" name="Slide Number Placeholder 3"/>
          <p:cNvSpPr>
            <a:spLocks noGrp="1"/>
          </p:cNvSpPr>
          <p:nvPr>
            <p:ph type="sldNum" sz="quarter" idx="5"/>
          </p:nvPr>
        </p:nvSpPr>
        <p:spPr/>
        <p:txBody>
          <a:bodyPr/>
          <a:lstStyle/>
          <a:p>
            <a:fld id="{2FA94074-3B66-4916-97E4-403F707393D7}" type="slidenum">
              <a:rPr lang="en-US" smtClean="0"/>
              <a:t>35</a:t>
            </a:fld>
            <a:endParaRPr lang="en-US"/>
          </a:p>
        </p:txBody>
      </p:sp>
    </p:spTree>
    <p:extLst>
      <p:ext uri="{BB962C8B-B14F-4D97-AF65-F5344CB8AC3E}">
        <p14:creationId xmlns:p14="http://schemas.microsoft.com/office/powerpoint/2010/main" val="11786984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Cependant, Pour les deux variables </a:t>
            </a:r>
            <a:r>
              <a:rPr lang="fr-FR" b="1" dirty="0"/>
              <a:t>(Click)</a:t>
            </a:r>
            <a:r>
              <a:rPr lang="fr-FR" dirty="0"/>
              <a:t>, ADL et </a:t>
            </a:r>
            <a:r>
              <a:rPr lang="fr-FR" dirty="0" err="1"/>
              <a:t>dmdcell</a:t>
            </a:r>
            <a:r>
              <a:rPr lang="fr-FR" dirty="0"/>
              <a:t>, le modèle CNN s’avère plus adéquat . </a:t>
            </a:r>
            <a:endParaRPr lang="fr-FR" sz="1800" dirty="0"/>
          </a:p>
          <a:p>
            <a:r>
              <a:rPr lang="fr-FR" dirty="0"/>
              <a:t>L’hypothèse ici est que pour ces deux variables, l'information pertinente dans les spectre n’est pas seulement locale, </a:t>
            </a:r>
            <a:r>
              <a:rPr lang="fr-FR" b="1" dirty="0"/>
              <a:t>(Click) </a:t>
            </a:r>
            <a:r>
              <a:rPr lang="fr-FR" dirty="0"/>
              <a:t>mais peut-être plus </a:t>
            </a:r>
            <a:r>
              <a:rPr lang="en-GB" b="0" dirty="0" err="1"/>
              <a:t>globale</a:t>
            </a:r>
            <a:r>
              <a:rPr lang="en-GB" b="0" dirty="0"/>
              <a:t> </a:t>
            </a:r>
            <a:r>
              <a:rPr lang="en-GB" b="0" dirty="0" err="1"/>
              <a:t>ou</a:t>
            </a:r>
            <a:r>
              <a:rPr lang="en-GB" b="0" dirty="0"/>
              <a:t> </a:t>
            </a:r>
            <a:r>
              <a:rPr lang="en-GB" b="0" dirty="0" err="1"/>
              <a:t>hiérarchique</a:t>
            </a:r>
            <a:r>
              <a:rPr lang="en-GB" b="0" dirty="0"/>
              <a:t>,</a:t>
            </a:r>
            <a:r>
              <a:rPr lang="fr-FR" b="0" dirty="0"/>
              <a:t> que </a:t>
            </a:r>
            <a:r>
              <a:rPr lang="fr-FR" dirty="0"/>
              <a:t>Le CNN a pu capturer alors que les autres approches ne pouvait pas.</a:t>
            </a:r>
            <a:endParaRPr lang="fr-FR" b="0" dirty="0"/>
          </a:p>
        </p:txBody>
      </p:sp>
      <p:sp>
        <p:nvSpPr>
          <p:cNvPr id="4" name="Slide Number Placeholder 3"/>
          <p:cNvSpPr>
            <a:spLocks noGrp="1"/>
          </p:cNvSpPr>
          <p:nvPr>
            <p:ph type="sldNum" sz="quarter" idx="5"/>
          </p:nvPr>
        </p:nvSpPr>
        <p:spPr/>
        <p:txBody>
          <a:bodyPr/>
          <a:lstStyle/>
          <a:p>
            <a:fld id="{2FA94074-3B66-4916-97E4-403F707393D7}" type="slidenum">
              <a:rPr lang="en-US" smtClean="0"/>
              <a:t>36</a:t>
            </a:fld>
            <a:endParaRPr lang="en-US"/>
          </a:p>
        </p:txBody>
      </p:sp>
    </p:spTree>
    <p:extLst>
      <p:ext uri="{BB962C8B-B14F-4D97-AF65-F5344CB8AC3E}">
        <p14:creationId xmlns:p14="http://schemas.microsoft.com/office/powerpoint/2010/main" val="33263507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Enfin, il est important de comprendre les limites de certaines approches, notamment celle de l'</a:t>
            </a:r>
            <a:r>
              <a:rPr lang="fr-FR" dirty="0" err="1"/>
              <a:t>autoencodeur</a:t>
            </a:r>
            <a:r>
              <a:rPr lang="fr-FR" dirty="0"/>
              <a:t>.</a:t>
            </a:r>
          </a:p>
          <a:p>
            <a:r>
              <a:rPr lang="fr-FR" dirty="0"/>
              <a:t>La première étape </a:t>
            </a:r>
            <a:r>
              <a:rPr lang="fr-FR" b="1" dirty="0"/>
              <a:t>(click</a:t>
            </a:r>
            <a:r>
              <a:rPr lang="fr-FR" b="0" dirty="0"/>
              <a:t>),</a:t>
            </a:r>
            <a:r>
              <a:rPr lang="fr-FR" dirty="0"/>
              <a:t> l'extraction de caractéristiques, a bien fonctionné . Ce graphique montre que l'</a:t>
            </a:r>
            <a:r>
              <a:rPr lang="fr-FR" dirty="0" err="1"/>
              <a:t>autoencodeur</a:t>
            </a:r>
            <a:r>
              <a:rPr lang="fr-FR" dirty="0"/>
              <a:t> a bien appris à reconstruire les spectres. </a:t>
            </a:r>
          </a:p>
          <a:p>
            <a:r>
              <a:rPr lang="fr-FR" b="1" dirty="0"/>
              <a:t>(click) </a:t>
            </a:r>
            <a:r>
              <a:rPr lang="fr-FR" dirty="0"/>
              <a:t>Cependant, le point faible était la deuxième étape. Nous avons appliqué une simple </a:t>
            </a:r>
            <a:r>
              <a:rPr lang="fr-FR" b="0" dirty="0"/>
              <a:t>régression linéaire </a:t>
            </a:r>
            <a:r>
              <a:rPr lang="fr-FR" dirty="0"/>
              <a:t>sur ces caractéristiques. </a:t>
            </a:r>
            <a:r>
              <a:rPr lang="fr-FR" b="1" dirty="0"/>
              <a:t>et c'est ce qui a </a:t>
            </a:r>
            <a:r>
              <a:rPr lang="fr-FR" dirty="0"/>
              <a:t>limité la performance de ce modèle.</a:t>
            </a:r>
            <a:endParaRPr lang="en-US" b="0" dirty="0"/>
          </a:p>
        </p:txBody>
      </p:sp>
      <p:sp>
        <p:nvSpPr>
          <p:cNvPr id="4" name="Slide Number Placeholder 3"/>
          <p:cNvSpPr>
            <a:spLocks noGrp="1"/>
          </p:cNvSpPr>
          <p:nvPr>
            <p:ph type="sldNum" sz="quarter" idx="5"/>
          </p:nvPr>
        </p:nvSpPr>
        <p:spPr/>
        <p:txBody>
          <a:bodyPr/>
          <a:lstStyle/>
          <a:p>
            <a:fld id="{2FA94074-3B66-4916-97E4-403F707393D7}" type="slidenum">
              <a:rPr lang="en-US" smtClean="0"/>
              <a:t>37</a:t>
            </a:fld>
            <a:endParaRPr lang="en-US"/>
          </a:p>
        </p:txBody>
      </p:sp>
    </p:spTree>
    <p:extLst>
      <p:ext uri="{BB962C8B-B14F-4D97-AF65-F5344CB8AC3E}">
        <p14:creationId xmlns:p14="http://schemas.microsoft.com/office/powerpoint/2010/main" val="10691350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arrivons maintenant à la dernière partie de cette présentation, consacrée à la conclusion et aux recommandations.</a:t>
            </a:r>
            <a:r>
              <a:rPr lang="fr-FR" sz="1200" b="1" dirty="0"/>
              <a:t> (CLIC) </a:t>
            </a:r>
            <a:endParaRPr lang="fr-FR" dirty="0"/>
          </a:p>
        </p:txBody>
      </p:sp>
      <p:sp>
        <p:nvSpPr>
          <p:cNvPr id="4" name="Espace réservé du numéro de diapositive 3"/>
          <p:cNvSpPr>
            <a:spLocks noGrp="1"/>
          </p:cNvSpPr>
          <p:nvPr>
            <p:ph type="sldNum" sz="quarter" idx="5"/>
          </p:nvPr>
        </p:nvSpPr>
        <p:spPr/>
        <p:txBody>
          <a:bodyPr/>
          <a:lstStyle/>
          <a:p>
            <a:fld id="{2FA94074-3B66-4916-97E4-403F707393D7}" type="slidenum">
              <a:rPr lang="en-US" smtClean="0"/>
              <a:t>38</a:t>
            </a:fld>
            <a:endParaRPr lang="en-US"/>
          </a:p>
        </p:txBody>
      </p:sp>
    </p:spTree>
    <p:extLst>
      <p:ext uri="{BB962C8B-B14F-4D97-AF65-F5344CB8AC3E}">
        <p14:creationId xmlns:p14="http://schemas.microsoft.com/office/powerpoint/2010/main" val="28153098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0" dirty="0"/>
              <a:t>Si nous devions résumer les principales conclusions de cette étude comparative, il y en aurait trois.</a:t>
            </a:r>
          </a:p>
          <a:p>
            <a:r>
              <a:rPr lang="fr-FR" b="1" dirty="0"/>
              <a:t>(click) </a:t>
            </a:r>
            <a:r>
              <a:rPr lang="fr-FR" b="0" dirty="0"/>
              <a:t>Premièrement, le modèle chimiométrique local, le kNN-LWPLSR, s'est imposé comme le plus performant pour la majorité des variables. Sa stratégie d'adaptation locale a prouvé sa grande robustesse sur ces données hétérogènes.</a:t>
            </a:r>
          </a:p>
          <a:p>
            <a:r>
              <a:rPr lang="fr-FR" b="1" dirty="0"/>
              <a:t>(click) </a:t>
            </a:r>
            <a:r>
              <a:rPr lang="fr-FR" b="0" dirty="0"/>
              <a:t>Deuxièmement, un des modèles CNN s’est avéré le meilleur pour deux variables ADL et </a:t>
            </a:r>
            <a:r>
              <a:rPr lang="fr-FR" b="0" dirty="0" err="1"/>
              <a:t>DMDCell</a:t>
            </a:r>
            <a:r>
              <a:rPr lang="fr-FR" b="0" dirty="0"/>
              <a:t>, ce qui confirme leur potentiel et leur capacité à extraire des informations que les autres méthodes ne captent pas.</a:t>
            </a:r>
          </a:p>
          <a:p>
            <a:r>
              <a:rPr lang="fr-FR" b="1" dirty="0"/>
              <a:t>(click) </a:t>
            </a:r>
            <a:r>
              <a:rPr lang="fr-FR" b="0" dirty="0"/>
              <a:t>Enfin, l'observation générale est que tous les modèles non-linéaires, ont largement surpassé le modèle linéaire PLSR.</a:t>
            </a:r>
          </a:p>
          <a:p>
            <a:endParaRPr lang="fr-FR" b="0" dirty="0"/>
          </a:p>
          <a:p>
            <a:r>
              <a:rPr lang="fr-FR" b="0" dirty="0"/>
              <a:t>En synthèse. Pour cette problématique et avec ce type de données, les architectures de Deep Learning, bien que très </a:t>
            </a:r>
            <a:r>
              <a:rPr lang="fr-FR" b="0" dirty="0" err="1"/>
              <a:t>prométteuses</a:t>
            </a:r>
            <a:r>
              <a:rPr lang="fr-FR" b="0" dirty="0"/>
              <a:t>, ne remplacent pas encore la méthode locale spécialisée. Le kNN-LWPLSR représente aujourd'hui le meilleur compromis entre la performance, la simplicité et l'efficacité.</a:t>
            </a:r>
          </a:p>
        </p:txBody>
      </p:sp>
      <p:sp>
        <p:nvSpPr>
          <p:cNvPr id="4" name="Espace réservé du numéro de diapositive 3"/>
          <p:cNvSpPr>
            <a:spLocks noGrp="1"/>
          </p:cNvSpPr>
          <p:nvPr>
            <p:ph type="sldNum" sz="quarter" idx="10"/>
          </p:nvPr>
        </p:nvSpPr>
        <p:spPr/>
        <p:txBody>
          <a:bodyPr/>
          <a:lstStyle/>
          <a:p>
            <a:fld id="{438AD4DD-96E2-47E1-B3C8-8AF0E6164A62}" type="slidenum">
              <a:rPr lang="fr-FR" smtClean="0"/>
              <a:pPr/>
              <a:t>39</a:t>
            </a:fld>
            <a:endParaRPr lang="fr-FR"/>
          </a:p>
        </p:txBody>
      </p:sp>
    </p:spTree>
    <p:extLst>
      <p:ext uri="{BB962C8B-B14F-4D97-AF65-F5344CB8AC3E}">
        <p14:creationId xmlns:p14="http://schemas.microsoft.com/office/powerpoint/2010/main" val="863451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Clic, </a:t>
            </a:r>
            <a:r>
              <a:rPr lang="fr-FR" dirty="0"/>
              <a:t>ce projet s'inscrit dans un contexte agricole de l'évaluation de la qualité des fourrages (Click). Cette évaluation est un pilier pour garantir une alimentation animale stable et renforcer la résilience des systèmes d'élevage (Click), notamment dans les zones méditerranéennes et tropicales qui sont au cœur des missions de l'unité Selmet du CIRAD. (</a:t>
            </a:r>
            <a:r>
              <a:rPr lang="fr-FR" b="1" dirty="0"/>
              <a:t>Click)</a:t>
            </a:r>
          </a:p>
        </p:txBody>
      </p:sp>
      <p:sp>
        <p:nvSpPr>
          <p:cNvPr id="4" name="Espace réservé du numéro de diapositive 3"/>
          <p:cNvSpPr>
            <a:spLocks noGrp="1"/>
          </p:cNvSpPr>
          <p:nvPr>
            <p:ph type="sldNum" sz="quarter" idx="10"/>
          </p:nvPr>
        </p:nvSpPr>
        <p:spPr/>
        <p:txBody>
          <a:bodyPr/>
          <a:lstStyle/>
          <a:p>
            <a:fld id="{438AD4DD-96E2-47E1-B3C8-8AF0E6164A62}" type="slidenum">
              <a:rPr lang="fr-FR" smtClean="0">
                <a:solidFill>
                  <a:prstClr val="black"/>
                </a:solidFill>
              </a:rPr>
              <a:pPr/>
              <a:t>4</a:t>
            </a:fld>
            <a:endParaRPr lang="fr-FR">
              <a:solidFill>
                <a:prstClr val="black"/>
              </a:solidFill>
            </a:endParaRPr>
          </a:p>
        </p:txBody>
      </p:sp>
    </p:spTree>
    <p:extLst>
      <p:ext uri="{BB962C8B-B14F-4D97-AF65-F5344CB8AC3E}">
        <p14:creationId xmlns:p14="http://schemas.microsoft.com/office/powerpoint/2010/main" val="20972285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Clic, </a:t>
            </a:r>
            <a:r>
              <a:rPr lang="fr-FR" dirty="0"/>
              <a:t>Pour aller plus loin, nous proposons des pistes d’améliorations en 4 axes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Clic, </a:t>
            </a:r>
            <a:r>
              <a:rPr lang="fr-FR" dirty="0"/>
              <a:t>Premièrement, au lieu de construire six modèles indépendants, on pourrait développer un </a:t>
            </a:r>
            <a:r>
              <a:rPr lang="fr-FR" b="1" dirty="0"/>
              <a:t>modèle de régression multivariée</a:t>
            </a:r>
            <a:r>
              <a:rPr lang="fr-FR" dirty="0"/>
              <a:t> capable de prédire toutes les variables chimiques en une seule fois. Puisqu'elles sont corrélées entre elles, le modèle pourrait apprendre des liens plus profonds et offrir des prédictions plus cohérentes.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Clic, </a:t>
            </a:r>
            <a:r>
              <a:rPr lang="fr-FR" dirty="0"/>
              <a:t>Deuxièmement, pour aider les modèles de Deep Learning qui sont très exigeants en données, on pourrait utiliser des </a:t>
            </a:r>
            <a:r>
              <a:rPr lang="fr-FR" b="1" dirty="0"/>
              <a:t>techniques d'augmentation de données</a:t>
            </a:r>
            <a:r>
              <a:rPr lang="fr-FR" dirty="0"/>
              <a:t>. L'idée serait de générer artificiellement de nouveaux spectres réalistes pour renforcer l'entraînement et améliorer la robustesse des modèles.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Clic, </a:t>
            </a:r>
            <a:r>
              <a:rPr lang="fr-FR" dirty="0"/>
              <a:t>Troisièmement, il serait pertinent de tester les </a:t>
            </a:r>
            <a:r>
              <a:rPr lang="fr-FR" b="1" dirty="0"/>
              <a:t>architectures de bout en bout</a:t>
            </a:r>
            <a:r>
              <a:rPr lang="fr-FR" dirty="0"/>
              <a:t> (</a:t>
            </a:r>
            <a:r>
              <a:rPr lang="fr-FR" i="1" dirty="0"/>
              <a:t>end-to-end</a:t>
            </a:r>
            <a:r>
              <a:rPr lang="fr-FR" dirty="0"/>
              <a:t>) en leur donnant les données spectrales brutes, sans prétraitement. Cela permettrait de vérifier si le réseau est capable de faire un meilleur travail d'extraction de caractéristiques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Click, Enfin, une méthode simple pour mieux évaluer la performance serait l'</a:t>
            </a:r>
            <a:r>
              <a:rPr lang="fr-FR" b="1" dirty="0"/>
              <a:t>agrégation des modèles </a:t>
            </a:r>
            <a:r>
              <a:rPr lang="fr-FR" dirty="0"/>
              <a:t>au lieu de se fier à un seul 'meilleur' modèle, on conserve par exemple les 10 meilleurs issus de la recherche d'hyperparamètres. La prédiction finale serait alors la </a:t>
            </a:r>
            <a:r>
              <a:rPr lang="fr-FR" b="1" dirty="0"/>
              <a:t>moyenne des prédictions de tous ces modèles</a:t>
            </a:r>
            <a:r>
              <a:rPr lang="fr-FR" dirty="0"/>
              <a:t>.</a:t>
            </a:r>
          </a:p>
        </p:txBody>
      </p:sp>
      <p:sp>
        <p:nvSpPr>
          <p:cNvPr id="4" name="Espace réservé du numéro de diapositive 3"/>
          <p:cNvSpPr>
            <a:spLocks noGrp="1"/>
          </p:cNvSpPr>
          <p:nvPr>
            <p:ph type="sldNum" sz="quarter" idx="10"/>
          </p:nvPr>
        </p:nvSpPr>
        <p:spPr/>
        <p:txBody>
          <a:bodyPr/>
          <a:lstStyle/>
          <a:p>
            <a:fld id="{438AD4DD-96E2-47E1-B3C8-8AF0E6164A62}" type="slidenum">
              <a:rPr lang="fr-FR" smtClean="0"/>
              <a:pPr/>
              <a:t>40</a:t>
            </a:fld>
            <a:endParaRPr lang="fr-FR"/>
          </a:p>
        </p:txBody>
      </p:sp>
    </p:spTree>
    <p:extLst>
      <p:ext uri="{BB962C8B-B14F-4D97-AF65-F5344CB8AC3E}">
        <p14:creationId xmlns:p14="http://schemas.microsoft.com/office/powerpoint/2010/main" val="1428240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Ainsi, notre présentation touche à sa fin. Merci de votre aimable attention</a:t>
            </a:r>
          </a:p>
        </p:txBody>
      </p:sp>
      <p:sp>
        <p:nvSpPr>
          <p:cNvPr id="4" name="Espace réservé du numéro de diapositive 3"/>
          <p:cNvSpPr>
            <a:spLocks noGrp="1"/>
          </p:cNvSpPr>
          <p:nvPr>
            <p:ph type="sldNum" sz="quarter" idx="5"/>
          </p:nvPr>
        </p:nvSpPr>
        <p:spPr/>
        <p:txBody>
          <a:bodyPr/>
          <a:lstStyle/>
          <a:p>
            <a:fld id="{2FA94074-3B66-4916-97E4-403F707393D7}" type="slidenum">
              <a:rPr lang="en-US" smtClean="0"/>
              <a:t>41</a:t>
            </a:fld>
            <a:endParaRPr lang="en-US"/>
          </a:p>
        </p:txBody>
      </p:sp>
    </p:spTree>
    <p:extLst>
      <p:ext uri="{BB962C8B-B14F-4D97-AF65-F5344CB8AC3E}">
        <p14:creationId xmlns:p14="http://schemas.microsoft.com/office/powerpoint/2010/main" val="31814099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1" dirty="0"/>
          </a:p>
        </p:txBody>
      </p:sp>
      <p:sp>
        <p:nvSpPr>
          <p:cNvPr id="4" name="Espace réservé du numéro de diapositive 3"/>
          <p:cNvSpPr>
            <a:spLocks noGrp="1"/>
          </p:cNvSpPr>
          <p:nvPr>
            <p:ph type="sldNum" sz="quarter" idx="10"/>
          </p:nvPr>
        </p:nvSpPr>
        <p:spPr/>
        <p:txBody>
          <a:bodyPr/>
          <a:lstStyle/>
          <a:p>
            <a:fld id="{2FA94074-3B66-4916-97E4-403F707393D7}" type="slidenum">
              <a:rPr lang="en-US" smtClean="0"/>
              <a:t>42</a:t>
            </a:fld>
            <a:endParaRPr lang="en-US"/>
          </a:p>
        </p:txBody>
      </p:sp>
    </p:spTree>
    <p:extLst>
      <p:ext uri="{BB962C8B-B14F-4D97-AF65-F5344CB8AC3E}">
        <p14:creationId xmlns:p14="http://schemas.microsoft.com/office/powerpoint/2010/main" val="3194384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Les méthodes d'analyse chimique traditionnelles en laboratoire (click), bien que très précises(click), sont coûteuses, lentes et surtout </a:t>
            </a:r>
            <a:r>
              <a:rPr lang="fr-FR" b="1" dirty="0"/>
              <a:t>destructives</a:t>
            </a:r>
            <a:r>
              <a:rPr lang="fr-FR" dirty="0"/>
              <a:t>. Elles sont donc difficilement applicables pour une analyse en routine sur un grand nombre d'échantillons.</a:t>
            </a:r>
            <a:endParaRPr lang="fr-FR" b="1" dirty="0"/>
          </a:p>
          <a:p>
            <a:pPr algn="l"/>
            <a:endParaRPr lang="fr-F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Pour répondre à ce besoin, (click) la spectroscopie en proche infrarouge(click), s'est imposée comme une technologie de choix.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algn="l"/>
            <a:r>
              <a:rPr lang="fr-FR" b="1" dirty="0"/>
              <a:t>C'est grâce à son principe de fonctionnement que la spectroscopie offre des </a:t>
            </a:r>
            <a:r>
              <a:rPr lang="en-GB" dirty="0" err="1"/>
              <a:t>avantage</a:t>
            </a:r>
            <a:r>
              <a:rPr lang="fr-FR" b="1" dirty="0"/>
              <a:t> (click): </a:t>
            </a:r>
            <a:r>
              <a:rPr lang="fr-FR" dirty="0"/>
              <a:t>Sa nature non-destructive et sa rapidité d'analyse en font un outil puissant pour déterminer la composition chimique des fourrages.</a:t>
            </a:r>
            <a:endParaRPr lang="fr-FR" b="1" dirty="0"/>
          </a:p>
        </p:txBody>
      </p:sp>
      <p:sp>
        <p:nvSpPr>
          <p:cNvPr id="4" name="Espace réservé du numéro de diapositive 3"/>
          <p:cNvSpPr>
            <a:spLocks noGrp="1"/>
          </p:cNvSpPr>
          <p:nvPr>
            <p:ph type="sldNum" sz="quarter" idx="10"/>
          </p:nvPr>
        </p:nvSpPr>
        <p:spPr/>
        <p:txBody>
          <a:bodyPr/>
          <a:lstStyle/>
          <a:p>
            <a:fld id="{438AD4DD-96E2-47E1-B3C8-8AF0E6164A62}" type="slidenum">
              <a:rPr lang="fr-FR" smtClean="0">
                <a:solidFill>
                  <a:prstClr val="black"/>
                </a:solidFill>
              </a:rPr>
              <a:pPr/>
              <a:t>5</a:t>
            </a:fld>
            <a:endParaRPr lang="fr-FR">
              <a:solidFill>
                <a:prstClr val="black"/>
              </a:solidFill>
            </a:endParaRPr>
          </a:p>
        </p:txBody>
      </p:sp>
    </p:spTree>
    <p:extLst>
      <p:ext uri="{BB962C8B-B14F-4D97-AF65-F5344CB8AC3E}">
        <p14:creationId xmlns:p14="http://schemas.microsoft.com/office/powerpoint/2010/main" val="2664185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(click)Cependant, l'utilisation des données spectrales en agronomie présente des défis majeurs.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1" i="0" baseline="0" dirty="0">
              <a:solidFill>
                <a:srgbClr val="222222"/>
              </a:solidFill>
              <a:effectLst/>
              <a:latin typeface="Arial" panose="020B0604020202020204" pitchFamily="34" charset="0"/>
            </a:endParaRPr>
          </a:p>
          <a:p>
            <a:r>
              <a:rPr lang="fr-FR" dirty="0"/>
              <a:t>Les données spectrales sont </a:t>
            </a:r>
            <a:r>
              <a:rPr lang="fr-FR" b="1" dirty="0"/>
              <a:t>(click)</a:t>
            </a:r>
            <a:r>
              <a:rPr lang="fr-FR" dirty="0"/>
              <a:t> de </a:t>
            </a:r>
            <a:r>
              <a:rPr lang="fr-FR" b="0" dirty="0"/>
              <a:t>haute dimensionnalité, </a:t>
            </a:r>
            <a:r>
              <a:rPr lang="fr-FR" b="1" dirty="0"/>
              <a:t>(click)</a:t>
            </a:r>
            <a:r>
              <a:rPr lang="fr-FR" dirty="0"/>
              <a:t> </a:t>
            </a:r>
            <a:r>
              <a:rPr lang="fr-FR" b="0" dirty="0"/>
              <a:t>fortement corrélées</a:t>
            </a:r>
            <a:r>
              <a:rPr lang="fr-FR" dirty="0"/>
              <a:t> entre elles. </a:t>
            </a:r>
          </a:p>
          <a:p>
            <a:endParaRPr lang="fr-FR" b="1" i="0" baseline="0" dirty="0">
              <a:solidFill>
                <a:srgbClr val="222222"/>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En plus, les bases de données agronomiques sont souvent caractérisées par une très forte hétérogénéité. Nos échantillons, par exemple, proviennent de plusieurs espèces, et de zones géographiques très diverses.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1" i="0" baseline="0" dirty="0">
              <a:solidFill>
                <a:srgbClr val="222222"/>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Cette hétérogénéité engendre des relations non-linéaires complexes entre les spectres et les propriétés chimiques, ce qui rend les modèles de régression linéaires classiques souvent sous-optimaux.   ce qui nous mène à explorer des approches de modélisation plus sophistiquées.</a:t>
            </a:r>
            <a:endParaRPr lang="fr-MA" b="1" i="0" baseline="0" dirty="0">
              <a:solidFill>
                <a:srgbClr val="222222"/>
              </a:solidFill>
              <a:effectLst/>
              <a:latin typeface="Arial" panose="020B0604020202020204" pitchFamily="34" charset="0"/>
            </a:endParaRPr>
          </a:p>
        </p:txBody>
      </p:sp>
      <p:sp>
        <p:nvSpPr>
          <p:cNvPr id="4" name="Espace réservé du numéro de diapositive 3"/>
          <p:cNvSpPr>
            <a:spLocks noGrp="1"/>
          </p:cNvSpPr>
          <p:nvPr>
            <p:ph type="sldNum" sz="quarter" idx="10"/>
          </p:nvPr>
        </p:nvSpPr>
        <p:spPr/>
        <p:txBody>
          <a:bodyPr/>
          <a:lstStyle/>
          <a:p>
            <a:fld id="{438AD4DD-96E2-47E1-B3C8-8AF0E6164A62}" type="slidenum">
              <a:rPr lang="fr-FR" smtClean="0">
                <a:solidFill>
                  <a:prstClr val="black"/>
                </a:solidFill>
              </a:rPr>
              <a:pPr/>
              <a:t>6</a:t>
            </a:fld>
            <a:endParaRPr lang="fr-FR">
              <a:solidFill>
                <a:prstClr val="black"/>
              </a:solidFill>
            </a:endParaRPr>
          </a:p>
        </p:txBody>
      </p:sp>
    </p:spTree>
    <p:extLst>
      <p:ext uri="{BB962C8B-B14F-4D97-AF65-F5344CB8AC3E}">
        <p14:creationId xmlns:p14="http://schemas.microsoft.com/office/powerpoint/2010/main" val="3425656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Pour faire face à cette complexité, plusieurs approches de modélisation ont était </a:t>
            </a:r>
            <a:r>
              <a:rPr lang="fr-FR" dirty="0" err="1"/>
              <a:t>developées</a:t>
            </a:r>
            <a:endParaRPr lang="fr-FR" dirty="0"/>
          </a:p>
          <a:p>
            <a:endParaRPr lang="fr-FR" dirty="0"/>
          </a:p>
          <a:p>
            <a:r>
              <a:rPr lang="fr-FR" dirty="0"/>
              <a:t>D'un côté </a:t>
            </a:r>
            <a:r>
              <a:rPr lang="fr-FR" b="1" dirty="0"/>
              <a:t>(click) </a:t>
            </a:r>
            <a:r>
              <a:rPr lang="fr-FR" dirty="0"/>
              <a:t>, nous avons l'approche chimiométrique établie, notamment le </a:t>
            </a:r>
            <a:r>
              <a:rPr lang="fr-FR" b="0" dirty="0"/>
              <a:t>kNN-LWPLSR </a:t>
            </a:r>
            <a:r>
              <a:rPr lang="fr-FR" b="1" dirty="0"/>
              <a:t>(Click), </a:t>
            </a:r>
            <a:r>
              <a:rPr lang="fr-FR" b="0" dirty="0"/>
              <a:t>qui</a:t>
            </a:r>
            <a:r>
              <a:rPr lang="fr-FR" b="1" dirty="0"/>
              <a:t> </a:t>
            </a:r>
            <a:r>
              <a:rPr lang="fr-FR" b="0" dirty="0"/>
              <a:t>représente</a:t>
            </a:r>
            <a:r>
              <a:rPr lang="fr-FR" b="1" dirty="0"/>
              <a:t> </a:t>
            </a:r>
            <a:r>
              <a:rPr lang="fr-FR" dirty="0"/>
              <a:t>une approche locale qui s'est avérée très adaptée a ce type de problématique, est qui servira comme modèle de référence pour ce travail.</a:t>
            </a:r>
          </a:p>
          <a:p>
            <a:endParaRPr lang="fr-FR" dirty="0"/>
          </a:p>
          <a:p>
            <a:endParaRPr lang="fr-FR" dirty="0"/>
          </a:p>
          <a:p>
            <a:r>
              <a:rPr lang="fr-FR" dirty="0"/>
              <a:t>De l'autre côté </a:t>
            </a:r>
            <a:r>
              <a:rPr lang="fr-FR" b="1" dirty="0"/>
              <a:t>(click) </a:t>
            </a:r>
            <a:r>
              <a:rPr lang="fr-FR" dirty="0"/>
              <a:t>, nous avons l'approche émergente du Deep Learning. Avec les différentes architectures comme les CNN, et les </a:t>
            </a:r>
            <a:r>
              <a:rPr lang="fr-FR" dirty="0" err="1"/>
              <a:t>transformers</a:t>
            </a:r>
            <a:r>
              <a:rPr lang="fr-FR" dirty="0"/>
              <a:t>.</a:t>
            </a:r>
          </a:p>
          <a:p>
            <a:endParaRPr lang="fr-FR" b="1" i="0" baseline="0" dirty="0">
              <a:solidFill>
                <a:srgbClr val="222222"/>
              </a:solidFill>
              <a:effectLst/>
              <a:latin typeface="Arial" panose="020B0604020202020204" pitchFamily="34" charset="0"/>
            </a:endParaRPr>
          </a:p>
          <a:p>
            <a:endParaRPr lang="fr-MA" b="1" i="0" baseline="0" dirty="0">
              <a:solidFill>
                <a:srgbClr val="222222"/>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(click)</a:t>
            </a:r>
            <a:r>
              <a:rPr lang="fr-FR" dirty="0"/>
              <a:t> Nous nous retrouvons donc avec une question centrale, qui constitue la problématique de ce travail : Dans le contexte d'un jeu de données réel, hétérogène et de taille limitée, est-ce que les nouvelles architectures de Deep Learning, souvent perçues comme plus puissantes, peuvent surpasser le kNN-LWPLSR ?</a:t>
            </a:r>
            <a:endParaRPr lang="fr-MA" b="1" i="0" baseline="0" dirty="0">
              <a:solidFill>
                <a:srgbClr val="222222"/>
              </a:solidFill>
              <a:effectLst/>
              <a:latin typeface="Arial" panose="020B0604020202020204" pitchFamily="34" charset="0"/>
            </a:endParaRPr>
          </a:p>
        </p:txBody>
      </p:sp>
      <p:sp>
        <p:nvSpPr>
          <p:cNvPr id="4" name="Espace réservé du numéro de diapositive 3"/>
          <p:cNvSpPr>
            <a:spLocks noGrp="1"/>
          </p:cNvSpPr>
          <p:nvPr>
            <p:ph type="sldNum" sz="quarter" idx="10"/>
          </p:nvPr>
        </p:nvSpPr>
        <p:spPr/>
        <p:txBody>
          <a:bodyPr/>
          <a:lstStyle/>
          <a:p>
            <a:fld id="{438AD4DD-96E2-47E1-B3C8-8AF0E6164A62}" type="slidenum">
              <a:rPr lang="fr-FR" smtClean="0">
                <a:solidFill>
                  <a:prstClr val="black"/>
                </a:solidFill>
              </a:rPr>
              <a:pPr/>
              <a:t>7</a:t>
            </a:fld>
            <a:endParaRPr lang="fr-FR">
              <a:solidFill>
                <a:prstClr val="black"/>
              </a:solidFill>
            </a:endParaRPr>
          </a:p>
        </p:txBody>
      </p:sp>
    </p:spTree>
    <p:extLst>
      <p:ext uri="{BB962C8B-B14F-4D97-AF65-F5344CB8AC3E}">
        <p14:creationId xmlns:p14="http://schemas.microsoft.com/office/powerpoint/2010/main" val="1760544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i="0" kern="1200" dirty="0">
                <a:solidFill>
                  <a:schemeClr val="tx1"/>
                </a:solidFill>
                <a:effectLst/>
                <a:latin typeface="+mn-lt"/>
                <a:ea typeface="+mn-ea"/>
                <a:cs typeface="+mn-cs"/>
              </a:rPr>
              <a:t>(CLICK) </a:t>
            </a:r>
            <a:r>
              <a:rPr lang="fr-FR" sz="1200" b="0" i="0" kern="1200" dirty="0">
                <a:solidFill>
                  <a:schemeClr val="tx1"/>
                </a:solidFill>
                <a:effectLst/>
                <a:latin typeface="+mn-lt"/>
                <a:ea typeface="+mn-ea"/>
                <a:cs typeface="+mn-cs"/>
              </a:rPr>
              <a:t>Dans ce cadre, le présent travail nécessitera l’atteinte des objectifs spécifiques suivants :</a:t>
            </a:r>
            <a:br>
              <a:rPr lang="fr-FR" sz="1200" b="0" i="0" kern="1200" dirty="0">
                <a:solidFill>
                  <a:schemeClr val="tx1"/>
                </a:solidFill>
                <a:effectLst/>
                <a:latin typeface="+mn-lt"/>
                <a:ea typeface="+mn-ea"/>
                <a:cs typeface="+mn-cs"/>
              </a:rPr>
            </a:br>
            <a:r>
              <a:rPr lang="fr-FR" sz="1200" b="1" i="0" kern="1200" dirty="0">
                <a:solidFill>
                  <a:schemeClr val="tx1"/>
                </a:solidFill>
                <a:effectLst/>
                <a:latin typeface="+mn-lt"/>
                <a:ea typeface="+mn-ea"/>
                <a:cs typeface="+mn-cs"/>
              </a:rPr>
              <a:t>(CLICK) </a:t>
            </a:r>
            <a:r>
              <a:rPr lang="fr-FR" sz="1200" b="0" i="0" kern="1200" dirty="0">
                <a:solidFill>
                  <a:schemeClr val="tx1"/>
                </a:solidFill>
                <a:effectLst/>
                <a:latin typeface="+mn-lt"/>
                <a:ea typeface="+mn-ea"/>
                <a:cs typeface="+mn-cs"/>
              </a:rPr>
              <a:t>1. </a:t>
            </a:r>
            <a:r>
              <a:rPr lang="fr-FR" dirty="0"/>
              <a:t>développé et optimisé les deux modèles de référence : le PLSR, qui servira de référence linéaire simple, et le kNN-LWPLSR, notre référence chimiométrique avancée.</a:t>
            </a:r>
            <a:endParaRPr lang="fr-F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i="0" kern="1200" dirty="0">
                <a:solidFill>
                  <a:schemeClr val="tx1"/>
                </a:solidFill>
                <a:effectLst/>
                <a:latin typeface="+mn-lt"/>
                <a:ea typeface="+mn-ea"/>
                <a:cs typeface="+mn-cs"/>
              </a:rPr>
              <a:t>(CLICK) </a:t>
            </a:r>
            <a:r>
              <a:rPr lang="fr-FR" sz="1200" b="0" i="0" kern="1200" dirty="0">
                <a:solidFill>
                  <a:schemeClr val="tx1"/>
                </a:solidFill>
                <a:effectLst/>
                <a:latin typeface="+mn-lt"/>
                <a:ea typeface="+mn-ea"/>
                <a:cs typeface="+mn-cs"/>
              </a:rPr>
              <a:t>2. </a:t>
            </a:r>
            <a:r>
              <a:rPr lang="fr-FR" dirty="0"/>
              <a:t>Explorer trois stratégies distinctes et pertinentes pour couvrir plusieurs aspects de l'apprentissage profond</a:t>
            </a:r>
            <a:endParaRPr lang="fr-F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i="0" kern="1200" dirty="0">
                <a:solidFill>
                  <a:schemeClr val="tx1"/>
                </a:solidFill>
                <a:effectLst/>
                <a:latin typeface="+mn-lt"/>
                <a:ea typeface="+mn-ea"/>
                <a:cs typeface="+mn-cs"/>
              </a:rPr>
              <a:t>(CLICK) </a:t>
            </a:r>
            <a:r>
              <a:rPr lang="fr-FR" sz="1200" b="0" i="0" kern="1200" dirty="0">
                <a:solidFill>
                  <a:schemeClr val="tx1"/>
                </a:solidFill>
                <a:effectLst/>
                <a:latin typeface="+mn-lt"/>
                <a:ea typeface="+mn-ea"/>
                <a:cs typeface="+mn-cs"/>
              </a:rPr>
              <a:t>3. </a:t>
            </a:r>
            <a:r>
              <a:rPr lang="fr-FR" dirty="0"/>
              <a:t>homogénéiser un protocole expérimental commun entre tous les modèles, pour assurer un entrainement et une évaluation dans les mêmes conditions</a:t>
            </a:r>
            <a:endParaRPr lang="fr-F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1" i="0" kern="1200" dirty="0">
                <a:solidFill>
                  <a:schemeClr val="tx1"/>
                </a:solidFill>
                <a:effectLst/>
                <a:latin typeface="+mn-lt"/>
                <a:ea typeface="+mn-ea"/>
                <a:cs typeface="+mn-cs"/>
              </a:rPr>
              <a:t>(CLICK) </a:t>
            </a:r>
            <a:r>
              <a:rPr lang="fr-FR" sz="1200" b="0" i="0" kern="1200" dirty="0">
                <a:solidFill>
                  <a:schemeClr val="tx1"/>
                </a:solidFill>
                <a:effectLst/>
                <a:latin typeface="+mn-lt"/>
                <a:ea typeface="+mn-ea"/>
                <a:cs typeface="+mn-cs"/>
              </a:rPr>
              <a:t>4. et enfin </a:t>
            </a:r>
            <a:r>
              <a:rPr lang="fr-FR" dirty="0"/>
              <a:t>analyser les résultats à l’aide de 3 métriques de performance pour couvrir plusieurs aspects de la qualité de prédiction</a:t>
            </a:r>
            <a:endParaRPr lang="en-US" altLang="ko-KR" sz="1200" dirty="0">
              <a:solidFill>
                <a:schemeClr val="tx1">
                  <a:lumMod val="75000"/>
                  <a:lumOff val="25000"/>
                </a:schemeClr>
              </a:solidFill>
              <a:latin typeface="Century" panose="02040604050505020304" pitchFamily="18" charset="0"/>
            </a:endParaRPr>
          </a:p>
        </p:txBody>
      </p:sp>
      <p:sp>
        <p:nvSpPr>
          <p:cNvPr id="4" name="Slide Number Placeholder 3"/>
          <p:cNvSpPr>
            <a:spLocks noGrp="1"/>
          </p:cNvSpPr>
          <p:nvPr>
            <p:ph type="sldNum" sz="quarter" idx="5"/>
          </p:nvPr>
        </p:nvSpPr>
        <p:spPr/>
        <p:txBody>
          <a:bodyPr/>
          <a:lstStyle/>
          <a:p>
            <a:fld id="{2FA94074-3B66-4916-97E4-403F707393D7}" type="slidenum">
              <a:rPr lang="en-US" smtClean="0"/>
              <a:t>8</a:t>
            </a:fld>
            <a:endParaRPr lang="en-US"/>
          </a:p>
        </p:txBody>
      </p:sp>
    </p:spTree>
    <p:extLst>
      <p:ext uri="{BB962C8B-B14F-4D97-AF65-F5344CB8AC3E}">
        <p14:creationId xmlns:p14="http://schemas.microsoft.com/office/powerpoint/2010/main" val="1569511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0" dirty="0"/>
              <a:t>Après avoir posé le cadre général, identifié la problématique et défini les objectifs de ce travail, nous allons nous intéresser à la méthodologie adoptée.</a:t>
            </a:r>
            <a:r>
              <a:rPr lang="fr-FR" sz="1200" b="1" dirty="0"/>
              <a:t> (CLIC)</a:t>
            </a:r>
            <a:endParaRPr lang="en-US" b="0" dirty="0"/>
          </a:p>
          <a:p>
            <a:endParaRPr lang="en-US" dirty="0"/>
          </a:p>
        </p:txBody>
      </p:sp>
      <p:sp>
        <p:nvSpPr>
          <p:cNvPr id="4" name="Slide Number Placeholder 3"/>
          <p:cNvSpPr>
            <a:spLocks noGrp="1"/>
          </p:cNvSpPr>
          <p:nvPr>
            <p:ph type="sldNum" sz="quarter" idx="5"/>
          </p:nvPr>
        </p:nvSpPr>
        <p:spPr/>
        <p:txBody>
          <a:bodyPr/>
          <a:lstStyle/>
          <a:p>
            <a:fld id="{2FA94074-3B66-4916-97E4-403F707393D7}" type="slidenum">
              <a:rPr lang="en-US" smtClean="0"/>
              <a:t>9</a:t>
            </a:fld>
            <a:endParaRPr lang="en-US"/>
          </a:p>
        </p:txBody>
      </p:sp>
    </p:spTree>
    <p:extLst>
      <p:ext uri="{BB962C8B-B14F-4D97-AF65-F5344CB8AC3E}">
        <p14:creationId xmlns:p14="http://schemas.microsoft.com/office/powerpoint/2010/main" val="1437870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445BA-597F-90F5-A70F-6A21EED928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E6872A-040A-131A-1BAC-ED31726D38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DF2564-9690-A5C9-5FDA-111BBE564859}"/>
              </a:ext>
            </a:extLst>
          </p:cNvPr>
          <p:cNvSpPr>
            <a:spLocks noGrp="1"/>
          </p:cNvSpPr>
          <p:nvPr>
            <p:ph type="dt" sz="half" idx="10"/>
          </p:nvPr>
        </p:nvSpPr>
        <p:spPr/>
        <p:txBody>
          <a:bodyPr/>
          <a:lstStyle/>
          <a:p>
            <a:fld id="{C1E73BFD-C1D7-4743-AB1A-D274BBA47350}" type="datetimeFigureOut">
              <a:rPr lang="en-US" smtClean="0"/>
              <a:t>9/6/2025</a:t>
            </a:fld>
            <a:endParaRPr lang="en-US"/>
          </a:p>
        </p:txBody>
      </p:sp>
      <p:sp>
        <p:nvSpPr>
          <p:cNvPr id="5" name="Footer Placeholder 4">
            <a:extLst>
              <a:ext uri="{FF2B5EF4-FFF2-40B4-BE49-F238E27FC236}">
                <a16:creationId xmlns:a16="http://schemas.microsoft.com/office/drawing/2014/main" id="{76880B86-440D-2B6E-5E19-6AB8B4CD5B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2452D0-EFAF-6882-5DC9-60311BF84A55}"/>
              </a:ext>
            </a:extLst>
          </p:cNvPr>
          <p:cNvSpPr>
            <a:spLocks noGrp="1"/>
          </p:cNvSpPr>
          <p:nvPr>
            <p:ph type="sldNum" sz="quarter" idx="12"/>
          </p:nvPr>
        </p:nvSpPr>
        <p:spPr/>
        <p:txBody>
          <a:bodyPr/>
          <a:lstStyle/>
          <a:p>
            <a:fld id="{F84D1B66-4D43-4EB8-B493-639EA96220F8}" type="slidenum">
              <a:rPr lang="en-US" smtClean="0"/>
              <a:t>‹#›</a:t>
            </a:fld>
            <a:endParaRPr lang="en-US"/>
          </a:p>
        </p:txBody>
      </p:sp>
    </p:spTree>
    <p:extLst>
      <p:ext uri="{BB962C8B-B14F-4D97-AF65-F5344CB8AC3E}">
        <p14:creationId xmlns:p14="http://schemas.microsoft.com/office/powerpoint/2010/main" val="1332118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15221-FB65-A77A-E783-9AE1A7AE4C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C8AC9D-4EFA-933B-F6DD-7348F8CE7C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A477DE-30C1-9BB7-3290-0EB820B1FFC6}"/>
              </a:ext>
            </a:extLst>
          </p:cNvPr>
          <p:cNvSpPr>
            <a:spLocks noGrp="1"/>
          </p:cNvSpPr>
          <p:nvPr>
            <p:ph type="dt" sz="half" idx="10"/>
          </p:nvPr>
        </p:nvSpPr>
        <p:spPr/>
        <p:txBody>
          <a:bodyPr/>
          <a:lstStyle/>
          <a:p>
            <a:fld id="{C1E73BFD-C1D7-4743-AB1A-D274BBA47350}" type="datetimeFigureOut">
              <a:rPr lang="en-US" smtClean="0"/>
              <a:t>9/6/2025</a:t>
            </a:fld>
            <a:endParaRPr lang="en-US"/>
          </a:p>
        </p:txBody>
      </p:sp>
      <p:sp>
        <p:nvSpPr>
          <p:cNvPr id="5" name="Footer Placeholder 4">
            <a:extLst>
              <a:ext uri="{FF2B5EF4-FFF2-40B4-BE49-F238E27FC236}">
                <a16:creationId xmlns:a16="http://schemas.microsoft.com/office/drawing/2014/main" id="{49DF7F94-017E-1220-1C66-397183242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774CA-511D-E5B9-A6E9-6C39AE81BF0E}"/>
              </a:ext>
            </a:extLst>
          </p:cNvPr>
          <p:cNvSpPr>
            <a:spLocks noGrp="1"/>
          </p:cNvSpPr>
          <p:nvPr>
            <p:ph type="sldNum" sz="quarter" idx="12"/>
          </p:nvPr>
        </p:nvSpPr>
        <p:spPr/>
        <p:txBody>
          <a:bodyPr/>
          <a:lstStyle/>
          <a:p>
            <a:fld id="{F84D1B66-4D43-4EB8-B493-639EA96220F8}" type="slidenum">
              <a:rPr lang="en-US" smtClean="0"/>
              <a:t>‹#›</a:t>
            </a:fld>
            <a:endParaRPr lang="en-US"/>
          </a:p>
        </p:txBody>
      </p:sp>
    </p:spTree>
    <p:extLst>
      <p:ext uri="{BB962C8B-B14F-4D97-AF65-F5344CB8AC3E}">
        <p14:creationId xmlns:p14="http://schemas.microsoft.com/office/powerpoint/2010/main" val="1467415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26A451-867C-3ACF-7D6F-B8342CAE28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4DC9B6-29B0-00C6-4D08-FFE85DC5A2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8F303D-DC5C-025D-AF28-1618342914B9}"/>
              </a:ext>
            </a:extLst>
          </p:cNvPr>
          <p:cNvSpPr>
            <a:spLocks noGrp="1"/>
          </p:cNvSpPr>
          <p:nvPr>
            <p:ph type="dt" sz="half" idx="10"/>
          </p:nvPr>
        </p:nvSpPr>
        <p:spPr/>
        <p:txBody>
          <a:bodyPr/>
          <a:lstStyle/>
          <a:p>
            <a:fld id="{C1E73BFD-C1D7-4743-AB1A-D274BBA47350}" type="datetimeFigureOut">
              <a:rPr lang="en-US" smtClean="0"/>
              <a:t>9/6/2025</a:t>
            </a:fld>
            <a:endParaRPr lang="en-US"/>
          </a:p>
        </p:txBody>
      </p:sp>
      <p:sp>
        <p:nvSpPr>
          <p:cNvPr id="5" name="Footer Placeholder 4">
            <a:extLst>
              <a:ext uri="{FF2B5EF4-FFF2-40B4-BE49-F238E27FC236}">
                <a16:creationId xmlns:a16="http://schemas.microsoft.com/office/drawing/2014/main" id="{20F95B7B-0851-0CF4-2698-6F0BEEA50D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A2F3E-54DD-A917-0A0A-5BA6D14E0027}"/>
              </a:ext>
            </a:extLst>
          </p:cNvPr>
          <p:cNvSpPr>
            <a:spLocks noGrp="1"/>
          </p:cNvSpPr>
          <p:nvPr>
            <p:ph type="sldNum" sz="quarter" idx="12"/>
          </p:nvPr>
        </p:nvSpPr>
        <p:spPr/>
        <p:txBody>
          <a:bodyPr/>
          <a:lstStyle/>
          <a:p>
            <a:fld id="{F84D1B66-4D43-4EB8-B493-639EA96220F8}" type="slidenum">
              <a:rPr lang="en-US" smtClean="0"/>
              <a:t>‹#›</a:t>
            </a:fld>
            <a:endParaRPr lang="en-US"/>
          </a:p>
        </p:txBody>
      </p:sp>
    </p:spTree>
    <p:extLst>
      <p:ext uri="{BB962C8B-B14F-4D97-AF65-F5344CB8AC3E}">
        <p14:creationId xmlns:p14="http://schemas.microsoft.com/office/powerpoint/2010/main" val="3633532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8B48A68D-2503-474B-BE9A-9C86375EA8E6}" type="datetimeFigureOut">
              <a:rPr lang="fr-FR" smtClean="0">
                <a:solidFill>
                  <a:prstClr val="black">
                    <a:tint val="75000"/>
                  </a:prstClr>
                </a:solidFill>
              </a:rPr>
              <a:pPr/>
              <a:t>06/09/2025</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93140343-AF2A-4EFB-8A7B-C6BE75FEE03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3135012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B48A68D-2503-474B-BE9A-9C86375EA8E6}" type="datetimeFigureOut">
              <a:rPr lang="fr-FR" smtClean="0">
                <a:solidFill>
                  <a:prstClr val="black">
                    <a:tint val="75000"/>
                  </a:prstClr>
                </a:solidFill>
              </a:rPr>
              <a:pPr/>
              <a:t>06/09/2025</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93140343-AF2A-4EFB-8A7B-C6BE75FEE03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1658163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8B48A68D-2503-474B-BE9A-9C86375EA8E6}" type="datetimeFigureOut">
              <a:rPr lang="fr-FR" smtClean="0">
                <a:solidFill>
                  <a:prstClr val="black">
                    <a:tint val="75000"/>
                  </a:prstClr>
                </a:solidFill>
              </a:rPr>
              <a:pPr/>
              <a:t>06/09/2025</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93140343-AF2A-4EFB-8A7B-C6BE75FEE03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271465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8B48A68D-2503-474B-BE9A-9C86375EA8E6}" type="datetimeFigureOut">
              <a:rPr lang="fr-FR" smtClean="0">
                <a:solidFill>
                  <a:prstClr val="black">
                    <a:tint val="75000"/>
                  </a:prstClr>
                </a:solidFill>
              </a:rPr>
              <a:pPr/>
              <a:t>06/09/2025</a:t>
            </a:fld>
            <a:endParaRPr lang="fr-FR">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93140343-AF2A-4EFB-8A7B-C6BE75FEE03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2825726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8B48A68D-2503-474B-BE9A-9C86375EA8E6}" type="datetimeFigureOut">
              <a:rPr lang="fr-FR" smtClean="0">
                <a:solidFill>
                  <a:prstClr val="black">
                    <a:tint val="75000"/>
                  </a:prstClr>
                </a:solidFill>
              </a:rPr>
              <a:pPr/>
              <a:t>06/09/2025</a:t>
            </a:fld>
            <a:endParaRPr lang="fr-FR">
              <a:solidFill>
                <a:prstClr val="black">
                  <a:tint val="75000"/>
                </a:prstClr>
              </a:solidFill>
            </a:endParaRPr>
          </a:p>
        </p:txBody>
      </p:sp>
      <p:sp>
        <p:nvSpPr>
          <p:cNvPr id="8" name="Espace réservé du pied de page 7"/>
          <p:cNvSpPr>
            <a:spLocks noGrp="1"/>
          </p:cNvSpPr>
          <p:nvPr>
            <p:ph type="ftr" sz="quarter" idx="11"/>
          </p:nvPr>
        </p:nvSpPr>
        <p:spPr/>
        <p:txBody>
          <a:bodyPr/>
          <a:lstStyle/>
          <a:p>
            <a:endParaRPr lang="fr-FR">
              <a:solidFill>
                <a:prstClr val="black">
                  <a:tint val="75000"/>
                </a:prstClr>
              </a:solidFill>
            </a:endParaRPr>
          </a:p>
        </p:txBody>
      </p:sp>
      <p:sp>
        <p:nvSpPr>
          <p:cNvPr id="9" name="Espace réservé du numéro de diapositive 8"/>
          <p:cNvSpPr>
            <a:spLocks noGrp="1"/>
          </p:cNvSpPr>
          <p:nvPr>
            <p:ph type="sldNum" sz="quarter" idx="12"/>
          </p:nvPr>
        </p:nvSpPr>
        <p:spPr/>
        <p:txBody>
          <a:bodyPr/>
          <a:lstStyle/>
          <a:p>
            <a:fld id="{93140343-AF2A-4EFB-8A7B-C6BE75FEE03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347589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8B48A68D-2503-474B-BE9A-9C86375EA8E6}" type="datetimeFigureOut">
              <a:rPr lang="fr-FR" smtClean="0">
                <a:solidFill>
                  <a:prstClr val="black">
                    <a:tint val="75000"/>
                  </a:prstClr>
                </a:solidFill>
              </a:rPr>
              <a:pPr/>
              <a:t>06/09/2025</a:t>
            </a:fld>
            <a:endParaRPr lang="fr-FR">
              <a:solidFill>
                <a:prstClr val="black">
                  <a:tint val="75000"/>
                </a:prstClr>
              </a:solidFill>
            </a:endParaRPr>
          </a:p>
        </p:txBody>
      </p:sp>
      <p:sp>
        <p:nvSpPr>
          <p:cNvPr id="4" name="Espace réservé du pied de page 3"/>
          <p:cNvSpPr>
            <a:spLocks noGrp="1"/>
          </p:cNvSpPr>
          <p:nvPr>
            <p:ph type="ftr" sz="quarter" idx="11"/>
          </p:nvPr>
        </p:nvSpPr>
        <p:spPr/>
        <p:txBody>
          <a:bodyPr/>
          <a:lstStyle/>
          <a:p>
            <a:endParaRPr lang="fr-FR">
              <a:solidFill>
                <a:prstClr val="black">
                  <a:tint val="75000"/>
                </a:prstClr>
              </a:solidFill>
            </a:endParaRPr>
          </a:p>
        </p:txBody>
      </p:sp>
      <p:sp>
        <p:nvSpPr>
          <p:cNvPr id="5" name="Espace réservé du numéro de diapositive 4"/>
          <p:cNvSpPr>
            <a:spLocks noGrp="1"/>
          </p:cNvSpPr>
          <p:nvPr>
            <p:ph type="sldNum" sz="quarter" idx="12"/>
          </p:nvPr>
        </p:nvSpPr>
        <p:spPr/>
        <p:txBody>
          <a:bodyPr/>
          <a:lstStyle/>
          <a:p>
            <a:fld id="{93140343-AF2A-4EFB-8A7B-C6BE75FEE03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375065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B48A68D-2503-474B-BE9A-9C86375EA8E6}" type="datetimeFigureOut">
              <a:rPr lang="fr-FR" smtClean="0">
                <a:solidFill>
                  <a:prstClr val="black">
                    <a:tint val="75000"/>
                  </a:prstClr>
                </a:solidFill>
              </a:rPr>
              <a:pPr/>
              <a:t>06/09/2025</a:t>
            </a:fld>
            <a:endParaRPr lang="fr-FR">
              <a:solidFill>
                <a:prstClr val="black">
                  <a:tint val="75000"/>
                </a:prstClr>
              </a:solidFill>
            </a:endParaRPr>
          </a:p>
        </p:txBody>
      </p:sp>
      <p:sp>
        <p:nvSpPr>
          <p:cNvPr id="3" name="Espace réservé du pied de page 2"/>
          <p:cNvSpPr>
            <a:spLocks noGrp="1"/>
          </p:cNvSpPr>
          <p:nvPr>
            <p:ph type="ftr" sz="quarter" idx="11"/>
          </p:nvPr>
        </p:nvSpPr>
        <p:spPr/>
        <p:txBody>
          <a:bodyPr/>
          <a:lstStyle/>
          <a:p>
            <a:endParaRPr lang="fr-FR">
              <a:solidFill>
                <a:prstClr val="black">
                  <a:tint val="75000"/>
                </a:prstClr>
              </a:solidFill>
            </a:endParaRPr>
          </a:p>
        </p:txBody>
      </p:sp>
      <p:sp>
        <p:nvSpPr>
          <p:cNvPr id="4" name="Espace réservé du numéro de diapositive 3"/>
          <p:cNvSpPr>
            <a:spLocks noGrp="1"/>
          </p:cNvSpPr>
          <p:nvPr>
            <p:ph type="sldNum" sz="quarter" idx="12"/>
          </p:nvPr>
        </p:nvSpPr>
        <p:spPr/>
        <p:txBody>
          <a:bodyPr/>
          <a:lstStyle/>
          <a:p>
            <a:fld id="{93140343-AF2A-4EFB-8A7B-C6BE75FEE03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2016253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8B48A68D-2503-474B-BE9A-9C86375EA8E6}" type="datetimeFigureOut">
              <a:rPr lang="fr-FR" smtClean="0">
                <a:solidFill>
                  <a:prstClr val="black">
                    <a:tint val="75000"/>
                  </a:prstClr>
                </a:solidFill>
              </a:rPr>
              <a:pPr/>
              <a:t>06/09/2025</a:t>
            </a:fld>
            <a:endParaRPr lang="fr-FR">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93140343-AF2A-4EFB-8A7B-C6BE75FEE03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3212924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F231-205D-D452-868A-B5898CF942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AF3DD1-2964-17B5-D1F1-92C2F18401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596280-E3E3-7B06-5539-049FC2B039BB}"/>
              </a:ext>
            </a:extLst>
          </p:cNvPr>
          <p:cNvSpPr>
            <a:spLocks noGrp="1"/>
          </p:cNvSpPr>
          <p:nvPr>
            <p:ph type="dt" sz="half" idx="10"/>
          </p:nvPr>
        </p:nvSpPr>
        <p:spPr/>
        <p:txBody>
          <a:bodyPr/>
          <a:lstStyle/>
          <a:p>
            <a:fld id="{C1E73BFD-C1D7-4743-AB1A-D274BBA47350}" type="datetimeFigureOut">
              <a:rPr lang="en-US" smtClean="0"/>
              <a:t>9/6/2025</a:t>
            </a:fld>
            <a:endParaRPr lang="en-US"/>
          </a:p>
        </p:txBody>
      </p:sp>
      <p:sp>
        <p:nvSpPr>
          <p:cNvPr id="5" name="Footer Placeholder 4">
            <a:extLst>
              <a:ext uri="{FF2B5EF4-FFF2-40B4-BE49-F238E27FC236}">
                <a16:creationId xmlns:a16="http://schemas.microsoft.com/office/drawing/2014/main" id="{68475621-8207-3FF5-AA84-E522D46C6B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9942BB-7F8F-6120-464F-ACBA5353A62C}"/>
              </a:ext>
            </a:extLst>
          </p:cNvPr>
          <p:cNvSpPr>
            <a:spLocks noGrp="1"/>
          </p:cNvSpPr>
          <p:nvPr>
            <p:ph type="sldNum" sz="quarter" idx="12"/>
          </p:nvPr>
        </p:nvSpPr>
        <p:spPr/>
        <p:txBody>
          <a:bodyPr/>
          <a:lstStyle/>
          <a:p>
            <a:fld id="{F84D1B66-4D43-4EB8-B493-639EA96220F8}" type="slidenum">
              <a:rPr lang="en-US" smtClean="0"/>
              <a:t>‹#›</a:t>
            </a:fld>
            <a:endParaRPr lang="en-US"/>
          </a:p>
        </p:txBody>
      </p:sp>
    </p:spTree>
    <p:extLst>
      <p:ext uri="{BB962C8B-B14F-4D97-AF65-F5344CB8AC3E}">
        <p14:creationId xmlns:p14="http://schemas.microsoft.com/office/powerpoint/2010/main" val="22932748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8B48A68D-2503-474B-BE9A-9C86375EA8E6}" type="datetimeFigureOut">
              <a:rPr lang="fr-FR" smtClean="0">
                <a:solidFill>
                  <a:prstClr val="black">
                    <a:tint val="75000"/>
                  </a:prstClr>
                </a:solidFill>
              </a:rPr>
              <a:pPr/>
              <a:t>06/09/2025</a:t>
            </a:fld>
            <a:endParaRPr lang="fr-FR">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en-US" dirty="0">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93140343-AF2A-4EFB-8A7B-C6BE75FEE03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1047704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B48A68D-2503-474B-BE9A-9C86375EA8E6}" type="datetimeFigureOut">
              <a:rPr lang="fr-FR" smtClean="0">
                <a:solidFill>
                  <a:prstClr val="black">
                    <a:tint val="75000"/>
                  </a:prstClr>
                </a:solidFill>
              </a:rPr>
              <a:pPr/>
              <a:t>06/09/2025</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93140343-AF2A-4EFB-8A7B-C6BE75FEE03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4271667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8B48A68D-2503-474B-BE9A-9C86375EA8E6}" type="datetimeFigureOut">
              <a:rPr lang="fr-FR" smtClean="0">
                <a:solidFill>
                  <a:prstClr val="black">
                    <a:tint val="75000"/>
                  </a:prstClr>
                </a:solidFill>
              </a:rPr>
              <a:pPr/>
              <a:t>06/09/2025</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93140343-AF2A-4EFB-8A7B-C6BE75FEE03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2355607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124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78E32-0AD0-F2F5-3F38-3988219053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B965A8-927A-9E9D-A76D-ABA02FFFF5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D5A10C-11D3-726C-4E13-58CAEEE1E326}"/>
              </a:ext>
            </a:extLst>
          </p:cNvPr>
          <p:cNvSpPr>
            <a:spLocks noGrp="1"/>
          </p:cNvSpPr>
          <p:nvPr>
            <p:ph type="dt" sz="half" idx="10"/>
          </p:nvPr>
        </p:nvSpPr>
        <p:spPr/>
        <p:txBody>
          <a:bodyPr/>
          <a:lstStyle/>
          <a:p>
            <a:fld id="{C1E73BFD-C1D7-4743-AB1A-D274BBA47350}" type="datetimeFigureOut">
              <a:rPr lang="en-US" smtClean="0"/>
              <a:t>9/6/2025</a:t>
            </a:fld>
            <a:endParaRPr lang="en-US"/>
          </a:p>
        </p:txBody>
      </p:sp>
      <p:sp>
        <p:nvSpPr>
          <p:cNvPr id="5" name="Footer Placeholder 4">
            <a:extLst>
              <a:ext uri="{FF2B5EF4-FFF2-40B4-BE49-F238E27FC236}">
                <a16:creationId xmlns:a16="http://schemas.microsoft.com/office/drawing/2014/main" id="{9DB83BE8-FD9D-8C8A-A79D-B0210D554E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9D8D52-C347-AF27-2D7E-62B76CED5563}"/>
              </a:ext>
            </a:extLst>
          </p:cNvPr>
          <p:cNvSpPr>
            <a:spLocks noGrp="1"/>
          </p:cNvSpPr>
          <p:nvPr>
            <p:ph type="sldNum" sz="quarter" idx="12"/>
          </p:nvPr>
        </p:nvSpPr>
        <p:spPr/>
        <p:txBody>
          <a:bodyPr/>
          <a:lstStyle/>
          <a:p>
            <a:fld id="{F84D1B66-4D43-4EB8-B493-639EA96220F8}" type="slidenum">
              <a:rPr lang="en-US" smtClean="0"/>
              <a:t>‹#›</a:t>
            </a:fld>
            <a:endParaRPr lang="en-US"/>
          </a:p>
        </p:txBody>
      </p:sp>
    </p:spTree>
    <p:extLst>
      <p:ext uri="{BB962C8B-B14F-4D97-AF65-F5344CB8AC3E}">
        <p14:creationId xmlns:p14="http://schemas.microsoft.com/office/powerpoint/2010/main" val="3192729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8DCCE-A22A-9675-6358-CD6DEA60A8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32C237-0BF4-84FB-9388-D514AA9337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40F84D-5CA5-9B1B-7237-82027E81D8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BB0614-7FC4-7706-DF09-AF76AE904A91}"/>
              </a:ext>
            </a:extLst>
          </p:cNvPr>
          <p:cNvSpPr>
            <a:spLocks noGrp="1"/>
          </p:cNvSpPr>
          <p:nvPr>
            <p:ph type="dt" sz="half" idx="10"/>
          </p:nvPr>
        </p:nvSpPr>
        <p:spPr/>
        <p:txBody>
          <a:bodyPr/>
          <a:lstStyle/>
          <a:p>
            <a:fld id="{C1E73BFD-C1D7-4743-AB1A-D274BBA47350}" type="datetimeFigureOut">
              <a:rPr lang="en-US" smtClean="0"/>
              <a:t>9/6/2025</a:t>
            </a:fld>
            <a:endParaRPr lang="en-US"/>
          </a:p>
        </p:txBody>
      </p:sp>
      <p:sp>
        <p:nvSpPr>
          <p:cNvPr id="6" name="Footer Placeholder 5">
            <a:extLst>
              <a:ext uri="{FF2B5EF4-FFF2-40B4-BE49-F238E27FC236}">
                <a16:creationId xmlns:a16="http://schemas.microsoft.com/office/drawing/2014/main" id="{C06D302B-AB60-5D19-554E-9AC9501A5D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6421EE-D23F-24CC-F8CD-DB9DFB35009C}"/>
              </a:ext>
            </a:extLst>
          </p:cNvPr>
          <p:cNvSpPr>
            <a:spLocks noGrp="1"/>
          </p:cNvSpPr>
          <p:nvPr>
            <p:ph type="sldNum" sz="quarter" idx="12"/>
          </p:nvPr>
        </p:nvSpPr>
        <p:spPr/>
        <p:txBody>
          <a:bodyPr/>
          <a:lstStyle/>
          <a:p>
            <a:fld id="{F84D1B66-4D43-4EB8-B493-639EA96220F8}" type="slidenum">
              <a:rPr lang="en-US" smtClean="0"/>
              <a:t>‹#›</a:t>
            </a:fld>
            <a:endParaRPr lang="en-US"/>
          </a:p>
        </p:txBody>
      </p:sp>
    </p:spTree>
    <p:extLst>
      <p:ext uri="{BB962C8B-B14F-4D97-AF65-F5344CB8AC3E}">
        <p14:creationId xmlns:p14="http://schemas.microsoft.com/office/powerpoint/2010/main" val="3732627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A5C28-0A10-40C0-06CB-3488E24B32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7CFBE3-AB7C-0C53-50CA-E3F0DA05ED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0A1A3E-49D1-71CE-8754-84B33D868A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FBBD16-6100-A7F2-73E0-329BB74A7C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7F78F3-DCC4-B24A-DBF4-5D488047F9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90EBED-6F1D-1449-CC05-D1C93C3828C8}"/>
              </a:ext>
            </a:extLst>
          </p:cNvPr>
          <p:cNvSpPr>
            <a:spLocks noGrp="1"/>
          </p:cNvSpPr>
          <p:nvPr>
            <p:ph type="dt" sz="half" idx="10"/>
          </p:nvPr>
        </p:nvSpPr>
        <p:spPr/>
        <p:txBody>
          <a:bodyPr/>
          <a:lstStyle/>
          <a:p>
            <a:fld id="{C1E73BFD-C1D7-4743-AB1A-D274BBA47350}" type="datetimeFigureOut">
              <a:rPr lang="en-US" smtClean="0"/>
              <a:t>9/6/2025</a:t>
            </a:fld>
            <a:endParaRPr lang="en-US"/>
          </a:p>
        </p:txBody>
      </p:sp>
      <p:sp>
        <p:nvSpPr>
          <p:cNvPr id="8" name="Footer Placeholder 7">
            <a:extLst>
              <a:ext uri="{FF2B5EF4-FFF2-40B4-BE49-F238E27FC236}">
                <a16:creationId xmlns:a16="http://schemas.microsoft.com/office/drawing/2014/main" id="{77CB03AB-2867-05FB-A1A5-63CA95E5B3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873713-CA40-6F95-D972-412CAF7B7115}"/>
              </a:ext>
            </a:extLst>
          </p:cNvPr>
          <p:cNvSpPr>
            <a:spLocks noGrp="1"/>
          </p:cNvSpPr>
          <p:nvPr>
            <p:ph type="sldNum" sz="quarter" idx="12"/>
          </p:nvPr>
        </p:nvSpPr>
        <p:spPr/>
        <p:txBody>
          <a:bodyPr/>
          <a:lstStyle/>
          <a:p>
            <a:fld id="{F84D1B66-4D43-4EB8-B493-639EA96220F8}" type="slidenum">
              <a:rPr lang="en-US" smtClean="0"/>
              <a:t>‹#›</a:t>
            </a:fld>
            <a:endParaRPr lang="en-US"/>
          </a:p>
        </p:txBody>
      </p:sp>
    </p:spTree>
    <p:extLst>
      <p:ext uri="{BB962C8B-B14F-4D97-AF65-F5344CB8AC3E}">
        <p14:creationId xmlns:p14="http://schemas.microsoft.com/office/powerpoint/2010/main" val="3670718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D4A85-5BEB-277B-7A28-068C933FB1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027B87-EB3D-9D57-490C-433E9204FFBC}"/>
              </a:ext>
            </a:extLst>
          </p:cNvPr>
          <p:cNvSpPr>
            <a:spLocks noGrp="1"/>
          </p:cNvSpPr>
          <p:nvPr>
            <p:ph type="dt" sz="half" idx="10"/>
          </p:nvPr>
        </p:nvSpPr>
        <p:spPr/>
        <p:txBody>
          <a:bodyPr/>
          <a:lstStyle/>
          <a:p>
            <a:fld id="{C1E73BFD-C1D7-4743-AB1A-D274BBA47350}" type="datetimeFigureOut">
              <a:rPr lang="en-US" smtClean="0"/>
              <a:t>9/6/2025</a:t>
            </a:fld>
            <a:endParaRPr lang="en-US"/>
          </a:p>
        </p:txBody>
      </p:sp>
      <p:sp>
        <p:nvSpPr>
          <p:cNvPr id="4" name="Footer Placeholder 3">
            <a:extLst>
              <a:ext uri="{FF2B5EF4-FFF2-40B4-BE49-F238E27FC236}">
                <a16:creationId xmlns:a16="http://schemas.microsoft.com/office/drawing/2014/main" id="{AF7FD249-A031-D57A-73F1-2DF6BEF443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E7540B-201B-AD9A-1E93-8F2E34737018}"/>
              </a:ext>
            </a:extLst>
          </p:cNvPr>
          <p:cNvSpPr>
            <a:spLocks noGrp="1"/>
          </p:cNvSpPr>
          <p:nvPr>
            <p:ph type="sldNum" sz="quarter" idx="12"/>
          </p:nvPr>
        </p:nvSpPr>
        <p:spPr/>
        <p:txBody>
          <a:bodyPr/>
          <a:lstStyle/>
          <a:p>
            <a:fld id="{F84D1B66-4D43-4EB8-B493-639EA96220F8}" type="slidenum">
              <a:rPr lang="en-US" smtClean="0"/>
              <a:t>‹#›</a:t>
            </a:fld>
            <a:endParaRPr lang="en-US"/>
          </a:p>
        </p:txBody>
      </p:sp>
    </p:spTree>
    <p:extLst>
      <p:ext uri="{BB962C8B-B14F-4D97-AF65-F5344CB8AC3E}">
        <p14:creationId xmlns:p14="http://schemas.microsoft.com/office/powerpoint/2010/main" val="3247100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AE6009-7FED-4858-8D96-ACA2E761394F}"/>
              </a:ext>
            </a:extLst>
          </p:cNvPr>
          <p:cNvSpPr>
            <a:spLocks noGrp="1"/>
          </p:cNvSpPr>
          <p:nvPr>
            <p:ph type="dt" sz="half" idx="10"/>
          </p:nvPr>
        </p:nvSpPr>
        <p:spPr/>
        <p:txBody>
          <a:bodyPr/>
          <a:lstStyle/>
          <a:p>
            <a:fld id="{C1E73BFD-C1D7-4743-AB1A-D274BBA47350}" type="datetimeFigureOut">
              <a:rPr lang="en-US" smtClean="0"/>
              <a:t>9/6/2025</a:t>
            </a:fld>
            <a:endParaRPr lang="en-US"/>
          </a:p>
        </p:txBody>
      </p:sp>
      <p:sp>
        <p:nvSpPr>
          <p:cNvPr id="3" name="Footer Placeholder 2">
            <a:extLst>
              <a:ext uri="{FF2B5EF4-FFF2-40B4-BE49-F238E27FC236}">
                <a16:creationId xmlns:a16="http://schemas.microsoft.com/office/drawing/2014/main" id="{CE1EBA1F-EBD7-E665-0F2D-7CE8A20846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64C2FB-806E-E58F-2EEA-4B9BE11B0EFE}"/>
              </a:ext>
            </a:extLst>
          </p:cNvPr>
          <p:cNvSpPr>
            <a:spLocks noGrp="1"/>
          </p:cNvSpPr>
          <p:nvPr>
            <p:ph type="sldNum" sz="quarter" idx="12"/>
          </p:nvPr>
        </p:nvSpPr>
        <p:spPr/>
        <p:txBody>
          <a:bodyPr/>
          <a:lstStyle/>
          <a:p>
            <a:fld id="{F84D1B66-4D43-4EB8-B493-639EA96220F8}" type="slidenum">
              <a:rPr lang="en-US" smtClean="0"/>
              <a:t>‹#›</a:t>
            </a:fld>
            <a:endParaRPr lang="en-US"/>
          </a:p>
        </p:txBody>
      </p:sp>
    </p:spTree>
    <p:extLst>
      <p:ext uri="{BB962C8B-B14F-4D97-AF65-F5344CB8AC3E}">
        <p14:creationId xmlns:p14="http://schemas.microsoft.com/office/powerpoint/2010/main" val="1498163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ACA86-E556-BFEC-3648-FA22FB7E33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662855-5F38-F734-0A78-60B4BC0A22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ECCE3A-DA65-CD2E-72CC-222DEDC74E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BE76C-99C2-569D-DEA5-B7C6C7765ED5}"/>
              </a:ext>
            </a:extLst>
          </p:cNvPr>
          <p:cNvSpPr>
            <a:spLocks noGrp="1"/>
          </p:cNvSpPr>
          <p:nvPr>
            <p:ph type="dt" sz="half" idx="10"/>
          </p:nvPr>
        </p:nvSpPr>
        <p:spPr/>
        <p:txBody>
          <a:bodyPr/>
          <a:lstStyle/>
          <a:p>
            <a:fld id="{C1E73BFD-C1D7-4743-AB1A-D274BBA47350}" type="datetimeFigureOut">
              <a:rPr lang="en-US" smtClean="0"/>
              <a:t>9/6/2025</a:t>
            </a:fld>
            <a:endParaRPr lang="en-US"/>
          </a:p>
        </p:txBody>
      </p:sp>
      <p:sp>
        <p:nvSpPr>
          <p:cNvPr id="6" name="Footer Placeholder 5">
            <a:extLst>
              <a:ext uri="{FF2B5EF4-FFF2-40B4-BE49-F238E27FC236}">
                <a16:creationId xmlns:a16="http://schemas.microsoft.com/office/drawing/2014/main" id="{9AB26BCC-5F67-9D8F-1E0C-FA44AE2DF6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D59DF1-052A-52CE-D880-39A6EA694134}"/>
              </a:ext>
            </a:extLst>
          </p:cNvPr>
          <p:cNvSpPr>
            <a:spLocks noGrp="1"/>
          </p:cNvSpPr>
          <p:nvPr>
            <p:ph type="sldNum" sz="quarter" idx="12"/>
          </p:nvPr>
        </p:nvSpPr>
        <p:spPr/>
        <p:txBody>
          <a:bodyPr/>
          <a:lstStyle/>
          <a:p>
            <a:fld id="{F84D1B66-4D43-4EB8-B493-639EA96220F8}" type="slidenum">
              <a:rPr lang="en-US" smtClean="0"/>
              <a:t>‹#›</a:t>
            </a:fld>
            <a:endParaRPr lang="en-US"/>
          </a:p>
        </p:txBody>
      </p:sp>
    </p:spTree>
    <p:extLst>
      <p:ext uri="{BB962C8B-B14F-4D97-AF65-F5344CB8AC3E}">
        <p14:creationId xmlns:p14="http://schemas.microsoft.com/office/powerpoint/2010/main" val="1074752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AD37-A466-5B0B-96B6-EDDE669008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586373-BF34-5FC1-481E-6A19315841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81B4F5-F0FA-2F51-5FED-CBDD0195E6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483229-3093-36C2-33BA-7D04EC9C310F}"/>
              </a:ext>
            </a:extLst>
          </p:cNvPr>
          <p:cNvSpPr>
            <a:spLocks noGrp="1"/>
          </p:cNvSpPr>
          <p:nvPr>
            <p:ph type="dt" sz="half" idx="10"/>
          </p:nvPr>
        </p:nvSpPr>
        <p:spPr/>
        <p:txBody>
          <a:bodyPr/>
          <a:lstStyle/>
          <a:p>
            <a:fld id="{C1E73BFD-C1D7-4743-AB1A-D274BBA47350}" type="datetimeFigureOut">
              <a:rPr lang="en-US" smtClean="0"/>
              <a:t>9/6/2025</a:t>
            </a:fld>
            <a:endParaRPr lang="en-US"/>
          </a:p>
        </p:txBody>
      </p:sp>
      <p:sp>
        <p:nvSpPr>
          <p:cNvPr id="6" name="Footer Placeholder 5">
            <a:extLst>
              <a:ext uri="{FF2B5EF4-FFF2-40B4-BE49-F238E27FC236}">
                <a16:creationId xmlns:a16="http://schemas.microsoft.com/office/drawing/2014/main" id="{510F48BF-B3F1-B218-E67A-1E9FA696D7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B57E2B-DE08-19AD-FFB7-6CE5A1C3F20D}"/>
              </a:ext>
            </a:extLst>
          </p:cNvPr>
          <p:cNvSpPr>
            <a:spLocks noGrp="1"/>
          </p:cNvSpPr>
          <p:nvPr>
            <p:ph type="sldNum" sz="quarter" idx="12"/>
          </p:nvPr>
        </p:nvSpPr>
        <p:spPr/>
        <p:txBody>
          <a:bodyPr/>
          <a:lstStyle/>
          <a:p>
            <a:fld id="{F84D1B66-4D43-4EB8-B493-639EA96220F8}" type="slidenum">
              <a:rPr lang="en-US" smtClean="0"/>
              <a:t>‹#›</a:t>
            </a:fld>
            <a:endParaRPr lang="en-US"/>
          </a:p>
        </p:txBody>
      </p:sp>
    </p:spTree>
    <p:extLst>
      <p:ext uri="{BB962C8B-B14F-4D97-AF65-F5344CB8AC3E}">
        <p14:creationId xmlns:p14="http://schemas.microsoft.com/office/powerpoint/2010/main" val="2895470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086E37-0A96-619E-10E1-AF53E6D393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AABC12-226D-CFD7-FD42-449D037580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6A8B30-5A96-F942-C4B7-341F863C0F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E73BFD-C1D7-4743-AB1A-D274BBA47350}" type="datetimeFigureOut">
              <a:rPr lang="en-US" smtClean="0"/>
              <a:t>9/6/2025</a:t>
            </a:fld>
            <a:endParaRPr lang="en-US"/>
          </a:p>
        </p:txBody>
      </p:sp>
      <p:sp>
        <p:nvSpPr>
          <p:cNvPr id="5" name="Footer Placeholder 4">
            <a:extLst>
              <a:ext uri="{FF2B5EF4-FFF2-40B4-BE49-F238E27FC236}">
                <a16:creationId xmlns:a16="http://schemas.microsoft.com/office/drawing/2014/main" id="{2B9B96B4-20F4-CF54-0EFC-6AEB4974D7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B485DB-BC2F-8040-AFEA-B9700948EE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4D1B66-4D43-4EB8-B493-639EA96220F8}" type="slidenum">
              <a:rPr lang="en-US" smtClean="0"/>
              <a:t>‹#›</a:t>
            </a:fld>
            <a:endParaRPr lang="en-US"/>
          </a:p>
        </p:txBody>
      </p:sp>
    </p:spTree>
    <p:extLst>
      <p:ext uri="{BB962C8B-B14F-4D97-AF65-F5344CB8AC3E}">
        <p14:creationId xmlns:p14="http://schemas.microsoft.com/office/powerpoint/2010/main" val="2180910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48A68D-2503-474B-BE9A-9C86375EA8E6}" type="datetimeFigureOut">
              <a:rPr lang="fr-FR" smtClean="0">
                <a:solidFill>
                  <a:prstClr val="black">
                    <a:tint val="75000"/>
                  </a:prstClr>
                </a:solidFill>
              </a:rPr>
              <a:pPr/>
              <a:t>06/09/2025</a:t>
            </a:fld>
            <a:endParaRPr lang="fr-FR">
              <a:solidFill>
                <a:prstClr val="black">
                  <a:tint val="75000"/>
                </a:prstClr>
              </a:solidFill>
            </a:endParaRP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solidFill>
                <a:prstClr val="black">
                  <a:tint val="75000"/>
                </a:prstClr>
              </a:solidFill>
            </a:endParaRP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140343-AF2A-4EFB-8A7B-C6BE75FEE036}" type="slidenum">
              <a:rPr lang="fr-FR" smtClean="0">
                <a:solidFill>
                  <a:prstClr val="black">
                    <a:tint val="75000"/>
                  </a:prstClr>
                </a:solidFill>
              </a:rPr>
              <a:pPr/>
              <a:t>‹#›</a:t>
            </a:fld>
            <a:endParaRPr lang="fr-FR">
              <a:solidFill>
                <a:prstClr val="black">
                  <a:tint val="75000"/>
                </a:prstClr>
              </a:solidFill>
            </a:endParaRPr>
          </a:p>
        </p:txBody>
      </p:sp>
    </p:spTree>
    <p:extLst>
      <p:ext uri="{BB962C8B-B14F-4D97-AF65-F5344CB8AC3E}">
        <p14:creationId xmlns:p14="http://schemas.microsoft.com/office/powerpoint/2010/main" val="17460096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1.jp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2.jp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10.png"/><Relationship Id="rId13" Type="http://schemas.openxmlformats.org/officeDocument/2006/relationships/slide" Target="slide29.xml"/><Relationship Id="rId3" Type="http://schemas.openxmlformats.org/officeDocument/2006/relationships/image" Target="../media/image30.png"/><Relationship Id="rId7" Type="http://schemas.openxmlformats.org/officeDocument/2006/relationships/slide" Target="slide24.xml"/><Relationship Id="rId12"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31.png"/><Relationship Id="rId11" Type="http://schemas.openxmlformats.org/officeDocument/2006/relationships/image" Target="../media/image320.png"/><Relationship Id="rId5" Type="http://schemas.openxmlformats.org/officeDocument/2006/relationships/image" Target="../media/image300.png"/><Relationship Id="rId15" Type="http://schemas.openxmlformats.org/officeDocument/2006/relationships/image" Target="../media/image4.png"/><Relationship Id="rId10" Type="http://schemas.openxmlformats.org/officeDocument/2006/relationships/slide" Target="slide27.xml"/><Relationship Id="rId4" Type="http://schemas.openxmlformats.org/officeDocument/2006/relationships/slide" Target="slide22.xml"/><Relationship Id="rId9" Type="http://schemas.openxmlformats.org/officeDocument/2006/relationships/image" Target="../media/image32.png"/><Relationship Id="rId14" Type="http://schemas.openxmlformats.org/officeDocument/2006/relationships/image" Target="../media/image330.png"/></Relationships>
</file>

<file path=ppt/slides/_rels/slide21.xml.rels><?xml version="1.0" encoding="UTF-8" standalone="yes"?>
<Relationships xmlns="http://schemas.openxmlformats.org/package/2006/relationships"><Relationship Id="rId8" Type="http://schemas.openxmlformats.org/officeDocument/2006/relationships/image" Target="../media/image310.png"/><Relationship Id="rId13" Type="http://schemas.openxmlformats.org/officeDocument/2006/relationships/slide" Target="slide29.xml"/><Relationship Id="rId3" Type="http://schemas.openxmlformats.org/officeDocument/2006/relationships/image" Target="../media/image30.png"/><Relationship Id="rId7" Type="http://schemas.openxmlformats.org/officeDocument/2006/relationships/slide" Target="slide24.xml"/><Relationship Id="rId12"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31.png"/><Relationship Id="rId11" Type="http://schemas.openxmlformats.org/officeDocument/2006/relationships/image" Target="../media/image320.png"/><Relationship Id="rId5" Type="http://schemas.openxmlformats.org/officeDocument/2006/relationships/image" Target="../media/image300.png"/><Relationship Id="rId15" Type="http://schemas.openxmlformats.org/officeDocument/2006/relationships/image" Target="../media/image4.png"/><Relationship Id="rId10" Type="http://schemas.openxmlformats.org/officeDocument/2006/relationships/slide" Target="slide27.xml"/><Relationship Id="rId4" Type="http://schemas.openxmlformats.org/officeDocument/2006/relationships/slide" Target="slide22.xml"/><Relationship Id="rId9" Type="http://schemas.openxmlformats.org/officeDocument/2006/relationships/image" Target="../media/image32.png"/><Relationship Id="rId14" Type="http://schemas.openxmlformats.org/officeDocument/2006/relationships/image" Target="../media/image33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8.xml"/><Relationship Id="rId4" Type="http://schemas.openxmlformats.org/officeDocument/2006/relationships/image" Target="../media/image36.jp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8.xml"/><Relationship Id="rId4" Type="http://schemas.openxmlformats.org/officeDocument/2006/relationships/image" Target="../media/image37.jp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18.xml"/><Relationship Id="rId4" Type="http://schemas.openxmlformats.org/officeDocument/2006/relationships/image" Target="../media/image38.jp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18.xml"/><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3.svg"/><Relationship Id="rId2" Type="http://schemas.openxmlformats.org/officeDocument/2006/relationships/notesSlide" Target="../notesSlides/notesSlide39.xml"/><Relationship Id="rId1" Type="http://schemas.openxmlformats.org/officeDocument/2006/relationships/slideLayout" Target="../slideLayouts/slideLayout1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 Id="rId9" Type="http://schemas.openxmlformats.org/officeDocument/2006/relationships/image" Target="../media/image10.svg"/></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12.xml"/><Relationship Id="rId5" Type="http://schemas.openxmlformats.org/officeDocument/2006/relationships/image" Target="../media/image45.svg"/><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2.sv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4.sv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75937" y="1850315"/>
            <a:ext cx="11631019" cy="21446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defTabSz="914370"/>
            <a:endParaRPr lang="fr-FR" dirty="0">
              <a:solidFill>
                <a:prstClr val="white"/>
              </a:solidFill>
            </a:endParaRPr>
          </a:p>
        </p:txBody>
      </p:sp>
      <p:sp>
        <p:nvSpPr>
          <p:cNvPr id="16" name="ZoneTexte 15"/>
          <p:cNvSpPr txBox="1"/>
          <p:nvPr/>
        </p:nvSpPr>
        <p:spPr>
          <a:xfrm>
            <a:off x="977977" y="1047195"/>
            <a:ext cx="9961718" cy="646323"/>
          </a:xfrm>
          <a:prstGeom prst="rect">
            <a:avLst/>
          </a:prstGeom>
          <a:noFill/>
        </p:spPr>
        <p:txBody>
          <a:bodyPr wrap="square" lIns="91433" tIns="45716" rIns="91433" bIns="45716" rtlCol="0">
            <a:spAutoFit/>
          </a:bodyPr>
          <a:lstStyle/>
          <a:p>
            <a:pPr algn="ctr" defTabSz="914370"/>
            <a:r>
              <a:rPr lang="fr-FR" b="1" dirty="0">
                <a:solidFill>
                  <a:prstClr val="black">
                    <a:lumMod val="75000"/>
                    <a:lumOff val="25000"/>
                  </a:prstClr>
                </a:solidFill>
                <a:latin typeface="Century" panose="02040604050505020304" pitchFamily="18" charset="0"/>
                <a:ea typeface="Tahoma" pitchFamily="34" charset="0"/>
                <a:cs typeface="Andalus" panose="02020603050405020304" pitchFamily="18" charset="-78"/>
              </a:rPr>
              <a:t>Projet de Fin d’Etudes pour l’obtention du diplôme d’Ingénieur d’état en Agronomie</a:t>
            </a:r>
          </a:p>
          <a:p>
            <a:pPr algn="ctr" defTabSz="914370"/>
            <a:r>
              <a:rPr lang="fr-FR" b="1" dirty="0">
                <a:solidFill>
                  <a:prstClr val="black">
                    <a:lumMod val="75000"/>
                    <a:lumOff val="25000"/>
                  </a:prstClr>
                </a:solidFill>
                <a:latin typeface="Century" panose="02040604050505020304" pitchFamily="18" charset="0"/>
                <a:ea typeface="Tahoma" pitchFamily="34" charset="0"/>
                <a:cs typeface="Andalus" panose="02020603050405020304" pitchFamily="18" charset="-78"/>
              </a:rPr>
              <a:t>Option Data Science en Agriculture  </a:t>
            </a:r>
          </a:p>
        </p:txBody>
      </p:sp>
      <p:sp>
        <p:nvSpPr>
          <p:cNvPr id="20" name="Google Shape;100;p1">
            <a:extLst>
              <a:ext uri="{FF2B5EF4-FFF2-40B4-BE49-F238E27FC236}">
                <a16:creationId xmlns:a16="http://schemas.microsoft.com/office/drawing/2014/main" id="{1A1BD012-AB7E-84FD-9A5E-735B7C52A34D}"/>
              </a:ext>
            </a:extLst>
          </p:cNvPr>
          <p:cNvSpPr txBox="1"/>
          <p:nvPr/>
        </p:nvSpPr>
        <p:spPr>
          <a:xfrm>
            <a:off x="3544119" y="3240447"/>
            <a:ext cx="4594490"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dirty="0">
                <a:latin typeface="Century" panose="02040604050505020304" pitchFamily="18" charset="0"/>
                <a:ea typeface="Tahoma" pitchFamily="34" charset="0"/>
                <a:cs typeface="Andalus" panose="02020603050405020304" pitchFamily="18" charset="-78"/>
                <a:sym typeface="Times New Roman"/>
              </a:rPr>
              <a:t>Présenté</a:t>
            </a:r>
            <a:r>
              <a:rPr lang="fr-FR" sz="1800" i="0" u="none" strike="noStrike" cap="none" dirty="0">
                <a:latin typeface="Times New Roman"/>
                <a:ea typeface="Times New Roman"/>
                <a:cs typeface="Times New Roman"/>
                <a:sym typeface="Times New Roman"/>
              </a:rPr>
              <a:t> </a:t>
            </a:r>
            <a:r>
              <a:rPr lang="fr-FR" dirty="0">
                <a:latin typeface="Century" panose="02040604050505020304" pitchFamily="18" charset="0"/>
                <a:ea typeface="Tahoma" pitchFamily="34" charset="0"/>
                <a:cs typeface="Andalus" panose="02020603050405020304" pitchFamily="18" charset="-78"/>
                <a:sym typeface="Times New Roman"/>
              </a:rPr>
              <a:t>et soutenu publiquement par :</a:t>
            </a:r>
            <a:endParaRPr dirty="0">
              <a:latin typeface="Century" panose="02040604050505020304" pitchFamily="18" charset="0"/>
              <a:ea typeface="Tahoma" pitchFamily="34" charset="0"/>
              <a:cs typeface="Andalus" panose="02020603050405020304" pitchFamily="18" charset="-78"/>
            </a:endParaRPr>
          </a:p>
        </p:txBody>
      </p:sp>
      <p:sp>
        <p:nvSpPr>
          <p:cNvPr id="21" name="Google Shape;98;p1">
            <a:extLst>
              <a:ext uri="{FF2B5EF4-FFF2-40B4-BE49-F238E27FC236}">
                <a16:creationId xmlns:a16="http://schemas.microsoft.com/office/drawing/2014/main" id="{60001CA0-4449-0A73-CB47-6036BA2F1D33}"/>
              </a:ext>
            </a:extLst>
          </p:cNvPr>
          <p:cNvSpPr/>
          <p:nvPr/>
        </p:nvSpPr>
        <p:spPr>
          <a:xfrm>
            <a:off x="4306064" y="3910651"/>
            <a:ext cx="3305547"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dirty="0">
                <a:latin typeface="Century" panose="02040604050505020304" pitchFamily="18" charset="0"/>
                <a:ea typeface="Tahoma" pitchFamily="34" charset="0"/>
                <a:cs typeface="Andalus" panose="02020603050405020304" pitchFamily="18" charset="-78"/>
                <a:sym typeface="Times New Roman"/>
              </a:rPr>
              <a:t>Devant le jury composé de :</a:t>
            </a:r>
            <a:endParaRPr dirty="0">
              <a:latin typeface="Century" panose="02040604050505020304" pitchFamily="18" charset="0"/>
              <a:ea typeface="Tahoma" pitchFamily="34" charset="0"/>
              <a:cs typeface="Andalus" panose="02020603050405020304" pitchFamily="18" charset="-78"/>
              <a:sym typeface="Calibri"/>
            </a:endParaRPr>
          </a:p>
        </p:txBody>
      </p:sp>
      <p:sp>
        <p:nvSpPr>
          <p:cNvPr id="22" name="Google Shape;97;p1">
            <a:extLst>
              <a:ext uri="{FF2B5EF4-FFF2-40B4-BE49-F238E27FC236}">
                <a16:creationId xmlns:a16="http://schemas.microsoft.com/office/drawing/2014/main" id="{F581A3FF-2BB3-FF86-FA06-420625A03C5D}"/>
              </a:ext>
            </a:extLst>
          </p:cNvPr>
          <p:cNvSpPr txBox="1"/>
          <p:nvPr/>
        </p:nvSpPr>
        <p:spPr>
          <a:xfrm>
            <a:off x="0" y="6248759"/>
            <a:ext cx="1219199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b="1" dirty="0">
                <a:latin typeface="Century" panose="02040604050505020304" pitchFamily="18" charset="0"/>
                <a:ea typeface="Tahoma" pitchFamily="34" charset="0"/>
                <a:cs typeface="Andalus" panose="02020603050405020304" pitchFamily="18" charset="-78"/>
                <a:sym typeface="Times New Roman"/>
              </a:rPr>
              <a:t>31 Juillet 2025</a:t>
            </a:r>
            <a:endParaRPr b="1" dirty="0">
              <a:latin typeface="Century" panose="02040604050505020304" pitchFamily="18" charset="0"/>
              <a:ea typeface="Tahoma" pitchFamily="34" charset="0"/>
              <a:cs typeface="Andalus" panose="02020603050405020304" pitchFamily="18" charset="-78"/>
            </a:endParaRPr>
          </a:p>
        </p:txBody>
      </p:sp>
      <p:sp>
        <p:nvSpPr>
          <p:cNvPr id="23" name="Google Shape;100;p1">
            <a:extLst>
              <a:ext uri="{FF2B5EF4-FFF2-40B4-BE49-F238E27FC236}">
                <a16:creationId xmlns:a16="http://schemas.microsoft.com/office/drawing/2014/main" id="{D9B76ABE-7DDE-6407-B684-1856368F49D9}"/>
              </a:ext>
            </a:extLst>
          </p:cNvPr>
          <p:cNvSpPr txBox="1"/>
          <p:nvPr/>
        </p:nvSpPr>
        <p:spPr>
          <a:xfrm>
            <a:off x="3291470" y="3569938"/>
            <a:ext cx="5334733"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b="1" dirty="0">
                <a:latin typeface="Century" panose="02040604050505020304" pitchFamily="18" charset="0"/>
                <a:ea typeface="Tahoma" pitchFamily="34" charset="0"/>
                <a:cs typeface="Andalus" panose="02020603050405020304" pitchFamily="18" charset="-78"/>
                <a:sym typeface="Times New Roman"/>
              </a:rPr>
              <a:t> DSSAM Abdelali</a:t>
            </a:r>
            <a:endParaRPr dirty="0">
              <a:latin typeface="Century" panose="02040604050505020304" pitchFamily="18" charset="0"/>
              <a:ea typeface="Tahoma" pitchFamily="34" charset="0"/>
              <a:cs typeface="Andalus" panose="02020603050405020304" pitchFamily="18" charset="-78"/>
              <a:sym typeface="Calibri"/>
            </a:endParaRPr>
          </a:p>
        </p:txBody>
      </p:sp>
      <p:sp>
        <p:nvSpPr>
          <p:cNvPr id="25" name="Rectangle à coins arrondis 24"/>
          <p:cNvSpPr/>
          <p:nvPr/>
        </p:nvSpPr>
        <p:spPr>
          <a:xfrm>
            <a:off x="1089682" y="1731058"/>
            <a:ext cx="10289518" cy="134417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0"/>
            <a:r>
              <a:rPr lang="fr-FR" sz="2400" b="1"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Évaluation des performances de modèles d'apprentissage profond pour prédire la composition chimique de fourrage à partir de données de spectroscopie en proche infrarouge</a:t>
            </a:r>
          </a:p>
        </p:txBody>
      </p:sp>
      <p:grpSp>
        <p:nvGrpSpPr>
          <p:cNvPr id="2" name="Google Shape;166;p1">
            <a:extLst>
              <a:ext uri="{FF2B5EF4-FFF2-40B4-BE49-F238E27FC236}">
                <a16:creationId xmlns:a16="http://schemas.microsoft.com/office/drawing/2014/main" id="{2F5D6E98-0173-CDB9-BC51-E775AB4A82DA}"/>
              </a:ext>
            </a:extLst>
          </p:cNvPr>
          <p:cNvGrpSpPr/>
          <p:nvPr/>
        </p:nvGrpSpPr>
        <p:grpSpPr>
          <a:xfrm rot="10800000">
            <a:off x="1656932" y="6535333"/>
            <a:ext cx="9131411" cy="383345"/>
            <a:chOff x="360" y="13316"/>
            <a:chExt cx="11520" cy="1006"/>
          </a:xfrm>
        </p:grpSpPr>
        <p:sp>
          <p:nvSpPr>
            <p:cNvPr id="4" name="Google Shape;167;p1">
              <a:extLst>
                <a:ext uri="{FF2B5EF4-FFF2-40B4-BE49-F238E27FC236}">
                  <a16:creationId xmlns:a16="http://schemas.microsoft.com/office/drawing/2014/main" id="{A31C848F-FDA4-A671-57DD-09B0DFF5F8CF}"/>
                </a:ext>
              </a:extLst>
            </p:cNvPr>
            <p:cNvSpPr/>
            <p:nvPr/>
          </p:nvSpPr>
          <p:spPr>
            <a:xfrm>
              <a:off x="360" y="13453"/>
              <a:ext cx="11520" cy="826"/>
            </a:xfrm>
            <a:custGeom>
              <a:avLst/>
              <a:gdLst/>
              <a:ahLst/>
              <a:cxnLst/>
              <a:rect l="l" t="t" r="r" b="b"/>
              <a:pathLst>
                <a:path w="2448" h="175" extrusionOk="0">
                  <a:moveTo>
                    <a:pt x="0" y="174"/>
                  </a:moveTo>
                  <a:cubicBezTo>
                    <a:pt x="1008" y="0"/>
                    <a:pt x="1924" y="89"/>
                    <a:pt x="2448" y="175"/>
                  </a:cubicBezTo>
                </a:path>
              </a:pathLst>
            </a:custGeom>
            <a:noFill/>
            <a:ln w="9525" cap="flat" cmpd="sng">
              <a:solidFill>
                <a:srgbClr val="008000">
                  <a:alpha val="800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5" name="Google Shape;168;p1">
              <a:extLst>
                <a:ext uri="{FF2B5EF4-FFF2-40B4-BE49-F238E27FC236}">
                  <a16:creationId xmlns:a16="http://schemas.microsoft.com/office/drawing/2014/main" id="{8E7E6259-F38E-2038-15B1-93C075FCB0D7}"/>
                </a:ext>
              </a:extLst>
            </p:cNvPr>
            <p:cNvSpPr/>
            <p:nvPr/>
          </p:nvSpPr>
          <p:spPr>
            <a:xfrm>
              <a:off x="360" y="13325"/>
              <a:ext cx="11520" cy="997"/>
            </a:xfrm>
            <a:custGeom>
              <a:avLst/>
              <a:gdLst/>
              <a:ahLst/>
              <a:cxnLst/>
              <a:rect l="l" t="t" r="r" b="b"/>
              <a:pathLst>
                <a:path w="2448" h="211" extrusionOk="0">
                  <a:moveTo>
                    <a:pt x="0" y="211"/>
                  </a:moveTo>
                  <a:cubicBezTo>
                    <a:pt x="995" y="0"/>
                    <a:pt x="1912" y="55"/>
                    <a:pt x="2448" y="123"/>
                  </a:cubicBezTo>
                </a:path>
              </a:pathLst>
            </a:custGeom>
            <a:noFill/>
            <a:ln w="9525" cap="flat" cmpd="sng">
              <a:solidFill>
                <a:srgbClr val="FFFFFE">
                  <a:alpha val="800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6" name="Google Shape;169;p1">
              <a:extLst>
                <a:ext uri="{FF2B5EF4-FFF2-40B4-BE49-F238E27FC236}">
                  <a16:creationId xmlns:a16="http://schemas.microsoft.com/office/drawing/2014/main" id="{E91B19D0-3C12-3CEF-324B-5DCFC2BAF95F}"/>
                </a:ext>
              </a:extLst>
            </p:cNvPr>
            <p:cNvSpPr/>
            <p:nvPr/>
          </p:nvSpPr>
          <p:spPr>
            <a:xfrm>
              <a:off x="360" y="13316"/>
              <a:ext cx="11520" cy="925"/>
            </a:xfrm>
            <a:custGeom>
              <a:avLst/>
              <a:gdLst/>
              <a:ahLst/>
              <a:cxnLst/>
              <a:rect l="l" t="t" r="r" b="b"/>
              <a:pathLst>
                <a:path w="2448" h="196" extrusionOk="0">
                  <a:moveTo>
                    <a:pt x="0" y="196"/>
                  </a:moveTo>
                  <a:cubicBezTo>
                    <a:pt x="997" y="0"/>
                    <a:pt x="1912" y="67"/>
                    <a:pt x="2448" y="142"/>
                  </a:cubicBezTo>
                </a:path>
              </a:pathLst>
            </a:custGeom>
            <a:noFill/>
            <a:ln w="9525" cap="flat" cmpd="sng">
              <a:solidFill>
                <a:srgbClr val="996633">
                  <a:alpha val="800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7" name="Picture 4">
            <a:extLst>
              <a:ext uri="{FF2B5EF4-FFF2-40B4-BE49-F238E27FC236}">
                <a16:creationId xmlns:a16="http://schemas.microsoft.com/office/drawing/2014/main" id="{CCBD7EBB-9A36-5955-51EA-E4376E0AF7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046" y="133641"/>
            <a:ext cx="1105936" cy="107054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Google Shape;101;p1">
            <a:extLst>
              <a:ext uri="{FF2B5EF4-FFF2-40B4-BE49-F238E27FC236}">
                <a16:creationId xmlns:a16="http://schemas.microsoft.com/office/drawing/2014/main" id="{539DFEE7-FD50-6463-2547-4399DAF6EBCB}"/>
              </a:ext>
            </a:extLst>
          </p:cNvPr>
          <p:cNvGraphicFramePr>
            <a:graphicFrameLocks/>
          </p:cNvGraphicFramePr>
          <p:nvPr/>
        </p:nvGraphicFramePr>
        <p:xfrm>
          <a:off x="1910679" y="4357001"/>
          <a:ext cx="10541875" cy="243840"/>
        </p:xfrm>
        <a:graphic>
          <a:graphicData uri="http://schemas.openxmlformats.org/drawingml/2006/table">
            <a:tbl>
              <a:tblPr>
                <a:noFill/>
              </a:tblPr>
              <a:tblGrid>
                <a:gridCol w="2811296">
                  <a:extLst>
                    <a:ext uri="{9D8B030D-6E8A-4147-A177-3AD203B41FA5}">
                      <a16:colId xmlns:a16="http://schemas.microsoft.com/office/drawing/2014/main" val="20000"/>
                    </a:ext>
                  </a:extLst>
                </a:gridCol>
                <a:gridCol w="3369243">
                  <a:extLst>
                    <a:ext uri="{9D8B030D-6E8A-4147-A177-3AD203B41FA5}">
                      <a16:colId xmlns:a16="http://schemas.microsoft.com/office/drawing/2014/main" val="20001"/>
                    </a:ext>
                  </a:extLst>
                </a:gridCol>
                <a:gridCol w="4361336">
                  <a:extLst>
                    <a:ext uri="{9D8B030D-6E8A-4147-A177-3AD203B41FA5}">
                      <a16:colId xmlns:a16="http://schemas.microsoft.com/office/drawing/2014/main" val="20002"/>
                    </a:ext>
                  </a:extLst>
                </a:gridCol>
              </a:tblGrid>
              <a:tr h="173733">
                <a:tc>
                  <a:txBody>
                    <a:bodyPr/>
                    <a:lstStyle/>
                    <a:p>
                      <a:pPr marL="0" marR="0" lvl="0" indent="0" algn="l" rtl="0">
                        <a:spcBef>
                          <a:spcPts val="0"/>
                        </a:spcBef>
                        <a:spcAft>
                          <a:spcPts val="0"/>
                        </a:spcAft>
                        <a:buClr>
                          <a:schemeClr val="dk1"/>
                        </a:buClr>
                        <a:buSzPts val="1600"/>
                        <a:buFont typeface="Calibri"/>
                        <a:buNone/>
                      </a:pPr>
                      <a:endParaRPr sz="1600" b="1" kern="1200" dirty="0">
                        <a:solidFill>
                          <a:schemeClr val="tx1"/>
                        </a:solidFill>
                        <a:latin typeface="Century" panose="02040604050505020304" pitchFamily="18" charset="0"/>
                        <a:ea typeface="Tahoma" pitchFamily="34" charset="0"/>
                        <a:cs typeface="Andalus" panose="02020603050405020304" pitchFamily="18" charset="-78"/>
                        <a:sym typeface="Times New Roman"/>
                      </a:endParaRPr>
                    </a:p>
                  </a:txBody>
                  <a:tcPr marL="91450" marR="91450" marT="0" marB="0">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600"/>
                        <a:buFont typeface="Calibri"/>
                        <a:buNone/>
                      </a:pPr>
                      <a:endParaRPr sz="1600" b="1" u="none" strike="noStrike" cap="none" dirty="0">
                        <a:solidFill>
                          <a:srgbClr val="000000"/>
                        </a:solidFill>
                        <a:latin typeface="Times New Roman"/>
                        <a:ea typeface="Times New Roman"/>
                        <a:cs typeface="Times New Roman"/>
                        <a:sym typeface="Times New Roman"/>
                      </a:endParaRPr>
                    </a:p>
                  </a:txBody>
                  <a:tcPr marL="91450" marR="91450" marT="0" marB="0">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600"/>
                        <a:buFont typeface="Calibri"/>
                        <a:buNone/>
                      </a:pPr>
                      <a:endParaRPr sz="1600" b="1" u="none" strike="noStrike" cap="none" dirty="0">
                        <a:solidFill>
                          <a:srgbClr val="000000"/>
                        </a:solidFill>
                        <a:latin typeface="Times New Roman"/>
                        <a:ea typeface="Times New Roman"/>
                        <a:cs typeface="Times New Roman"/>
                        <a:sym typeface="Times New Roman"/>
                      </a:endParaRPr>
                    </a:p>
                  </a:txBody>
                  <a:tcPr marL="91450" marR="91450" marT="0" marB="0">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9" name="Table 8">
            <a:extLst>
              <a:ext uri="{FF2B5EF4-FFF2-40B4-BE49-F238E27FC236}">
                <a16:creationId xmlns:a16="http://schemas.microsoft.com/office/drawing/2014/main" id="{98AA531B-D8BB-4686-8E90-D91488A99FB1}"/>
              </a:ext>
            </a:extLst>
          </p:cNvPr>
          <p:cNvGraphicFramePr>
            <a:graphicFrameLocks noGrp="1"/>
          </p:cNvGraphicFramePr>
          <p:nvPr>
            <p:extLst>
              <p:ext uri="{D42A27DB-BD31-4B8C-83A1-F6EECF244321}">
                <p14:modId xmlns:p14="http://schemas.microsoft.com/office/powerpoint/2010/main" val="77721329"/>
              </p:ext>
            </p:extLst>
          </p:nvPr>
        </p:nvGraphicFramePr>
        <p:xfrm>
          <a:off x="1656932" y="4503831"/>
          <a:ext cx="9306560" cy="1341120"/>
        </p:xfrm>
        <a:graphic>
          <a:graphicData uri="http://schemas.openxmlformats.org/drawingml/2006/table">
            <a:tbl>
              <a:tblPr firstRow="1" bandRow="1">
                <a:tableStyleId>{2D5ABB26-0587-4C30-8999-92F81FD0307C}</a:tableStyleId>
              </a:tblPr>
              <a:tblGrid>
                <a:gridCol w="3551936">
                  <a:extLst>
                    <a:ext uri="{9D8B030D-6E8A-4147-A177-3AD203B41FA5}">
                      <a16:colId xmlns:a16="http://schemas.microsoft.com/office/drawing/2014/main" val="159899834"/>
                    </a:ext>
                  </a:extLst>
                </a:gridCol>
                <a:gridCol w="2652437">
                  <a:extLst>
                    <a:ext uri="{9D8B030D-6E8A-4147-A177-3AD203B41FA5}">
                      <a16:colId xmlns:a16="http://schemas.microsoft.com/office/drawing/2014/main" val="1790069250"/>
                    </a:ext>
                  </a:extLst>
                </a:gridCol>
                <a:gridCol w="3102187">
                  <a:extLst>
                    <a:ext uri="{9D8B030D-6E8A-4147-A177-3AD203B41FA5}">
                      <a16:colId xmlns:a16="http://schemas.microsoft.com/office/drawing/2014/main" val="1237284740"/>
                    </a:ext>
                  </a:extLst>
                </a:gridCol>
              </a:tblGrid>
              <a:tr h="3130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1" dirty="0">
                          <a:latin typeface="Century" panose="02040604050505020304" pitchFamily="18" charset="0"/>
                          <a:cs typeface="Times New Roman" panose="02020603050405020304" pitchFamily="18" charset="0"/>
                        </a:rPr>
                        <a:t>Pr. HAMOUDA Allal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fr-FR" sz="1600" b="1" kern="1200" dirty="0">
                          <a:solidFill>
                            <a:schemeClr val="tx1"/>
                          </a:solidFill>
                          <a:latin typeface="Century" panose="02040604050505020304" pitchFamily="18" charset="0"/>
                          <a:ea typeface="Tahoma" pitchFamily="34" charset="0"/>
                          <a:cs typeface="Times New Roman" panose="02020603050405020304" pitchFamily="18" charset="0"/>
                          <a:sym typeface="Times New Roman"/>
                        </a:rPr>
                        <a:t>Président</a:t>
                      </a:r>
                      <a:endParaRPr lang="fr-FR" sz="1600" b="1" dirty="0">
                        <a:latin typeface="Century" panose="020406040505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fr-FR" sz="1600" b="1" dirty="0">
                          <a:latin typeface="Century" panose="02040604050505020304" pitchFamily="18" charset="0"/>
                          <a:cs typeface="Times New Roman" panose="02020603050405020304" pitchFamily="18" charset="0"/>
                        </a:rPr>
                        <a:t>IAV HASSAN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25884325"/>
                  </a:ext>
                </a:extLst>
              </a:tr>
              <a:tr h="313043">
                <a:tc>
                  <a:txBody>
                    <a:bodyPr/>
                    <a:lstStyle/>
                    <a:p>
                      <a:pPr algn="l"/>
                      <a:r>
                        <a:rPr lang="fr-MA" sz="1600" b="1" dirty="0">
                          <a:latin typeface="Century" panose="02040604050505020304" pitchFamily="18" charset="0"/>
                          <a:cs typeface="Times New Roman" panose="02020603050405020304" pitchFamily="18" charset="0"/>
                        </a:rPr>
                        <a:t>Pr. BENSIALI Saloua</a:t>
                      </a:r>
                      <a:endParaRPr lang="fr-FR" sz="1600" b="1" dirty="0">
                        <a:latin typeface="Century" panose="020406040505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fr-FR" sz="1600" b="1" kern="1200" dirty="0">
                          <a:solidFill>
                            <a:schemeClr val="tx1"/>
                          </a:solidFill>
                          <a:latin typeface="Century" panose="02040604050505020304" pitchFamily="18" charset="0"/>
                          <a:ea typeface="Tahoma" pitchFamily="34" charset="0"/>
                          <a:cs typeface="Times New Roman" panose="02020603050405020304" pitchFamily="18" charset="0"/>
                          <a:sym typeface="Times New Roman"/>
                        </a:rPr>
                        <a:t>Rapporteuse</a:t>
                      </a:r>
                      <a:endParaRPr lang="fr-FR" sz="1600" b="1" dirty="0">
                        <a:latin typeface="Century" panose="020406040505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fr-MA" sz="1600" b="1" dirty="0">
                          <a:latin typeface="Century" panose="02040604050505020304" pitchFamily="18" charset="0"/>
                          <a:cs typeface="Times New Roman" panose="02020603050405020304" pitchFamily="18" charset="0"/>
                        </a:rPr>
                        <a:t>IAV HASSAN II</a:t>
                      </a:r>
                      <a:endParaRPr lang="fr-FR" sz="1600" b="1" dirty="0">
                        <a:latin typeface="Century" panose="020406040505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702017"/>
                  </a:ext>
                </a:extLst>
              </a:tr>
              <a:tr h="313043">
                <a:tc>
                  <a:txBody>
                    <a:bodyPr/>
                    <a:lstStyle/>
                    <a:p>
                      <a:pPr algn="l"/>
                      <a:r>
                        <a:rPr lang="fr-MA" sz="1600" b="1" dirty="0">
                          <a:latin typeface="Century" panose="02040604050505020304" pitchFamily="18" charset="0"/>
                          <a:cs typeface="Times New Roman" panose="02020603050405020304" pitchFamily="18" charset="0"/>
                        </a:rPr>
                        <a:t>Dr. LESNOFF Matthieu</a:t>
                      </a:r>
                      <a:endParaRPr lang="fr-FR" sz="1600" b="1" dirty="0">
                        <a:latin typeface="Century" panose="020406040505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fr-FR" sz="1600" b="1" kern="1200" dirty="0" err="1">
                          <a:solidFill>
                            <a:schemeClr val="tx1"/>
                          </a:solidFill>
                          <a:latin typeface="Century" panose="02040604050505020304" pitchFamily="18" charset="0"/>
                          <a:ea typeface="Tahoma" pitchFamily="34" charset="0"/>
                          <a:cs typeface="Times New Roman" panose="02020603050405020304" pitchFamily="18" charset="0"/>
                          <a:sym typeface="Times New Roman"/>
                        </a:rPr>
                        <a:t>Co-Rapporteur</a:t>
                      </a:r>
                      <a:endParaRPr lang="fr-FR" sz="1600" b="1" dirty="0">
                        <a:latin typeface="Century" panose="020406040505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fr-MA" sz="1600" b="1" dirty="0">
                          <a:latin typeface="Century" panose="02040604050505020304" pitchFamily="18" charset="0"/>
                          <a:cs typeface="Times New Roman" panose="02020603050405020304" pitchFamily="18" charset="0"/>
                        </a:rPr>
                        <a:t>CIRAD</a:t>
                      </a:r>
                      <a:endParaRPr lang="fr-FR" sz="1600" b="1" dirty="0">
                        <a:latin typeface="Century" panose="020406040505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80468513"/>
                  </a:ext>
                </a:extLst>
              </a:tr>
              <a:tr h="313043">
                <a:tc>
                  <a:txBody>
                    <a:bodyPr/>
                    <a:lstStyle/>
                    <a:p>
                      <a:pPr algn="l"/>
                      <a:r>
                        <a:rPr lang="fr-MA" sz="1600" b="1" dirty="0">
                          <a:latin typeface="Century" panose="02040604050505020304" pitchFamily="18" charset="0"/>
                          <a:cs typeface="Times New Roman" panose="02020603050405020304" pitchFamily="18" charset="0"/>
                        </a:rPr>
                        <a:t>Pr. EL AAYADI Soufiane</a:t>
                      </a:r>
                      <a:endParaRPr lang="fr-FR" sz="1600" b="1" dirty="0">
                        <a:latin typeface="Century" panose="020406040505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1" kern="1200" dirty="0">
                          <a:solidFill>
                            <a:schemeClr val="tx1"/>
                          </a:solidFill>
                          <a:latin typeface="Century" panose="02040604050505020304" pitchFamily="18" charset="0"/>
                          <a:ea typeface="Tahoma" pitchFamily="34" charset="0"/>
                          <a:cs typeface="Times New Roman" panose="02020603050405020304" pitchFamily="18" charset="0"/>
                        </a:rPr>
                        <a:t>Examinateur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fr-MA" sz="1600" b="1" dirty="0">
                          <a:latin typeface="Century" panose="02040604050505020304" pitchFamily="18" charset="0"/>
                          <a:cs typeface="Times New Roman" panose="02020603050405020304" pitchFamily="18" charset="0"/>
                        </a:rPr>
                        <a:t>IAV HASSAN II</a:t>
                      </a:r>
                      <a:endParaRPr lang="fr-FR" sz="1600" b="1" dirty="0">
                        <a:latin typeface="Century" panose="020406040505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0107392"/>
                  </a:ext>
                </a:extLst>
              </a:tr>
            </a:tbl>
          </a:graphicData>
        </a:graphic>
      </p:graphicFrame>
      <p:pic>
        <p:nvPicPr>
          <p:cNvPr id="19" name="Image 18">
            <a:extLst>
              <a:ext uri="{FF2B5EF4-FFF2-40B4-BE49-F238E27FC236}">
                <a16:creationId xmlns:a16="http://schemas.microsoft.com/office/drawing/2014/main" id="{E7CDC72A-C164-4C8E-AB28-AD50F6AB530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 r="61442" b="6696"/>
          <a:stretch/>
        </p:blipFill>
        <p:spPr>
          <a:xfrm>
            <a:off x="4087345" y="232236"/>
            <a:ext cx="3742982" cy="772978"/>
          </a:xfrm>
          <a:prstGeom prst="rect">
            <a:avLst/>
          </a:prstGeom>
        </p:spPr>
      </p:pic>
      <p:sp>
        <p:nvSpPr>
          <p:cNvPr id="10" name="Circle">
            <a:extLst>
              <a:ext uri="{FF2B5EF4-FFF2-40B4-BE49-F238E27FC236}">
                <a16:creationId xmlns:a16="http://schemas.microsoft.com/office/drawing/2014/main" id="{994856B6-AC7B-DABE-D4E0-8E9E8B0E355A}"/>
              </a:ext>
            </a:extLst>
          </p:cNvPr>
          <p:cNvSpPr/>
          <p:nvPr/>
        </p:nvSpPr>
        <p:spPr>
          <a:xfrm>
            <a:off x="2842574" y="-792991"/>
            <a:ext cx="8981864" cy="8981864"/>
          </a:xfrm>
          <a:prstGeom prst="ellipse">
            <a:avLst/>
          </a:prstGeom>
          <a:ln w="38100">
            <a:gradFill flip="none" rotWithShape="1">
              <a:gsLst>
                <a:gs pos="79000">
                  <a:schemeClr val="bg1">
                    <a:alpha val="0"/>
                  </a:schemeClr>
                </a:gs>
                <a:gs pos="99000">
                  <a:schemeClr val="accent2">
                    <a:alpha val="6000"/>
                  </a:schemeClr>
                </a:gs>
              </a:gsLst>
              <a:lin ang="0" scaled="1"/>
              <a:tileRect/>
            </a:gradFill>
            <a:miter lim="400000"/>
          </a:ln>
        </p:spPr>
        <p:txBody>
          <a:bodyPr lIns="0" tIns="0" rIns="0" bIns="0" anchor="ctr"/>
          <a:lstStyle/>
          <a:p>
            <a:pPr algn="ctr" defTabSz="412750" hangingPunct="0">
              <a:defRPr sz="3200" b="0">
                <a:solidFill>
                  <a:srgbClr val="FFFFFF"/>
                </a:solidFill>
                <a:latin typeface="+mn-lt"/>
                <a:ea typeface="+mn-ea"/>
                <a:cs typeface="+mn-cs"/>
                <a:sym typeface="Helvetica Neue Medium"/>
              </a:defRPr>
            </a:pPr>
            <a:endParaRPr sz="1600" kern="0" dirty="0">
              <a:solidFill>
                <a:srgbClr val="FFFFFF"/>
              </a:solidFill>
              <a:sym typeface="Helvetica Neue Medium"/>
            </a:endParaRPr>
          </a:p>
        </p:txBody>
      </p:sp>
      <p:sp>
        <p:nvSpPr>
          <p:cNvPr id="11" name="Circle">
            <a:extLst>
              <a:ext uri="{FF2B5EF4-FFF2-40B4-BE49-F238E27FC236}">
                <a16:creationId xmlns:a16="http://schemas.microsoft.com/office/drawing/2014/main" id="{64C4F7D7-E215-3436-90E4-12775AC5BECD}"/>
              </a:ext>
            </a:extLst>
          </p:cNvPr>
          <p:cNvSpPr/>
          <p:nvPr/>
        </p:nvSpPr>
        <p:spPr>
          <a:xfrm flipH="1">
            <a:off x="362608" y="-792991"/>
            <a:ext cx="8981864" cy="8981864"/>
          </a:xfrm>
          <a:prstGeom prst="ellipse">
            <a:avLst/>
          </a:prstGeom>
          <a:ln w="38100">
            <a:gradFill flip="none" rotWithShape="1">
              <a:gsLst>
                <a:gs pos="79000">
                  <a:schemeClr val="bg1">
                    <a:alpha val="0"/>
                  </a:schemeClr>
                </a:gs>
                <a:gs pos="99000">
                  <a:schemeClr val="accent2">
                    <a:alpha val="6000"/>
                  </a:schemeClr>
                </a:gs>
              </a:gsLst>
              <a:lin ang="0" scaled="1"/>
              <a:tileRect/>
            </a:gradFill>
            <a:miter lim="400000"/>
          </a:ln>
        </p:spPr>
        <p:txBody>
          <a:bodyPr lIns="0" tIns="0" rIns="0" bIns="0" anchor="ctr"/>
          <a:lstStyle/>
          <a:p>
            <a:pPr algn="ctr" defTabSz="412750" hangingPunct="0">
              <a:defRPr sz="3200" b="0">
                <a:solidFill>
                  <a:srgbClr val="FFFFFF"/>
                </a:solidFill>
                <a:latin typeface="+mn-lt"/>
                <a:ea typeface="+mn-ea"/>
                <a:cs typeface="+mn-cs"/>
                <a:sym typeface="Helvetica Neue Medium"/>
              </a:defRPr>
            </a:pPr>
            <a:endParaRPr sz="1600" kern="0" dirty="0">
              <a:solidFill>
                <a:srgbClr val="FFFFFF"/>
              </a:solidFill>
              <a:sym typeface="Helvetica Neue Medium"/>
            </a:endParaRPr>
          </a:p>
        </p:txBody>
      </p:sp>
      <p:sp>
        <p:nvSpPr>
          <p:cNvPr id="12" name="Circle">
            <a:extLst>
              <a:ext uri="{FF2B5EF4-FFF2-40B4-BE49-F238E27FC236}">
                <a16:creationId xmlns:a16="http://schemas.microsoft.com/office/drawing/2014/main" id="{FA85EA0D-8E13-C622-11B2-4F3312790C89}"/>
              </a:ext>
            </a:extLst>
          </p:cNvPr>
          <p:cNvSpPr/>
          <p:nvPr/>
        </p:nvSpPr>
        <p:spPr>
          <a:xfrm>
            <a:off x="2222206" y="-6642"/>
            <a:ext cx="7743802" cy="7743802"/>
          </a:xfrm>
          <a:prstGeom prst="ellipse">
            <a:avLst/>
          </a:prstGeom>
          <a:ln w="38100">
            <a:gradFill flip="none" rotWithShape="1">
              <a:gsLst>
                <a:gs pos="79000">
                  <a:schemeClr val="bg1">
                    <a:alpha val="0"/>
                  </a:schemeClr>
                </a:gs>
                <a:gs pos="99000">
                  <a:schemeClr val="accent2">
                    <a:alpha val="15344"/>
                  </a:schemeClr>
                </a:gs>
              </a:gsLst>
              <a:lin ang="0" scaled="1"/>
              <a:tileRect/>
            </a:gradFill>
            <a:miter lim="400000"/>
          </a:ln>
        </p:spPr>
        <p:txBody>
          <a:bodyPr lIns="0" tIns="0" rIns="0" bIns="0" anchor="ctr"/>
          <a:lstStyle/>
          <a:p>
            <a:pPr algn="ctr" defTabSz="412750" hangingPunct="0">
              <a:defRPr sz="3200" b="0">
                <a:solidFill>
                  <a:srgbClr val="FFFFFF"/>
                </a:solidFill>
                <a:latin typeface="+mn-lt"/>
                <a:ea typeface="+mn-ea"/>
                <a:cs typeface="+mn-cs"/>
                <a:sym typeface="Helvetica Neue Medium"/>
              </a:defRPr>
            </a:pPr>
            <a:endParaRPr sz="1600" kern="0" dirty="0">
              <a:solidFill>
                <a:srgbClr val="FFFFFF"/>
              </a:solidFill>
              <a:sym typeface="Helvetica Neue Medium"/>
            </a:endParaRPr>
          </a:p>
        </p:txBody>
      </p:sp>
      <p:sp>
        <p:nvSpPr>
          <p:cNvPr id="13" name="Circle">
            <a:extLst>
              <a:ext uri="{FF2B5EF4-FFF2-40B4-BE49-F238E27FC236}">
                <a16:creationId xmlns:a16="http://schemas.microsoft.com/office/drawing/2014/main" id="{41EF2C3D-1929-AD43-5180-2DA84A5C98BC}"/>
              </a:ext>
            </a:extLst>
          </p:cNvPr>
          <p:cNvSpPr/>
          <p:nvPr/>
        </p:nvSpPr>
        <p:spPr>
          <a:xfrm>
            <a:off x="2493569" y="120910"/>
            <a:ext cx="7204862" cy="7204862"/>
          </a:xfrm>
          <a:prstGeom prst="ellipse">
            <a:avLst/>
          </a:prstGeom>
          <a:ln w="76200">
            <a:solidFill>
              <a:schemeClr val="accent1">
                <a:alpha val="6000"/>
              </a:schemeClr>
            </a:solidFill>
            <a:miter lim="400000"/>
          </a:ln>
        </p:spPr>
        <p:txBody>
          <a:bodyPr lIns="0" tIns="0" rIns="0" bIns="0" anchor="ctr"/>
          <a:lstStyle/>
          <a:p>
            <a:pPr algn="ctr" defTabSz="412750" hangingPunct="0">
              <a:defRPr sz="3200" b="0">
                <a:solidFill>
                  <a:srgbClr val="FFFFFF"/>
                </a:solidFill>
                <a:latin typeface="+mn-lt"/>
                <a:ea typeface="+mn-ea"/>
                <a:cs typeface="+mn-cs"/>
                <a:sym typeface="Helvetica Neue Medium"/>
              </a:defRPr>
            </a:pPr>
            <a:endParaRPr sz="1600" kern="0" dirty="0">
              <a:solidFill>
                <a:srgbClr val="FFFFFF"/>
              </a:solidFill>
              <a:sym typeface="Helvetica Neue Medium"/>
            </a:endParaRPr>
          </a:p>
        </p:txBody>
      </p:sp>
      <p:cxnSp>
        <p:nvCxnSpPr>
          <p:cNvPr id="14" name="Connecteur droit 13">
            <a:extLst>
              <a:ext uri="{FF2B5EF4-FFF2-40B4-BE49-F238E27FC236}">
                <a16:creationId xmlns:a16="http://schemas.microsoft.com/office/drawing/2014/main" id="{713996E9-409C-D121-FAFB-5F7915FC656D}"/>
              </a:ext>
            </a:extLst>
          </p:cNvPr>
          <p:cNvCxnSpPr>
            <a:cxnSpLocks/>
          </p:cNvCxnSpPr>
          <p:nvPr/>
        </p:nvCxnSpPr>
        <p:spPr>
          <a:xfrm>
            <a:off x="785056" y="3097784"/>
            <a:ext cx="10621888" cy="586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15C0943A-2531-6DE3-954F-B0373C1EB1E9}"/>
              </a:ext>
            </a:extLst>
          </p:cNvPr>
          <p:cNvCxnSpPr>
            <a:cxnSpLocks/>
          </p:cNvCxnSpPr>
          <p:nvPr/>
        </p:nvCxnSpPr>
        <p:spPr>
          <a:xfrm>
            <a:off x="2607464" y="1779799"/>
            <a:ext cx="69770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F3F2DB23-0F3E-4C19-BFEC-DBDC9E4BEBED}"/>
              </a:ext>
            </a:extLst>
          </p:cNvPr>
          <p:cNvPicPr>
            <a:picLocks noChangeAspect="1"/>
          </p:cNvPicPr>
          <p:nvPr/>
        </p:nvPicPr>
        <p:blipFill rotWithShape="1">
          <a:blip r:embed="rId5">
            <a:extLst>
              <a:ext uri="{28A0092B-C50C-407E-A947-70E740481C1C}">
                <a14:useLocalDpi xmlns:a14="http://schemas.microsoft.com/office/drawing/2010/main" val="0"/>
              </a:ext>
            </a:extLst>
          </a:blip>
          <a:srcRect l="13339" t="10715" r="15561" b="7438"/>
          <a:stretch/>
        </p:blipFill>
        <p:spPr>
          <a:xfrm>
            <a:off x="10930804" y="127514"/>
            <a:ext cx="967261" cy="1113476"/>
          </a:xfrm>
          <a:prstGeom prst="rect">
            <a:avLst/>
          </a:prstGeom>
        </p:spPr>
      </p:pic>
    </p:spTree>
    <p:extLst>
      <p:ext uri="{BB962C8B-B14F-4D97-AF65-F5344CB8AC3E}">
        <p14:creationId xmlns:p14="http://schemas.microsoft.com/office/powerpoint/2010/main" val="389626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500"/>
                                  </p:stCondLst>
                                  <p:childTnLst>
                                    <p:set>
                                      <p:cBhvr>
                                        <p:cTn id="6" dur="1" fill="hold">
                                          <p:stCondLst>
                                            <p:cond delay="0"/>
                                          </p:stCondLst>
                                        </p:cTn>
                                        <p:tgtEl>
                                          <p:spTgt spid="10"/>
                                        </p:tgtEl>
                                        <p:attrNameLst>
                                          <p:attrName>style.visibility</p:attrName>
                                        </p:attrNameLst>
                                      </p:cBhvr>
                                      <p:to>
                                        <p:strVal val="visible"/>
                                      </p:to>
                                    </p:set>
                                    <p:anim calcmode="lin" valueType="num">
                                      <p:cBhvr>
                                        <p:cTn id="7" dur="2000" fill="hold"/>
                                        <p:tgtEl>
                                          <p:spTgt spid="10"/>
                                        </p:tgtEl>
                                        <p:attrNameLst>
                                          <p:attrName>ppt_w</p:attrName>
                                        </p:attrNameLst>
                                      </p:cBhvr>
                                      <p:tavLst>
                                        <p:tav tm="0">
                                          <p:val>
                                            <p:fltVal val="0"/>
                                          </p:val>
                                        </p:tav>
                                        <p:tav tm="100000">
                                          <p:val>
                                            <p:strVal val="#ppt_w"/>
                                          </p:val>
                                        </p:tav>
                                      </p:tavLst>
                                    </p:anim>
                                    <p:anim calcmode="lin" valueType="num">
                                      <p:cBhvr>
                                        <p:cTn id="8" dur="2000" fill="hold"/>
                                        <p:tgtEl>
                                          <p:spTgt spid="10"/>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500"/>
                                  </p:stCondLst>
                                  <p:childTnLst>
                                    <p:set>
                                      <p:cBhvr>
                                        <p:cTn id="10" dur="1" fill="hold">
                                          <p:stCondLst>
                                            <p:cond delay="0"/>
                                          </p:stCondLst>
                                        </p:cTn>
                                        <p:tgtEl>
                                          <p:spTgt spid="11"/>
                                        </p:tgtEl>
                                        <p:attrNameLst>
                                          <p:attrName>style.visibility</p:attrName>
                                        </p:attrNameLst>
                                      </p:cBhvr>
                                      <p:to>
                                        <p:strVal val="visible"/>
                                      </p:to>
                                    </p:set>
                                    <p:anim calcmode="lin" valueType="num">
                                      <p:cBhvr>
                                        <p:cTn id="11" dur="2000" fill="hold"/>
                                        <p:tgtEl>
                                          <p:spTgt spid="11"/>
                                        </p:tgtEl>
                                        <p:attrNameLst>
                                          <p:attrName>ppt_w</p:attrName>
                                        </p:attrNameLst>
                                      </p:cBhvr>
                                      <p:tavLst>
                                        <p:tav tm="0">
                                          <p:val>
                                            <p:fltVal val="0"/>
                                          </p:val>
                                        </p:tav>
                                        <p:tav tm="100000">
                                          <p:val>
                                            <p:strVal val="#ppt_w"/>
                                          </p:val>
                                        </p:tav>
                                      </p:tavLst>
                                    </p:anim>
                                    <p:anim calcmode="lin" valueType="num">
                                      <p:cBhvr>
                                        <p:cTn id="12" dur="2000" fill="hold"/>
                                        <p:tgtEl>
                                          <p:spTgt spid="11"/>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p:cTn id="15" dur="2000" fill="hold"/>
                                        <p:tgtEl>
                                          <p:spTgt spid="12"/>
                                        </p:tgtEl>
                                        <p:attrNameLst>
                                          <p:attrName>ppt_w</p:attrName>
                                        </p:attrNameLst>
                                      </p:cBhvr>
                                      <p:tavLst>
                                        <p:tav tm="0">
                                          <p:val>
                                            <p:fltVal val="0"/>
                                          </p:val>
                                        </p:tav>
                                        <p:tav tm="100000">
                                          <p:val>
                                            <p:strVal val="#ppt_w"/>
                                          </p:val>
                                        </p:tav>
                                      </p:tavLst>
                                    </p:anim>
                                    <p:anim calcmode="lin" valueType="num">
                                      <p:cBhvr>
                                        <p:cTn id="16" dur="2000" fill="hold"/>
                                        <p:tgtEl>
                                          <p:spTgt spid="12"/>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500"/>
                                  </p:stCondLst>
                                  <p:childTnLst>
                                    <p:set>
                                      <p:cBhvr>
                                        <p:cTn id="18" dur="1" fill="hold">
                                          <p:stCondLst>
                                            <p:cond delay="0"/>
                                          </p:stCondLst>
                                        </p:cTn>
                                        <p:tgtEl>
                                          <p:spTgt spid="13"/>
                                        </p:tgtEl>
                                        <p:attrNameLst>
                                          <p:attrName>style.visibility</p:attrName>
                                        </p:attrNameLst>
                                      </p:cBhvr>
                                      <p:to>
                                        <p:strVal val="visible"/>
                                      </p:to>
                                    </p:set>
                                    <p:anim calcmode="lin" valueType="num">
                                      <p:cBhvr>
                                        <p:cTn id="19" dur="2000" fill="hold"/>
                                        <p:tgtEl>
                                          <p:spTgt spid="13"/>
                                        </p:tgtEl>
                                        <p:attrNameLst>
                                          <p:attrName>ppt_w</p:attrName>
                                        </p:attrNameLst>
                                      </p:cBhvr>
                                      <p:tavLst>
                                        <p:tav tm="0">
                                          <p:val>
                                            <p:fltVal val="0"/>
                                          </p:val>
                                        </p:tav>
                                        <p:tav tm="100000">
                                          <p:val>
                                            <p:strVal val="#ppt_w"/>
                                          </p:val>
                                        </p:tav>
                                      </p:tavLst>
                                    </p:anim>
                                    <p:anim calcmode="lin" valueType="num">
                                      <p:cBhvr>
                                        <p:cTn id="20" dur="2000" fill="hold"/>
                                        <p:tgtEl>
                                          <p:spTgt spid="13"/>
                                        </p:tgtEl>
                                        <p:attrNameLst>
                                          <p:attrName>ppt_h</p:attrName>
                                        </p:attrNameLst>
                                      </p:cBhvr>
                                      <p:tavLst>
                                        <p:tav tm="0">
                                          <p:val>
                                            <p:fltVal val="0"/>
                                          </p:val>
                                        </p:tav>
                                        <p:tav tm="100000">
                                          <p:val>
                                            <p:strVal val="#ppt_h"/>
                                          </p:val>
                                        </p:tav>
                                      </p:tavLst>
                                    </p:anim>
                                  </p:childTnLst>
                                </p:cTn>
                              </p:par>
                              <p:par>
                                <p:cTn id="21" presetID="6" presetClass="emph" presetSubtype="0" repeatCount="indefinite" autoRev="1" fill="hold" grpId="1" nodeType="withEffect">
                                  <p:stCondLst>
                                    <p:cond delay="500"/>
                                  </p:stCondLst>
                                  <p:endCondLst>
                                    <p:cond evt="onNext" delay="0">
                                      <p:tgtEl>
                                        <p:sldTgt/>
                                      </p:tgtEl>
                                    </p:cond>
                                  </p:endCondLst>
                                  <p:childTnLst>
                                    <p:animScale>
                                      <p:cBhvr>
                                        <p:cTn id="22" dur="3000" fill="hold"/>
                                        <p:tgtEl>
                                          <p:spTgt spid="13"/>
                                        </p:tgtEl>
                                      </p:cBhvr>
                                      <p:by x="125000" y="125000"/>
                                    </p:animScale>
                                  </p:childTnLst>
                                </p:cTn>
                              </p:par>
                              <p:par>
                                <p:cTn id="23" presetID="8" presetClass="emph" presetSubtype="0" repeatCount="indefinite" fill="hold" grpId="1" nodeType="withEffect">
                                  <p:stCondLst>
                                    <p:cond delay="500"/>
                                  </p:stCondLst>
                                  <p:endCondLst>
                                    <p:cond evt="onNext" delay="0">
                                      <p:tgtEl>
                                        <p:sldTgt/>
                                      </p:tgtEl>
                                    </p:cond>
                                  </p:endCondLst>
                                  <p:childTnLst>
                                    <p:animRot by="21600000">
                                      <p:cBhvr>
                                        <p:cTn id="24" dur="3000" fill="hold"/>
                                        <p:tgtEl>
                                          <p:spTgt spid="10"/>
                                        </p:tgtEl>
                                        <p:attrNameLst>
                                          <p:attrName>r</p:attrName>
                                        </p:attrNameLst>
                                      </p:cBhvr>
                                    </p:animRot>
                                  </p:childTnLst>
                                </p:cTn>
                              </p:par>
                              <p:par>
                                <p:cTn id="25" presetID="8" presetClass="emph" presetSubtype="0" repeatCount="indefinite" fill="hold" grpId="1" nodeType="withEffect">
                                  <p:stCondLst>
                                    <p:cond delay="500"/>
                                  </p:stCondLst>
                                  <p:endCondLst>
                                    <p:cond evt="onNext" delay="0">
                                      <p:tgtEl>
                                        <p:sldTgt/>
                                      </p:tgtEl>
                                    </p:cond>
                                  </p:endCondLst>
                                  <p:childTnLst>
                                    <p:animRot by="-21600000">
                                      <p:cBhvr>
                                        <p:cTn id="26" dur="3000" fill="hold"/>
                                        <p:tgtEl>
                                          <p:spTgt spid="11"/>
                                        </p:tgtEl>
                                        <p:attrNameLst>
                                          <p:attrName>r</p:attrName>
                                        </p:attrNameLst>
                                      </p:cBhvr>
                                    </p:animRot>
                                  </p:childTnLst>
                                </p:cTn>
                              </p:par>
                              <p:par>
                                <p:cTn id="27" presetID="16" presetClass="entr" presetSubtype="21" repeatCount="indefinite" fill="hold" nodeType="withEffect">
                                  <p:stCondLst>
                                    <p:cond delay="500"/>
                                  </p:stCondLst>
                                  <p:childTnLst>
                                    <p:set>
                                      <p:cBhvr>
                                        <p:cTn id="28" dur="1" fill="hold">
                                          <p:stCondLst>
                                            <p:cond delay="0"/>
                                          </p:stCondLst>
                                        </p:cTn>
                                        <p:tgtEl>
                                          <p:spTgt spid="14"/>
                                        </p:tgtEl>
                                        <p:attrNameLst>
                                          <p:attrName>style.visibility</p:attrName>
                                        </p:attrNameLst>
                                      </p:cBhvr>
                                      <p:to>
                                        <p:strVal val="visible"/>
                                      </p:to>
                                    </p:set>
                                    <p:animEffect transition="in" filter="barn(inVertical)">
                                      <p:cBhvr>
                                        <p:cTn id="29" dur="2000"/>
                                        <p:tgtEl>
                                          <p:spTgt spid="14"/>
                                        </p:tgtEl>
                                      </p:cBhvr>
                                    </p:animEffect>
                                  </p:childTnLst>
                                </p:cTn>
                              </p:par>
                              <p:par>
                                <p:cTn id="30" presetID="16" presetClass="entr" presetSubtype="21" repeatCount="indefinite"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barn(inVertical)">
                                      <p:cBhvr>
                                        <p:cTn id="32"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3" grpId="0" animBg="1"/>
      <p:bldP spid="13"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hevron 83"/>
          <p:cNvSpPr/>
          <p:nvPr/>
        </p:nvSpPr>
        <p:spPr>
          <a:xfrm>
            <a:off x="5139559" y="553"/>
            <a:ext cx="7391585" cy="425116"/>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85" name="Pentagon 3"/>
          <p:cNvSpPr/>
          <p:nvPr/>
        </p:nvSpPr>
        <p:spPr>
          <a:xfrm>
            <a:off x="0" y="-1872"/>
            <a:ext cx="542274" cy="439200"/>
          </a:xfrm>
          <a:prstGeom prst="homePlate">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86" name="TextBox 4"/>
          <p:cNvSpPr txBox="1"/>
          <p:nvPr/>
        </p:nvSpPr>
        <p:spPr>
          <a:xfrm>
            <a:off x="922576" y="35333"/>
            <a:ext cx="4689948" cy="369332"/>
          </a:xfrm>
          <a:prstGeom prst="rect">
            <a:avLst/>
          </a:prstGeom>
          <a:noFill/>
        </p:spPr>
        <p:txBody>
          <a:bodyPr wrap="square" rtlCol="0">
            <a:spAutoFit/>
          </a:bodyPr>
          <a:lstStyle/>
          <a:p>
            <a:r>
              <a:rPr lang="fr-FR" dirty="0">
                <a:solidFill>
                  <a:prstClr val="black"/>
                </a:solidFill>
                <a:latin typeface="Century Gothic" panose="020B0502020202020204" pitchFamily="34" charset="0"/>
              </a:rPr>
              <a:t>Méthodologie</a:t>
            </a:r>
          </a:p>
        </p:txBody>
      </p:sp>
      <p:sp>
        <p:nvSpPr>
          <p:cNvPr id="68" name="Oval 10"/>
          <p:cNvSpPr/>
          <p:nvPr/>
        </p:nvSpPr>
        <p:spPr>
          <a:xfrm>
            <a:off x="5433118" y="74941"/>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solidFill>
                <a:prstClr val="white"/>
              </a:solidFill>
              <a:latin typeface="Caviar Dreams" pitchFamily="34" charset="0"/>
            </a:endParaRPr>
          </a:p>
        </p:txBody>
      </p:sp>
      <p:sp>
        <p:nvSpPr>
          <p:cNvPr id="30" name="Oval 29">
            <a:extLst>
              <a:ext uri="{FF2B5EF4-FFF2-40B4-BE49-F238E27FC236}">
                <a16:creationId xmlns:a16="http://schemas.microsoft.com/office/drawing/2014/main" id="{DA7CAC73-AF59-42F6-9C2B-C493954A9421}"/>
              </a:ext>
            </a:extLst>
          </p:cNvPr>
          <p:cNvSpPr/>
          <p:nvPr/>
        </p:nvSpPr>
        <p:spPr>
          <a:xfrm>
            <a:off x="5757511"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65" name="Oval 5"/>
          <p:cNvSpPr/>
          <p:nvPr/>
        </p:nvSpPr>
        <p:spPr>
          <a:xfrm>
            <a:off x="5413044" y="70723"/>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solidFill>
                <a:prstClr val="white"/>
              </a:solidFill>
              <a:latin typeface="Caviar Dreams" pitchFamily="34" charset="0"/>
            </a:endParaRPr>
          </a:p>
        </p:txBody>
      </p:sp>
      <p:sp>
        <p:nvSpPr>
          <p:cNvPr id="2" name="Espace réservé du numéro de diapositive 22">
            <a:extLst>
              <a:ext uri="{FF2B5EF4-FFF2-40B4-BE49-F238E27FC236}">
                <a16:creationId xmlns:a16="http://schemas.microsoft.com/office/drawing/2014/main" id="{8B35BEF5-9DC2-E0DE-9207-36B13B0BD20C}"/>
              </a:ext>
            </a:extLst>
          </p:cNvPr>
          <p:cNvSpPr txBox="1">
            <a:spLocks/>
          </p:cNvSpPr>
          <p:nvPr/>
        </p:nvSpPr>
        <p:spPr>
          <a:xfrm>
            <a:off x="11755998" y="6501439"/>
            <a:ext cx="628913" cy="35656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E7DC1A7-DA5D-45DE-8174-4FBCD0BDB448}" type="slidenum">
              <a:rPr lang="fr-FR" b="1" smtClean="0"/>
              <a:pPr/>
              <a:t>10</a:t>
            </a:fld>
            <a:endParaRPr lang="fr-FR" b="1" dirty="0"/>
          </a:p>
        </p:txBody>
      </p:sp>
      <p:sp>
        <p:nvSpPr>
          <p:cNvPr id="18" name="Chevron 6">
            <a:extLst>
              <a:ext uri="{FF2B5EF4-FFF2-40B4-BE49-F238E27FC236}">
                <a16:creationId xmlns:a16="http://schemas.microsoft.com/office/drawing/2014/main" id="{4AB944BD-EEC1-C999-4CC9-CF7F569D3195}"/>
              </a:ext>
            </a:extLst>
          </p:cNvPr>
          <p:cNvSpPr/>
          <p:nvPr/>
        </p:nvSpPr>
        <p:spPr>
          <a:xfrm>
            <a:off x="395840" y="918326"/>
            <a:ext cx="2730815" cy="144000"/>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19" name="Rectangle 18">
            <a:extLst>
              <a:ext uri="{FF2B5EF4-FFF2-40B4-BE49-F238E27FC236}">
                <a16:creationId xmlns:a16="http://schemas.microsoft.com/office/drawing/2014/main" id="{E0B15824-7BA5-2DBE-3923-7F591621BC7C}"/>
              </a:ext>
            </a:extLst>
          </p:cNvPr>
          <p:cNvSpPr/>
          <p:nvPr/>
        </p:nvSpPr>
        <p:spPr>
          <a:xfrm>
            <a:off x="1318338" y="575941"/>
            <a:ext cx="949299" cy="307777"/>
          </a:xfrm>
          <a:prstGeom prst="rect">
            <a:avLst/>
          </a:prstGeom>
        </p:spPr>
        <p:txBody>
          <a:bodyPr wrap="none">
            <a:spAutoFit/>
          </a:bodyPr>
          <a:lstStyle/>
          <a:p>
            <a:pPr algn="ctr"/>
            <a:r>
              <a:rPr lang="fr-MA" sz="1400" b="1" dirty="0">
                <a:solidFill>
                  <a:prstClr val="black"/>
                </a:solidFill>
                <a:latin typeface="Century Gothic" panose="020B0502020202020204" pitchFamily="34" charset="0"/>
              </a:rPr>
              <a:t>Données</a:t>
            </a:r>
            <a:endParaRPr lang="en-US" sz="1400" b="1" dirty="0">
              <a:solidFill>
                <a:prstClr val="black"/>
              </a:solidFill>
              <a:latin typeface="Century Gothic" panose="020B0502020202020204" pitchFamily="34" charset="0"/>
            </a:endParaRPr>
          </a:p>
        </p:txBody>
      </p:sp>
      <p:sp>
        <p:nvSpPr>
          <p:cNvPr id="21" name="Rectangle 20">
            <a:extLst>
              <a:ext uri="{FF2B5EF4-FFF2-40B4-BE49-F238E27FC236}">
                <a16:creationId xmlns:a16="http://schemas.microsoft.com/office/drawing/2014/main" id="{F298BF59-0E40-F4AA-3031-0F9A3FB3344A}"/>
              </a:ext>
            </a:extLst>
          </p:cNvPr>
          <p:cNvSpPr/>
          <p:nvPr/>
        </p:nvSpPr>
        <p:spPr>
          <a:xfrm>
            <a:off x="5459901" y="581923"/>
            <a:ext cx="4051823" cy="307777"/>
          </a:xfrm>
          <a:prstGeom prst="rect">
            <a:avLst/>
          </a:prstGeom>
        </p:spPr>
        <p:txBody>
          <a:bodyPr wrap="square">
            <a:spAutoFit/>
          </a:bodyPr>
          <a:lstStyle/>
          <a:p>
            <a:pPr algn="ctr"/>
            <a:r>
              <a:rPr lang="fr-FR" sz="1400" b="1" dirty="0">
                <a:solidFill>
                  <a:prstClr val="black"/>
                </a:solidFill>
                <a:latin typeface="Century Gothic" panose="020B0502020202020204" pitchFamily="34" charset="0"/>
              </a:rPr>
              <a:t>Métriques d’évaluation</a:t>
            </a:r>
            <a:endParaRPr lang="en-US" sz="1400" b="1" dirty="0">
              <a:solidFill>
                <a:prstClr val="black"/>
              </a:solidFill>
              <a:latin typeface="Century Gothic" panose="020B0502020202020204" pitchFamily="34" charset="0"/>
            </a:endParaRPr>
          </a:p>
        </p:txBody>
      </p:sp>
      <p:sp>
        <p:nvSpPr>
          <p:cNvPr id="22" name="Isosceles Triangle 35">
            <a:extLst>
              <a:ext uri="{FF2B5EF4-FFF2-40B4-BE49-F238E27FC236}">
                <a16:creationId xmlns:a16="http://schemas.microsoft.com/office/drawing/2014/main" id="{809AF80B-FBB2-D20B-90BE-C4847D5E0CA2}"/>
              </a:ext>
            </a:extLst>
          </p:cNvPr>
          <p:cNvSpPr/>
          <p:nvPr/>
        </p:nvSpPr>
        <p:spPr>
          <a:xfrm rot="10800000">
            <a:off x="1518930" y="1103122"/>
            <a:ext cx="288000" cy="144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tangle 25">
            <a:extLst>
              <a:ext uri="{FF2B5EF4-FFF2-40B4-BE49-F238E27FC236}">
                <a16:creationId xmlns:a16="http://schemas.microsoft.com/office/drawing/2014/main" id="{81202BC5-2702-1A71-8C50-DA474B12F4EE}"/>
              </a:ext>
            </a:extLst>
          </p:cNvPr>
          <p:cNvSpPr/>
          <p:nvPr/>
        </p:nvSpPr>
        <p:spPr>
          <a:xfrm>
            <a:off x="3492482" y="581924"/>
            <a:ext cx="2204450" cy="307777"/>
          </a:xfrm>
          <a:prstGeom prst="rect">
            <a:avLst/>
          </a:prstGeom>
        </p:spPr>
        <p:txBody>
          <a:bodyPr wrap="none">
            <a:spAutoFit/>
          </a:bodyPr>
          <a:lstStyle/>
          <a:p>
            <a:pPr algn="ctr"/>
            <a:r>
              <a:rPr lang="fr-FR" sz="1400" b="1" dirty="0">
                <a:solidFill>
                  <a:prstClr val="black"/>
                </a:solidFill>
                <a:latin typeface="Century Gothic" panose="020B0502020202020204" pitchFamily="34" charset="0"/>
              </a:rPr>
              <a:t>Protocole</a:t>
            </a:r>
            <a:r>
              <a:rPr lang="en-GB" sz="1400" b="1" dirty="0">
                <a:solidFill>
                  <a:prstClr val="black"/>
                </a:solidFill>
                <a:latin typeface="Century Gothic" panose="020B0502020202020204" pitchFamily="34" charset="0"/>
              </a:rPr>
              <a:t> Experimental</a:t>
            </a:r>
            <a:endParaRPr lang="en-US" sz="1400" b="1" dirty="0">
              <a:solidFill>
                <a:prstClr val="black"/>
              </a:solidFill>
              <a:latin typeface="Century Gothic" panose="020B0502020202020204" pitchFamily="34" charset="0"/>
            </a:endParaRPr>
          </a:p>
        </p:txBody>
      </p:sp>
      <p:sp>
        <p:nvSpPr>
          <p:cNvPr id="31" name="Chevron 36">
            <a:extLst>
              <a:ext uri="{FF2B5EF4-FFF2-40B4-BE49-F238E27FC236}">
                <a16:creationId xmlns:a16="http://schemas.microsoft.com/office/drawing/2014/main" id="{B9C36B40-39CE-A1C8-0479-00968106ACDE}"/>
              </a:ext>
            </a:extLst>
          </p:cNvPr>
          <p:cNvSpPr/>
          <p:nvPr/>
        </p:nvSpPr>
        <p:spPr>
          <a:xfrm>
            <a:off x="3236731" y="915960"/>
            <a:ext cx="2760344" cy="187162"/>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2" name="Chevron 36">
            <a:extLst>
              <a:ext uri="{FF2B5EF4-FFF2-40B4-BE49-F238E27FC236}">
                <a16:creationId xmlns:a16="http://schemas.microsoft.com/office/drawing/2014/main" id="{CEE0E080-CCA6-DBC5-B30D-CCFE37039F0E}"/>
              </a:ext>
            </a:extLst>
          </p:cNvPr>
          <p:cNvSpPr/>
          <p:nvPr/>
        </p:nvSpPr>
        <p:spPr>
          <a:xfrm>
            <a:off x="6105641" y="891610"/>
            <a:ext cx="2760344" cy="187162"/>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3" name="Chevron 36">
            <a:extLst>
              <a:ext uri="{FF2B5EF4-FFF2-40B4-BE49-F238E27FC236}">
                <a16:creationId xmlns:a16="http://schemas.microsoft.com/office/drawing/2014/main" id="{B65788E7-74EA-8E73-2BDC-7806929E6224}"/>
              </a:ext>
            </a:extLst>
          </p:cNvPr>
          <p:cNvSpPr/>
          <p:nvPr/>
        </p:nvSpPr>
        <p:spPr>
          <a:xfrm>
            <a:off x="8974551" y="881533"/>
            <a:ext cx="2760344" cy="187162"/>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6" name="Rectangle 35">
            <a:extLst>
              <a:ext uri="{FF2B5EF4-FFF2-40B4-BE49-F238E27FC236}">
                <a16:creationId xmlns:a16="http://schemas.microsoft.com/office/drawing/2014/main" id="{B4F66640-182D-4924-7BDF-2C49A7F67FB8}"/>
              </a:ext>
            </a:extLst>
          </p:cNvPr>
          <p:cNvSpPr/>
          <p:nvPr/>
        </p:nvSpPr>
        <p:spPr>
          <a:xfrm>
            <a:off x="9438580" y="555663"/>
            <a:ext cx="1619353" cy="307777"/>
          </a:xfrm>
          <a:prstGeom prst="rect">
            <a:avLst/>
          </a:prstGeom>
        </p:spPr>
        <p:txBody>
          <a:bodyPr wrap="none">
            <a:spAutoFit/>
          </a:bodyPr>
          <a:lstStyle/>
          <a:p>
            <a:pPr algn="ctr"/>
            <a:r>
              <a:rPr lang="en-US" sz="1400" b="1" dirty="0" err="1">
                <a:solidFill>
                  <a:prstClr val="black"/>
                </a:solidFill>
                <a:latin typeface="Century Gothic" panose="020B0502020202020204" pitchFamily="34" charset="0"/>
              </a:rPr>
              <a:t>Modèles</a:t>
            </a:r>
            <a:r>
              <a:rPr lang="en-US" sz="1400" b="1" dirty="0">
                <a:solidFill>
                  <a:prstClr val="black"/>
                </a:solidFill>
                <a:latin typeface="Century Gothic" panose="020B0502020202020204" pitchFamily="34" charset="0"/>
              </a:rPr>
              <a:t> </a:t>
            </a:r>
            <a:r>
              <a:rPr lang="en-US" sz="1400" b="1" dirty="0" err="1">
                <a:solidFill>
                  <a:prstClr val="black"/>
                </a:solidFill>
                <a:latin typeface="Century Gothic" panose="020B0502020202020204" pitchFamily="34" charset="0"/>
              </a:rPr>
              <a:t>retenus</a:t>
            </a:r>
            <a:endParaRPr lang="en-US" sz="1400" b="1" dirty="0">
              <a:solidFill>
                <a:prstClr val="black"/>
              </a:solidFill>
              <a:latin typeface="Century Gothic" panose="020B0502020202020204" pitchFamily="34" charset="0"/>
            </a:endParaRPr>
          </a:p>
        </p:txBody>
      </p:sp>
      <p:sp>
        <p:nvSpPr>
          <p:cNvPr id="71" name="Pentagon 3">
            <a:extLst>
              <a:ext uri="{FF2B5EF4-FFF2-40B4-BE49-F238E27FC236}">
                <a16:creationId xmlns:a16="http://schemas.microsoft.com/office/drawing/2014/main" id="{57D0E6F5-78A7-41FF-946F-9E13F35243BC}"/>
              </a:ext>
            </a:extLst>
          </p:cNvPr>
          <p:cNvSpPr/>
          <p:nvPr/>
        </p:nvSpPr>
        <p:spPr>
          <a:xfrm>
            <a:off x="0" y="-1872"/>
            <a:ext cx="542274" cy="439200"/>
          </a:xfrm>
          <a:prstGeom prst="homePlate">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72" name="Chevron 83">
            <a:extLst>
              <a:ext uri="{FF2B5EF4-FFF2-40B4-BE49-F238E27FC236}">
                <a16:creationId xmlns:a16="http://schemas.microsoft.com/office/drawing/2014/main" id="{A94826AF-6A5C-4DBF-9C3D-1BF1232533CE}"/>
              </a:ext>
            </a:extLst>
          </p:cNvPr>
          <p:cNvSpPr/>
          <p:nvPr/>
        </p:nvSpPr>
        <p:spPr>
          <a:xfrm>
            <a:off x="5139559" y="553"/>
            <a:ext cx="7391585" cy="425116"/>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74" name="Oval 8">
            <a:extLst>
              <a:ext uri="{FF2B5EF4-FFF2-40B4-BE49-F238E27FC236}">
                <a16:creationId xmlns:a16="http://schemas.microsoft.com/office/drawing/2014/main" id="{B97B6ED5-AAD0-4A8F-BD69-9014B9B05A93}"/>
              </a:ext>
            </a:extLst>
          </p:cNvPr>
          <p:cNvSpPr/>
          <p:nvPr/>
        </p:nvSpPr>
        <p:spPr>
          <a:xfrm>
            <a:off x="57168" y="66340"/>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1</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endParaRPr>
          </a:p>
        </p:txBody>
      </p:sp>
      <p:sp>
        <p:nvSpPr>
          <p:cNvPr id="75" name="Oval 10">
            <a:extLst>
              <a:ext uri="{FF2B5EF4-FFF2-40B4-BE49-F238E27FC236}">
                <a16:creationId xmlns:a16="http://schemas.microsoft.com/office/drawing/2014/main" id="{051E68F7-FDC8-484A-AB0C-C6D9D923DABD}"/>
              </a:ext>
            </a:extLst>
          </p:cNvPr>
          <p:cNvSpPr/>
          <p:nvPr/>
        </p:nvSpPr>
        <p:spPr>
          <a:xfrm>
            <a:off x="5433118" y="74941"/>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solidFill>
                <a:prstClr val="white"/>
              </a:solidFill>
              <a:latin typeface="Caviar Dreams" pitchFamily="34" charset="0"/>
            </a:endParaRPr>
          </a:p>
        </p:txBody>
      </p:sp>
      <p:sp>
        <p:nvSpPr>
          <p:cNvPr id="76" name="Oval 75">
            <a:extLst>
              <a:ext uri="{FF2B5EF4-FFF2-40B4-BE49-F238E27FC236}">
                <a16:creationId xmlns:a16="http://schemas.microsoft.com/office/drawing/2014/main" id="{38E220DD-C247-4844-A92E-BF89D2B98B49}"/>
              </a:ext>
            </a:extLst>
          </p:cNvPr>
          <p:cNvSpPr/>
          <p:nvPr/>
        </p:nvSpPr>
        <p:spPr>
          <a:xfrm>
            <a:off x="5757511"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9" name="Bande diagonale 60">
            <a:extLst>
              <a:ext uri="{FF2B5EF4-FFF2-40B4-BE49-F238E27FC236}">
                <a16:creationId xmlns:a16="http://schemas.microsoft.com/office/drawing/2014/main" id="{64556477-4701-DD08-826A-454FF5449787}"/>
              </a:ext>
            </a:extLst>
          </p:cNvPr>
          <p:cNvSpPr/>
          <p:nvPr/>
        </p:nvSpPr>
        <p:spPr>
          <a:xfrm rot="2616170">
            <a:off x="2856283" y="3208509"/>
            <a:ext cx="7489093" cy="7132473"/>
          </a:xfrm>
          <a:prstGeom prst="diagStripe">
            <a:avLst>
              <a:gd name="adj" fmla="val 98942"/>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schemeClr val="tx1"/>
              </a:solidFill>
            </a:endParaRPr>
          </a:p>
        </p:txBody>
      </p:sp>
      <p:pic>
        <p:nvPicPr>
          <p:cNvPr id="12" name="Picture 6">
            <a:extLst>
              <a:ext uri="{FF2B5EF4-FFF2-40B4-BE49-F238E27FC236}">
                <a16:creationId xmlns:a16="http://schemas.microsoft.com/office/drawing/2014/main" id="{0D84F016-B38D-1944-F5DB-E8D7DA832F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5168" y="6233628"/>
            <a:ext cx="534542" cy="516944"/>
          </a:xfrm>
          <a:prstGeom prst="rect">
            <a:avLst/>
          </a:prstGeom>
        </p:spPr>
      </p:pic>
      <p:sp>
        <p:nvSpPr>
          <p:cNvPr id="34" name="Rectangle : coins arrondis 23">
            <a:extLst>
              <a:ext uri="{FF2B5EF4-FFF2-40B4-BE49-F238E27FC236}">
                <a16:creationId xmlns:a16="http://schemas.microsoft.com/office/drawing/2014/main" id="{BE7F147D-4FDA-450E-9E81-D3E68D731520}"/>
              </a:ext>
            </a:extLst>
          </p:cNvPr>
          <p:cNvSpPr/>
          <p:nvPr/>
        </p:nvSpPr>
        <p:spPr>
          <a:xfrm>
            <a:off x="420129" y="1597417"/>
            <a:ext cx="2983472" cy="795629"/>
          </a:xfrm>
          <a:prstGeom prst="roundRect">
            <a:avLst/>
          </a:prstGeom>
          <a:noFill/>
          <a:ln>
            <a:solidFill>
              <a:srgbClr val="0099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rgbClr val="145A60"/>
                </a:solidFill>
                <a:latin typeface="Century Gothic" panose="020B0502020202020204" pitchFamily="34" charset="0"/>
                <a:cs typeface="Times New Roman" panose="02020603050405020304" pitchFamily="18" charset="0"/>
              </a:rPr>
              <a:t>Jeu de données</a:t>
            </a:r>
          </a:p>
        </p:txBody>
      </p:sp>
      <p:pic>
        <p:nvPicPr>
          <p:cNvPr id="10" name="Picture 9">
            <a:extLst>
              <a:ext uri="{FF2B5EF4-FFF2-40B4-BE49-F238E27FC236}">
                <a16:creationId xmlns:a16="http://schemas.microsoft.com/office/drawing/2014/main" id="{88FF0564-ACAC-4E4F-845D-826D94F4D1D3}"/>
              </a:ext>
            </a:extLst>
          </p:cNvPr>
          <p:cNvPicPr>
            <a:picLocks noChangeAspect="1"/>
          </p:cNvPicPr>
          <p:nvPr/>
        </p:nvPicPr>
        <p:blipFill>
          <a:blip r:embed="rId4"/>
          <a:stretch>
            <a:fillRect/>
          </a:stretch>
        </p:blipFill>
        <p:spPr>
          <a:xfrm>
            <a:off x="8030153" y="1770099"/>
            <a:ext cx="4064074" cy="3996527"/>
          </a:xfrm>
          <a:prstGeom prst="rect">
            <a:avLst/>
          </a:prstGeom>
        </p:spPr>
      </p:pic>
      <p:sp>
        <p:nvSpPr>
          <p:cNvPr id="39" name="Organigramme : Connecteur 21">
            <a:extLst>
              <a:ext uri="{FF2B5EF4-FFF2-40B4-BE49-F238E27FC236}">
                <a16:creationId xmlns:a16="http://schemas.microsoft.com/office/drawing/2014/main" id="{D5C08C22-163E-45DA-B48A-01DE8CAD1CA2}"/>
              </a:ext>
            </a:extLst>
          </p:cNvPr>
          <p:cNvSpPr/>
          <p:nvPr/>
        </p:nvSpPr>
        <p:spPr>
          <a:xfrm>
            <a:off x="612439" y="4324953"/>
            <a:ext cx="2988376" cy="1548502"/>
          </a:xfrm>
          <a:prstGeom prst="flowChartConnector">
            <a:avLst/>
          </a:prstGeom>
          <a:solidFill>
            <a:srgbClr val="145A6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sz="2000" b="1" dirty="0">
                <a:solidFill>
                  <a:schemeClr val="tx1"/>
                </a:solidFill>
              </a:rPr>
              <a:t>Les absorbances (déjà prétraités) </a:t>
            </a:r>
          </a:p>
        </p:txBody>
      </p:sp>
      <p:sp>
        <p:nvSpPr>
          <p:cNvPr id="40" name="Organigramme : Connecteur 21">
            <a:extLst>
              <a:ext uri="{FF2B5EF4-FFF2-40B4-BE49-F238E27FC236}">
                <a16:creationId xmlns:a16="http://schemas.microsoft.com/office/drawing/2014/main" id="{F61190B6-66C7-4E64-A035-B86807A9F486}"/>
              </a:ext>
            </a:extLst>
          </p:cNvPr>
          <p:cNvSpPr/>
          <p:nvPr/>
        </p:nvSpPr>
        <p:spPr>
          <a:xfrm>
            <a:off x="4390486" y="2614028"/>
            <a:ext cx="2988376" cy="1548502"/>
          </a:xfrm>
          <a:prstGeom prst="flowChartConnector">
            <a:avLst/>
          </a:prstGeom>
          <a:solidFill>
            <a:srgbClr val="145A60">
              <a:alpha val="50000"/>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sz="2000" b="1" dirty="0">
                <a:solidFill>
                  <a:schemeClr val="tx1"/>
                </a:solidFill>
              </a:rPr>
              <a:t>700 longueurs d’ondes </a:t>
            </a:r>
          </a:p>
        </p:txBody>
      </p:sp>
      <p:sp>
        <p:nvSpPr>
          <p:cNvPr id="13" name="TextBox 12">
            <a:extLst>
              <a:ext uri="{FF2B5EF4-FFF2-40B4-BE49-F238E27FC236}">
                <a16:creationId xmlns:a16="http://schemas.microsoft.com/office/drawing/2014/main" id="{4B1042DF-6C3C-445F-84F5-D288DF5C8B64}"/>
              </a:ext>
            </a:extLst>
          </p:cNvPr>
          <p:cNvSpPr txBox="1"/>
          <p:nvPr/>
        </p:nvSpPr>
        <p:spPr>
          <a:xfrm>
            <a:off x="3866918" y="5033299"/>
            <a:ext cx="3708400" cy="1200329"/>
          </a:xfrm>
          <a:prstGeom prst="rect">
            <a:avLst/>
          </a:prstGeom>
          <a:noFill/>
        </p:spPr>
        <p:txBody>
          <a:bodyPr wrap="square" rtlCol="0">
            <a:spAutoFit/>
          </a:bodyPr>
          <a:lstStyle/>
          <a:p>
            <a:pPr marL="285750" indent="-285750">
              <a:buFont typeface="Arial" panose="020B0604020202020204" pitchFamily="34" charset="0"/>
              <a:buChar char="•"/>
            </a:pPr>
            <a:r>
              <a:rPr lang="fr-FR" dirty="0"/>
              <a:t>Normalisation Standard Variante (SNV) </a:t>
            </a:r>
          </a:p>
          <a:p>
            <a:pPr marL="285750" indent="-285750">
              <a:buFont typeface="Arial" panose="020B0604020202020204" pitchFamily="34" charset="0"/>
              <a:buChar char="•"/>
            </a:pPr>
            <a:r>
              <a:rPr lang="fr-FR" dirty="0"/>
              <a:t>Lissage et dérivation seconde de Savitzky-Golay.</a:t>
            </a:r>
          </a:p>
        </p:txBody>
      </p:sp>
      <p:sp>
        <p:nvSpPr>
          <p:cNvPr id="41" name="TextBox 40">
            <a:extLst>
              <a:ext uri="{FF2B5EF4-FFF2-40B4-BE49-F238E27FC236}">
                <a16:creationId xmlns:a16="http://schemas.microsoft.com/office/drawing/2014/main" id="{3B235134-84C4-4678-B477-E25C59097691}"/>
              </a:ext>
            </a:extLst>
          </p:cNvPr>
          <p:cNvSpPr txBox="1"/>
          <p:nvPr/>
        </p:nvSpPr>
        <p:spPr>
          <a:xfrm>
            <a:off x="5050607" y="1733479"/>
            <a:ext cx="3578921" cy="523220"/>
          </a:xfrm>
          <a:prstGeom prst="rect">
            <a:avLst/>
          </a:prstGeom>
          <a:noFill/>
        </p:spPr>
        <p:txBody>
          <a:bodyPr wrap="square" rtlCol="0">
            <a:spAutoFit/>
          </a:bodyPr>
          <a:lstStyle/>
          <a:p>
            <a:r>
              <a:rPr lang="fr-FR" sz="2800" b="1" dirty="0"/>
              <a:t>Variables explicatives</a:t>
            </a:r>
          </a:p>
        </p:txBody>
      </p:sp>
    </p:spTree>
    <p:extLst>
      <p:ext uri="{BB962C8B-B14F-4D97-AF65-F5344CB8AC3E}">
        <p14:creationId xmlns:p14="http://schemas.microsoft.com/office/powerpoint/2010/main" val="41585769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withEffect">
                                  <p:stCondLst>
                                    <p:cond delay="0"/>
                                  </p:stCondLst>
                                  <p:childTnLst>
                                    <p:animMotion origin="layout" path="M 0.00325 0.00069 L -0.39115 0.00069 " pathEditMode="relative" rAng="0" ptsTypes="AA">
                                      <p:cBhvr>
                                        <p:cTn id="6" dur="500" fill="hold"/>
                                        <p:tgtEl>
                                          <p:spTgt spid="65"/>
                                        </p:tgtEl>
                                        <p:attrNameLst>
                                          <p:attrName>ppt_x</p:attrName>
                                          <p:attrName>ppt_y</p:attrName>
                                        </p:attrNameLst>
                                      </p:cBhvr>
                                      <p:rCtr x="-19727" y="0"/>
                                    </p:animMotion>
                                  </p:childTnLst>
                                </p:cTn>
                              </p:par>
                              <p:par>
                                <p:cTn id="7" presetID="29" presetClass="entr"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visible"/>
                                      </p:to>
                                    </p:set>
                                    <p:anim calcmode="lin" valueType="num">
                                      <p:cBhvr>
                                        <p:cTn id="9" dur="750" fill="hold"/>
                                        <p:tgtEl>
                                          <p:spTgt spid="86"/>
                                        </p:tgtEl>
                                        <p:attrNameLst>
                                          <p:attrName>ppt_x</p:attrName>
                                        </p:attrNameLst>
                                      </p:cBhvr>
                                      <p:tavLst>
                                        <p:tav tm="0">
                                          <p:val>
                                            <p:strVal val="#ppt_x-.2"/>
                                          </p:val>
                                        </p:tav>
                                        <p:tav tm="100000">
                                          <p:val>
                                            <p:strVal val="#ppt_x"/>
                                          </p:val>
                                        </p:tav>
                                      </p:tavLst>
                                    </p:anim>
                                    <p:anim calcmode="lin" valueType="num">
                                      <p:cBhvr>
                                        <p:cTn id="10" dur="750" fill="hold"/>
                                        <p:tgtEl>
                                          <p:spTgt spid="86"/>
                                        </p:tgtEl>
                                        <p:attrNameLst>
                                          <p:attrName>ppt_y</p:attrName>
                                        </p:attrNameLst>
                                      </p:cBhvr>
                                      <p:tavLst>
                                        <p:tav tm="0">
                                          <p:val>
                                            <p:strVal val="#ppt_y"/>
                                          </p:val>
                                        </p:tav>
                                        <p:tav tm="100000">
                                          <p:val>
                                            <p:strVal val="#ppt_y"/>
                                          </p:val>
                                        </p:tav>
                                      </p:tavLst>
                                    </p:anim>
                                    <p:animEffect transition="in" filter="wipe(right)" prLst="gradientSize: 0.1">
                                      <p:cBhvr>
                                        <p:cTn id="11" dur="750"/>
                                        <p:tgtEl>
                                          <p:spTgt spid="86"/>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500" fill="hold"/>
                                        <p:tgtEl>
                                          <p:spTgt spid="18"/>
                                        </p:tgtEl>
                                        <p:attrNameLst>
                                          <p:attrName>ppt_x</p:attrName>
                                        </p:attrNameLst>
                                      </p:cBhvr>
                                      <p:tavLst>
                                        <p:tav tm="0">
                                          <p:val>
                                            <p:strVal val="0-#ppt_w/2"/>
                                          </p:val>
                                        </p:tav>
                                        <p:tav tm="100000">
                                          <p:val>
                                            <p:strVal val="#ppt_x"/>
                                          </p:val>
                                        </p:tav>
                                      </p:tavLst>
                                    </p:anim>
                                    <p:anim calcmode="lin" valueType="num">
                                      <p:cBhvr additive="base">
                                        <p:cTn id="15" dur="50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fill="hold"/>
                                        <p:tgtEl>
                                          <p:spTgt spid="21"/>
                                        </p:tgtEl>
                                        <p:attrNameLst>
                                          <p:attrName>ppt_x</p:attrName>
                                        </p:attrNameLst>
                                      </p:cBhvr>
                                      <p:tavLst>
                                        <p:tav tm="0">
                                          <p:val>
                                            <p:strVal val="0-#ppt_w/2"/>
                                          </p:val>
                                        </p:tav>
                                        <p:tav tm="100000">
                                          <p:val>
                                            <p:strVal val="#ppt_x"/>
                                          </p:val>
                                        </p:tav>
                                      </p:tavLst>
                                    </p:anim>
                                    <p:anim calcmode="lin" valueType="num">
                                      <p:cBhvr additive="base">
                                        <p:cTn id="19" dur="500" fill="hold"/>
                                        <p:tgtEl>
                                          <p:spTgt spid="21"/>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0-#ppt_w/2"/>
                                          </p:val>
                                        </p:tav>
                                        <p:tav tm="100000">
                                          <p:val>
                                            <p:strVal val="#ppt_x"/>
                                          </p:val>
                                        </p:tav>
                                      </p:tavLst>
                                    </p:anim>
                                    <p:anim calcmode="lin" valueType="num">
                                      <p:cBhvr additive="base">
                                        <p:cTn id="23" dur="500" fill="hold"/>
                                        <p:tgtEl>
                                          <p:spTgt spid="19"/>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additive="base">
                                        <p:cTn id="26" dur="500" fill="hold"/>
                                        <p:tgtEl>
                                          <p:spTgt spid="22"/>
                                        </p:tgtEl>
                                        <p:attrNameLst>
                                          <p:attrName>ppt_x</p:attrName>
                                        </p:attrNameLst>
                                      </p:cBhvr>
                                      <p:tavLst>
                                        <p:tav tm="0">
                                          <p:val>
                                            <p:strVal val="0-#ppt_w/2"/>
                                          </p:val>
                                        </p:tav>
                                        <p:tav tm="100000">
                                          <p:val>
                                            <p:strVal val="#ppt_x"/>
                                          </p:val>
                                        </p:tav>
                                      </p:tavLst>
                                    </p:anim>
                                    <p:anim calcmode="lin" valueType="num">
                                      <p:cBhvr additive="base">
                                        <p:cTn id="27" dur="500" fill="hold"/>
                                        <p:tgtEl>
                                          <p:spTgt spid="22"/>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500" fill="hold"/>
                                        <p:tgtEl>
                                          <p:spTgt spid="26"/>
                                        </p:tgtEl>
                                        <p:attrNameLst>
                                          <p:attrName>ppt_x</p:attrName>
                                        </p:attrNameLst>
                                      </p:cBhvr>
                                      <p:tavLst>
                                        <p:tav tm="0">
                                          <p:val>
                                            <p:strVal val="0-#ppt_w/2"/>
                                          </p:val>
                                        </p:tav>
                                        <p:tav tm="100000">
                                          <p:val>
                                            <p:strVal val="#ppt_x"/>
                                          </p:val>
                                        </p:tav>
                                      </p:tavLst>
                                    </p:anim>
                                    <p:anim calcmode="lin" valueType="num">
                                      <p:cBhvr additive="base">
                                        <p:cTn id="31" dur="500" fill="hold"/>
                                        <p:tgtEl>
                                          <p:spTgt spid="26"/>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 calcmode="lin" valueType="num">
                                      <p:cBhvr additive="base">
                                        <p:cTn id="34" dur="500" fill="hold"/>
                                        <p:tgtEl>
                                          <p:spTgt spid="31"/>
                                        </p:tgtEl>
                                        <p:attrNameLst>
                                          <p:attrName>ppt_x</p:attrName>
                                        </p:attrNameLst>
                                      </p:cBhvr>
                                      <p:tavLst>
                                        <p:tav tm="0">
                                          <p:val>
                                            <p:strVal val="0-#ppt_w/2"/>
                                          </p:val>
                                        </p:tav>
                                        <p:tav tm="100000">
                                          <p:val>
                                            <p:strVal val="#ppt_x"/>
                                          </p:val>
                                        </p:tav>
                                      </p:tavLst>
                                    </p:anim>
                                    <p:anim calcmode="lin" valueType="num">
                                      <p:cBhvr additive="base">
                                        <p:cTn id="35" dur="500" fill="hold"/>
                                        <p:tgtEl>
                                          <p:spTgt spid="31"/>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500" fill="hold"/>
                                        <p:tgtEl>
                                          <p:spTgt spid="32"/>
                                        </p:tgtEl>
                                        <p:attrNameLst>
                                          <p:attrName>ppt_x</p:attrName>
                                        </p:attrNameLst>
                                      </p:cBhvr>
                                      <p:tavLst>
                                        <p:tav tm="0">
                                          <p:val>
                                            <p:strVal val="0-#ppt_w/2"/>
                                          </p:val>
                                        </p:tav>
                                        <p:tav tm="100000">
                                          <p:val>
                                            <p:strVal val="#ppt_x"/>
                                          </p:val>
                                        </p:tav>
                                      </p:tavLst>
                                    </p:anim>
                                    <p:anim calcmode="lin" valueType="num">
                                      <p:cBhvr additive="base">
                                        <p:cTn id="39" dur="500" fill="hold"/>
                                        <p:tgtEl>
                                          <p:spTgt spid="32"/>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cBhvr additive="base">
                                        <p:cTn id="42" dur="500" fill="hold"/>
                                        <p:tgtEl>
                                          <p:spTgt spid="36"/>
                                        </p:tgtEl>
                                        <p:attrNameLst>
                                          <p:attrName>ppt_x</p:attrName>
                                        </p:attrNameLst>
                                      </p:cBhvr>
                                      <p:tavLst>
                                        <p:tav tm="0">
                                          <p:val>
                                            <p:strVal val="0-#ppt_w/2"/>
                                          </p:val>
                                        </p:tav>
                                        <p:tav tm="100000">
                                          <p:val>
                                            <p:strVal val="#ppt_x"/>
                                          </p:val>
                                        </p:tav>
                                      </p:tavLst>
                                    </p:anim>
                                    <p:anim calcmode="lin" valueType="num">
                                      <p:cBhvr additive="base">
                                        <p:cTn id="43" dur="500" fill="hold"/>
                                        <p:tgtEl>
                                          <p:spTgt spid="36"/>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 calcmode="lin" valueType="num">
                                      <p:cBhvr additive="base">
                                        <p:cTn id="46" dur="500" fill="hold"/>
                                        <p:tgtEl>
                                          <p:spTgt spid="33"/>
                                        </p:tgtEl>
                                        <p:attrNameLst>
                                          <p:attrName>ppt_x</p:attrName>
                                        </p:attrNameLst>
                                      </p:cBhvr>
                                      <p:tavLst>
                                        <p:tav tm="0">
                                          <p:val>
                                            <p:strVal val="0-#ppt_w/2"/>
                                          </p:val>
                                        </p:tav>
                                        <p:tav tm="100000">
                                          <p:val>
                                            <p:strVal val="#ppt_x"/>
                                          </p:val>
                                        </p:tav>
                                      </p:tavLst>
                                    </p:anim>
                                    <p:anim calcmode="lin" valueType="num">
                                      <p:cBhvr additive="base">
                                        <p:cTn id="47" dur="500" fill="hold"/>
                                        <p:tgtEl>
                                          <p:spTgt spid="33"/>
                                        </p:tgtEl>
                                        <p:attrNameLst>
                                          <p:attrName>ppt_y</p:attrName>
                                        </p:attrNameLst>
                                      </p:cBhvr>
                                      <p:tavLst>
                                        <p:tav tm="0">
                                          <p:val>
                                            <p:strVal val="#ppt_y"/>
                                          </p:val>
                                        </p:tav>
                                        <p:tav tm="100000">
                                          <p:val>
                                            <p:strVal val="#ppt_y"/>
                                          </p:val>
                                        </p:tav>
                                      </p:tavLst>
                                    </p:anim>
                                  </p:childTnLst>
                                </p:cTn>
                              </p:par>
                            </p:childTnLst>
                          </p:cTn>
                        </p:par>
                        <p:par>
                          <p:cTn id="48" fill="hold">
                            <p:stCondLst>
                              <p:cond delay="750"/>
                            </p:stCondLst>
                            <p:childTnLst>
                              <p:par>
                                <p:cTn id="49" presetID="10" presetClass="entr" presetSubtype="0" fill="hold" grpId="0" nodeType="after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500"/>
                                        <p:tgtEl>
                                          <p:spTgt spid="40"/>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65" grpId="0" animBg="1"/>
      <p:bldP spid="18" grpId="0" animBg="1"/>
      <p:bldP spid="19" grpId="0"/>
      <p:bldP spid="21" grpId="0"/>
      <p:bldP spid="22" grpId="0" animBg="1"/>
      <p:bldP spid="26" grpId="0"/>
      <p:bldP spid="31" grpId="0" animBg="1"/>
      <p:bldP spid="32" grpId="0" animBg="1"/>
      <p:bldP spid="33" grpId="0" animBg="1"/>
      <p:bldP spid="36" grpId="0"/>
      <p:bldP spid="34" grpId="0" animBg="1"/>
      <p:bldP spid="39" grpId="0" animBg="1"/>
      <p:bldP spid="40" grpId="0" animBg="1"/>
      <p:bldP spid="13" grpId="0"/>
      <p:bldP spid="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hevron 83"/>
          <p:cNvSpPr/>
          <p:nvPr/>
        </p:nvSpPr>
        <p:spPr>
          <a:xfrm>
            <a:off x="5139559" y="553"/>
            <a:ext cx="7391585" cy="425116"/>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85" name="Pentagon 3"/>
          <p:cNvSpPr/>
          <p:nvPr/>
        </p:nvSpPr>
        <p:spPr>
          <a:xfrm>
            <a:off x="0" y="-1872"/>
            <a:ext cx="542274" cy="439200"/>
          </a:xfrm>
          <a:prstGeom prst="homePlate">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86" name="TextBox 4"/>
          <p:cNvSpPr txBox="1"/>
          <p:nvPr/>
        </p:nvSpPr>
        <p:spPr>
          <a:xfrm>
            <a:off x="922576" y="35333"/>
            <a:ext cx="4689948" cy="369332"/>
          </a:xfrm>
          <a:prstGeom prst="rect">
            <a:avLst/>
          </a:prstGeom>
          <a:noFill/>
        </p:spPr>
        <p:txBody>
          <a:bodyPr wrap="square" rtlCol="0">
            <a:spAutoFit/>
          </a:bodyPr>
          <a:lstStyle/>
          <a:p>
            <a:r>
              <a:rPr lang="fr-FR" dirty="0">
                <a:solidFill>
                  <a:prstClr val="black"/>
                </a:solidFill>
                <a:latin typeface="Century Gothic" panose="020B0502020202020204" pitchFamily="34" charset="0"/>
              </a:rPr>
              <a:t>Méthodologie</a:t>
            </a:r>
          </a:p>
        </p:txBody>
      </p:sp>
      <p:sp>
        <p:nvSpPr>
          <p:cNvPr id="68" name="Oval 10"/>
          <p:cNvSpPr/>
          <p:nvPr/>
        </p:nvSpPr>
        <p:spPr>
          <a:xfrm>
            <a:off x="5433118" y="74941"/>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solidFill>
                <a:prstClr val="white"/>
              </a:solidFill>
              <a:latin typeface="Caviar Dreams" pitchFamily="34" charset="0"/>
            </a:endParaRPr>
          </a:p>
        </p:txBody>
      </p:sp>
      <p:sp>
        <p:nvSpPr>
          <p:cNvPr id="30" name="Oval 29">
            <a:extLst>
              <a:ext uri="{FF2B5EF4-FFF2-40B4-BE49-F238E27FC236}">
                <a16:creationId xmlns:a16="http://schemas.microsoft.com/office/drawing/2014/main" id="{DA7CAC73-AF59-42F6-9C2B-C493954A9421}"/>
              </a:ext>
            </a:extLst>
          </p:cNvPr>
          <p:cNvSpPr/>
          <p:nvPr/>
        </p:nvSpPr>
        <p:spPr>
          <a:xfrm>
            <a:off x="5757511"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65" name="Oval 5"/>
          <p:cNvSpPr/>
          <p:nvPr/>
        </p:nvSpPr>
        <p:spPr>
          <a:xfrm>
            <a:off x="5413044" y="70723"/>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solidFill>
                <a:prstClr val="white"/>
              </a:solidFill>
              <a:latin typeface="Caviar Dreams" pitchFamily="34" charset="0"/>
            </a:endParaRPr>
          </a:p>
        </p:txBody>
      </p:sp>
      <p:sp>
        <p:nvSpPr>
          <p:cNvPr id="2" name="Espace réservé du numéro de diapositive 22">
            <a:extLst>
              <a:ext uri="{FF2B5EF4-FFF2-40B4-BE49-F238E27FC236}">
                <a16:creationId xmlns:a16="http://schemas.microsoft.com/office/drawing/2014/main" id="{8B35BEF5-9DC2-E0DE-9207-36B13B0BD20C}"/>
              </a:ext>
            </a:extLst>
          </p:cNvPr>
          <p:cNvSpPr txBox="1">
            <a:spLocks/>
          </p:cNvSpPr>
          <p:nvPr/>
        </p:nvSpPr>
        <p:spPr>
          <a:xfrm>
            <a:off x="11755998" y="6501439"/>
            <a:ext cx="628913" cy="35656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E7DC1A7-DA5D-45DE-8174-4FBCD0BDB448}" type="slidenum">
              <a:rPr lang="fr-FR" b="1" smtClean="0"/>
              <a:pPr/>
              <a:t>11</a:t>
            </a:fld>
            <a:endParaRPr lang="fr-FR" b="1" dirty="0"/>
          </a:p>
        </p:txBody>
      </p:sp>
      <p:sp>
        <p:nvSpPr>
          <p:cNvPr id="18" name="Chevron 6">
            <a:extLst>
              <a:ext uri="{FF2B5EF4-FFF2-40B4-BE49-F238E27FC236}">
                <a16:creationId xmlns:a16="http://schemas.microsoft.com/office/drawing/2014/main" id="{4AB944BD-EEC1-C999-4CC9-CF7F569D3195}"/>
              </a:ext>
            </a:extLst>
          </p:cNvPr>
          <p:cNvSpPr/>
          <p:nvPr/>
        </p:nvSpPr>
        <p:spPr>
          <a:xfrm>
            <a:off x="395840" y="918326"/>
            <a:ext cx="2730815" cy="144000"/>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19" name="Rectangle 18">
            <a:extLst>
              <a:ext uri="{FF2B5EF4-FFF2-40B4-BE49-F238E27FC236}">
                <a16:creationId xmlns:a16="http://schemas.microsoft.com/office/drawing/2014/main" id="{E0B15824-7BA5-2DBE-3923-7F591621BC7C}"/>
              </a:ext>
            </a:extLst>
          </p:cNvPr>
          <p:cNvSpPr/>
          <p:nvPr/>
        </p:nvSpPr>
        <p:spPr>
          <a:xfrm>
            <a:off x="1318338" y="575941"/>
            <a:ext cx="949299" cy="307777"/>
          </a:xfrm>
          <a:prstGeom prst="rect">
            <a:avLst/>
          </a:prstGeom>
        </p:spPr>
        <p:txBody>
          <a:bodyPr wrap="none">
            <a:spAutoFit/>
          </a:bodyPr>
          <a:lstStyle/>
          <a:p>
            <a:pPr algn="ctr"/>
            <a:r>
              <a:rPr lang="fr-MA" sz="1400" b="1" dirty="0">
                <a:solidFill>
                  <a:prstClr val="black"/>
                </a:solidFill>
                <a:latin typeface="Century Gothic" panose="020B0502020202020204" pitchFamily="34" charset="0"/>
              </a:rPr>
              <a:t>Données</a:t>
            </a:r>
            <a:endParaRPr lang="en-US" sz="1400" b="1" dirty="0">
              <a:solidFill>
                <a:prstClr val="black"/>
              </a:solidFill>
              <a:latin typeface="Century Gothic" panose="020B0502020202020204" pitchFamily="34" charset="0"/>
            </a:endParaRPr>
          </a:p>
        </p:txBody>
      </p:sp>
      <p:sp>
        <p:nvSpPr>
          <p:cNvPr id="21" name="Rectangle 20">
            <a:extLst>
              <a:ext uri="{FF2B5EF4-FFF2-40B4-BE49-F238E27FC236}">
                <a16:creationId xmlns:a16="http://schemas.microsoft.com/office/drawing/2014/main" id="{F298BF59-0E40-F4AA-3031-0F9A3FB3344A}"/>
              </a:ext>
            </a:extLst>
          </p:cNvPr>
          <p:cNvSpPr/>
          <p:nvPr/>
        </p:nvSpPr>
        <p:spPr>
          <a:xfrm>
            <a:off x="5459901" y="581923"/>
            <a:ext cx="4051823" cy="307777"/>
          </a:xfrm>
          <a:prstGeom prst="rect">
            <a:avLst/>
          </a:prstGeom>
        </p:spPr>
        <p:txBody>
          <a:bodyPr wrap="square">
            <a:spAutoFit/>
          </a:bodyPr>
          <a:lstStyle/>
          <a:p>
            <a:pPr algn="ctr"/>
            <a:r>
              <a:rPr lang="fr-FR" sz="1400" b="1" dirty="0">
                <a:solidFill>
                  <a:prstClr val="black"/>
                </a:solidFill>
                <a:latin typeface="Century Gothic" panose="020B0502020202020204" pitchFamily="34" charset="0"/>
              </a:rPr>
              <a:t>Métriques d’évaluation</a:t>
            </a:r>
            <a:endParaRPr lang="en-US" sz="1400" b="1" dirty="0">
              <a:solidFill>
                <a:prstClr val="black"/>
              </a:solidFill>
              <a:latin typeface="Century Gothic" panose="020B0502020202020204" pitchFamily="34" charset="0"/>
            </a:endParaRPr>
          </a:p>
        </p:txBody>
      </p:sp>
      <p:sp>
        <p:nvSpPr>
          <p:cNvPr id="22" name="Isosceles Triangle 35">
            <a:extLst>
              <a:ext uri="{FF2B5EF4-FFF2-40B4-BE49-F238E27FC236}">
                <a16:creationId xmlns:a16="http://schemas.microsoft.com/office/drawing/2014/main" id="{809AF80B-FBB2-D20B-90BE-C4847D5E0CA2}"/>
              </a:ext>
            </a:extLst>
          </p:cNvPr>
          <p:cNvSpPr/>
          <p:nvPr/>
        </p:nvSpPr>
        <p:spPr>
          <a:xfrm rot="10800000">
            <a:off x="1518930" y="1103122"/>
            <a:ext cx="288000" cy="144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tangle 25">
            <a:extLst>
              <a:ext uri="{FF2B5EF4-FFF2-40B4-BE49-F238E27FC236}">
                <a16:creationId xmlns:a16="http://schemas.microsoft.com/office/drawing/2014/main" id="{81202BC5-2702-1A71-8C50-DA474B12F4EE}"/>
              </a:ext>
            </a:extLst>
          </p:cNvPr>
          <p:cNvSpPr/>
          <p:nvPr/>
        </p:nvSpPr>
        <p:spPr>
          <a:xfrm>
            <a:off x="3492482" y="581924"/>
            <a:ext cx="2204450" cy="307777"/>
          </a:xfrm>
          <a:prstGeom prst="rect">
            <a:avLst/>
          </a:prstGeom>
        </p:spPr>
        <p:txBody>
          <a:bodyPr wrap="none">
            <a:spAutoFit/>
          </a:bodyPr>
          <a:lstStyle/>
          <a:p>
            <a:pPr algn="ctr"/>
            <a:r>
              <a:rPr lang="fr-FR" sz="1400" b="1" dirty="0">
                <a:solidFill>
                  <a:prstClr val="black"/>
                </a:solidFill>
                <a:latin typeface="Century Gothic" panose="020B0502020202020204" pitchFamily="34" charset="0"/>
              </a:rPr>
              <a:t>Protocole</a:t>
            </a:r>
            <a:r>
              <a:rPr lang="en-GB" sz="1400" b="1" dirty="0">
                <a:solidFill>
                  <a:prstClr val="black"/>
                </a:solidFill>
                <a:latin typeface="Century Gothic" panose="020B0502020202020204" pitchFamily="34" charset="0"/>
              </a:rPr>
              <a:t> Experimental</a:t>
            </a:r>
            <a:endParaRPr lang="en-US" sz="1400" b="1" dirty="0">
              <a:solidFill>
                <a:prstClr val="black"/>
              </a:solidFill>
              <a:latin typeface="Century Gothic" panose="020B0502020202020204" pitchFamily="34" charset="0"/>
            </a:endParaRPr>
          </a:p>
        </p:txBody>
      </p:sp>
      <p:sp>
        <p:nvSpPr>
          <p:cNvPr id="31" name="Chevron 36">
            <a:extLst>
              <a:ext uri="{FF2B5EF4-FFF2-40B4-BE49-F238E27FC236}">
                <a16:creationId xmlns:a16="http://schemas.microsoft.com/office/drawing/2014/main" id="{B9C36B40-39CE-A1C8-0479-00968106ACDE}"/>
              </a:ext>
            </a:extLst>
          </p:cNvPr>
          <p:cNvSpPr/>
          <p:nvPr/>
        </p:nvSpPr>
        <p:spPr>
          <a:xfrm>
            <a:off x="3236731" y="915960"/>
            <a:ext cx="2760344" cy="187162"/>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2" name="Chevron 36">
            <a:extLst>
              <a:ext uri="{FF2B5EF4-FFF2-40B4-BE49-F238E27FC236}">
                <a16:creationId xmlns:a16="http://schemas.microsoft.com/office/drawing/2014/main" id="{CEE0E080-CCA6-DBC5-B30D-CCFE37039F0E}"/>
              </a:ext>
            </a:extLst>
          </p:cNvPr>
          <p:cNvSpPr/>
          <p:nvPr/>
        </p:nvSpPr>
        <p:spPr>
          <a:xfrm>
            <a:off x="6105641" y="891610"/>
            <a:ext cx="2760344" cy="187162"/>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3" name="Chevron 36">
            <a:extLst>
              <a:ext uri="{FF2B5EF4-FFF2-40B4-BE49-F238E27FC236}">
                <a16:creationId xmlns:a16="http://schemas.microsoft.com/office/drawing/2014/main" id="{B65788E7-74EA-8E73-2BDC-7806929E6224}"/>
              </a:ext>
            </a:extLst>
          </p:cNvPr>
          <p:cNvSpPr/>
          <p:nvPr/>
        </p:nvSpPr>
        <p:spPr>
          <a:xfrm>
            <a:off x="8974551" y="881533"/>
            <a:ext cx="2760344" cy="187162"/>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6" name="Rectangle 35">
            <a:extLst>
              <a:ext uri="{FF2B5EF4-FFF2-40B4-BE49-F238E27FC236}">
                <a16:creationId xmlns:a16="http://schemas.microsoft.com/office/drawing/2014/main" id="{B4F66640-182D-4924-7BDF-2C49A7F67FB8}"/>
              </a:ext>
            </a:extLst>
          </p:cNvPr>
          <p:cNvSpPr/>
          <p:nvPr/>
        </p:nvSpPr>
        <p:spPr>
          <a:xfrm>
            <a:off x="9438580" y="555663"/>
            <a:ext cx="1619353" cy="307777"/>
          </a:xfrm>
          <a:prstGeom prst="rect">
            <a:avLst/>
          </a:prstGeom>
        </p:spPr>
        <p:txBody>
          <a:bodyPr wrap="none">
            <a:spAutoFit/>
          </a:bodyPr>
          <a:lstStyle/>
          <a:p>
            <a:pPr algn="ctr"/>
            <a:r>
              <a:rPr lang="fr-FR" sz="1400" b="1" dirty="0">
                <a:solidFill>
                  <a:prstClr val="black"/>
                </a:solidFill>
                <a:latin typeface="Century Gothic" panose="020B0502020202020204" pitchFamily="34" charset="0"/>
              </a:rPr>
              <a:t>Modèles retenus</a:t>
            </a:r>
          </a:p>
        </p:txBody>
      </p:sp>
      <p:sp>
        <p:nvSpPr>
          <p:cNvPr id="71" name="Pentagon 3">
            <a:extLst>
              <a:ext uri="{FF2B5EF4-FFF2-40B4-BE49-F238E27FC236}">
                <a16:creationId xmlns:a16="http://schemas.microsoft.com/office/drawing/2014/main" id="{57D0E6F5-78A7-41FF-946F-9E13F35243BC}"/>
              </a:ext>
            </a:extLst>
          </p:cNvPr>
          <p:cNvSpPr/>
          <p:nvPr/>
        </p:nvSpPr>
        <p:spPr>
          <a:xfrm>
            <a:off x="0" y="-1872"/>
            <a:ext cx="542274" cy="439200"/>
          </a:xfrm>
          <a:prstGeom prst="homePlate">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72" name="Chevron 83">
            <a:extLst>
              <a:ext uri="{FF2B5EF4-FFF2-40B4-BE49-F238E27FC236}">
                <a16:creationId xmlns:a16="http://schemas.microsoft.com/office/drawing/2014/main" id="{A94826AF-6A5C-4DBF-9C3D-1BF1232533CE}"/>
              </a:ext>
            </a:extLst>
          </p:cNvPr>
          <p:cNvSpPr/>
          <p:nvPr/>
        </p:nvSpPr>
        <p:spPr>
          <a:xfrm>
            <a:off x="5139559" y="553"/>
            <a:ext cx="7391585" cy="425116"/>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73" name="TextBox 4">
            <a:extLst>
              <a:ext uri="{FF2B5EF4-FFF2-40B4-BE49-F238E27FC236}">
                <a16:creationId xmlns:a16="http://schemas.microsoft.com/office/drawing/2014/main" id="{4E8A4DC9-FD95-47E9-8C5A-243A772469F3}"/>
              </a:ext>
            </a:extLst>
          </p:cNvPr>
          <p:cNvSpPr txBox="1"/>
          <p:nvPr/>
        </p:nvSpPr>
        <p:spPr>
          <a:xfrm>
            <a:off x="922576" y="35333"/>
            <a:ext cx="4689948" cy="369332"/>
          </a:xfrm>
          <a:prstGeom prst="rect">
            <a:avLst/>
          </a:prstGeom>
          <a:noFill/>
        </p:spPr>
        <p:txBody>
          <a:bodyPr wrap="square" rtlCol="0">
            <a:spAutoFit/>
          </a:bodyPr>
          <a:lstStyle/>
          <a:p>
            <a:r>
              <a:rPr lang="fr-FR" dirty="0">
                <a:solidFill>
                  <a:prstClr val="black"/>
                </a:solidFill>
                <a:latin typeface="Century Gothic" panose="020B0502020202020204" pitchFamily="34" charset="0"/>
              </a:rPr>
              <a:t>Méthodologie</a:t>
            </a:r>
          </a:p>
        </p:txBody>
      </p:sp>
      <p:sp>
        <p:nvSpPr>
          <p:cNvPr id="74" name="Oval 8">
            <a:extLst>
              <a:ext uri="{FF2B5EF4-FFF2-40B4-BE49-F238E27FC236}">
                <a16:creationId xmlns:a16="http://schemas.microsoft.com/office/drawing/2014/main" id="{B97B6ED5-AAD0-4A8F-BD69-9014B9B05A93}"/>
              </a:ext>
            </a:extLst>
          </p:cNvPr>
          <p:cNvSpPr/>
          <p:nvPr/>
        </p:nvSpPr>
        <p:spPr>
          <a:xfrm>
            <a:off x="57168" y="66340"/>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1</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endParaRPr>
          </a:p>
        </p:txBody>
      </p:sp>
      <p:sp>
        <p:nvSpPr>
          <p:cNvPr id="75" name="Oval 10">
            <a:extLst>
              <a:ext uri="{FF2B5EF4-FFF2-40B4-BE49-F238E27FC236}">
                <a16:creationId xmlns:a16="http://schemas.microsoft.com/office/drawing/2014/main" id="{051E68F7-FDC8-484A-AB0C-C6D9D923DABD}"/>
              </a:ext>
            </a:extLst>
          </p:cNvPr>
          <p:cNvSpPr/>
          <p:nvPr/>
        </p:nvSpPr>
        <p:spPr>
          <a:xfrm>
            <a:off x="5433118" y="74941"/>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solidFill>
                <a:prstClr val="white"/>
              </a:solidFill>
              <a:latin typeface="Caviar Dreams" pitchFamily="34" charset="0"/>
            </a:endParaRPr>
          </a:p>
        </p:txBody>
      </p:sp>
      <p:sp>
        <p:nvSpPr>
          <p:cNvPr id="76" name="Oval 75">
            <a:extLst>
              <a:ext uri="{FF2B5EF4-FFF2-40B4-BE49-F238E27FC236}">
                <a16:creationId xmlns:a16="http://schemas.microsoft.com/office/drawing/2014/main" id="{38E220DD-C247-4844-A92E-BF89D2B98B49}"/>
              </a:ext>
            </a:extLst>
          </p:cNvPr>
          <p:cNvSpPr/>
          <p:nvPr/>
        </p:nvSpPr>
        <p:spPr>
          <a:xfrm>
            <a:off x="5757511"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77" name="Oval 5">
            <a:extLst>
              <a:ext uri="{FF2B5EF4-FFF2-40B4-BE49-F238E27FC236}">
                <a16:creationId xmlns:a16="http://schemas.microsoft.com/office/drawing/2014/main" id="{8E7CF235-540D-459D-8225-DE0CED3BF388}"/>
              </a:ext>
            </a:extLst>
          </p:cNvPr>
          <p:cNvSpPr/>
          <p:nvPr/>
        </p:nvSpPr>
        <p:spPr>
          <a:xfrm>
            <a:off x="681059"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solidFill>
                <a:prstClr val="white"/>
              </a:solidFill>
              <a:latin typeface="Caviar Dreams" pitchFamily="34" charset="0"/>
            </a:endParaRPr>
          </a:p>
        </p:txBody>
      </p:sp>
      <p:sp>
        <p:nvSpPr>
          <p:cNvPr id="9" name="Bande diagonale 60">
            <a:extLst>
              <a:ext uri="{FF2B5EF4-FFF2-40B4-BE49-F238E27FC236}">
                <a16:creationId xmlns:a16="http://schemas.microsoft.com/office/drawing/2014/main" id="{64556477-4701-DD08-826A-454FF5449787}"/>
              </a:ext>
            </a:extLst>
          </p:cNvPr>
          <p:cNvSpPr/>
          <p:nvPr/>
        </p:nvSpPr>
        <p:spPr>
          <a:xfrm rot="2616170">
            <a:off x="2856283" y="3208509"/>
            <a:ext cx="7489093" cy="7132473"/>
          </a:xfrm>
          <a:prstGeom prst="diagStripe">
            <a:avLst>
              <a:gd name="adj" fmla="val 98942"/>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schemeClr val="tx1"/>
              </a:solidFill>
            </a:endParaRPr>
          </a:p>
        </p:txBody>
      </p:sp>
      <p:pic>
        <p:nvPicPr>
          <p:cNvPr id="12" name="Picture 6">
            <a:extLst>
              <a:ext uri="{FF2B5EF4-FFF2-40B4-BE49-F238E27FC236}">
                <a16:creationId xmlns:a16="http://schemas.microsoft.com/office/drawing/2014/main" id="{0D84F016-B38D-1944-F5DB-E8D7DA832F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5168" y="6233628"/>
            <a:ext cx="534542" cy="516944"/>
          </a:xfrm>
          <a:prstGeom prst="rect">
            <a:avLst/>
          </a:prstGeom>
        </p:spPr>
      </p:pic>
      <p:sp>
        <p:nvSpPr>
          <p:cNvPr id="34" name="Rectangle : coins arrondis 23">
            <a:extLst>
              <a:ext uri="{FF2B5EF4-FFF2-40B4-BE49-F238E27FC236}">
                <a16:creationId xmlns:a16="http://schemas.microsoft.com/office/drawing/2014/main" id="{BE7F147D-4FDA-450E-9E81-D3E68D731520}"/>
              </a:ext>
            </a:extLst>
          </p:cNvPr>
          <p:cNvSpPr/>
          <p:nvPr/>
        </p:nvSpPr>
        <p:spPr>
          <a:xfrm>
            <a:off x="420129" y="1597417"/>
            <a:ext cx="2983472" cy="795629"/>
          </a:xfrm>
          <a:prstGeom prst="roundRect">
            <a:avLst/>
          </a:prstGeom>
          <a:noFill/>
          <a:ln>
            <a:solidFill>
              <a:srgbClr val="0099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rgbClr val="145A60"/>
                </a:solidFill>
                <a:latin typeface="Century Gothic" panose="020B0502020202020204" pitchFamily="34" charset="0"/>
                <a:cs typeface="Times New Roman" panose="02020603050405020304" pitchFamily="18" charset="0"/>
              </a:rPr>
              <a:t>Jeu de données</a:t>
            </a:r>
          </a:p>
        </p:txBody>
      </p:sp>
      <p:sp>
        <p:nvSpPr>
          <p:cNvPr id="37" name="TextBox 36">
            <a:extLst>
              <a:ext uri="{FF2B5EF4-FFF2-40B4-BE49-F238E27FC236}">
                <a16:creationId xmlns:a16="http://schemas.microsoft.com/office/drawing/2014/main" id="{EC6DDB7F-AA23-4E03-95C0-CB0073C54E63}"/>
              </a:ext>
            </a:extLst>
          </p:cNvPr>
          <p:cNvSpPr txBox="1"/>
          <p:nvPr/>
        </p:nvSpPr>
        <p:spPr>
          <a:xfrm>
            <a:off x="5050607" y="1733479"/>
            <a:ext cx="3578921" cy="523220"/>
          </a:xfrm>
          <a:prstGeom prst="rect">
            <a:avLst/>
          </a:prstGeom>
          <a:noFill/>
        </p:spPr>
        <p:txBody>
          <a:bodyPr wrap="square" rtlCol="0">
            <a:spAutoFit/>
          </a:bodyPr>
          <a:lstStyle>
            <a:defPPr>
              <a:defRPr lang="en-US"/>
            </a:defPPr>
            <a:lvl1pPr>
              <a:defRPr sz="2800" b="1"/>
            </a:lvl1pPr>
          </a:lstStyle>
          <a:p>
            <a:r>
              <a:rPr lang="fr-FR" dirty="0"/>
              <a:t>Variables à prédire</a:t>
            </a:r>
          </a:p>
        </p:txBody>
      </p:sp>
      <p:pic>
        <p:nvPicPr>
          <p:cNvPr id="4" name="Picture 3">
            <a:extLst>
              <a:ext uri="{FF2B5EF4-FFF2-40B4-BE49-F238E27FC236}">
                <a16:creationId xmlns:a16="http://schemas.microsoft.com/office/drawing/2014/main" id="{05370F59-3C76-40D2-A0F8-6BE607500DDA}"/>
              </a:ext>
            </a:extLst>
          </p:cNvPr>
          <p:cNvPicPr>
            <a:picLocks noChangeAspect="1"/>
          </p:cNvPicPr>
          <p:nvPr/>
        </p:nvPicPr>
        <p:blipFill>
          <a:blip r:embed="rId4"/>
          <a:stretch>
            <a:fillRect/>
          </a:stretch>
        </p:blipFill>
        <p:spPr>
          <a:xfrm>
            <a:off x="9386212" y="1394520"/>
            <a:ext cx="2453483" cy="4985898"/>
          </a:xfrm>
          <a:prstGeom prst="rect">
            <a:avLst/>
          </a:prstGeom>
        </p:spPr>
      </p:pic>
      <p:graphicFrame>
        <p:nvGraphicFramePr>
          <p:cNvPr id="35" name="Table 34">
            <a:extLst>
              <a:ext uri="{FF2B5EF4-FFF2-40B4-BE49-F238E27FC236}">
                <a16:creationId xmlns:a16="http://schemas.microsoft.com/office/drawing/2014/main" id="{394252F0-D3F3-4736-A505-8A9C48F32909}"/>
              </a:ext>
            </a:extLst>
          </p:cNvPr>
          <p:cNvGraphicFramePr>
            <a:graphicFrameLocks noGrp="1"/>
          </p:cNvGraphicFramePr>
          <p:nvPr>
            <p:extLst>
              <p:ext uri="{D42A27DB-BD31-4B8C-83A1-F6EECF244321}">
                <p14:modId xmlns:p14="http://schemas.microsoft.com/office/powerpoint/2010/main" val="162957075"/>
              </p:ext>
            </p:extLst>
          </p:nvPr>
        </p:nvGraphicFramePr>
        <p:xfrm>
          <a:off x="960906" y="2679651"/>
          <a:ext cx="8179402" cy="3518917"/>
        </p:xfrm>
        <a:graphic>
          <a:graphicData uri="http://schemas.openxmlformats.org/drawingml/2006/table">
            <a:tbl>
              <a:tblPr>
                <a:tableStyleId>{2A488322-F2BA-4B5B-9748-0D474271808F}</a:tableStyleId>
              </a:tblPr>
              <a:tblGrid>
                <a:gridCol w="1186326">
                  <a:extLst>
                    <a:ext uri="{9D8B030D-6E8A-4147-A177-3AD203B41FA5}">
                      <a16:colId xmlns:a16="http://schemas.microsoft.com/office/drawing/2014/main" val="2744319646"/>
                    </a:ext>
                  </a:extLst>
                </a:gridCol>
                <a:gridCol w="874135">
                  <a:extLst>
                    <a:ext uri="{9D8B030D-6E8A-4147-A177-3AD203B41FA5}">
                      <a16:colId xmlns:a16="http://schemas.microsoft.com/office/drawing/2014/main" val="3927487987"/>
                    </a:ext>
                  </a:extLst>
                </a:gridCol>
                <a:gridCol w="6118941">
                  <a:extLst>
                    <a:ext uri="{9D8B030D-6E8A-4147-A177-3AD203B41FA5}">
                      <a16:colId xmlns:a16="http://schemas.microsoft.com/office/drawing/2014/main" val="40991680"/>
                    </a:ext>
                  </a:extLst>
                </a:gridCol>
              </a:tblGrid>
              <a:tr h="387601">
                <a:tc>
                  <a:txBody>
                    <a:bodyPr/>
                    <a:lstStyle/>
                    <a:p>
                      <a:pPr algn="ctr" fontAlgn="ctr"/>
                      <a:r>
                        <a:rPr lang="en-GB" sz="2000" b="0" u="none" strike="noStrike" dirty="0">
                          <a:solidFill>
                            <a:srgbClr val="000000"/>
                          </a:solidFill>
                          <a:effectLst/>
                        </a:rPr>
                        <a:t>Variable</a:t>
                      </a:r>
                      <a:endParaRPr lang="en-GB" sz="2000" b="0" i="0" u="none" strike="noStrike" dirty="0">
                        <a:solidFill>
                          <a:srgbClr val="000000"/>
                        </a:solidFill>
                        <a:effectLst/>
                        <a:latin typeface="Calibri" panose="020F0502020204030204" pitchFamily="34" charset="0"/>
                      </a:endParaRPr>
                    </a:p>
                  </a:txBody>
                  <a:tcPr marL="7620" marR="7620" marT="7620" marB="0"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ctr"/>
                      <a:r>
                        <a:rPr lang="en-GB" sz="2000" b="0" u="none" strike="noStrike" dirty="0" err="1">
                          <a:solidFill>
                            <a:srgbClr val="000000"/>
                          </a:solidFill>
                          <a:effectLst/>
                        </a:rPr>
                        <a:t>Unité</a:t>
                      </a:r>
                      <a:endParaRPr lang="en-GB" sz="2000" b="0" i="0" u="none" strike="noStrike" dirty="0">
                        <a:solidFill>
                          <a:srgbClr val="000000"/>
                        </a:solidFill>
                        <a:effectLst/>
                        <a:latin typeface="Calibri" panose="020F0502020204030204" pitchFamily="34" charset="0"/>
                      </a:endParaRPr>
                    </a:p>
                  </a:txBody>
                  <a:tcPr marL="7620" marR="7620" marT="7620" marB="0"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ctr"/>
                      <a:r>
                        <a:rPr lang="en-GB" sz="2000" b="0" u="none" strike="noStrike" dirty="0">
                          <a:solidFill>
                            <a:srgbClr val="000000"/>
                          </a:solidFill>
                          <a:effectLst/>
                        </a:rPr>
                        <a:t>Nom</a:t>
                      </a:r>
                      <a:endParaRPr lang="en-GB" sz="2000" b="0" i="0" u="none" strike="noStrike" dirty="0">
                        <a:solidFill>
                          <a:srgbClr val="000000"/>
                        </a:solidFill>
                        <a:effectLst/>
                        <a:latin typeface="Calibri" panose="020F0502020204030204" pitchFamily="34" charset="0"/>
                      </a:endParaRPr>
                    </a:p>
                  </a:txBody>
                  <a:tcPr marL="7620" marR="7620" marT="7620" marB="0" anchor="ctr">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198486410"/>
                  </a:ext>
                </a:extLst>
              </a:tr>
              <a:tr h="387601">
                <a:tc>
                  <a:txBody>
                    <a:bodyPr/>
                    <a:lstStyle/>
                    <a:p>
                      <a:pPr algn="ctr" fontAlgn="ctr"/>
                      <a:r>
                        <a:rPr lang="en-GB" sz="2000" b="0" i="0" u="none" strike="noStrike" dirty="0">
                          <a:solidFill>
                            <a:srgbClr val="000000"/>
                          </a:solidFill>
                          <a:effectLst/>
                          <a:latin typeface="Calibri" panose="020F0502020204030204" pitchFamily="34" charset="0"/>
                        </a:rPr>
                        <a:t>CP</a:t>
                      </a: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2000" u="none" strike="noStrike" dirty="0">
                          <a:effectLst/>
                        </a:rPr>
                        <a:t>%MS</a:t>
                      </a:r>
                      <a:endParaRPr lang="en-GB" sz="2000" b="0" i="0" u="none" strike="noStrike" dirty="0">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2000" u="none" strike="noStrike" dirty="0">
                          <a:effectLst/>
                        </a:rPr>
                        <a:t>Matière </a:t>
                      </a:r>
                      <a:r>
                        <a:rPr lang="en-GB" sz="2000" u="none" strike="noStrike" dirty="0" err="1">
                          <a:effectLst/>
                        </a:rPr>
                        <a:t>azotée</a:t>
                      </a:r>
                      <a:r>
                        <a:rPr lang="en-GB" sz="2000" u="none" strike="noStrike" dirty="0">
                          <a:effectLst/>
                        </a:rPr>
                        <a:t> </a:t>
                      </a:r>
                      <a:r>
                        <a:rPr lang="en-GB" sz="2000" u="none" strike="noStrike" dirty="0" err="1">
                          <a:effectLst/>
                        </a:rPr>
                        <a:t>totale</a:t>
                      </a:r>
                      <a:r>
                        <a:rPr lang="en-GB" sz="2000" u="none" strike="noStrike" dirty="0">
                          <a:effectLst/>
                        </a:rPr>
                        <a:t> (Nx6.25)</a:t>
                      </a:r>
                      <a:endParaRPr lang="en-GB" sz="2000" b="0" i="0" u="none" strike="noStrike" dirty="0">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5736685"/>
                  </a:ext>
                </a:extLst>
              </a:tr>
              <a:tr h="387601">
                <a:tc>
                  <a:txBody>
                    <a:bodyPr/>
                    <a:lstStyle/>
                    <a:p>
                      <a:pPr algn="ctr" fontAlgn="ctr"/>
                      <a:r>
                        <a:rPr lang="en-GB" sz="2000" u="none" strike="noStrike" dirty="0">
                          <a:effectLst/>
                        </a:rPr>
                        <a:t>NDF</a:t>
                      </a:r>
                      <a:endParaRPr lang="en-GB" sz="2000" b="0" i="0" u="none" strike="noStrike" dirty="0">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2000" u="none" strike="noStrike">
                          <a:effectLst/>
                        </a:rPr>
                        <a:t>%MS</a:t>
                      </a:r>
                      <a:endParaRPr lang="en-GB" sz="2000" b="0" i="0" u="none" strike="noStrike">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2000" u="none" strike="noStrike" dirty="0">
                          <a:effectLst/>
                        </a:rPr>
                        <a:t>Neutral Detergent </a:t>
                      </a:r>
                      <a:r>
                        <a:rPr lang="en-GB" sz="2000" u="none" strike="noStrike" dirty="0" err="1">
                          <a:effectLst/>
                        </a:rPr>
                        <a:t>Fiber</a:t>
                      </a:r>
                      <a:r>
                        <a:rPr lang="en-GB" sz="2000" u="none" strike="noStrike" dirty="0">
                          <a:effectLst/>
                        </a:rPr>
                        <a:t> (</a:t>
                      </a:r>
                      <a:r>
                        <a:rPr lang="en-GB" sz="2000" u="none" strike="noStrike" dirty="0" err="1">
                          <a:effectLst/>
                        </a:rPr>
                        <a:t>Méthode</a:t>
                      </a:r>
                      <a:r>
                        <a:rPr lang="en-GB" sz="2000" u="none" strike="noStrike" dirty="0">
                          <a:effectLst/>
                        </a:rPr>
                        <a:t> Van </a:t>
                      </a:r>
                      <a:r>
                        <a:rPr lang="en-GB" sz="2000" u="none" strike="noStrike" dirty="0" err="1">
                          <a:effectLst/>
                        </a:rPr>
                        <a:t>Soest</a:t>
                      </a:r>
                      <a:r>
                        <a:rPr lang="en-GB" sz="2000" u="none" strike="noStrike" dirty="0">
                          <a:effectLst/>
                        </a:rPr>
                        <a:t>)</a:t>
                      </a:r>
                      <a:endParaRPr lang="en-GB" sz="2000" b="0" i="0" u="none" strike="noStrike" dirty="0">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9165409"/>
                  </a:ext>
                </a:extLst>
              </a:tr>
              <a:tr h="387601">
                <a:tc>
                  <a:txBody>
                    <a:bodyPr/>
                    <a:lstStyle/>
                    <a:p>
                      <a:pPr algn="ctr" fontAlgn="ctr"/>
                      <a:r>
                        <a:rPr lang="en-GB" sz="2000" b="0" i="0" u="none" strike="noStrike" dirty="0">
                          <a:solidFill>
                            <a:srgbClr val="000000"/>
                          </a:solidFill>
                          <a:effectLst/>
                          <a:latin typeface="Calibri" panose="020F0502020204030204" pitchFamily="34" charset="0"/>
                        </a:rPr>
                        <a:t>ADF</a:t>
                      </a: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2000" u="none" strike="noStrike">
                          <a:effectLst/>
                        </a:rPr>
                        <a:t>%MS</a:t>
                      </a:r>
                      <a:endParaRPr lang="en-GB" sz="2000" b="0" i="0" u="none" strike="noStrike">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nl-NL" sz="2000" u="none" strike="noStrike" dirty="0">
                          <a:effectLst/>
                        </a:rPr>
                        <a:t>Acid Detergent Fiber (Méthode Van Soest)</a:t>
                      </a:r>
                      <a:endParaRPr lang="nl-NL" sz="2000" b="0" i="0" u="none" strike="noStrike" dirty="0">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4101503"/>
                  </a:ext>
                </a:extLst>
              </a:tr>
              <a:tr h="387601">
                <a:tc>
                  <a:txBody>
                    <a:bodyPr/>
                    <a:lstStyle/>
                    <a:p>
                      <a:pPr algn="ctr" fontAlgn="ctr"/>
                      <a:r>
                        <a:rPr lang="en-GB" sz="2000" b="0" i="0" u="none" strike="noStrike" dirty="0">
                          <a:solidFill>
                            <a:srgbClr val="000000"/>
                          </a:solidFill>
                          <a:effectLst/>
                          <a:latin typeface="Calibri" panose="020F0502020204030204" pitchFamily="34" charset="0"/>
                        </a:rPr>
                        <a:t>ADL</a:t>
                      </a: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2000" u="none" strike="noStrike">
                          <a:effectLst/>
                        </a:rPr>
                        <a:t>%MS</a:t>
                      </a:r>
                      <a:endParaRPr lang="en-GB" sz="2000" b="0" i="0" u="none" strike="noStrike">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2000" u="none" strike="noStrike">
                          <a:effectLst/>
                        </a:rPr>
                        <a:t>Acid Detergent Lignin (Méthode Van Soest)</a:t>
                      </a:r>
                      <a:endParaRPr lang="en-GB" sz="2000" b="0" i="0" u="none" strike="noStrike">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5202199"/>
                  </a:ext>
                </a:extLst>
              </a:tr>
              <a:tr h="387601">
                <a:tc>
                  <a:txBody>
                    <a:bodyPr/>
                    <a:lstStyle/>
                    <a:p>
                      <a:pPr algn="ctr" fontAlgn="ctr"/>
                      <a:r>
                        <a:rPr lang="en-GB" sz="2000" u="none" strike="noStrike" dirty="0">
                          <a:effectLst/>
                        </a:rPr>
                        <a:t>CF</a:t>
                      </a:r>
                      <a:endParaRPr lang="en-GB" sz="2000" b="0" i="0" u="none" strike="noStrike" dirty="0">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2000" u="none" strike="noStrike">
                          <a:effectLst/>
                        </a:rPr>
                        <a:t>%MS</a:t>
                      </a:r>
                      <a:endParaRPr lang="en-GB" sz="2000" b="0" i="0" u="none" strike="noStrike">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GB" sz="2000" u="none" strike="noStrike" dirty="0">
                          <a:effectLst/>
                        </a:rPr>
                        <a:t>Cellulose brute de </a:t>
                      </a:r>
                      <a:r>
                        <a:rPr lang="en-GB" sz="2000" u="none" strike="noStrike" dirty="0" err="1">
                          <a:effectLst/>
                        </a:rPr>
                        <a:t>Weende</a:t>
                      </a:r>
                      <a:endParaRPr lang="en-GB" sz="2000" b="0" i="0" u="none" strike="noStrike" dirty="0">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4928176"/>
                  </a:ext>
                </a:extLst>
              </a:tr>
              <a:tr h="1193311">
                <a:tc>
                  <a:txBody>
                    <a:bodyPr/>
                    <a:lstStyle/>
                    <a:p>
                      <a:pPr algn="ctr" fontAlgn="ctr"/>
                      <a:r>
                        <a:rPr lang="en-GB" sz="2000" b="0" i="0" u="none" strike="noStrike" dirty="0" err="1">
                          <a:solidFill>
                            <a:srgbClr val="000000"/>
                          </a:solidFill>
                          <a:effectLst/>
                          <a:latin typeface="Calibri" panose="020F0502020204030204" pitchFamily="34" charset="0"/>
                        </a:rPr>
                        <a:t>DMDCell</a:t>
                      </a:r>
                      <a:endParaRPr lang="en-GB" sz="2000" b="0" i="0" u="none" strike="noStrike" dirty="0">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en-GB" sz="2000" u="none" strike="noStrike">
                          <a:effectLst/>
                        </a:rPr>
                        <a:t>%MS</a:t>
                      </a:r>
                      <a:endParaRPr lang="en-GB" sz="2000" b="0" i="0" u="none" strike="noStrike">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tcPr>
                </a:tc>
                <a:tc>
                  <a:txBody>
                    <a:bodyPr/>
                    <a:lstStyle/>
                    <a:p>
                      <a:pPr algn="ctr" fontAlgn="ctr"/>
                      <a:r>
                        <a:rPr lang="fr-FR" sz="2000" u="none" strike="noStrike" dirty="0">
                          <a:effectLst/>
                        </a:rPr>
                        <a:t>Digestibilité enzymatique in-vitro de la matière sèche (Méthode  pepsine-cellulase </a:t>
                      </a:r>
                      <a:r>
                        <a:rPr lang="fr-FR" sz="2000" u="none" strike="noStrike" dirty="0" err="1">
                          <a:effectLst/>
                        </a:rPr>
                        <a:t>Aufrère</a:t>
                      </a:r>
                      <a:r>
                        <a:rPr lang="fr-FR" sz="2000" u="none" strike="noStrike" dirty="0">
                          <a:effectLst/>
                        </a:rPr>
                        <a:t>)</a:t>
                      </a:r>
                      <a:endParaRPr lang="fr-FR" sz="2000" b="0" i="0" u="none" strike="noStrike" dirty="0">
                        <a:solidFill>
                          <a:srgbClr val="000000"/>
                        </a:solidFill>
                        <a:effectLst/>
                        <a:latin typeface="Calibri" panose="020F0502020204030204" pitchFamily="34" charset="0"/>
                      </a:endParaRPr>
                    </a:p>
                  </a:txBody>
                  <a:tcPr marL="7620" marR="7620" marT="762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1935332"/>
                  </a:ext>
                </a:extLst>
              </a:tr>
            </a:tbl>
          </a:graphicData>
        </a:graphic>
      </p:graphicFrame>
    </p:spTree>
    <p:extLst>
      <p:ext uri="{BB962C8B-B14F-4D97-AF65-F5344CB8AC3E}">
        <p14:creationId xmlns:p14="http://schemas.microsoft.com/office/powerpoint/2010/main" val="4582341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withEffect">
                                  <p:stCondLst>
                                    <p:cond delay="0"/>
                                  </p:stCondLst>
                                  <p:childTnLst>
                                    <p:animMotion origin="layout" path="M 0.00325 0.00069 L -0.39115 0.00069 " pathEditMode="relative" rAng="0" ptsTypes="AA">
                                      <p:cBhvr>
                                        <p:cTn id="6" dur="500" fill="hold"/>
                                        <p:tgtEl>
                                          <p:spTgt spid="65"/>
                                        </p:tgtEl>
                                        <p:attrNameLst>
                                          <p:attrName>ppt_x</p:attrName>
                                          <p:attrName>ppt_y</p:attrName>
                                        </p:attrNameLst>
                                      </p:cBhvr>
                                      <p:rCtr x="-19727" y="0"/>
                                    </p:animMotion>
                                  </p:childTnLst>
                                </p:cTn>
                              </p:par>
                              <p:par>
                                <p:cTn id="7" presetID="29" presetClass="entr"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visible"/>
                                      </p:to>
                                    </p:set>
                                    <p:anim calcmode="lin" valueType="num">
                                      <p:cBhvr>
                                        <p:cTn id="9" dur="750" fill="hold"/>
                                        <p:tgtEl>
                                          <p:spTgt spid="86"/>
                                        </p:tgtEl>
                                        <p:attrNameLst>
                                          <p:attrName>ppt_x</p:attrName>
                                        </p:attrNameLst>
                                      </p:cBhvr>
                                      <p:tavLst>
                                        <p:tav tm="0">
                                          <p:val>
                                            <p:strVal val="#ppt_x-.2"/>
                                          </p:val>
                                        </p:tav>
                                        <p:tav tm="100000">
                                          <p:val>
                                            <p:strVal val="#ppt_x"/>
                                          </p:val>
                                        </p:tav>
                                      </p:tavLst>
                                    </p:anim>
                                    <p:anim calcmode="lin" valueType="num">
                                      <p:cBhvr>
                                        <p:cTn id="10" dur="750" fill="hold"/>
                                        <p:tgtEl>
                                          <p:spTgt spid="86"/>
                                        </p:tgtEl>
                                        <p:attrNameLst>
                                          <p:attrName>ppt_y</p:attrName>
                                        </p:attrNameLst>
                                      </p:cBhvr>
                                      <p:tavLst>
                                        <p:tav tm="0">
                                          <p:val>
                                            <p:strVal val="#ppt_y"/>
                                          </p:val>
                                        </p:tav>
                                        <p:tav tm="100000">
                                          <p:val>
                                            <p:strVal val="#ppt_y"/>
                                          </p:val>
                                        </p:tav>
                                      </p:tavLst>
                                    </p:anim>
                                    <p:animEffect transition="in" filter="wipe(right)" prLst="gradientSize: 0.1">
                                      <p:cBhvr>
                                        <p:cTn id="11" dur="750"/>
                                        <p:tgtEl>
                                          <p:spTgt spid="8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par>
                                <p:cTn id="17" presetID="10"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65" grpId="0" animBg="1"/>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hevron 83"/>
          <p:cNvSpPr/>
          <p:nvPr/>
        </p:nvSpPr>
        <p:spPr>
          <a:xfrm>
            <a:off x="5139559" y="553"/>
            <a:ext cx="7391585" cy="425116"/>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85" name="Pentagon 3"/>
          <p:cNvSpPr/>
          <p:nvPr/>
        </p:nvSpPr>
        <p:spPr>
          <a:xfrm>
            <a:off x="0" y="-1872"/>
            <a:ext cx="542274" cy="439200"/>
          </a:xfrm>
          <a:prstGeom prst="homePlate">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86" name="TextBox 4"/>
          <p:cNvSpPr txBox="1"/>
          <p:nvPr/>
        </p:nvSpPr>
        <p:spPr>
          <a:xfrm>
            <a:off x="922576" y="35333"/>
            <a:ext cx="4689948" cy="369332"/>
          </a:xfrm>
          <a:prstGeom prst="rect">
            <a:avLst/>
          </a:prstGeom>
          <a:noFill/>
        </p:spPr>
        <p:txBody>
          <a:bodyPr wrap="square" rtlCol="0">
            <a:spAutoFit/>
          </a:bodyPr>
          <a:lstStyle/>
          <a:p>
            <a:r>
              <a:rPr lang="fr-FR" dirty="0">
                <a:solidFill>
                  <a:prstClr val="black"/>
                </a:solidFill>
                <a:latin typeface="Century Gothic" panose="020B0502020202020204" pitchFamily="34" charset="0"/>
              </a:rPr>
              <a:t>Méthodologie</a:t>
            </a:r>
          </a:p>
        </p:txBody>
      </p:sp>
      <p:sp>
        <p:nvSpPr>
          <p:cNvPr id="68" name="Oval 10"/>
          <p:cNvSpPr/>
          <p:nvPr/>
        </p:nvSpPr>
        <p:spPr>
          <a:xfrm>
            <a:off x="5433118" y="74941"/>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solidFill>
                <a:prstClr val="white"/>
              </a:solidFill>
              <a:latin typeface="Caviar Dreams" pitchFamily="34" charset="0"/>
            </a:endParaRPr>
          </a:p>
        </p:txBody>
      </p:sp>
      <p:sp>
        <p:nvSpPr>
          <p:cNvPr id="30" name="Oval 29">
            <a:extLst>
              <a:ext uri="{FF2B5EF4-FFF2-40B4-BE49-F238E27FC236}">
                <a16:creationId xmlns:a16="http://schemas.microsoft.com/office/drawing/2014/main" id="{DA7CAC73-AF59-42F6-9C2B-C493954A9421}"/>
              </a:ext>
            </a:extLst>
          </p:cNvPr>
          <p:cNvSpPr/>
          <p:nvPr/>
        </p:nvSpPr>
        <p:spPr>
          <a:xfrm>
            <a:off x="5757511"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65" name="Oval 5"/>
          <p:cNvSpPr/>
          <p:nvPr/>
        </p:nvSpPr>
        <p:spPr>
          <a:xfrm>
            <a:off x="5413044" y="70723"/>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solidFill>
                <a:prstClr val="white"/>
              </a:solidFill>
              <a:latin typeface="Caviar Dreams" pitchFamily="34" charset="0"/>
            </a:endParaRPr>
          </a:p>
        </p:txBody>
      </p:sp>
      <p:sp>
        <p:nvSpPr>
          <p:cNvPr id="2" name="Espace réservé du numéro de diapositive 22">
            <a:extLst>
              <a:ext uri="{FF2B5EF4-FFF2-40B4-BE49-F238E27FC236}">
                <a16:creationId xmlns:a16="http://schemas.microsoft.com/office/drawing/2014/main" id="{8B35BEF5-9DC2-E0DE-9207-36B13B0BD20C}"/>
              </a:ext>
            </a:extLst>
          </p:cNvPr>
          <p:cNvSpPr txBox="1">
            <a:spLocks/>
          </p:cNvSpPr>
          <p:nvPr/>
        </p:nvSpPr>
        <p:spPr>
          <a:xfrm>
            <a:off x="11755998" y="6501439"/>
            <a:ext cx="628913" cy="35656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E7DC1A7-DA5D-45DE-8174-4FBCD0BDB448}" type="slidenum">
              <a:rPr lang="fr-FR" b="1" smtClean="0"/>
              <a:pPr/>
              <a:t>12</a:t>
            </a:fld>
            <a:endParaRPr lang="fr-FR" b="1" dirty="0"/>
          </a:p>
        </p:txBody>
      </p:sp>
      <p:sp>
        <p:nvSpPr>
          <p:cNvPr id="18" name="Chevron 6">
            <a:extLst>
              <a:ext uri="{FF2B5EF4-FFF2-40B4-BE49-F238E27FC236}">
                <a16:creationId xmlns:a16="http://schemas.microsoft.com/office/drawing/2014/main" id="{4AB944BD-EEC1-C999-4CC9-CF7F569D3195}"/>
              </a:ext>
            </a:extLst>
          </p:cNvPr>
          <p:cNvSpPr/>
          <p:nvPr/>
        </p:nvSpPr>
        <p:spPr>
          <a:xfrm>
            <a:off x="395840" y="918326"/>
            <a:ext cx="2730815" cy="144000"/>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19" name="Rectangle 18">
            <a:extLst>
              <a:ext uri="{FF2B5EF4-FFF2-40B4-BE49-F238E27FC236}">
                <a16:creationId xmlns:a16="http://schemas.microsoft.com/office/drawing/2014/main" id="{E0B15824-7BA5-2DBE-3923-7F591621BC7C}"/>
              </a:ext>
            </a:extLst>
          </p:cNvPr>
          <p:cNvSpPr/>
          <p:nvPr/>
        </p:nvSpPr>
        <p:spPr>
          <a:xfrm>
            <a:off x="1318338" y="575941"/>
            <a:ext cx="949299" cy="307777"/>
          </a:xfrm>
          <a:prstGeom prst="rect">
            <a:avLst/>
          </a:prstGeom>
        </p:spPr>
        <p:txBody>
          <a:bodyPr wrap="none">
            <a:spAutoFit/>
          </a:bodyPr>
          <a:lstStyle/>
          <a:p>
            <a:pPr algn="ctr"/>
            <a:r>
              <a:rPr lang="fr-MA" sz="1400" b="1" dirty="0">
                <a:solidFill>
                  <a:prstClr val="black"/>
                </a:solidFill>
                <a:latin typeface="Century Gothic" panose="020B0502020202020204" pitchFamily="34" charset="0"/>
              </a:rPr>
              <a:t>Données</a:t>
            </a:r>
            <a:endParaRPr lang="en-US" sz="1400" b="1" dirty="0">
              <a:solidFill>
                <a:prstClr val="black"/>
              </a:solidFill>
              <a:latin typeface="Century Gothic" panose="020B0502020202020204" pitchFamily="34" charset="0"/>
            </a:endParaRPr>
          </a:p>
        </p:txBody>
      </p:sp>
      <p:sp>
        <p:nvSpPr>
          <p:cNvPr id="21" name="Rectangle 20">
            <a:extLst>
              <a:ext uri="{FF2B5EF4-FFF2-40B4-BE49-F238E27FC236}">
                <a16:creationId xmlns:a16="http://schemas.microsoft.com/office/drawing/2014/main" id="{F298BF59-0E40-F4AA-3031-0F9A3FB3344A}"/>
              </a:ext>
            </a:extLst>
          </p:cNvPr>
          <p:cNvSpPr/>
          <p:nvPr/>
        </p:nvSpPr>
        <p:spPr>
          <a:xfrm>
            <a:off x="5459901" y="581923"/>
            <a:ext cx="4051823" cy="307777"/>
          </a:xfrm>
          <a:prstGeom prst="rect">
            <a:avLst/>
          </a:prstGeom>
        </p:spPr>
        <p:txBody>
          <a:bodyPr wrap="square">
            <a:spAutoFit/>
          </a:bodyPr>
          <a:lstStyle/>
          <a:p>
            <a:pPr algn="ctr"/>
            <a:r>
              <a:rPr lang="fr-FR" sz="1400" b="1" dirty="0">
                <a:solidFill>
                  <a:prstClr val="black"/>
                </a:solidFill>
                <a:latin typeface="Century Gothic" panose="020B0502020202020204" pitchFamily="34" charset="0"/>
              </a:rPr>
              <a:t>Métriques d’évaluation</a:t>
            </a:r>
            <a:endParaRPr lang="en-US" sz="1400" b="1" dirty="0">
              <a:solidFill>
                <a:prstClr val="black"/>
              </a:solidFill>
              <a:latin typeface="Century Gothic" panose="020B0502020202020204" pitchFamily="34" charset="0"/>
            </a:endParaRPr>
          </a:p>
        </p:txBody>
      </p:sp>
      <p:sp>
        <p:nvSpPr>
          <p:cNvPr id="22" name="Isosceles Triangle 35">
            <a:extLst>
              <a:ext uri="{FF2B5EF4-FFF2-40B4-BE49-F238E27FC236}">
                <a16:creationId xmlns:a16="http://schemas.microsoft.com/office/drawing/2014/main" id="{809AF80B-FBB2-D20B-90BE-C4847D5E0CA2}"/>
              </a:ext>
            </a:extLst>
          </p:cNvPr>
          <p:cNvSpPr/>
          <p:nvPr/>
        </p:nvSpPr>
        <p:spPr>
          <a:xfrm rot="10800000">
            <a:off x="1518930" y="1103122"/>
            <a:ext cx="288000" cy="144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tangle 25">
            <a:extLst>
              <a:ext uri="{FF2B5EF4-FFF2-40B4-BE49-F238E27FC236}">
                <a16:creationId xmlns:a16="http://schemas.microsoft.com/office/drawing/2014/main" id="{81202BC5-2702-1A71-8C50-DA474B12F4EE}"/>
              </a:ext>
            </a:extLst>
          </p:cNvPr>
          <p:cNvSpPr/>
          <p:nvPr/>
        </p:nvSpPr>
        <p:spPr>
          <a:xfrm>
            <a:off x="3492482" y="581924"/>
            <a:ext cx="2204450" cy="307777"/>
          </a:xfrm>
          <a:prstGeom prst="rect">
            <a:avLst/>
          </a:prstGeom>
        </p:spPr>
        <p:txBody>
          <a:bodyPr wrap="none">
            <a:spAutoFit/>
          </a:bodyPr>
          <a:lstStyle/>
          <a:p>
            <a:pPr algn="ctr"/>
            <a:r>
              <a:rPr lang="fr-FR" sz="1400" b="1" dirty="0">
                <a:solidFill>
                  <a:prstClr val="black"/>
                </a:solidFill>
                <a:latin typeface="Century Gothic" panose="020B0502020202020204" pitchFamily="34" charset="0"/>
              </a:rPr>
              <a:t>Protocole</a:t>
            </a:r>
            <a:r>
              <a:rPr lang="en-GB" sz="1400" b="1" dirty="0">
                <a:solidFill>
                  <a:prstClr val="black"/>
                </a:solidFill>
                <a:latin typeface="Century Gothic" panose="020B0502020202020204" pitchFamily="34" charset="0"/>
              </a:rPr>
              <a:t> Experimental</a:t>
            </a:r>
            <a:endParaRPr lang="en-US" sz="1400" b="1" dirty="0">
              <a:solidFill>
                <a:prstClr val="black"/>
              </a:solidFill>
              <a:latin typeface="Century Gothic" panose="020B0502020202020204" pitchFamily="34" charset="0"/>
            </a:endParaRPr>
          </a:p>
        </p:txBody>
      </p:sp>
      <p:sp>
        <p:nvSpPr>
          <p:cNvPr id="31" name="Chevron 36">
            <a:extLst>
              <a:ext uri="{FF2B5EF4-FFF2-40B4-BE49-F238E27FC236}">
                <a16:creationId xmlns:a16="http://schemas.microsoft.com/office/drawing/2014/main" id="{B9C36B40-39CE-A1C8-0479-00968106ACDE}"/>
              </a:ext>
            </a:extLst>
          </p:cNvPr>
          <p:cNvSpPr/>
          <p:nvPr/>
        </p:nvSpPr>
        <p:spPr>
          <a:xfrm>
            <a:off x="3236731" y="915960"/>
            <a:ext cx="2760344" cy="187162"/>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2" name="Chevron 36">
            <a:extLst>
              <a:ext uri="{FF2B5EF4-FFF2-40B4-BE49-F238E27FC236}">
                <a16:creationId xmlns:a16="http://schemas.microsoft.com/office/drawing/2014/main" id="{CEE0E080-CCA6-DBC5-B30D-CCFE37039F0E}"/>
              </a:ext>
            </a:extLst>
          </p:cNvPr>
          <p:cNvSpPr/>
          <p:nvPr/>
        </p:nvSpPr>
        <p:spPr>
          <a:xfrm>
            <a:off x="6105641" y="891610"/>
            <a:ext cx="2760344" cy="187162"/>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3" name="Chevron 36">
            <a:extLst>
              <a:ext uri="{FF2B5EF4-FFF2-40B4-BE49-F238E27FC236}">
                <a16:creationId xmlns:a16="http://schemas.microsoft.com/office/drawing/2014/main" id="{B65788E7-74EA-8E73-2BDC-7806929E6224}"/>
              </a:ext>
            </a:extLst>
          </p:cNvPr>
          <p:cNvSpPr/>
          <p:nvPr/>
        </p:nvSpPr>
        <p:spPr>
          <a:xfrm>
            <a:off x="8974551" y="881533"/>
            <a:ext cx="2760344" cy="187162"/>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6" name="Rectangle 35">
            <a:extLst>
              <a:ext uri="{FF2B5EF4-FFF2-40B4-BE49-F238E27FC236}">
                <a16:creationId xmlns:a16="http://schemas.microsoft.com/office/drawing/2014/main" id="{B4F66640-182D-4924-7BDF-2C49A7F67FB8}"/>
              </a:ext>
            </a:extLst>
          </p:cNvPr>
          <p:cNvSpPr/>
          <p:nvPr/>
        </p:nvSpPr>
        <p:spPr>
          <a:xfrm>
            <a:off x="9438580" y="555663"/>
            <a:ext cx="1619353" cy="307777"/>
          </a:xfrm>
          <a:prstGeom prst="rect">
            <a:avLst/>
          </a:prstGeom>
        </p:spPr>
        <p:txBody>
          <a:bodyPr wrap="none">
            <a:spAutoFit/>
          </a:bodyPr>
          <a:lstStyle/>
          <a:p>
            <a:pPr algn="ctr"/>
            <a:r>
              <a:rPr lang="en-US" sz="1400" b="1" dirty="0" err="1">
                <a:solidFill>
                  <a:prstClr val="black"/>
                </a:solidFill>
                <a:latin typeface="Century Gothic" panose="020B0502020202020204" pitchFamily="34" charset="0"/>
              </a:rPr>
              <a:t>Modèles</a:t>
            </a:r>
            <a:r>
              <a:rPr lang="en-US" sz="1400" b="1" dirty="0">
                <a:solidFill>
                  <a:prstClr val="black"/>
                </a:solidFill>
                <a:latin typeface="Century Gothic" panose="020B0502020202020204" pitchFamily="34" charset="0"/>
              </a:rPr>
              <a:t> </a:t>
            </a:r>
            <a:r>
              <a:rPr lang="en-US" sz="1400" b="1" dirty="0" err="1">
                <a:solidFill>
                  <a:prstClr val="black"/>
                </a:solidFill>
                <a:latin typeface="Century Gothic" panose="020B0502020202020204" pitchFamily="34" charset="0"/>
              </a:rPr>
              <a:t>retenus</a:t>
            </a:r>
            <a:endParaRPr lang="en-US" sz="1400" b="1" dirty="0">
              <a:solidFill>
                <a:prstClr val="black"/>
              </a:solidFill>
              <a:latin typeface="Century Gothic" panose="020B0502020202020204" pitchFamily="34" charset="0"/>
            </a:endParaRPr>
          </a:p>
        </p:txBody>
      </p:sp>
      <p:sp>
        <p:nvSpPr>
          <p:cNvPr id="71" name="Pentagon 3">
            <a:extLst>
              <a:ext uri="{FF2B5EF4-FFF2-40B4-BE49-F238E27FC236}">
                <a16:creationId xmlns:a16="http://schemas.microsoft.com/office/drawing/2014/main" id="{57D0E6F5-78A7-41FF-946F-9E13F35243BC}"/>
              </a:ext>
            </a:extLst>
          </p:cNvPr>
          <p:cNvSpPr/>
          <p:nvPr/>
        </p:nvSpPr>
        <p:spPr>
          <a:xfrm>
            <a:off x="0" y="-1872"/>
            <a:ext cx="542274" cy="439200"/>
          </a:xfrm>
          <a:prstGeom prst="homePlate">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72" name="Chevron 83">
            <a:extLst>
              <a:ext uri="{FF2B5EF4-FFF2-40B4-BE49-F238E27FC236}">
                <a16:creationId xmlns:a16="http://schemas.microsoft.com/office/drawing/2014/main" id="{A94826AF-6A5C-4DBF-9C3D-1BF1232533CE}"/>
              </a:ext>
            </a:extLst>
          </p:cNvPr>
          <p:cNvSpPr/>
          <p:nvPr/>
        </p:nvSpPr>
        <p:spPr>
          <a:xfrm>
            <a:off x="5139559" y="553"/>
            <a:ext cx="7391585" cy="425116"/>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73" name="TextBox 4">
            <a:extLst>
              <a:ext uri="{FF2B5EF4-FFF2-40B4-BE49-F238E27FC236}">
                <a16:creationId xmlns:a16="http://schemas.microsoft.com/office/drawing/2014/main" id="{4E8A4DC9-FD95-47E9-8C5A-243A772469F3}"/>
              </a:ext>
            </a:extLst>
          </p:cNvPr>
          <p:cNvSpPr txBox="1"/>
          <p:nvPr/>
        </p:nvSpPr>
        <p:spPr>
          <a:xfrm>
            <a:off x="922576" y="35333"/>
            <a:ext cx="4689948" cy="369332"/>
          </a:xfrm>
          <a:prstGeom prst="rect">
            <a:avLst/>
          </a:prstGeom>
          <a:noFill/>
        </p:spPr>
        <p:txBody>
          <a:bodyPr wrap="square" rtlCol="0">
            <a:spAutoFit/>
          </a:bodyPr>
          <a:lstStyle/>
          <a:p>
            <a:r>
              <a:rPr lang="fr-FR" dirty="0">
                <a:solidFill>
                  <a:prstClr val="black"/>
                </a:solidFill>
                <a:latin typeface="Century Gothic" panose="020B0502020202020204" pitchFamily="34" charset="0"/>
              </a:rPr>
              <a:t>Méthodologie</a:t>
            </a:r>
          </a:p>
        </p:txBody>
      </p:sp>
      <p:sp>
        <p:nvSpPr>
          <p:cNvPr id="74" name="Oval 8">
            <a:extLst>
              <a:ext uri="{FF2B5EF4-FFF2-40B4-BE49-F238E27FC236}">
                <a16:creationId xmlns:a16="http://schemas.microsoft.com/office/drawing/2014/main" id="{B97B6ED5-AAD0-4A8F-BD69-9014B9B05A93}"/>
              </a:ext>
            </a:extLst>
          </p:cNvPr>
          <p:cNvSpPr/>
          <p:nvPr/>
        </p:nvSpPr>
        <p:spPr>
          <a:xfrm>
            <a:off x="57168" y="66340"/>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1</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endParaRPr>
          </a:p>
        </p:txBody>
      </p:sp>
      <p:sp>
        <p:nvSpPr>
          <p:cNvPr id="75" name="Oval 10">
            <a:extLst>
              <a:ext uri="{FF2B5EF4-FFF2-40B4-BE49-F238E27FC236}">
                <a16:creationId xmlns:a16="http://schemas.microsoft.com/office/drawing/2014/main" id="{051E68F7-FDC8-484A-AB0C-C6D9D923DABD}"/>
              </a:ext>
            </a:extLst>
          </p:cNvPr>
          <p:cNvSpPr/>
          <p:nvPr/>
        </p:nvSpPr>
        <p:spPr>
          <a:xfrm>
            <a:off x="5433118" y="74941"/>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solidFill>
                <a:prstClr val="white"/>
              </a:solidFill>
              <a:latin typeface="Caviar Dreams" pitchFamily="34" charset="0"/>
            </a:endParaRPr>
          </a:p>
        </p:txBody>
      </p:sp>
      <p:sp>
        <p:nvSpPr>
          <p:cNvPr id="76" name="Oval 75">
            <a:extLst>
              <a:ext uri="{FF2B5EF4-FFF2-40B4-BE49-F238E27FC236}">
                <a16:creationId xmlns:a16="http://schemas.microsoft.com/office/drawing/2014/main" id="{38E220DD-C247-4844-A92E-BF89D2B98B49}"/>
              </a:ext>
            </a:extLst>
          </p:cNvPr>
          <p:cNvSpPr/>
          <p:nvPr/>
        </p:nvSpPr>
        <p:spPr>
          <a:xfrm>
            <a:off x="5757511"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77" name="Oval 5">
            <a:extLst>
              <a:ext uri="{FF2B5EF4-FFF2-40B4-BE49-F238E27FC236}">
                <a16:creationId xmlns:a16="http://schemas.microsoft.com/office/drawing/2014/main" id="{8E7CF235-540D-459D-8225-DE0CED3BF388}"/>
              </a:ext>
            </a:extLst>
          </p:cNvPr>
          <p:cNvSpPr/>
          <p:nvPr/>
        </p:nvSpPr>
        <p:spPr>
          <a:xfrm>
            <a:off x="681059"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solidFill>
                <a:prstClr val="white"/>
              </a:solidFill>
              <a:latin typeface="Caviar Dreams" pitchFamily="34" charset="0"/>
            </a:endParaRPr>
          </a:p>
        </p:txBody>
      </p:sp>
      <p:sp>
        <p:nvSpPr>
          <p:cNvPr id="9" name="Bande diagonale 60">
            <a:extLst>
              <a:ext uri="{FF2B5EF4-FFF2-40B4-BE49-F238E27FC236}">
                <a16:creationId xmlns:a16="http://schemas.microsoft.com/office/drawing/2014/main" id="{64556477-4701-DD08-826A-454FF5449787}"/>
              </a:ext>
            </a:extLst>
          </p:cNvPr>
          <p:cNvSpPr/>
          <p:nvPr/>
        </p:nvSpPr>
        <p:spPr>
          <a:xfrm rot="2616170">
            <a:off x="2856283" y="3208509"/>
            <a:ext cx="7489093" cy="7132473"/>
          </a:xfrm>
          <a:prstGeom prst="diagStripe">
            <a:avLst>
              <a:gd name="adj" fmla="val 98942"/>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schemeClr val="tx1"/>
              </a:solidFill>
            </a:endParaRPr>
          </a:p>
        </p:txBody>
      </p:sp>
      <p:pic>
        <p:nvPicPr>
          <p:cNvPr id="12" name="Picture 6">
            <a:extLst>
              <a:ext uri="{FF2B5EF4-FFF2-40B4-BE49-F238E27FC236}">
                <a16:creationId xmlns:a16="http://schemas.microsoft.com/office/drawing/2014/main" id="{0D84F016-B38D-1944-F5DB-E8D7DA832F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844" y="6242967"/>
            <a:ext cx="534542" cy="516944"/>
          </a:xfrm>
          <a:prstGeom prst="rect">
            <a:avLst/>
          </a:prstGeom>
        </p:spPr>
      </p:pic>
      <p:grpSp>
        <p:nvGrpSpPr>
          <p:cNvPr id="3" name="Group 2">
            <a:extLst>
              <a:ext uri="{FF2B5EF4-FFF2-40B4-BE49-F238E27FC236}">
                <a16:creationId xmlns:a16="http://schemas.microsoft.com/office/drawing/2014/main" id="{F49E45B3-2180-406E-BA67-F24BA271F145}"/>
              </a:ext>
            </a:extLst>
          </p:cNvPr>
          <p:cNvGrpSpPr/>
          <p:nvPr/>
        </p:nvGrpSpPr>
        <p:grpSpPr>
          <a:xfrm>
            <a:off x="4452627" y="1489759"/>
            <a:ext cx="7303371" cy="4990676"/>
            <a:chOff x="3834126" y="1298879"/>
            <a:chExt cx="7303371" cy="4990676"/>
          </a:xfrm>
        </p:grpSpPr>
        <p:pic>
          <p:nvPicPr>
            <p:cNvPr id="8" name="Picture 7">
              <a:extLst>
                <a:ext uri="{FF2B5EF4-FFF2-40B4-BE49-F238E27FC236}">
                  <a16:creationId xmlns:a16="http://schemas.microsoft.com/office/drawing/2014/main" id="{4212468C-1FC7-4F62-85CA-790C4E66D8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4126" y="1298879"/>
              <a:ext cx="7303371" cy="4382023"/>
            </a:xfrm>
            <a:prstGeom prst="rect">
              <a:avLst/>
            </a:prstGeom>
          </p:spPr>
        </p:pic>
        <p:sp>
          <p:nvSpPr>
            <p:cNvPr id="14" name="TextBox 13">
              <a:extLst>
                <a:ext uri="{FF2B5EF4-FFF2-40B4-BE49-F238E27FC236}">
                  <a16:creationId xmlns:a16="http://schemas.microsoft.com/office/drawing/2014/main" id="{C02BCA65-84F7-4005-9E32-36E43A156596}"/>
                </a:ext>
              </a:extLst>
            </p:cNvPr>
            <p:cNvSpPr txBox="1"/>
            <p:nvPr/>
          </p:nvSpPr>
          <p:spPr>
            <a:xfrm>
              <a:off x="4413703" y="5643224"/>
              <a:ext cx="6439818" cy="646331"/>
            </a:xfrm>
            <a:prstGeom prst="rect">
              <a:avLst/>
            </a:prstGeom>
            <a:noFill/>
          </p:spPr>
          <p:txBody>
            <a:bodyPr wrap="square" rtlCol="0">
              <a:spAutoFit/>
            </a:bodyPr>
            <a:lstStyle>
              <a:defPPr>
                <a:defRPr lang="en-US"/>
              </a:defPPr>
              <a:lvl1pPr algn="ctr">
                <a:defRPr>
                  <a:latin typeface="Bahnschrift Condensed" panose="020B0502040204020203" pitchFamily="34" charset="0"/>
                </a:defRPr>
              </a:lvl1pPr>
            </a:lstStyle>
            <a:p>
              <a:r>
                <a:rPr lang="fr-FR" dirty="0"/>
                <a:t>Superposition des spectres pour un échantillon de 50 observations des ensembles d’entrainement et de test</a:t>
              </a:r>
            </a:p>
          </p:txBody>
        </p:sp>
      </p:grpSp>
      <p:sp>
        <p:nvSpPr>
          <p:cNvPr id="40" name="Rectangle : coins arrondis 21">
            <a:extLst>
              <a:ext uri="{FF2B5EF4-FFF2-40B4-BE49-F238E27FC236}">
                <a16:creationId xmlns:a16="http://schemas.microsoft.com/office/drawing/2014/main" id="{3AA72EE6-BFA4-48B0-940A-AA8F78561031}"/>
              </a:ext>
            </a:extLst>
          </p:cNvPr>
          <p:cNvSpPr/>
          <p:nvPr/>
        </p:nvSpPr>
        <p:spPr>
          <a:xfrm>
            <a:off x="336844" y="1352455"/>
            <a:ext cx="3020278" cy="965455"/>
          </a:xfrm>
          <a:prstGeom prst="roundRect">
            <a:avLst/>
          </a:prstGeom>
          <a:solidFill>
            <a:srgbClr val="99B7BA">
              <a:alpha val="15000"/>
            </a:srgbClr>
          </a:solidFill>
          <a:ln>
            <a:solidFill>
              <a:srgbClr val="0099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latin typeface="Century Gothic" panose="020B0502020202020204" pitchFamily="34" charset="0"/>
                <a:cs typeface="Times New Roman" panose="02020603050405020304" pitchFamily="18" charset="0"/>
              </a:rPr>
              <a:t>Qualité de la partition des données</a:t>
            </a:r>
          </a:p>
        </p:txBody>
      </p:sp>
      <p:sp>
        <p:nvSpPr>
          <p:cNvPr id="34" name="TextBox 33">
            <a:extLst>
              <a:ext uri="{FF2B5EF4-FFF2-40B4-BE49-F238E27FC236}">
                <a16:creationId xmlns:a16="http://schemas.microsoft.com/office/drawing/2014/main" id="{6E13291B-7C2C-4432-B82F-C557F9A43739}"/>
              </a:ext>
            </a:extLst>
          </p:cNvPr>
          <p:cNvSpPr txBox="1"/>
          <p:nvPr/>
        </p:nvSpPr>
        <p:spPr>
          <a:xfrm>
            <a:off x="816748" y="3429000"/>
            <a:ext cx="2846832" cy="510778"/>
          </a:xfrm>
          <a:prstGeom prst="roundRect">
            <a:avLst/>
          </a:prstGeom>
          <a:ln w="28575">
            <a:solidFill>
              <a:srgbClr val="145A6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fr-FR" sz="2400" b="1" dirty="0"/>
              <a:t>Pour les spectres X</a:t>
            </a:r>
            <a:endParaRPr lang="en-GB" sz="2400" b="1" dirty="0"/>
          </a:p>
        </p:txBody>
      </p:sp>
    </p:spTree>
    <p:extLst>
      <p:ext uri="{BB962C8B-B14F-4D97-AF65-F5344CB8AC3E}">
        <p14:creationId xmlns:p14="http://schemas.microsoft.com/office/powerpoint/2010/main" val="3512056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withEffect">
                                  <p:stCondLst>
                                    <p:cond delay="0"/>
                                  </p:stCondLst>
                                  <p:childTnLst>
                                    <p:animMotion origin="layout" path="M 0.00325 0.00069 L -0.39115 0.00069 " pathEditMode="relative" rAng="0" ptsTypes="AA">
                                      <p:cBhvr>
                                        <p:cTn id="6" dur="500" fill="hold"/>
                                        <p:tgtEl>
                                          <p:spTgt spid="65"/>
                                        </p:tgtEl>
                                        <p:attrNameLst>
                                          <p:attrName>ppt_x</p:attrName>
                                          <p:attrName>ppt_y</p:attrName>
                                        </p:attrNameLst>
                                      </p:cBhvr>
                                      <p:rCtr x="-19727" y="0"/>
                                    </p:animMotion>
                                  </p:childTnLst>
                                </p:cTn>
                              </p:par>
                              <p:par>
                                <p:cTn id="7" presetID="29" presetClass="entr"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visible"/>
                                      </p:to>
                                    </p:set>
                                    <p:anim calcmode="lin" valueType="num">
                                      <p:cBhvr>
                                        <p:cTn id="9" dur="750" fill="hold"/>
                                        <p:tgtEl>
                                          <p:spTgt spid="86"/>
                                        </p:tgtEl>
                                        <p:attrNameLst>
                                          <p:attrName>ppt_x</p:attrName>
                                        </p:attrNameLst>
                                      </p:cBhvr>
                                      <p:tavLst>
                                        <p:tav tm="0">
                                          <p:val>
                                            <p:strVal val="#ppt_x-.2"/>
                                          </p:val>
                                        </p:tav>
                                        <p:tav tm="100000">
                                          <p:val>
                                            <p:strVal val="#ppt_x"/>
                                          </p:val>
                                        </p:tav>
                                      </p:tavLst>
                                    </p:anim>
                                    <p:anim calcmode="lin" valueType="num">
                                      <p:cBhvr>
                                        <p:cTn id="10" dur="750" fill="hold"/>
                                        <p:tgtEl>
                                          <p:spTgt spid="86"/>
                                        </p:tgtEl>
                                        <p:attrNameLst>
                                          <p:attrName>ppt_y</p:attrName>
                                        </p:attrNameLst>
                                      </p:cBhvr>
                                      <p:tavLst>
                                        <p:tav tm="0">
                                          <p:val>
                                            <p:strVal val="#ppt_y"/>
                                          </p:val>
                                        </p:tav>
                                        <p:tav tm="100000">
                                          <p:val>
                                            <p:strVal val="#ppt_y"/>
                                          </p:val>
                                        </p:tav>
                                      </p:tavLst>
                                    </p:anim>
                                    <p:animEffect transition="in" filter="wipe(right)" prLst="gradientSize: 0.1">
                                      <p:cBhvr>
                                        <p:cTn id="11" dur="750"/>
                                        <p:tgtEl>
                                          <p:spTgt spid="86"/>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500" fill="hold"/>
                                        <p:tgtEl>
                                          <p:spTgt spid="18"/>
                                        </p:tgtEl>
                                        <p:attrNameLst>
                                          <p:attrName>ppt_x</p:attrName>
                                        </p:attrNameLst>
                                      </p:cBhvr>
                                      <p:tavLst>
                                        <p:tav tm="0">
                                          <p:val>
                                            <p:strVal val="0-#ppt_w/2"/>
                                          </p:val>
                                        </p:tav>
                                        <p:tav tm="100000">
                                          <p:val>
                                            <p:strVal val="#ppt_x"/>
                                          </p:val>
                                        </p:tav>
                                      </p:tavLst>
                                    </p:anim>
                                    <p:anim calcmode="lin" valueType="num">
                                      <p:cBhvr additive="base">
                                        <p:cTn id="15" dur="50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fill="hold"/>
                                        <p:tgtEl>
                                          <p:spTgt spid="21"/>
                                        </p:tgtEl>
                                        <p:attrNameLst>
                                          <p:attrName>ppt_x</p:attrName>
                                        </p:attrNameLst>
                                      </p:cBhvr>
                                      <p:tavLst>
                                        <p:tav tm="0">
                                          <p:val>
                                            <p:strVal val="0-#ppt_w/2"/>
                                          </p:val>
                                        </p:tav>
                                        <p:tav tm="100000">
                                          <p:val>
                                            <p:strVal val="#ppt_x"/>
                                          </p:val>
                                        </p:tav>
                                      </p:tavLst>
                                    </p:anim>
                                    <p:anim calcmode="lin" valueType="num">
                                      <p:cBhvr additive="base">
                                        <p:cTn id="19" dur="500" fill="hold"/>
                                        <p:tgtEl>
                                          <p:spTgt spid="21"/>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0-#ppt_w/2"/>
                                          </p:val>
                                        </p:tav>
                                        <p:tav tm="100000">
                                          <p:val>
                                            <p:strVal val="#ppt_x"/>
                                          </p:val>
                                        </p:tav>
                                      </p:tavLst>
                                    </p:anim>
                                    <p:anim calcmode="lin" valueType="num">
                                      <p:cBhvr additive="base">
                                        <p:cTn id="23" dur="500" fill="hold"/>
                                        <p:tgtEl>
                                          <p:spTgt spid="19"/>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additive="base">
                                        <p:cTn id="26" dur="500" fill="hold"/>
                                        <p:tgtEl>
                                          <p:spTgt spid="22"/>
                                        </p:tgtEl>
                                        <p:attrNameLst>
                                          <p:attrName>ppt_x</p:attrName>
                                        </p:attrNameLst>
                                      </p:cBhvr>
                                      <p:tavLst>
                                        <p:tav tm="0">
                                          <p:val>
                                            <p:strVal val="0-#ppt_w/2"/>
                                          </p:val>
                                        </p:tav>
                                        <p:tav tm="100000">
                                          <p:val>
                                            <p:strVal val="#ppt_x"/>
                                          </p:val>
                                        </p:tav>
                                      </p:tavLst>
                                    </p:anim>
                                    <p:anim calcmode="lin" valueType="num">
                                      <p:cBhvr additive="base">
                                        <p:cTn id="27" dur="500" fill="hold"/>
                                        <p:tgtEl>
                                          <p:spTgt spid="22"/>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500" fill="hold"/>
                                        <p:tgtEl>
                                          <p:spTgt spid="26"/>
                                        </p:tgtEl>
                                        <p:attrNameLst>
                                          <p:attrName>ppt_x</p:attrName>
                                        </p:attrNameLst>
                                      </p:cBhvr>
                                      <p:tavLst>
                                        <p:tav tm="0">
                                          <p:val>
                                            <p:strVal val="0-#ppt_w/2"/>
                                          </p:val>
                                        </p:tav>
                                        <p:tav tm="100000">
                                          <p:val>
                                            <p:strVal val="#ppt_x"/>
                                          </p:val>
                                        </p:tav>
                                      </p:tavLst>
                                    </p:anim>
                                    <p:anim calcmode="lin" valueType="num">
                                      <p:cBhvr additive="base">
                                        <p:cTn id="31" dur="500" fill="hold"/>
                                        <p:tgtEl>
                                          <p:spTgt spid="26"/>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 calcmode="lin" valueType="num">
                                      <p:cBhvr additive="base">
                                        <p:cTn id="34" dur="500" fill="hold"/>
                                        <p:tgtEl>
                                          <p:spTgt spid="31"/>
                                        </p:tgtEl>
                                        <p:attrNameLst>
                                          <p:attrName>ppt_x</p:attrName>
                                        </p:attrNameLst>
                                      </p:cBhvr>
                                      <p:tavLst>
                                        <p:tav tm="0">
                                          <p:val>
                                            <p:strVal val="0-#ppt_w/2"/>
                                          </p:val>
                                        </p:tav>
                                        <p:tav tm="100000">
                                          <p:val>
                                            <p:strVal val="#ppt_x"/>
                                          </p:val>
                                        </p:tav>
                                      </p:tavLst>
                                    </p:anim>
                                    <p:anim calcmode="lin" valueType="num">
                                      <p:cBhvr additive="base">
                                        <p:cTn id="35" dur="500" fill="hold"/>
                                        <p:tgtEl>
                                          <p:spTgt spid="31"/>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500" fill="hold"/>
                                        <p:tgtEl>
                                          <p:spTgt spid="32"/>
                                        </p:tgtEl>
                                        <p:attrNameLst>
                                          <p:attrName>ppt_x</p:attrName>
                                        </p:attrNameLst>
                                      </p:cBhvr>
                                      <p:tavLst>
                                        <p:tav tm="0">
                                          <p:val>
                                            <p:strVal val="0-#ppt_w/2"/>
                                          </p:val>
                                        </p:tav>
                                        <p:tav tm="100000">
                                          <p:val>
                                            <p:strVal val="#ppt_x"/>
                                          </p:val>
                                        </p:tav>
                                      </p:tavLst>
                                    </p:anim>
                                    <p:anim calcmode="lin" valueType="num">
                                      <p:cBhvr additive="base">
                                        <p:cTn id="39" dur="500" fill="hold"/>
                                        <p:tgtEl>
                                          <p:spTgt spid="32"/>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cBhvr additive="base">
                                        <p:cTn id="42" dur="500" fill="hold"/>
                                        <p:tgtEl>
                                          <p:spTgt spid="36"/>
                                        </p:tgtEl>
                                        <p:attrNameLst>
                                          <p:attrName>ppt_x</p:attrName>
                                        </p:attrNameLst>
                                      </p:cBhvr>
                                      <p:tavLst>
                                        <p:tav tm="0">
                                          <p:val>
                                            <p:strVal val="0-#ppt_w/2"/>
                                          </p:val>
                                        </p:tav>
                                        <p:tav tm="100000">
                                          <p:val>
                                            <p:strVal val="#ppt_x"/>
                                          </p:val>
                                        </p:tav>
                                      </p:tavLst>
                                    </p:anim>
                                    <p:anim calcmode="lin" valueType="num">
                                      <p:cBhvr additive="base">
                                        <p:cTn id="43" dur="500" fill="hold"/>
                                        <p:tgtEl>
                                          <p:spTgt spid="36"/>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 calcmode="lin" valueType="num">
                                      <p:cBhvr additive="base">
                                        <p:cTn id="46" dur="500" fill="hold"/>
                                        <p:tgtEl>
                                          <p:spTgt spid="33"/>
                                        </p:tgtEl>
                                        <p:attrNameLst>
                                          <p:attrName>ppt_x</p:attrName>
                                        </p:attrNameLst>
                                      </p:cBhvr>
                                      <p:tavLst>
                                        <p:tav tm="0">
                                          <p:val>
                                            <p:strVal val="0-#ppt_w/2"/>
                                          </p:val>
                                        </p:tav>
                                        <p:tav tm="100000">
                                          <p:val>
                                            <p:strVal val="#ppt_x"/>
                                          </p:val>
                                        </p:tav>
                                      </p:tavLst>
                                    </p:anim>
                                    <p:anim calcmode="lin" valueType="num">
                                      <p:cBhvr additive="base">
                                        <p:cTn id="47" dur="500" fill="hold"/>
                                        <p:tgtEl>
                                          <p:spTgt spid="33"/>
                                        </p:tgtEl>
                                        <p:attrNameLst>
                                          <p:attrName>ppt_y</p:attrName>
                                        </p:attrNameLst>
                                      </p:cBhvr>
                                      <p:tavLst>
                                        <p:tav tm="0">
                                          <p:val>
                                            <p:strVal val="#ppt_y"/>
                                          </p:val>
                                        </p:tav>
                                        <p:tav tm="100000">
                                          <p:val>
                                            <p:strVal val="#ppt_y"/>
                                          </p:val>
                                        </p:tav>
                                      </p:tavLst>
                                    </p:anim>
                                  </p:childTnLst>
                                </p:cTn>
                              </p:par>
                              <p:par>
                                <p:cTn id="48" presetID="10" presetClass="entr" presetSubtype="0" fill="hold" grpId="0"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500"/>
                                        <p:tgtEl>
                                          <p:spTgt spid="34"/>
                                        </p:tgtEl>
                                      </p:cBhvr>
                                    </p:animEffect>
                                  </p:childTnLst>
                                </p:cTn>
                              </p:par>
                              <p:par>
                                <p:cTn id="56" presetID="10" presetClass="entr" presetSubtype="0" fill="hold" nodeType="with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fade">
                                      <p:cBhvr>
                                        <p:cTn id="5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65" grpId="0" animBg="1"/>
      <p:bldP spid="18" grpId="0" animBg="1"/>
      <p:bldP spid="19" grpId="0"/>
      <p:bldP spid="21" grpId="0"/>
      <p:bldP spid="22" grpId="0" animBg="1"/>
      <p:bldP spid="26" grpId="0"/>
      <p:bldP spid="31" grpId="0" animBg="1"/>
      <p:bldP spid="32" grpId="0" animBg="1"/>
      <p:bldP spid="33" grpId="0" animBg="1"/>
      <p:bldP spid="36" grpId="0"/>
      <p:bldP spid="40" grpId="0" animBg="1"/>
      <p:bldP spid="3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hevron 83"/>
          <p:cNvSpPr/>
          <p:nvPr/>
        </p:nvSpPr>
        <p:spPr>
          <a:xfrm>
            <a:off x="5139559" y="553"/>
            <a:ext cx="7391585" cy="425116"/>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85" name="Pentagon 3"/>
          <p:cNvSpPr/>
          <p:nvPr/>
        </p:nvSpPr>
        <p:spPr>
          <a:xfrm>
            <a:off x="0" y="-1872"/>
            <a:ext cx="542274" cy="439200"/>
          </a:xfrm>
          <a:prstGeom prst="homePlate">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86" name="TextBox 4"/>
          <p:cNvSpPr txBox="1"/>
          <p:nvPr/>
        </p:nvSpPr>
        <p:spPr>
          <a:xfrm>
            <a:off x="922576" y="35333"/>
            <a:ext cx="4689948" cy="369332"/>
          </a:xfrm>
          <a:prstGeom prst="rect">
            <a:avLst/>
          </a:prstGeom>
          <a:noFill/>
        </p:spPr>
        <p:txBody>
          <a:bodyPr wrap="square" rtlCol="0">
            <a:spAutoFit/>
          </a:bodyPr>
          <a:lstStyle/>
          <a:p>
            <a:r>
              <a:rPr lang="fr-FR" dirty="0">
                <a:solidFill>
                  <a:prstClr val="black"/>
                </a:solidFill>
                <a:latin typeface="Century Gothic" panose="020B0502020202020204" pitchFamily="34" charset="0"/>
              </a:rPr>
              <a:t>Méthodologie</a:t>
            </a:r>
          </a:p>
        </p:txBody>
      </p:sp>
      <p:sp>
        <p:nvSpPr>
          <p:cNvPr id="68" name="Oval 10"/>
          <p:cNvSpPr/>
          <p:nvPr/>
        </p:nvSpPr>
        <p:spPr>
          <a:xfrm>
            <a:off x="5433118" y="74941"/>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solidFill>
                <a:prstClr val="white"/>
              </a:solidFill>
              <a:latin typeface="Caviar Dreams" pitchFamily="34" charset="0"/>
            </a:endParaRPr>
          </a:p>
        </p:txBody>
      </p:sp>
      <p:sp>
        <p:nvSpPr>
          <p:cNvPr id="30" name="Oval 29">
            <a:extLst>
              <a:ext uri="{FF2B5EF4-FFF2-40B4-BE49-F238E27FC236}">
                <a16:creationId xmlns:a16="http://schemas.microsoft.com/office/drawing/2014/main" id="{DA7CAC73-AF59-42F6-9C2B-C493954A9421}"/>
              </a:ext>
            </a:extLst>
          </p:cNvPr>
          <p:cNvSpPr/>
          <p:nvPr/>
        </p:nvSpPr>
        <p:spPr>
          <a:xfrm>
            <a:off x="5757511"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65" name="Oval 5"/>
          <p:cNvSpPr/>
          <p:nvPr/>
        </p:nvSpPr>
        <p:spPr>
          <a:xfrm>
            <a:off x="5413044" y="70723"/>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solidFill>
                <a:prstClr val="white"/>
              </a:solidFill>
              <a:latin typeface="Caviar Dreams" pitchFamily="34" charset="0"/>
            </a:endParaRPr>
          </a:p>
        </p:txBody>
      </p:sp>
      <p:sp>
        <p:nvSpPr>
          <p:cNvPr id="2" name="Espace réservé du numéro de diapositive 22">
            <a:extLst>
              <a:ext uri="{FF2B5EF4-FFF2-40B4-BE49-F238E27FC236}">
                <a16:creationId xmlns:a16="http://schemas.microsoft.com/office/drawing/2014/main" id="{8B35BEF5-9DC2-E0DE-9207-36B13B0BD20C}"/>
              </a:ext>
            </a:extLst>
          </p:cNvPr>
          <p:cNvSpPr txBox="1">
            <a:spLocks/>
          </p:cNvSpPr>
          <p:nvPr/>
        </p:nvSpPr>
        <p:spPr>
          <a:xfrm>
            <a:off x="11755998" y="6501439"/>
            <a:ext cx="628913" cy="35656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E7DC1A7-DA5D-45DE-8174-4FBCD0BDB448}" type="slidenum">
              <a:rPr lang="fr-FR" b="1" smtClean="0"/>
              <a:pPr/>
              <a:t>13</a:t>
            </a:fld>
            <a:endParaRPr lang="fr-FR" b="1" dirty="0"/>
          </a:p>
        </p:txBody>
      </p:sp>
      <p:sp>
        <p:nvSpPr>
          <p:cNvPr id="18" name="Chevron 6">
            <a:extLst>
              <a:ext uri="{FF2B5EF4-FFF2-40B4-BE49-F238E27FC236}">
                <a16:creationId xmlns:a16="http://schemas.microsoft.com/office/drawing/2014/main" id="{4AB944BD-EEC1-C999-4CC9-CF7F569D3195}"/>
              </a:ext>
            </a:extLst>
          </p:cNvPr>
          <p:cNvSpPr/>
          <p:nvPr/>
        </p:nvSpPr>
        <p:spPr>
          <a:xfrm>
            <a:off x="395840" y="918326"/>
            <a:ext cx="2730815" cy="144000"/>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19" name="Rectangle 18">
            <a:extLst>
              <a:ext uri="{FF2B5EF4-FFF2-40B4-BE49-F238E27FC236}">
                <a16:creationId xmlns:a16="http://schemas.microsoft.com/office/drawing/2014/main" id="{E0B15824-7BA5-2DBE-3923-7F591621BC7C}"/>
              </a:ext>
            </a:extLst>
          </p:cNvPr>
          <p:cNvSpPr/>
          <p:nvPr/>
        </p:nvSpPr>
        <p:spPr>
          <a:xfrm>
            <a:off x="1318338" y="575941"/>
            <a:ext cx="949299" cy="307777"/>
          </a:xfrm>
          <a:prstGeom prst="rect">
            <a:avLst/>
          </a:prstGeom>
        </p:spPr>
        <p:txBody>
          <a:bodyPr wrap="none">
            <a:spAutoFit/>
          </a:bodyPr>
          <a:lstStyle/>
          <a:p>
            <a:pPr algn="ctr"/>
            <a:r>
              <a:rPr lang="fr-MA" sz="1400" b="1" dirty="0">
                <a:solidFill>
                  <a:prstClr val="black"/>
                </a:solidFill>
                <a:latin typeface="Century Gothic" panose="020B0502020202020204" pitchFamily="34" charset="0"/>
              </a:rPr>
              <a:t>Données</a:t>
            </a:r>
            <a:endParaRPr lang="en-US" sz="1400" b="1" dirty="0">
              <a:solidFill>
                <a:prstClr val="black"/>
              </a:solidFill>
              <a:latin typeface="Century Gothic" panose="020B0502020202020204" pitchFamily="34" charset="0"/>
            </a:endParaRPr>
          </a:p>
        </p:txBody>
      </p:sp>
      <p:sp>
        <p:nvSpPr>
          <p:cNvPr id="21" name="Rectangle 20">
            <a:extLst>
              <a:ext uri="{FF2B5EF4-FFF2-40B4-BE49-F238E27FC236}">
                <a16:creationId xmlns:a16="http://schemas.microsoft.com/office/drawing/2014/main" id="{F298BF59-0E40-F4AA-3031-0F9A3FB3344A}"/>
              </a:ext>
            </a:extLst>
          </p:cNvPr>
          <p:cNvSpPr/>
          <p:nvPr/>
        </p:nvSpPr>
        <p:spPr>
          <a:xfrm>
            <a:off x="5459901" y="581923"/>
            <a:ext cx="4051823" cy="307777"/>
          </a:xfrm>
          <a:prstGeom prst="rect">
            <a:avLst/>
          </a:prstGeom>
        </p:spPr>
        <p:txBody>
          <a:bodyPr wrap="square">
            <a:spAutoFit/>
          </a:bodyPr>
          <a:lstStyle/>
          <a:p>
            <a:pPr algn="ctr"/>
            <a:r>
              <a:rPr lang="fr-FR" sz="1400" b="1" dirty="0">
                <a:solidFill>
                  <a:prstClr val="black"/>
                </a:solidFill>
                <a:latin typeface="Century Gothic" panose="020B0502020202020204" pitchFamily="34" charset="0"/>
              </a:rPr>
              <a:t>Métriques d’évaluation</a:t>
            </a:r>
            <a:endParaRPr lang="en-US" sz="1400" b="1" dirty="0">
              <a:solidFill>
                <a:prstClr val="black"/>
              </a:solidFill>
              <a:latin typeface="Century Gothic" panose="020B0502020202020204" pitchFamily="34" charset="0"/>
            </a:endParaRPr>
          </a:p>
        </p:txBody>
      </p:sp>
      <p:sp>
        <p:nvSpPr>
          <p:cNvPr id="22" name="Isosceles Triangle 35">
            <a:extLst>
              <a:ext uri="{FF2B5EF4-FFF2-40B4-BE49-F238E27FC236}">
                <a16:creationId xmlns:a16="http://schemas.microsoft.com/office/drawing/2014/main" id="{809AF80B-FBB2-D20B-90BE-C4847D5E0CA2}"/>
              </a:ext>
            </a:extLst>
          </p:cNvPr>
          <p:cNvSpPr/>
          <p:nvPr/>
        </p:nvSpPr>
        <p:spPr>
          <a:xfrm rot="10800000">
            <a:off x="1518930" y="1103122"/>
            <a:ext cx="288000" cy="144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tangle 25">
            <a:extLst>
              <a:ext uri="{FF2B5EF4-FFF2-40B4-BE49-F238E27FC236}">
                <a16:creationId xmlns:a16="http://schemas.microsoft.com/office/drawing/2014/main" id="{81202BC5-2702-1A71-8C50-DA474B12F4EE}"/>
              </a:ext>
            </a:extLst>
          </p:cNvPr>
          <p:cNvSpPr/>
          <p:nvPr/>
        </p:nvSpPr>
        <p:spPr>
          <a:xfrm>
            <a:off x="3492482" y="581924"/>
            <a:ext cx="2204450" cy="307777"/>
          </a:xfrm>
          <a:prstGeom prst="rect">
            <a:avLst/>
          </a:prstGeom>
        </p:spPr>
        <p:txBody>
          <a:bodyPr wrap="none">
            <a:spAutoFit/>
          </a:bodyPr>
          <a:lstStyle/>
          <a:p>
            <a:pPr algn="ctr"/>
            <a:r>
              <a:rPr lang="fr-FR" sz="1400" b="1" dirty="0">
                <a:solidFill>
                  <a:prstClr val="black"/>
                </a:solidFill>
                <a:latin typeface="Century Gothic" panose="020B0502020202020204" pitchFamily="34" charset="0"/>
              </a:rPr>
              <a:t>Protocole</a:t>
            </a:r>
            <a:r>
              <a:rPr lang="en-GB" sz="1400" b="1" dirty="0">
                <a:solidFill>
                  <a:prstClr val="black"/>
                </a:solidFill>
                <a:latin typeface="Century Gothic" panose="020B0502020202020204" pitchFamily="34" charset="0"/>
              </a:rPr>
              <a:t> Experimental</a:t>
            </a:r>
            <a:endParaRPr lang="en-US" sz="1400" b="1" dirty="0">
              <a:solidFill>
                <a:prstClr val="black"/>
              </a:solidFill>
              <a:latin typeface="Century Gothic" panose="020B0502020202020204" pitchFamily="34" charset="0"/>
            </a:endParaRPr>
          </a:p>
        </p:txBody>
      </p:sp>
      <p:sp>
        <p:nvSpPr>
          <p:cNvPr id="31" name="Chevron 36">
            <a:extLst>
              <a:ext uri="{FF2B5EF4-FFF2-40B4-BE49-F238E27FC236}">
                <a16:creationId xmlns:a16="http://schemas.microsoft.com/office/drawing/2014/main" id="{B9C36B40-39CE-A1C8-0479-00968106ACDE}"/>
              </a:ext>
            </a:extLst>
          </p:cNvPr>
          <p:cNvSpPr/>
          <p:nvPr/>
        </p:nvSpPr>
        <p:spPr>
          <a:xfrm>
            <a:off x="3236731" y="915960"/>
            <a:ext cx="2760344" cy="187162"/>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2" name="Chevron 36">
            <a:extLst>
              <a:ext uri="{FF2B5EF4-FFF2-40B4-BE49-F238E27FC236}">
                <a16:creationId xmlns:a16="http://schemas.microsoft.com/office/drawing/2014/main" id="{CEE0E080-CCA6-DBC5-B30D-CCFE37039F0E}"/>
              </a:ext>
            </a:extLst>
          </p:cNvPr>
          <p:cNvSpPr/>
          <p:nvPr/>
        </p:nvSpPr>
        <p:spPr>
          <a:xfrm>
            <a:off x="6105641" y="891610"/>
            <a:ext cx="2760344" cy="187162"/>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3" name="Chevron 36">
            <a:extLst>
              <a:ext uri="{FF2B5EF4-FFF2-40B4-BE49-F238E27FC236}">
                <a16:creationId xmlns:a16="http://schemas.microsoft.com/office/drawing/2014/main" id="{B65788E7-74EA-8E73-2BDC-7806929E6224}"/>
              </a:ext>
            </a:extLst>
          </p:cNvPr>
          <p:cNvSpPr/>
          <p:nvPr/>
        </p:nvSpPr>
        <p:spPr>
          <a:xfrm>
            <a:off x="8974551" y="881533"/>
            <a:ext cx="2760344" cy="187162"/>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6" name="Rectangle 35">
            <a:extLst>
              <a:ext uri="{FF2B5EF4-FFF2-40B4-BE49-F238E27FC236}">
                <a16:creationId xmlns:a16="http://schemas.microsoft.com/office/drawing/2014/main" id="{B4F66640-182D-4924-7BDF-2C49A7F67FB8}"/>
              </a:ext>
            </a:extLst>
          </p:cNvPr>
          <p:cNvSpPr/>
          <p:nvPr/>
        </p:nvSpPr>
        <p:spPr>
          <a:xfrm>
            <a:off x="9438580" y="555663"/>
            <a:ext cx="1619353" cy="307777"/>
          </a:xfrm>
          <a:prstGeom prst="rect">
            <a:avLst/>
          </a:prstGeom>
        </p:spPr>
        <p:txBody>
          <a:bodyPr wrap="none">
            <a:spAutoFit/>
          </a:bodyPr>
          <a:lstStyle/>
          <a:p>
            <a:pPr algn="ctr"/>
            <a:r>
              <a:rPr lang="en-US" sz="1400" b="1" dirty="0" err="1">
                <a:solidFill>
                  <a:prstClr val="black"/>
                </a:solidFill>
                <a:latin typeface="Century Gothic" panose="020B0502020202020204" pitchFamily="34" charset="0"/>
              </a:rPr>
              <a:t>Modèles</a:t>
            </a:r>
            <a:r>
              <a:rPr lang="en-US" sz="1400" b="1" dirty="0">
                <a:solidFill>
                  <a:prstClr val="black"/>
                </a:solidFill>
                <a:latin typeface="Century Gothic" panose="020B0502020202020204" pitchFamily="34" charset="0"/>
              </a:rPr>
              <a:t> </a:t>
            </a:r>
            <a:r>
              <a:rPr lang="en-US" sz="1400" b="1" dirty="0" err="1">
                <a:solidFill>
                  <a:prstClr val="black"/>
                </a:solidFill>
                <a:latin typeface="Century Gothic" panose="020B0502020202020204" pitchFamily="34" charset="0"/>
              </a:rPr>
              <a:t>retenus</a:t>
            </a:r>
            <a:endParaRPr lang="en-US" sz="1400" b="1" dirty="0">
              <a:solidFill>
                <a:prstClr val="black"/>
              </a:solidFill>
              <a:latin typeface="Century Gothic" panose="020B0502020202020204" pitchFamily="34" charset="0"/>
            </a:endParaRPr>
          </a:p>
        </p:txBody>
      </p:sp>
      <p:sp>
        <p:nvSpPr>
          <p:cNvPr id="71" name="Pentagon 3">
            <a:extLst>
              <a:ext uri="{FF2B5EF4-FFF2-40B4-BE49-F238E27FC236}">
                <a16:creationId xmlns:a16="http://schemas.microsoft.com/office/drawing/2014/main" id="{57D0E6F5-78A7-41FF-946F-9E13F35243BC}"/>
              </a:ext>
            </a:extLst>
          </p:cNvPr>
          <p:cNvSpPr/>
          <p:nvPr/>
        </p:nvSpPr>
        <p:spPr>
          <a:xfrm>
            <a:off x="0" y="-1872"/>
            <a:ext cx="542274" cy="439200"/>
          </a:xfrm>
          <a:prstGeom prst="homePlate">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72" name="Chevron 83">
            <a:extLst>
              <a:ext uri="{FF2B5EF4-FFF2-40B4-BE49-F238E27FC236}">
                <a16:creationId xmlns:a16="http://schemas.microsoft.com/office/drawing/2014/main" id="{A94826AF-6A5C-4DBF-9C3D-1BF1232533CE}"/>
              </a:ext>
            </a:extLst>
          </p:cNvPr>
          <p:cNvSpPr/>
          <p:nvPr/>
        </p:nvSpPr>
        <p:spPr>
          <a:xfrm>
            <a:off x="5139559" y="553"/>
            <a:ext cx="7391585" cy="425116"/>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73" name="TextBox 4">
            <a:extLst>
              <a:ext uri="{FF2B5EF4-FFF2-40B4-BE49-F238E27FC236}">
                <a16:creationId xmlns:a16="http://schemas.microsoft.com/office/drawing/2014/main" id="{4E8A4DC9-FD95-47E9-8C5A-243A772469F3}"/>
              </a:ext>
            </a:extLst>
          </p:cNvPr>
          <p:cNvSpPr txBox="1"/>
          <p:nvPr/>
        </p:nvSpPr>
        <p:spPr>
          <a:xfrm>
            <a:off x="922576" y="35333"/>
            <a:ext cx="4689948" cy="369332"/>
          </a:xfrm>
          <a:prstGeom prst="rect">
            <a:avLst/>
          </a:prstGeom>
          <a:noFill/>
        </p:spPr>
        <p:txBody>
          <a:bodyPr wrap="square" rtlCol="0">
            <a:spAutoFit/>
          </a:bodyPr>
          <a:lstStyle/>
          <a:p>
            <a:r>
              <a:rPr lang="fr-FR" dirty="0">
                <a:solidFill>
                  <a:prstClr val="black"/>
                </a:solidFill>
                <a:latin typeface="Century Gothic" panose="020B0502020202020204" pitchFamily="34" charset="0"/>
              </a:rPr>
              <a:t>Méthodologie</a:t>
            </a:r>
          </a:p>
        </p:txBody>
      </p:sp>
      <p:sp>
        <p:nvSpPr>
          <p:cNvPr id="74" name="Oval 8">
            <a:extLst>
              <a:ext uri="{FF2B5EF4-FFF2-40B4-BE49-F238E27FC236}">
                <a16:creationId xmlns:a16="http://schemas.microsoft.com/office/drawing/2014/main" id="{B97B6ED5-AAD0-4A8F-BD69-9014B9B05A93}"/>
              </a:ext>
            </a:extLst>
          </p:cNvPr>
          <p:cNvSpPr/>
          <p:nvPr/>
        </p:nvSpPr>
        <p:spPr>
          <a:xfrm>
            <a:off x="57168" y="66340"/>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1</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endParaRPr>
          </a:p>
        </p:txBody>
      </p:sp>
      <p:sp>
        <p:nvSpPr>
          <p:cNvPr id="75" name="Oval 10">
            <a:extLst>
              <a:ext uri="{FF2B5EF4-FFF2-40B4-BE49-F238E27FC236}">
                <a16:creationId xmlns:a16="http://schemas.microsoft.com/office/drawing/2014/main" id="{051E68F7-FDC8-484A-AB0C-C6D9D923DABD}"/>
              </a:ext>
            </a:extLst>
          </p:cNvPr>
          <p:cNvSpPr/>
          <p:nvPr/>
        </p:nvSpPr>
        <p:spPr>
          <a:xfrm>
            <a:off x="5433118" y="74941"/>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solidFill>
                <a:prstClr val="white"/>
              </a:solidFill>
              <a:latin typeface="Caviar Dreams" pitchFamily="34" charset="0"/>
            </a:endParaRPr>
          </a:p>
        </p:txBody>
      </p:sp>
      <p:sp>
        <p:nvSpPr>
          <p:cNvPr id="76" name="Oval 75">
            <a:extLst>
              <a:ext uri="{FF2B5EF4-FFF2-40B4-BE49-F238E27FC236}">
                <a16:creationId xmlns:a16="http://schemas.microsoft.com/office/drawing/2014/main" id="{38E220DD-C247-4844-A92E-BF89D2B98B49}"/>
              </a:ext>
            </a:extLst>
          </p:cNvPr>
          <p:cNvSpPr/>
          <p:nvPr/>
        </p:nvSpPr>
        <p:spPr>
          <a:xfrm>
            <a:off x="5757511"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77" name="Oval 5">
            <a:extLst>
              <a:ext uri="{FF2B5EF4-FFF2-40B4-BE49-F238E27FC236}">
                <a16:creationId xmlns:a16="http://schemas.microsoft.com/office/drawing/2014/main" id="{8E7CF235-540D-459D-8225-DE0CED3BF388}"/>
              </a:ext>
            </a:extLst>
          </p:cNvPr>
          <p:cNvSpPr/>
          <p:nvPr/>
        </p:nvSpPr>
        <p:spPr>
          <a:xfrm>
            <a:off x="681059"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solidFill>
                <a:prstClr val="white"/>
              </a:solidFill>
              <a:latin typeface="Caviar Dreams" pitchFamily="34" charset="0"/>
            </a:endParaRPr>
          </a:p>
        </p:txBody>
      </p:sp>
      <p:sp>
        <p:nvSpPr>
          <p:cNvPr id="9" name="Bande diagonale 60">
            <a:extLst>
              <a:ext uri="{FF2B5EF4-FFF2-40B4-BE49-F238E27FC236}">
                <a16:creationId xmlns:a16="http://schemas.microsoft.com/office/drawing/2014/main" id="{64556477-4701-DD08-826A-454FF5449787}"/>
              </a:ext>
            </a:extLst>
          </p:cNvPr>
          <p:cNvSpPr/>
          <p:nvPr/>
        </p:nvSpPr>
        <p:spPr>
          <a:xfrm rot="2616170">
            <a:off x="2856283" y="3208509"/>
            <a:ext cx="7489093" cy="7132473"/>
          </a:xfrm>
          <a:prstGeom prst="diagStripe">
            <a:avLst>
              <a:gd name="adj" fmla="val 98942"/>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schemeClr val="tx1"/>
              </a:solidFill>
            </a:endParaRPr>
          </a:p>
        </p:txBody>
      </p:sp>
      <p:pic>
        <p:nvPicPr>
          <p:cNvPr id="12" name="Picture 6">
            <a:extLst>
              <a:ext uri="{FF2B5EF4-FFF2-40B4-BE49-F238E27FC236}">
                <a16:creationId xmlns:a16="http://schemas.microsoft.com/office/drawing/2014/main" id="{0D84F016-B38D-1944-F5DB-E8D7DA832F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0517" y="6226065"/>
            <a:ext cx="534542" cy="516944"/>
          </a:xfrm>
          <a:prstGeom prst="rect">
            <a:avLst/>
          </a:prstGeom>
        </p:spPr>
      </p:pic>
      <p:pic>
        <p:nvPicPr>
          <p:cNvPr id="4" name="Picture 3">
            <a:extLst>
              <a:ext uri="{FF2B5EF4-FFF2-40B4-BE49-F238E27FC236}">
                <a16:creationId xmlns:a16="http://schemas.microsoft.com/office/drawing/2014/main" id="{5B8AE82D-D646-4E4A-B718-EC5ED09DD4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0041" y="1948843"/>
            <a:ext cx="6642454" cy="4151534"/>
          </a:xfrm>
          <a:prstGeom prst="rect">
            <a:avLst/>
          </a:prstGeom>
        </p:spPr>
      </p:pic>
      <p:sp>
        <p:nvSpPr>
          <p:cNvPr id="35" name="Rectangle : coins arrondis 21">
            <a:extLst>
              <a:ext uri="{FF2B5EF4-FFF2-40B4-BE49-F238E27FC236}">
                <a16:creationId xmlns:a16="http://schemas.microsoft.com/office/drawing/2014/main" id="{4CA62AA3-6794-44FF-BF83-640039C32433}"/>
              </a:ext>
            </a:extLst>
          </p:cNvPr>
          <p:cNvSpPr/>
          <p:nvPr/>
        </p:nvSpPr>
        <p:spPr>
          <a:xfrm>
            <a:off x="336844" y="1352455"/>
            <a:ext cx="3020278" cy="965455"/>
          </a:xfrm>
          <a:prstGeom prst="roundRect">
            <a:avLst/>
          </a:prstGeom>
          <a:solidFill>
            <a:srgbClr val="99B7BA">
              <a:alpha val="15000"/>
            </a:srgbClr>
          </a:solidFill>
          <a:ln>
            <a:solidFill>
              <a:srgbClr val="0099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latin typeface="Century Gothic" panose="020B0502020202020204" pitchFamily="34" charset="0"/>
                <a:cs typeface="Times New Roman" panose="02020603050405020304" pitchFamily="18" charset="0"/>
              </a:rPr>
              <a:t>Qualité de la partition des données</a:t>
            </a:r>
          </a:p>
        </p:txBody>
      </p:sp>
      <p:sp>
        <p:nvSpPr>
          <p:cNvPr id="37" name="TextBox 36">
            <a:extLst>
              <a:ext uri="{FF2B5EF4-FFF2-40B4-BE49-F238E27FC236}">
                <a16:creationId xmlns:a16="http://schemas.microsoft.com/office/drawing/2014/main" id="{09076D89-986C-43C9-B6AF-1ECF1EA0367B}"/>
              </a:ext>
            </a:extLst>
          </p:cNvPr>
          <p:cNvSpPr txBox="1"/>
          <p:nvPr/>
        </p:nvSpPr>
        <p:spPr>
          <a:xfrm>
            <a:off x="816748" y="3429000"/>
            <a:ext cx="2846832" cy="510778"/>
          </a:xfrm>
          <a:prstGeom prst="roundRect">
            <a:avLst/>
          </a:prstGeom>
          <a:ln w="28575">
            <a:solidFill>
              <a:srgbClr val="145A6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fr-FR" sz="2400" b="1" dirty="0"/>
              <a:t>Pour les Spectres X</a:t>
            </a:r>
            <a:endParaRPr lang="en-GB" sz="2400" b="1" dirty="0"/>
          </a:p>
        </p:txBody>
      </p:sp>
      <p:sp>
        <p:nvSpPr>
          <p:cNvPr id="38" name="TextBox 37">
            <a:extLst>
              <a:ext uri="{FF2B5EF4-FFF2-40B4-BE49-F238E27FC236}">
                <a16:creationId xmlns:a16="http://schemas.microsoft.com/office/drawing/2014/main" id="{32B54616-630D-4724-A83F-068B21F2952D}"/>
              </a:ext>
            </a:extLst>
          </p:cNvPr>
          <p:cNvSpPr txBox="1"/>
          <p:nvPr/>
        </p:nvSpPr>
        <p:spPr>
          <a:xfrm>
            <a:off x="5612524" y="1425147"/>
            <a:ext cx="6273800" cy="369332"/>
          </a:xfrm>
          <a:prstGeom prst="rect">
            <a:avLst/>
          </a:prstGeom>
          <a:noFill/>
        </p:spPr>
        <p:txBody>
          <a:bodyPr wrap="square">
            <a:spAutoFit/>
          </a:bodyPr>
          <a:lstStyle/>
          <a:p>
            <a:r>
              <a:rPr lang="fr-FR" sz="1800" b="1" dirty="0"/>
              <a:t>Analyse en composantes </a:t>
            </a:r>
            <a:r>
              <a:rPr lang="fr-FR" b="1" dirty="0"/>
              <a:t>p</a:t>
            </a:r>
            <a:r>
              <a:rPr lang="fr-FR" sz="1800" b="1" dirty="0"/>
              <a:t>rincipales</a:t>
            </a:r>
            <a:endParaRPr lang="fr-FR" b="1" dirty="0"/>
          </a:p>
        </p:txBody>
      </p:sp>
      <p:sp>
        <p:nvSpPr>
          <p:cNvPr id="8" name="Rectangle 7">
            <a:extLst>
              <a:ext uri="{FF2B5EF4-FFF2-40B4-BE49-F238E27FC236}">
                <a16:creationId xmlns:a16="http://schemas.microsoft.com/office/drawing/2014/main" id="{14E35A42-7470-434F-A999-7A725B01D1F3}"/>
              </a:ext>
            </a:extLst>
          </p:cNvPr>
          <p:cNvSpPr/>
          <p:nvPr/>
        </p:nvSpPr>
        <p:spPr>
          <a:xfrm>
            <a:off x="3823397" y="1425147"/>
            <a:ext cx="7482199" cy="4732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11" name="Group 10">
            <a:extLst>
              <a:ext uri="{FF2B5EF4-FFF2-40B4-BE49-F238E27FC236}">
                <a16:creationId xmlns:a16="http://schemas.microsoft.com/office/drawing/2014/main" id="{6FCDD0F8-8372-4BCA-B6A9-DE31828CC97C}"/>
              </a:ext>
            </a:extLst>
          </p:cNvPr>
          <p:cNvGrpSpPr/>
          <p:nvPr/>
        </p:nvGrpSpPr>
        <p:grpSpPr>
          <a:xfrm>
            <a:off x="441006" y="2369941"/>
            <a:ext cx="11943905" cy="4285462"/>
            <a:chOff x="441006" y="2369941"/>
            <a:chExt cx="11943905" cy="4285462"/>
          </a:xfrm>
        </p:grpSpPr>
        <p:pic>
          <p:nvPicPr>
            <p:cNvPr id="5" name="Picture 4">
              <a:extLst>
                <a:ext uri="{FF2B5EF4-FFF2-40B4-BE49-F238E27FC236}">
                  <a16:creationId xmlns:a16="http://schemas.microsoft.com/office/drawing/2014/main" id="{402C564F-E12A-4236-A6CD-F181259CA3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3091" y="2416935"/>
              <a:ext cx="5283455" cy="3962592"/>
            </a:xfrm>
            <a:prstGeom prst="rect">
              <a:avLst/>
            </a:prstGeom>
          </p:spPr>
        </p:pic>
        <p:pic>
          <p:nvPicPr>
            <p:cNvPr id="6" name="Picture 5">
              <a:extLst>
                <a:ext uri="{FF2B5EF4-FFF2-40B4-BE49-F238E27FC236}">
                  <a16:creationId xmlns:a16="http://schemas.microsoft.com/office/drawing/2014/main" id="{EA40A7D8-D8FB-4C2C-BD82-0DF69C754A3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8670" y="2369941"/>
              <a:ext cx="5357564" cy="4018174"/>
            </a:xfrm>
            <a:prstGeom prst="rect">
              <a:avLst/>
            </a:prstGeom>
          </p:spPr>
        </p:pic>
        <p:sp>
          <p:nvSpPr>
            <p:cNvPr id="10" name="TextBox 9">
              <a:extLst>
                <a:ext uri="{FF2B5EF4-FFF2-40B4-BE49-F238E27FC236}">
                  <a16:creationId xmlns:a16="http://schemas.microsoft.com/office/drawing/2014/main" id="{30C18AD5-8574-4FAD-B732-0EF3B1706BC2}"/>
                </a:ext>
              </a:extLst>
            </p:cNvPr>
            <p:cNvSpPr txBox="1"/>
            <p:nvPr/>
          </p:nvSpPr>
          <p:spPr>
            <a:xfrm>
              <a:off x="441006" y="6286071"/>
              <a:ext cx="11943905" cy="369332"/>
            </a:xfrm>
            <a:prstGeom prst="rect">
              <a:avLst/>
            </a:prstGeom>
            <a:noFill/>
          </p:spPr>
          <p:txBody>
            <a:bodyPr wrap="square" rtlCol="0">
              <a:spAutoFit/>
            </a:bodyPr>
            <a:lstStyle>
              <a:defPPr>
                <a:defRPr lang="en-US"/>
              </a:defPPr>
              <a:lvl1pPr algn="ctr">
                <a:defRPr>
                  <a:latin typeface="Bahnschrift Condensed" panose="020B0502040204020203" pitchFamily="34" charset="0"/>
                </a:defRPr>
              </a:lvl1pPr>
            </a:lstStyle>
            <a:p>
              <a:r>
                <a:rPr lang="fr-FR" dirty="0"/>
                <a:t>Projections des ensembles d’entraînement et de test sur différents plans des composantes principales pour la variable ADF</a:t>
              </a:r>
            </a:p>
          </p:txBody>
        </p:sp>
      </p:grpSp>
    </p:spTree>
    <p:extLst>
      <p:ext uri="{BB962C8B-B14F-4D97-AF65-F5344CB8AC3E}">
        <p14:creationId xmlns:p14="http://schemas.microsoft.com/office/powerpoint/2010/main" val="5735595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withEffect">
                                  <p:stCondLst>
                                    <p:cond delay="0"/>
                                  </p:stCondLst>
                                  <p:childTnLst>
                                    <p:animMotion origin="layout" path="M 0.00325 0.00069 L -0.39115 0.00069 " pathEditMode="relative" rAng="0" ptsTypes="AA">
                                      <p:cBhvr>
                                        <p:cTn id="6" dur="500" fill="hold"/>
                                        <p:tgtEl>
                                          <p:spTgt spid="65"/>
                                        </p:tgtEl>
                                        <p:attrNameLst>
                                          <p:attrName>ppt_x</p:attrName>
                                          <p:attrName>ppt_y</p:attrName>
                                        </p:attrNameLst>
                                      </p:cBhvr>
                                      <p:rCtr x="-19727" y="0"/>
                                    </p:animMotion>
                                  </p:childTnLst>
                                </p:cTn>
                              </p:par>
                              <p:par>
                                <p:cTn id="7" presetID="29" presetClass="entr"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visible"/>
                                      </p:to>
                                    </p:set>
                                    <p:anim calcmode="lin" valueType="num">
                                      <p:cBhvr>
                                        <p:cTn id="9" dur="750" fill="hold"/>
                                        <p:tgtEl>
                                          <p:spTgt spid="86"/>
                                        </p:tgtEl>
                                        <p:attrNameLst>
                                          <p:attrName>ppt_x</p:attrName>
                                        </p:attrNameLst>
                                      </p:cBhvr>
                                      <p:tavLst>
                                        <p:tav tm="0">
                                          <p:val>
                                            <p:strVal val="#ppt_x-.2"/>
                                          </p:val>
                                        </p:tav>
                                        <p:tav tm="100000">
                                          <p:val>
                                            <p:strVal val="#ppt_x"/>
                                          </p:val>
                                        </p:tav>
                                      </p:tavLst>
                                    </p:anim>
                                    <p:anim calcmode="lin" valueType="num">
                                      <p:cBhvr>
                                        <p:cTn id="10" dur="750" fill="hold"/>
                                        <p:tgtEl>
                                          <p:spTgt spid="86"/>
                                        </p:tgtEl>
                                        <p:attrNameLst>
                                          <p:attrName>ppt_y</p:attrName>
                                        </p:attrNameLst>
                                      </p:cBhvr>
                                      <p:tavLst>
                                        <p:tav tm="0">
                                          <p:val>
                                            <p:strVal val="#ppt_y"/>
                                          </p:val>
                                        </p:tav>
                                        <p:tav tm="100000">
                                          <p:val>
                                            <p:strVal val="#ppt_y"/>
                                          </p:val>
                                        </p:tav>
                                      </p:tavLst>
                                    </p:anim>
                                    <p:animEffect transition="in" filter="wipe(right)" prLst="gradientSize: 0.1">
                                      <p:cBhvr>
                                        <p:cTn id="11" dur="750"/>
                                        <p:tgtEl>
                                          <p:spTgt spid="86"/>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500" fill="hold"/>
                                        <p:tgtEl>
                                          <p:spTgt spid="18"/>
                                        </p:tgtEl>
                                        <p:attrNameLst>
                                          <p:attrName>ppt_x</p:attrName>
                                        </p:attrNameLst>
                                      </p:cBhvr>
                                      <p:tavLst>
                                        <p:tav tm="0">
                                          <p:val>
                                            <p:strVal val="0-#ppt_w/2"/>
                                          </p:val>
                                        </p:tav>
                                        <p:tav tm="100000">
                                          <p:val>
                                            <p:strVal val="#ppt_x"/>
                                          </p:val>
                                        </p:tav>
                                      </p:tavLst>
                                    </p:anim>
                                    <p:anim calcmode="lin" valueType="num">
                                      <p:cBhvr additive="base">
                                        <p:cTn id="15" dur="50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fill="hold"/>
                                        <p:tgtEl>
                                          <p:spTgt spid="21"/>
                                        </p:tgtEl>
                                        <p:attrNameLst>
                                          <p:attrName>ppt_x</p:attrName>
                                        </p:attrNameLst>
                                      </p:cBhvr>
                                      <p:tavLst>
                                        <p:tav tm="0">
                                          <p:val>
                                            <p:strVal val="0-#ppt_w/2"/>
                                          </p:val>
                                        </p:tav>
                                        <p:tav tm="100000">
                                          <p:val>
                                            <p:strVal val="#ppt_x"/>
                                          </p:val>
                                        </p:tav>
                                      </p:tavLst>
                                    </p:anim>
                                    <p:anim calcmode="lin" valueType="num">
                                      <p:cBhvr additive="base">
                                        <p:cTn id="19" dur="500" fill="hold"/>
                                        <p:tgtEl>
                                          <p:spTgt spid="21"/>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0-#ppt_w/2"/>
                                          </p:val>
                                        </p:tav>
                                        <p:tav tm="100000">
                                          <p:val>
                                            <p:strVal val="#ppt_x"/>
                                          </p:val>
                                        </p:tav>
                                      </p:tavLst>
                                    </p:anim>
                                    <p:anim calcmode="lin" valueType="num">
                                      <p:cBhvr additive="base">
                                        <p:cTn id="23" dur="500" fill="hold"/>
                                        <p:tgtEl>
                                          <p:spTgt spid="19"/>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additive="base">
                                        <p:cTn id="26" dur="500" fill="hold"/>
                                        <p:tgtEl>
                                          <p:spTgt spid="22"/>
                                        </p:tgtEl>
                                        <p:attrNameLst>
                                          <p:attrName>ppt_x</p:attrName>
                                        </p:attrNameLst>
                                      </p:cBhvr>
                                      <p:tavLst>
                                        <p:tav tm="0">
                                          <p:val>
                                            <p:strVal val="0-#ppt_w/2"/>
                                          </p:val>
                                        </p:tav>
                                        <p:tav tm="100000">
                                          <p:val>
                                            <p:strVal val="#ppt_x"/>
                                          </p:val>
                                        </p:tav>
                                      </p:tavLst>
                                    </p:anim>
                                    <p:anim calcmode="lin" valueType="num">
                                      <p:cBhvr additive="base">
                                        <p:cTn id="27" dur="500" fill="hold"/>
                                        <p:tgtEl>
                                          <p:spTgt spid="22"/>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500" fill="hold"/>
                                        <p:tgtEl>
                                          <p:spTgt spid="26"/>
                                        </p:tgtEl>
                                        <p:attrNameLst>
                                          <p:attrName>ppt_x</p:attrName>
                                        </p:attrNameLst>
                                      </p:cBhvr>
                                      <p:tavLst>
                                        <p:tav tm="0">
                                          <p:val>
                                            <p:strVal val="0-#ppt_w/2"/>
                                          </p:val>
                                        </p:tav>
                                        <p:tav tm="100000">
                                          <p:val>
                                            <p:strVal val="#ppt_x"/>
                                          </p:val>
                                        </p:tav>
                                      </p:tavLst>
                                    </p:anim>
                                    <p:anim calcmode="lin" valueType="num">
                                      <p:cBhvr additive="base">
                                        <p:cTn id="31" dur="500" fill="hold"/>
                                        <p:tgtEl>
                                          <p:spTgt spid="26"/>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 calcmode="lin" valueType="num">
                                      <p:cBhvr additive="base">
                                        <p:cTn id="34" dur="500" fill="hold"/>
                                        <p:tgtEl>
                                          <p:spTgt spid="31"/>
                                        </p:tgtEl>
                                        <p:attrNameLst>
                                          <p:attrName>ppt_x</p:attrName>
                                        </p:attrNameLst>
                                      </p:cBhvr>
                                      <p:tavLst>
                                        <p:tav tm="0">
                                          <p:val>
                                            <p:strVal val="0-#ppt_w/2"/>
                                          </p:val>
                                        </p:tav>
                                        <p:tav tm="100000">
                                          <p:val>
                                            <p:strVal val="#ppt_x"/>
                                          </p:val>
                                        </p:tav>
                                      </p:tavLst>
                                    </p:anim>
                                    <p:anim calcmode="lin" valueType="num">
                                      <p:cBhvr additive="base">
                                        <p:cTn id="35" dur="500" fill="hold"/>
                                        <p:tgtEl>
                                          <p:spTgt spid="31"/>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500" fill="hold"/>
                                        <p:tgtEl>
                                          <p:spTgt spid="32"/>
                                        </p:tgtEl>
                                        <p:attrNameLst>
                                          <p:attrName>ppt_x</p:attrName>
                                        </p:attrNameLst>
                                      </p:cBhvr>
                                      <p:tavLst>
                                        <p:tav tm="0">
                                          <p:val>
                                            <p:strVal val="0-#ppt_w/2"/>
                                          </p:val>
                                        </p:tav>
                                        <p:tav tm="100000">
                                          <p:val>
                                            <p:strVal val="#ppt_x"/>
                                          </p:val>
                                        </p:tav>
                                      </p:tavLst>
                                    </p:anim>
                                    <p:anim calcmode="lin" valueType="num">
                                      <p:cBhvr additive="base">
                                        <p:cTn id="39" dur="500" fill="hold"/>
                                        <p:tgtEl>
                                          <p:spTgt spid="32"/>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cBhvr additive="base">
                                        <p:cTn id="42" dur="500" fill="hold"/>
                                        <p:tgtEl>
                                          <p:spTgt spid="36"/>
                                        </p:tgtEl>
                                        <p:attrNameLst>
                                          <p:attrName>ppt_x</p:attrName>
                                        </p:attrNameLst>
                                      </p:cBhvr>
                                      <p:tavLst>
                                        <p:tav tm="0">
                                          <p:val>
                                            <p:strVal val="0-#ppt_w/2"/>
                                          </p:val>
                                        </p:tav>
                                        <p:tav tm="100000">
                                          <p:val>
                                            <p:strVal val="#ppt_x"/>
                                          </p:val>
                                        </p:tav>
                                      </p:tavLst>
                                    </p:anim>
                                    <p:anim calcmode="lin" valueType="num">
                                      <p:cBhvr additive="base">
                                        <p:cTn id="43" dur="500" fill="hold"/>
                                        <p:tgtEl>
                                          <p:spTgt spid="36"/>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 calcmode="lin" valueType="num">
                                      <p:cBhvr additive="base">
                                        <p:cTn id="46" dur="500" fill="hold"/>
                                        <p:tgtEl>
                                          <p:spTgt spid="33"/>
                                        </p:tgtEl>
                                        <p:attrNameLst>
                                          <p:attrName>ppt_x</p:attrName>
                                        </p:attrNameLst>
                                      </p:cBhvr>
                                      <p:tavLst>
                                        <p:tav tm="0">
                                          <p:val>
                                            <p:strVal val="0-#ppt_w/2"/>
                                          </p:val>
                                        </p:tav>
                                        <p:tav tm="100000">
                                          <p:val>
                                            <p:strVal val="#ppt_x"/>
                                          </p:val>
                                        </p:tav>
                                      </p:tavLst>
                                    </p:anim>
                                    <p:anim calcmode="lin" valueType="num">
                                      <p:cBhvr additive="base">
                                        <p:cTn id="47" dur="500" fill="hold"/>
                                        <p:tgtEl>
                                          <p:spTgt spid="33"/>
                                        </p:tgtEl>
                                        <p:attrNameLst>
                                          <p:attrName>ppt_y</p:attrName>
                                        </p:attrNameLst>
                                      </p:cBhvr>
                                      <p:tavLst>
                                        <p:tav tm="0">
                                          <p:val>
                                            <p:strVal val="#ppt_y"/>
                                          </p:val>
                                        </p:tav>
                                        <p:tav tm="100000">
                                          <p:val>
                                            <p:strVal val="#ppt_y"/>
                                          </p:val>
                                        </p:tav>
                                      </p:tavLst>
                                    </p:anim>
                                  </p:childTnLst>
                                </p:cTn>
                              </p:par>
                              <p:par>
                                <p:cTn id="48" presetID="10" presetClass="entr" presetSubtype="0"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500"/>
                                        <p:tgtEl>
                                          <p:spTgt spid="3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500"/>
                                        <p:tgtEl>
                                          <p:spTgt spid="3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fade">
                                      <p:cBhvr>
                                        <p:cTn id="58" dur="500"/>
                                        <p:tgtEl>
                                          <p:spTgt spid="38"/>
                                        </p:tgtEl>
                                      </p:cBhvr>
                                    </p:animEffect>
                                  </p:childTnLst>
                                </p:cTn>
                              </p:par>
                              <p:par>
                                <p:cTn id="59" presetID="10" presetClass="entr" presetSubtype="0" fill="hold" nodeType="with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fade">
                                      <p:cBhvr>
                                        <p:cTn id="61" dur="500"/>
                                        <p:tgtEl>
                                          <p:spTgt spid="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wipe(down)">
                                      <p:cBhvr>
                                        <p:cTn id="66" dur="500"/>
                                        <p:tgtEl>
                                          <p:spTgt spid="8"/>
                                        </p:tgtEl>
                                      </p:cBhvr>
                                    </p:animEffect>
                                  </p:childTnLst>
                                </p:cTn>
                              </p:par>
                            </p:childTnLst>
                          </p:cTn>
                        </p:par>
                        <p:par>
                          <p:cTn id="67" fill="hold">
                            <p:stCondLst>
                              <p:cond delay="500"/>
                            </p:stCondLst>
                            <p:childTnLst>
                              <p:par>
                                <p:cTn id="68" presetID="22" presetClass="entr" presetSubtype="4" fill="hold" nodeType="after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ipe(down)">
                                      <p:cBhvr>
                                        <p:cTn id="7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65" grpId="0" animBg="1"/>
      <p:bldP spid="18" grpId="0" animBg="1"/>
      <p:bldP spid="19" grpId="0"/>
      <p:bldP spid="21" grpId="0"/>
      <p:bldP spid="22" grpId="0" animBg="1"/>
      <p:bldP spid="26" grpId="0"/>
      <p:bldP spid="31" grpId="0" animBg="1"/>
      <p:bldP spid="32" grpId="0" animBg="1"/>
      <p:bldP spid="33" grpId="0" animBg="1"/>
      <p:bldP spid="36" grpId="0"/>
      <p:bldP spid="35" grpId="0" animBg="1"/>
      <p:bldP spid="37" grpId="0" animBg="1"/>
      <p:bldP spid="38" grpId="0"/>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hevron 83"/>
          <p:cNvSpPr/>
          <p:nvPr/>
        </p:nvSpPr>
        <p:spPr>
          <a:xfrm>
            <a:off x="5139559" y="553"/>
            <a:ext cx="7391585" cy="425116"/>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85" name="Pentagon 3"/>
          <p:cNvSpPr/>
          <p:nvPr/>
        </p:nvSpPr>
        <p:spPr>
          <a:xfrm>
            <a:off x="0" y="-1872"/>
            <a:ext cx="542274" cy="439200"/>
          </a:xfrm>
          <a:prstGeom prst="homePlate">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86" name="TextBox 4"/>
          <p:cNvSpPr txBox="1"/>
          <p:nvPr/>
        </p:nvSpPr>
        <p:spPr>
          <a:xfrm>
            <a:off x="922576" y="35333"/>
            <a:ext cx="4689948" cy="369332"/>
          </a:xfrm>
          <a:prstGeom prst="rect">
            <a:avLst/>
          </a:prstGeom>
          <a:noFill/>
        </p:spPr>
        <p:txBody>
          <a:bodyPr wrap="square" rtlCol="0">
            <a:spAutoFit/>
          </a:bodyPr>
          <a:lstStyle/>
          <a:p>
            <a:r>
              <a:rPr lang="fr-FR" dirty="0">
                <a:solidFill>
                  <a:prstClr val="black"/>
                </a:solidFill>
                <a:latin typeface="Century Gothic" panose="020B0502020202020204" pitchFamily="34" charset="0"/>
              </a:rPr>
              <a:t>Méthodologie</a:t>
            </a:r>
          </a:p>
        </p:txBody>
      </p:sp>
      <p:sp>
        <p:nvSpPr>
          <p:cNvPr id="68" name="Oval 10"/>
          <p:cNvSpPr/>
          <p:nvPr/>
        </p:nvSpPr>
        <p:spPr>
          <a:xfrm>
            <a:off x="5433118" y="74941"/>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solidFill>
                <a:prstClr val="white"/>
              </a:solidFill>
              <a:latin typeface="Caviar Dreams" pitchFamily="34" charset="0"/>
            </a:endParaRPr>
          </a:p>
        </p:txBody>
      </p:sp>
      <p:sp>
        <p:nvSpPr>
          <p:cNvPr id="30" name="Oval 29">
            <a:extLst>
              <a:ext uri="{FF2B5EF4-FFF2-40B4-BE49-F238E27FC236}">
                <a16:creationId xmlns:a16="http://schemas.microsoft.com/office/drawing/2014/main" id="{DA7CAC73-AF59-42F6-9C2B-C493954A9421}"/>
              </a:ext>
            </a:extLst>
          </p:cNvPr>
          <p:cNvSpPr/>
          <p:nvPr/>
        </p:nvSpPr>
        <p:spPr>
          <a:xfrm>
            <a:off x="5757511"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65" name="Oval 5"/>
          <p:cNvSpPr/>
          <p:nvPr/>
        </p:nvSpPr>
        <p:spPr>
          <a:xfrm>
            <a:off x="5413044" y="70723"/>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solidFill>
                <a:prstClr val="white"/>
              </a:solidFill>
              <a:latin typeface="Caviar Dreams" pitchFamily="34" charset="0"/>
            </a:endParaRPr>
          </a:p>
        </p:txBody>
      </p:sp>
      <p:sp>
        <p:nvSpPr>
          <p:cNvPr id="2" name="Espace réservé du numéro de diapositive 22">
            <a:extLst>
              <a:ext uri="{FF2B5EF4-FFF2-40B4-BE49-F238E27FC236}">
                <a16:creationId xmlns:a16="http://schemas.microsoft.com/office/drawing/2014/main" id="{8B35BEF5-9DC2-E0DE-9207-36B13B0BD20C}"/>
              </a:ext>
            </a:extLst>
          </p:cNvPr>
          <p:cNvSpPr txBox="1">
            <a:spLocks/>
          </p:cNvSpPr>
          <p:nvPr/>
        </p:nvSpPr>
        <p:spPr>
          <a:xfrm>
            <a:off x="11755998" y="6501439"/>
            <a:ext cx="628913" cy="35656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E7DC1A7-DA5D-45DE-8174-4FBCD0BDB448}" type="slidenum">
              <a:rPr lang="fr-FR" b="1" smtClean="0"/>
              <a:pPr/>
              <a:t>14</a:t>
            </a:fld>
            <a:endParaRPr lang="fr-FR" b="1" dirty="0"/>
          </a:p>
        </p:txBody>
      </p:sp>
      <p:sp>
        <p:nvSpPr>
          <p:cNvPr id="18" name="Chevron 6">
            <a:extLst>
              <a:ext uri="{FF2B5EF4-FFF2-40B4-BE49-F238E27FC236}">
                <a16:creationId xmlns:a16="http://schemas.microsoft.com/office/drawing/2014/main" id="{4AB944BD-EEC1-C999-4CC9-CF7F569D3195}"/>
              </a:ext>
            </a:extLst>
          </p:cNvPr>
          <p:cNvSpPr/>
          <p:nvPr/>
        </p:nvSpPr>
        <p:spPr>
          <a:xfrm>
            <a:off x="395840" y="918326"/>
            <a:ext cx="2730815" cy="144000"/>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19" name="Rectangle 18">
            <a:extLst>
              <a:ext uri="{FF2B5EF4-FFF2-40B4-BE49-F238E27FC236}">
                <a16:creationId xmlns:a16="http://schemas.microsoft.com/office/drawing/2014/main" id="{E0B15824-7BA5-2DBE-3923-7F591621BC7C}"/>
              </a:ext>
            </a:extLst>
          </p:cNvPr>
          <p:cNvSpPr/>
          <p:nvPr/>
        </p:nvSpPr>
        <p:spPr>
          <a:xfrm>
            <a:off x="1318338" y="575941"/>
            <a:ext cx="949299" cy="307777"/>
          </a:xfrm>
          <a:prstGeom prst="rect">
            <a:avLst/>
          </a:prstGeom>
        </p:spPr>
        <p:txBody>
          <a:bodyPr wrap="none">
            <a:spAutoFit/>
          </a:bodyPr>
          <a:lstStyle/>
          <a:p>
            <a:pPr algn="ctr"/>
            <a:r>
              <a:rPr lang="fr-MA" sz="1400" b="1" dirty="0">
                <a:solidFill>
                  <a:prstClr val="black"/>
                </a:solidFill>
                <a:latin typeface="Century Gothic" panose="020B0502020202020204" pitchFamily="34" charset="0"/>
              </a:rPr>
              <a:t>Données</a:t>
            </a:r>
            <a:endParaRPr lang="en-US" sz="1400" b="1" dirty="0">
              <a:solidFill>
                <a:prstClr val="black"/>
              </a:solidFill>
              <a:latin typeface="Century Gothic" panose="020B0502020202020204" pitchFamily="34" charset="0"/>
            </a:endParaRPr>
          </a:p>
        </p:txBody>
      </p:sp>
      <p:sp>
        <p:nvSpPr>
          <p:cNvPr id="21" name="Rectangle 20">
            <a:extLst>
              <a:ext uri="{FF2B5EF4-FFF2-40B4-BE49-F238E27FC236}">
                <a16:creationId xmlns:a16="http://schemas.microsoft.com/office/drawing/2014/main" id="{F298BF59-0E40-F4AA-3031-0F9A3FB3344A}"/>
              </a:ext>
            </a:extLst>
          </p:cNvPr>
          <p:cNvSpPr/>
          <p:nvPr/>
        </p:nvSpPr>
        <p:spPr>
          <a:xfrm>
            <a:off x="5459901" y="581923"/>
            <a:ext cx="4051823" cy="307777"/>
          </a:xfrm>
          <a:prstGeom prst="rect">
            <a:avLst/>
          </a:prstGeom>
        </p:spPr>
        <p:txBody>
          <a:bodyPr wrap="square">
            <a:spAutoFit/>
          </a:bodyPr>
          <a:lstStyle/>
          <a:p>
            <a:pPr algn="ctr"/>
            <a:r>
              <a:rPr lang="fr-FR" sz="1400" b="1" dirty="0">
                <a:solidFill>
                  <a:prstClr val="black"/>
                </a:solidFill>
                <a:latin typeface="Century Gothic" panose="020B0502020202020204" pitchFamily="34" charset="0"/>
              </a:rPr>
              <a:t>Métriques d’évaluation</a:t>
            </a:r>
            <a:endParaRPr lang="en-US" sz="1400" b="1" dirty="0">
              <a:solidFill>
                <a:prstClr val="black"/>
              </a:solidFill>
              <a:latin typeface="Century Gothic" panose="020B0502020202020204" pitchFamily="34" charset="0"/>
            </a:endParaRPr>
          </a:p>
        </p:txBody>
      </p:sp>
      <p:sp>
        <p:nvSpPr>
          <p:cNvPr id="22" name="Isosceles Triangle 35">
            <a:extLst>
              <a:ext uri="{FF2B5EF4-FFF2-40B4-BE49-F238E27FC236}">
                <a16:creationId xmlns:a16="http://schemas.microsoft.com/office/drawing/2014/main" id="{809AF80B-FBB2-D20B-90BE-C4847D5E0CA2}"/>
              </a:ext>
            </a:extLst>
          </p:cNvPr>
          <p:cNvSpPr/>
          <p:nvPr/>
        </p:nvSpPr>
        <p:spPr>
          <a:xfrm rot="10800000">
            <a:off x="1518930" y="1103122"/>
            <a:ext cx="288000" cy="144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tangle 25">
            <a:extLst>
              <a:ext uri="{FF2B5EF4-FFF2-40B4-BE49-F238E27FC236}">
                <a16:creationId xmlns:a16="http://schemas.microsoft.com/office/drawing/2014/main" id="{81202BC5-2702-1A71-8C50-DA474B12F4EE}"/>
              </a:ext>
            </a:extLst>
          </p:cNvPr>
          <p:cNvSpPr/>
          <p:nvPr/>
        </p:nvSpPr>
        <p:spPr>
          <a:xfrm>
            <a:off x="3492482" y="581924"/>
            <a:ext cx="2204450" cy="307777"/>
          </a:xfrm>
          <a:prstGeom prst="rect">
            <a:avLst/>
          </a:prstGeom>
        </p:spPr>
        <p:txBody>
          <a:bodyPr wrap="none">
            <a:spAutoFit/>
          </a:bodyPr>
          <a:lstStyle/>
          <a:p>
            <a:pPr algn="ctr"/>
            <a:r>
              <a:rPr lang="fr-FR" sz="1400" b="1" dirty="0">
                <a:solidFill>
                  <a:prstClr val="black"/>
                </a:solidFill>
                <a:latin typeface="Century Gothic" panose="020B0502020202020204" pitchFamily="34" charset="0"/>
              </a:rPr>
              <a:t>Protocole</a:t>
            </a:r>
            <a:r>
              <a:rPr lang="en-GB" sz="1400" b="1" dirty="0">
                <a:solidFill>
                  <a:prstClr val="black"/>
                </a:solidFill>
                <a:latin typeface="Century Gothic" panose="020B0502020202020204" pitchFamily="34" charset="0"/>
              </a:rPr>
              <a:t> Experimental</a:t>
            </a:r>
            <a:endParaRPr lang="en-US" sz="1400" b="1" dirty="0">
              <a:solidFill>
                <a:prstClr val="black"/>
              </a:solidFill>
              <a:latin typeface="Century Gothic" panose="020B0502020202020204" pitchFamily="34" charset="0"/>
            </a:endParaRPr>
          </a:p>
        </p:txBody>
      </p:sp>
      <p:sp>
        <p:nvSpPr>
          <p:cNvPr id="31" name="Chevron 36">
            <a:extLst>
              <a:ext uri="{FF2B5EF4-FFF2-40B4-BE49-F238E27FC236}">
                <a16:creationId xmlns:a16="http://schemas.microsoft.com/office/drawing/2014/main" id="{B9C36B40-39CE-A1C8-0479-00968106ACDE}"/>
              </a:ext>
            </a:extLst>
          </p:cNvPr>
          <p:cNvSpPr/>
          <p:nvPr/>
        </p:nvSpPr>
        <p:spPr>
          <a:xfrm>
            <a:off x="3236731" y="915960"/>
            <a:ext cx="2760344" cy="187162"/>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2" name="Chevron 36">
            <a:extLst>
              <a:ext uri="{FF2B5EF4-FFF2-40B4-BE49-F238E27FC236}">
                <a16:creationId xmlns:a16="http://schemas.microsoft.com/office/drawing/2014/main" id="{CEE0E080-CCA6-DBC5-B30D-CCFE37039F0E}"/>
              </a:ext>
            </a:extLst>
          </p:cNvPr>
          <p:cNvSpPr/>
          <p:nvPr/>
        </p:nvSpPr>
        <p:spPr>
          <a:xfrm>
            <a:off x="6105641" y="891610"/>
            <a:ext cx="2760344" cy="187162"/>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3" name="Chevron 36">
            <a:extLst>
              <a:ext uri="{FF2B5EF4-FFF2-40B4-BE49-F238E27FC236}">
                <a16:creationId xmlns:a16="http://schemas.microsoft.com/office/drawing/2014/main" id="{B65788E7-74EA-8E73-2BDC-7806929E6224}"/>
              </a:ext>
            </a:extLst>
          </p:cNvPr>
          <p:cNvSpPr/>
          <p:nvPr/>
        </p:nvSpPr>
        <p:spPr>
          <a:xfrm>
            <a:off x="8974551" y="881533"/>
            <a:ext cx="2760344" cy="187162"/>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6" name="Rectangle 35">
            <a:extLst>
              <a:ext uri="{FF2B5EF4-FFF2-40B4-BE49-F238E27FC236}">
                <a16:creationId xmlns:a16="http://schemas.microsoft.com/office/drawing/2014/main" id="{B4F66640-182D-4924-7BDF-2C49A7F67FB8}"/>
              </a:ext>
            </a:extLst>
          </p:cNvPr>
          <p:cNvSpPr/>
          <p:nvPr/>
        </p:nvSpPr>
        <p:spPr>
          <a:xfrm>
            <a:off x="9438580" y="555663"/>
            <a:ext cx="1619353" cy="307777"/>
          </a:xfrm>
          <a:prstGeom prst="rect">
            <a:avLst/>
          </a:prstGeom>
        </p:spPr>
        <p:txBody>
          <a:bodyPr wrap="none">
            <a:spAutoFit/>
          </a:bodyPr>
          <a:lstStyle/>
          <a:p>
            <a:pPr algn="ctr"/>
            <a:r>
              <a:rPr lang="en-US" sz="1400" b="1" dirty="0" err="1">
                <a:solidFill>
                  <a:prstClr val="black"/>
                </a:solidFill>
                <a:latin typeface="Century Gothic" panose="020B0502020202020204" pitchFamily="34" charset="0"/>
              </a:rPr>
              <a:t>Modèles</a:t>
            </a:r>
            <a:r>
              <a:rPr lang="en-US" sz="1400" b="1" dirty="0">
                <a:solidFill>
                  <a:prstClr val="black"/>
                </a:solidFill>
                <a:latin typeface="Century Gothic" panose="020B0502020202020204" pitchFamily="34" charset="0"/>
              </a:rPr>
              <a:t> </a:t>
            </a:r>
            <a:r>
              <a:rPr lang="en-US" sz="1400" b="1" dirty="0" err="1">
                <a:solidFill>
                  <a:prstClr val="black"/>
                </a:solidFill>
                <a:latin typeface="Century Gothic" panose="020B0502020202020204" pitchFamily="34" charset="0"/>
              </a:rPr>
              <a:t>retenus</a:t>
            </a:r>
            <a:endParaRPr lang="en-US" sz="1400" b="1" dirty="0">
              <a:solidFill>
                <a:prstClr val="black"/>
              </a:solidFill>
              <a:latin typeface="Century Gothic" panose="020B0502020202020204" pitchFamily="34" charset="0"/>
            </a:endParaRPr>
          </a:p>
        </p:txBody>
      </p:sp>
      <p:sp>
        <p:nvSpPr>
          <p:cNvPr id="71" name="Pentagon 3">
            <a:extLst>
              <a:ext uri="{FF2B5EF4-FFF2-40B4-BE49-F238E27FC236}">
                <a16:creationId xmlns:a16="http://schemas.microsoft.com/office/drawing/2014/main" id="{57D0E6F5-78A7-41FF-946F-9E13F35243BC}"/>
              </a:ext>
            </a:extLst>
          </p:cNvPr>
          <p:cNvSpPr/>
          <p:nvPr/>
        </p:nvSpPr>
        <p:spPr>
          <a:xfrm>
            <a:off x="0" y="-1872"/>
            <a:ext cx="542274" cy="439200"/>
          </a:xfrm>
          <a:prstGeom prst="homePlate">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72" name="Chevron 83">
            <a:extLst>
              <a:ext uri="{FF2B5EF4-FFF2-40B4-BE49-F238E27FC236}">
                <a16:creationId xmlns:a16="http://schemas.microsoft.com/office/drawing/2014/main" id="{A94826AF-6A5C-4DBF-9C3D-1BF1232533CE}"/>
              </a:ext>
            </a:extLst>
          </p:cNvPr>
          <p:cNvSpPr/>
          <p:nvPr/>
        </p:nvSpPr>
        <p:spPr>
          <a:xfrm>
            <a:off x="5139559" y="553"/>
            <a:ext cx="7391585" cy="425116"/>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73" name="TextBox 4">
            <a:extLst>
              <a:ext uri="{FF2B5EF4-FFF2-40B4-BE49-F238E27FC236}">
                <a16:creationId xmlns:a16="http://schemas.microsoft.com/office/drawing/2014/main" id="{4E8A4DC9-FD95-47E9-8C5A-243A772469F3}"/>
              </a:ext>
            </a:extLst>
          </p:cNvPr>
          <p:cNvSpPr txBox="1"/>
          <p:nvPr/>
        </p:nvSpPr>
        <p:spPr>
          <a:xfrm>
            <a:off x="922576" y="35333"/>
            <a:ext cx="4689948" cy="369332"/>
          </a:xfrm>
          <a:prstGeom prst="rect">
            <a:avLst/>
          </a:prstGeom>
          <a:noFill/>
        </p:spPr>
        <p:txBody>
          <a:bodyPr wrap="square" rtlCol="0">
            <a:spAutoFit/>
          </a:bodyPr>
          <a:lstStyle/>
          <a:p>
            <a:r>
              <a:rPr lang="fr-FR" dirty="0">
                <a:solidFill>
                  <a:prstClr val="black"/>
                </a:solidFill>
                <a:latin typeface="Century Gothic" panose="020B0502020202020204" pitchFamily="34" charset="0"/>
              </a:rPr>
              <a:t>Méthodologie</a:t>
            </a:r>
          </a:p>
        </p:txBody>
      </p:sp>
      <p:sp>
        <p:nvSpPr>
          <p:cNvPr id="74" name="Oval 8">
            <a:extLst>
              <a:ext uri="{FF2B5EF4-FFF2-40B4-BE49-F238E27FC236}">
                <a16:creationId xmlns:a16="http://schemas.microsoft.com/office/drawing/2014/main" id="{B97B6ED5-AAD0-4A8F-BD69-9014B9B05A93}"/>
              </a:ext>
            </a:extLst>
          </p:cNvPr>
          <p:cNvSpPr/>
          <p:nvPr/>
        </p:nvSpPr>
        <p:spPr>
          <a:xfrm>
            <a:off x="57168" y="66340"/>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1</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endParaRPr>
          </a:p>
        </p:txBody>
      </p:sp>
      <p:sp>
        <p:nvSpPr>
          <p:cNvPr id="75" name="Oval 10">
            <a:extLst>
              <a:ext uri="{FF2B5EF4-FFF2-40B4-BE49-F238E27FC236}">
                <a16:creationId xmlns:a16="http://schemas.microsoft.com/office/drawing/2014/main" id="{051E68F7-FDC8-484A-AB0C-C6D9D923DABD}"/>
              </a:ext>
            </a:extLst>
          </p:cNvPr>
          <p:cNvSpPr/>
          <p:nvPr/>
        </p:nvSpPr>
        <p:spPr>
          <a:xfrm>
            <a:off x="5433118" y="74941"/>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solidFill>
                <a:prstClr val="white"/>
              </a:solidFill>
              <a:latin typeface="Caviar Dreams" pitchFamily="34" charset="0"/>
            </a:endParaRPr>
          </a:p>
        </p:txBody>
      </p:sp>
      <p:sp>
        <p:nvSpPr>
          <p:cNvPr id="76" name="Oval 75">
            <a:extLst>
              <a:ext uri="{FF2B5EF4-FFF2-40B4-BE49-F238E27FC236}">
                <a16:creationId xmlns:a16="http://schemas.microsoft.com/office/drawing/2014/main" id="{38E220DD-C247-4844-A92E-BF89D2B98B49}"/>
              </a:ext>
            </a:extLst>
          </p:cNvPr>
          <p:cNvSpPr/>
          <p:nvPr/>
        </p:nvSpPr>
        <p:spPr>
          <a:xfrm>
            <a:off x="5757511"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77" name="Oval 5">
            <a:extLst>
              <a:ext uri="{FF2B5EF4-FFF2-40B4-BE49-F238E27FC236}">
                <a16:creationId xmlns:a16="http://schemas.microsoft.com/office/drawing/2014/main" id="{8E7CF235-540D-459D-8225-DE0CED3BF388}"/>
              </a:ext>
            </a:extLst>
          </p:cNvPr>
          <p:cNvSpPr/>
          <p:nvPr/>
        </p:nvSpPr>
        <p:spPr>
          <a:xfrm>
            <a:off x="681059"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solidFill>
                <a:prstClr val="white"/>
              </a:solidFill>
              <a:latin typeface="Caviar Dreams" pitchFamily="34" charset="0"/>
            </a:endParaRPr>
          </a:p>
        </p:txBody>
      </p:sp>
      <p:sp>
        <p:nvSpPr>
          <p:cNvPr id="9" name="Bande diagonale 60">
            <a:extLst>
              <a:ext uri="{FF2B5EF4-FFF2-40B4-BE49-F238E27FC236}">
                <a16:creationId xmlns:a16="http://schemas.microsoft.com/office/drawing/2014/main" id="{64556477-4701-DD08-826A-454FF5449787}"/>
              </a:ext>
            </a:extLst>
          </p:cNvPr>
          <p:cNvSpPr/>
          <p:nvPr/>
        </p:nvSpPr>
        <p:spPr>
          <a:xfrm rot="2616170">
            <a:off x="2856283" y="3208509"/>
            <a:ext cx="7489093" cy="7132473"/>
          </a:xfrm>
          <a:prstGeom prst="diagStripe">
            <a:avLst>
              <a:gd name="adj" fmla="val 98942"/>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schemeClr val="tx1"/>
              </a:solidFill>
            </a:endParaRPr>
          </a:p>
        </p:txBody>
      </p:sp>
      <p:pic>
        <p:nvPicPr>
          <p:cNvPr id="12" name="Picture 6">
            <a:extLst>
              <a:ext uri="{FF2B5EF4-FFF2-40B4-BE49-F238E27FC236}">
                <a16:creationId xmlns:a16="http://schemas.microsoft.com/office/drawing/2014/main" id="{0D84F016-B38D-1944-F5DB-E8D7DA832F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137" y="6242967"/>
            <a:ext cx="534542" cy="516944"/>
          </a:xfrm>
          <a:prstGeom prst="rect">
            <a:avLst/>
          </a:prstGeom>
        </p:spPr>
      </p:pic>
      <p:grpSp>
        <p:nvGrpSpPr>
          <p:cNvPr id="3" name="Group 2">
            <a:extLst>
              <a:ext uri="{FF2B5EF4-FFF2-40B4-BE49-F238E27FC236}">
                <a16:creationId xmlns:a16="http://schemas.microsoft.com/office/drawing/2014/main" id="{B4FA94DC-E6D5-4E96-862E-86CBCB6A4F0E}"/>
              </a:ext>
            </a:extLst>
          </p:cNvPr>
          <p:cNvGrpSpPr/>
          <p:nvPr/>
        </p:nvGrpSpPr>
        <p:grpSpPr>
          <a:xfrm>
            <a:off x="3389030" y="1247123"/>
            <a:ext cx="8802970" cy="5102824"/>
            <a:chOff x="3308124" y="1247123"/>
            <a:chExt cx="8802970" cy="5102824"/>
          </a:xfrm>
        </p:grpSpPr>
        <p:pic>
          <p:nvPicPr>
            <p:cNvPr id="37" name="Picture 36">
              <a:extLst>
                <a:ext uri="{FF2B5EF4-FFF2-40B4-BE49-F238E27FC236}">
                  <a16:creationId xmlns:a16="http://schemas.microsoft.com/office/drawing/2014/main" id="{A61A68C8-A46C-48DA-87A7-9D807637E9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8124" y="1247123"/>
              <a:ext cx="8802970" cy="4694917"/>
            </a:xfrm>
            <a:prstGeom prst="rect">
              <a:avLst/>
            </a:prstGeom>
          </p:spPr>
        </p:pic>
        <p:sp>
          <p:nvSpPr>
            <p:cNvPr id="5" name="TextBox 4">
              <a:extLst>
                <a:ext uri="{FF2B5EF4-FFF2-40B4-BE49-F238E27FC236}">
                  <a16:creationId xmlns:a16="http://schemas.microsoft.com/office/drawing/2014/main" id="{8510F368-4898-4D03-B3CE-DEAFBAB54112}"/>
                </a:ext>
              </a:extLst>
            </p:cNvPr>
            <p:cNvSpPr txBox="1"/>
            <p:nvPr/>
          </p:nvSpPr>
          <p:spPr>
            <a:xfrm>
              <a:off x="3492482" y="5980615"/>
              <a:ext cx="8407818" cy="369332"/>
            </a:xfrm>
            <a:prstGeom prst="rect">
              <a:avLst/>
            </a:prstGeom>
            <a:noFill/>
          </p:spPr>
          <p:txBody>
            <a:bodyPr wrap="square" rtlCol="0">
              <a:spAutoFit/>
            </a:bodyPr>
            <a:lstStyle/>
            <a:p>
              <a:pPr algn="ctr"/>
              <a:r>
                <a:rPr lang="fr-FR" dirty="0">
                  <a:latin typeface="Bahnschrift Condensed" panose="020B0502040204020203" pitchFamily="34" charset="0"/>
                </a:rPr>
                <a:t>Boîtes à moustache des variables cibles entre les ensembles d'entraînement et de test</a:t>
              </a:r>
            </a:p>
          </p:txBody>
        </p:sp>
      </p:grpSp>
      <p:sp>
        <p:nvSpPr>
          <p:cNvPr id="38" name="Rectangle : coins arrondis 21">
            <a:extLst>
              <a:ext uri="{FF2B5EF4-FFF2-40B4-BE49-F238E27FC236}">
                <a16:creationId xmlns:a16="http://schemas.microsoft.com/office/drawing/2014/main" id="{79A406F3-ADDA-48C1-B09E-2F1B6FAD28B2}"/>
              </a:ext>
            </a:extLst>
          </p:cNvPr>
          <p:cNvSpPr/>
          <p:nvPr/>
        </p:nvSpPr>
        <p:spPr>
          <a:xfrm>
            <a:off x="336844" y="1352455"/>
            <a:ext cx="3020278" cy="965455"/>
          </a:xfrm>
          <a:prstGeom prst="roundRect">
            <a:avLst/>
          </a:prstGeom>
          <a:solidFill>
            <a:srgbClr val="99B7BA">
              <a:alpha val="15000"/>
            </a:srgbClr>
          </a:solidFill>
          <a:ln>
            <a:solidFill>
              <a:srgbClr val="0099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latin typeface="Century Gothic" panose="020B0502020202020204" pitchFamily="34" charset="0"/>
                <a:cs typeface="Times New Roman" panose="02020603050405020304" pitchFamily="18" charset="0"/>
              </a:rPr>
              <a:t>Qualité de la partition des données</a:t>
            </a:r>
          </a:p>
        </p:txBody>
      </p:sp>
      <p:sp>
        <p:nvSpPr>
          <p:cNvPr id="39" name="TextBox 38">
            <a:extLst>
              <a:ext uri="{FF2B5EF4-FFF2-40B4-BE49-F238E27FC236}">
                <a16:creationId xmlns:a16="http://schemas.microsoft.com/office/drawing/2014/main" id="{80C1239F-4217-4131-9D43-B7D7FC1D677B}"/>
              </a:ext>
            </a:extLst>
          </p:cNvPr>
          <p:cNvSpPr txBox="1"/>
          <p:nvPr/>
        </p:nvSpPr>
        <p:spPr>
          <a:xfrm>
            <a:off x="383242" y="3346781"/>
            <a:ext cx="2645008" cy="783193"/>
          </a:xfrm>
          <a:prstGeom prst="roundRect">
            <a:avLst/>
          </a:prstGeom>
          <a:ln w="28575">
            <a:solidFill>
              <a:srgbClr val="145A6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fr-FR" sz="2000" b="1" dirty="0">
                <a:solidFill>
                  <a:schemeClr val="tx1"/>
                </a:solidFill>
                <a:latin typeface="Century Gothic" panose="020B0502020202020204" pitchFamily="34" charset="0"/>
                <a:cs typeface="Times New Roman" panose="02020603050405020304" pitchFamily="18" charset="0"/>
              </a:rPr>
              <a:t>Pour les variables à prédire</a:t>
            </a:r>
          </a:p>
        </p:txBody>
      </p:sp>
      <p:sp>
        <p:nvSpPr>
          <p:cNvPr id="40" name="TextBox 39">
            <a:extLst>
              <a:ext uri="{FF2B5EF4-FFF2-40B4-BE49-F238E27FC236}">
                <a16:creationId xmlns:a16="http://schemas.microsoft.com/office/drawing/2014/main" id="{C1C14E42-645F-47D7-9869-6C549B85A193}"/>
              </a:ext>
            </a:extLst>
          </p:cNvPr>
          <p:cNvSpPr txBox="1"/>
          <p:nvPr/>
        </p:nvSpPr>
        <p:spPr>
          <a:xfrm>
            <a:off x="681059" y="4632791"/>
            <a:ext cx="2892329" cy="1200329"/>
          </a:xfrm>
          <a:prstGeom prst="rect">
            <a:avLst/>
          </a:prstGeom>
          <a:noFill/>
        </p:spPr>
        <p:txBody>
          <a:bodyPr wrap="square">
            <a:spAutoFit/>
          </a:bodyPr>
          <a:lstStyle/>
          <a:p>
            <a:r>
              <a:rPr lang="fr-FR" b="1" dirty="0"/>
              <a:t>Distributions statistiques quasi-identiques entre les ensembles d’entrainement et de test</a:t>
            </a:r>
          </a:p>
        </p:txBody>
      </p:sp>
    </p:spTree>
    <p:extLst>
      <p:ext uri="{BB962C8B-B14F-4D97-AF65-F5344CB8AC3E}">
        <p14:creationId xmlns:p14="http://schemas.microsoft.com/office/powerpoint/2010/main" val="26967461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withEffect">
                                  <p:stCondLst>
                                    <p:cond delay="0"/>
                                  </p:stCondLst>
                                  <p:childTnLst>
                                    <p:animMotion origin="layout" path="M 0.00325 0.00069 L -0.39115 0.00069 " pathEditMode="relative" rAng="0" ptsTypes="AA">
                                      <p:cBhvr>
                                        <p:cTn id="6" dur="500" fill="hold"/>
                                        <p:tgtEl>
                                          <p:spTgt spid="65"/>
                                        </p:tgtEl>
                                        <p:attrNameLst>
                                          <p:attrName>ppt_x</p:attrName>
                                          <p:attrName>ppt_y</p:attrName>
                                        </p:attrNameLst>
                                      </p:cBhvr>
                                      <p:rCtr x="-19727" y="0"/>
                                    </p:animMotion>
                                  </p:childTnLst>
                                </p:cTn>
                              </p:par>
                              <p:par>
                                <p:cTn id="7" presetID="29" presetClass="entr"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visible"/>
                                      </p:to>
                                    </p:set>
                                    <p:anim calcmode="lin" valueType="num">
                                      <p:cBhvr>
                                        <p:cTn id="9" dur="750" fill="hold"/>
                                        <p:tgtEl>
                                          <p:spTgt spid="86"/>
                                        </p:tgtEl>
                                        <p:attrNameLst>
                                          <p:attrName>ppt_x</p:attrName>
                                        </p:attrNameLst>
                                      </p:cBhvr>
                                      <p:tavLst>
                                        <p:tav tm="0">
                                          <p:val>
                                            <p:strVal val="#ppt_x-.2"/>
                                          </p:val>
                                        </p:tav>
                                        <p:tav tm="100000">
                                          <p:val>
                                            <p:strVal val="#ppt_x"/>
                                          </p:val>
                                        </p:tav>
                                      </p:tavLst>
                                    </p:anim>
                                    <p:anim calcmode="lin" valueType="num">
                                      <p:cBhvr>
                                        <p:cTn id="10" dur="750" fill="hold"/>
                                        <p:tgtEl>
                                          <p:spTgt spid="86"/>
                                        </p:tgtEl>
                                        <p:attrNameLst>
                                          <p:attrName>ppt_y</p:attrName>
                                        </p:attrNameLst>
                                      </p:cBhvr>
                                      <p:tavLst>
                                        <p:tav tm="0">
                                          <p:val>
                                            <p:strVal val="#ppt_y"/>
                                          </p:val>
                                        </p:tav>
                                        <p:tav tm="100000">
                                          <p:val>
                                            <p:strVal val="#ppt_y"/>
                                          </p:val>
                                        </p:tav>
                                      </p:tavLst>
                                    </p:anim>
                                    <p:animEffect transition="in" filter="wipe(right)" prLst="gradientSize: 0.1">
                                      <p:cBhvr>
                                        <p:cTn id="11" dur="750"/>
                                        <p:tgtEl>
                                          <p:spTgt spid="86"/>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500" fill="hold"/>
                                        <p:tgtEl>
                                          <p:spTgt spid="18"/>
                                        </p:tgtEl>
                                        <p:attrNameLst>
                                          <p:attrName>ppt_x</p:attrName>
                                        </p:attrNameLst>
                                      </p:cBhvr>
                                      <p:tavLst>
                                        <p:tav tm="0">
                                          <p:val>
                                            <p:strVal val="0-#ppt_w/2"/>
                                          </p:val>
                                        </p:tav>
                                        <p:tav tm="100000">
                                          <p:val>
                                            <p:strVal val="#ppt_x"/>
                                          </p:val>
                                        </p:tav>
                                      </p:tavLst>
                                    </p:anim>
                                    <p:anim calcmode="lin" valueType="num">
                                      <p:cBhvr additive="base">
                                        <p:cTn id="15" dur="50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fill="hold"/>
                                        <p:tgtEl>
                                          <p:spTgt spid="21"/>
                                        </p:tgtEl>
                                        <p:attrNameLst>
                                          <p:attrName>ppt_x</p:attrName>
                                        </p:attrNameLst>
                                      </p:cBhvr>
                                      <p:tavLst>
                                        <p:tav tm="0">
                                          <p:val>
                                            <p:strVal val="0-#ppt_w/2"/>
                                          </p:val>
                                        </p:tav>
                                        <p:tav tm="100000">
                                          <p:val>
                                            <p:strVal val="#ppt_x"/>
                                          </p:val>
                                        </p:tav>
                                      </p:tavLst>
                                    </p:anim>
                                    <p:anim calcmode="lin" valueType="num">
                                      <p:cBhvr additive="base">
                                        <p:cTn id="19" dur="500" fill="hold"/>
                                        <p:tgtEl>
                                          <p:spTgt spid="21"/>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0-#ppt_w/2"/>
                                          </p:val>
                                        </p:tav>
                                        <p:tav tm="100000">
                                          <p:val>
                                            <p:strVal val="#ppt_x"/>
                                          </p:val>
                                        </p:tav>
                                      </p:tavLst>
                                    </p:anim>
                                    <p:anim calcmode="lin" valueType="num">
                                      <p:cBhvr additive="base">
                                        <p:cTn id="23" dur="500" fill="hold"/>
                                        <p:tgtEl>
                                          <p:spTgt spid="19"/>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additive="base">
                                        <p:cTn id="26" dur="500" fill="hold"/>
                                        <p:tgtEl>
                                          <p:spTgt spid="22"/>
                                        </p:tgtEl>
                                        <p:attrNameLst>
                                          <p:attrName>ppt_x</p:attrName>
                                        </p:attrNameLst>
                                      </p:cBhvr>
                                      <p:tavLst>
                                        <p:tav tm="0">
                                          <p:val>
                                            <p:strVal val="0-#ppt_w/2"/>
                                          </p:val>
                                        </p:tav>
                                        <p:tav tm="100000">
                                          <p:val>
                                            <p:strVal val="#ppt_x"/>
                                          </p:val>
                                        </p:tav>
                                      </p:tavLst>
                                    </p:anim>
                                    <p:anim calcmode="lin" valueType="num">
                                      <p:cBhvr additive="base">
                                        <p:cTn id="27" dur="500" fill="hold"/>
                                        <p:tgtEl>
                                          <p:spTgt spid="22"/>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500" fill="hold"/>
                                        <p:tgtEl>
                                          <p:spTgt spid="26"/>
                                        </p:tgtEl>
                                        <p:attrNameLst>
                                          <p:attrName>ppt_x</p:attrName>
                                        </p:attrNameLst>
                                      </p:cBhvr>
                                      <p:tavLst>
                                        <p:tav tm="0">
                                          <p:val>
                                            <p:strVal val="0-#ppt_w/2"/>
                                          </p:val>
                                        </p:tav>
                                        <p:tav tm="100000">
                                          <p:val>
                                            <p:strVal val="#ppt_x"/>
                                          </p:val>
                                        </p:tav>
                                      </p:tavLst>
                                    </p:anim>
                                    <p:anim calcmode="lin" valueType="num">
                                      <p:cBhvr additive="base">
                                        <p:cTn id="31" dur="500" fill="hold"/>
                                        <p:tgtEl>
                                          <p:spTgt spid="26"/>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 calcmode="lin" valueType="num">
                                      <p:cBhvr additive="base">
                                        <p:cTn id="34" dur="500" fill="hold"/>
                                        <p:tgtEl>
                                          <p:spTgt spid="31"/>
                                        </p:tgtEl>
                                        <p:attrNameLst>
                                          <p:attrName>ppt_x</p:attrName>
                                        </p:attrNameLst>
                                      </p:cBhvr>
                                      <p:tavLst>
                                        <p:tav tm="0">
                                          <p:val>
                                            <p:strVal val="0-#ppt_w/2"/>
                                          </p:val>
                                        </p:tav>
                                        <p:tav tm="100000">
                                          <p:val>
                                            <p:strVal val="#ppt_x"/>
                                          </p:val>
                                        </p:tav>
                                      </p:tavLst>
                                    </p:anim>
                                    <p:anim calcmode="lin" valueType="num">
                                      <p:cBhvr additive="base">
                                        <p:cTn id="35" dur="500" fill="hold"/>
                                        <p:tgtEl>
                                          <p:spTgt spid="31"/>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500" fill="hold"/>
                                        <p:tgtEl>
                                          <p:spTgt spid="32"/>
                                        </p:tgtEl>
                                        <p:attrNameLst>
                                          <p:attrName>ppt_x</p:attrName>
                                        </p:attrNameLst>
                                      </p:cBhvr>
                                      <p:tavLst>
                                        <p:tav tm="0">
                                          <p:val>
                                            <p:strVal val="0-#ppt_w/2"/>
                                          </p:val>
                                        </p:tav>
                                        <p:tav tm="100000">
                                          <p:val>
                                            <p:strVal val="#ppt_x"/>
                                          </p:val>
                                        </p:tav>
                                      </p:tavLst>
                                    </p:anim>
                                    <p:anim calcmode="lin" valueType="num">
                                      <p:cBhvr additive="base">
                                        <p:cTn id="39" dur="500" fill="hold"/>
                                        <p:tgtEl>
                                          <p:spTgt spid="32"/>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cBhvr additive="base">
                                        <p:cTn id="42" dur="500" fill="hold"/>
                                        <p:tgtEl>
                                          <p:spTgt spid="36"/>
                                        </p:tgtEl>
                                        <p:attrNameLst>
                                          <p:attrName>ppt_x</p:attrName>
                                        </p:attrNameLst>
                                      </p:cBhvr>
                                      <p:tavLst>
                                        <p:tav tm="0">
                                          <p:val>
                                            <p:strVal val="0-#ppt_w/2"/>
                                          </p:val>
                                        </p:tav>
                                        <p:tav tm="100000">
                                          <p:val>
                                            <p:strVal val="#ppt_x"/>
                                          </p:val>
                                        </p:tav>
                                      </p:tavLst>
                                    </p:anim>
                                    <p:anim calcmode="lin" valueType="num">
                                      <p:cBhvr additive="base">
                                        <p:cTn id="43" dur="500" fill="hold"/>
                                        <p:tgtEl>
                                          <p:spTgt spid="36"/>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 calcmode="lin" valueType="num">
                                      <p:cBhvr additive="base">
                                        <p:cTn id="46" dur="500" fill="hold"/>
                                        <p:tgtEl>
                                          <p:spTgt spid="33"/>
                                        </p:tgtEl>
                                        <p:attrNameLst>
                                          <p:attrName>ppt_x</p:attrName>
                                        </p:attrNameLst>
                                      </p:cBhvr>
                                      <p:tavLst>
                                        <p:tav tm="0">
                                          <p:val>
                                            <p:strVal val="0-#ppt_w/2"/>
                                          </p:val>
                                        </p:tav>
                                        <p:tav tm="100000">
                                          <p:val>
                                            <p:strVal val="#ppt_x"/>
                                          </p:val>
                                        </p:tav>
                                      </p:tavLst>
                                    </p:anim>
                                    <p:anim calcmode="lin" valueType="num">
                                      <p:cBhvr additive="base">
                                        <p:cTn id="47" dur="500" fill="hold"/>
                                        <p:tgtEl>
                                          <p:spTgt spid="33"/>
                                        </p:tgtEl>
                                        <p:attrNameLst>
                                          <p:attrName>ppt_y</p:attrName>
                                        </p:attrNameLst>
                                      </p:cBhvr>
                                      <p:tavLst>
                                        <p:tav tm="0">
                                          <p:val>
                                            <p:strVal val="#ppt_y"/>
                                          </p:val>
                                        </p:tav>
                                        <p:tav tm="100000">
                                          <p:val>
                                            <p:strVal val="#ppt_y"/>
                                          </p:val>
                                        </p:tav>
                                      </p:tavLst>
                                    </p:anim>
                                  </p:childTnLst>
                                </p:cTn>
                              </p:par>
                              <p:par>
                                <p:cTn id="48" presetID="10" presetClass="entr" presetSubtype="0" fill="hold" grpId="0"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500"/>
                                        <p:tgtEl>
                                          <p:spTgt spid="3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fade">
                                      <p:cBhvr>
                                        <p:cTn id="55" dur="500"/>
                                        <p:tgtEl>
                                          <p:spTgt spid="39"/>
                                        </p:tgtEl>
                                      </p:cBhvr>
                                    </p:animEffect>
                                  </p:childTnLst>
                                </p:cTn>
                              </p:par>
                              <p:par>
                                <p:cTn id="56" presetID="10" presetClass="entr" presetSubtype="0" fill="hold" nodeType="with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fade">
                                      <p:cBhvr>
                                        <p:cTn id="58" dur="500"/>
                                        <p:tgtEl>
                                          <p:spTgt spid="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65" grpId="0" animBg="1"/>
      <p:bldP spid="18" grpId="0" animBg="1"/>
      <p:bldP spid="19" grpId="0"/>
      <p:bldP spid="21" grpId="0"/>
      <p:bldP spid="22" grpId="0" animBg="1"/>
      <p:bldP spid="26" grpId="0"/>
      <p:bldP spid="31" grpId="0" animBg="1"/>
      <p:bldP spid="32" grpId="0" animBg="1"/>
      <p:bldP spid="33" grpId="0" animBg="1"/>
      <p:bldP spid="36" grpId="0"/>
      <p:bldP spid="38" grpId="0" animBg="1"/>
      <p:bldP spid="39" grpId="0" animBg="1"/>
      <p:bldP spid="4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hevron 83"/>
          <p:cNvSpPr/>
          <p:nvPr/>
        </p:nvSpPr>
        <p:spPr>
          <a:xfrm>
            <a:off x="5139559" y="553"/>
            <a:ext cx="7391585" cy="425116"/>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85" name="Pentagon 3"/>
          <p:cNvSpPr/>
          <p:nvPr/>
        </p:nvSpPr>
        <p:spPr>
          <a:xfrm>
            <a:off x="0" y="-1872"/>
            <a:ext cx="542274" cy="439200"/>
          </a:xfrm>
          <a:prstGeom prst="homePlate">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86" name="TextBox 4"/>
          <p:cNvSpPr txBox="1"/>
          <p:nvPr/>
        </p:nvSpPr>
        <p:spPr>
          <a:xfrm>
            <a:off x="922576" y="35333"/>
            <a:ext cx="4689948" cy="369332"/>
          </a:xfrm>
          <a:prstGeom prst="rect">
            <a:avLst/>
          </a:prstGeom>
          <a:noFill/>
        </p:spPr>
        <p:txBody>
          <a:bodyPr wrap="square" rtlCol="0">
            <a:spAutoFit/>
          </a:bodyPr>
          <a:lstStyle/>
          <a:p>
            <a:r>
              <a:rPr lang="fr-FR" dirty="0">
                <a:solidFill>
                  <a:prstClr val="black"/>
                </a:solidFill>
                <a:latin typeface="Century Gothic" panose="020B0502020202020204" pitchFamily="34" charset="0"/>
              </a:rPr>
              <a:t>Méthodologie</a:t>
            </a:r>
          </a:p>
        </p:txBody>
      </p:sp>
      <p:sp>
        <p:nvSpPr>
          <p:cNvPr id="68" name="Oval 10"/>
          <p:cNvSpPr/>
          <p:nvPr/>
        </p:nvSpPr>
        <p:spPr>
          <a:xfrm>
            <a:off x="5433118" y="74941"/>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solidFill>
                <a:prstClr val="white"/>
              </a:solidFill>
              <a:latin typeface="Caviar Dreams" pitchFamily="34" charset="0"/>
            </a:endParaRPr>
          </a:p>
        </p:txBody>
      </p:sp>
      <p:sp>
        <p:nvSpPr>
          <p:cNvPr id="30" name="Oval 29">
            <a:extLst>
              <a:ext uri="{FF2B5EF4-FFF2-40B4-BE49-F238E27FC236}">
                <a16:creationId xmlns:a16="http://schemas.microsoft.com/office/drawing/2014/main" id="{DA7CAC73-AF59-42F6-9C2B-C493954A9421}"/>
              </a:ext>
            </a:extLst>
          </p:cNvPr>
          <p:cNvSpPr/>
          <p:nvPr/>
        </p:nvSpPr>
        <p:spPr>
          <a:xfrm>
            <a:off x="5757511"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65" name="Oval 5"/>
          <p:cNvSpPr/>
          <p:nvPr/>
        </p:nvSpPr>
        <p:spPr>
          <a:xfrm>
            <a:off x="5413044" y="70723"/>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solidFill>
                <a:prstClr val="white"/>
              </a:solidFill>
              <a:latin typeface="Caviar Dreams" pitchFamily="34" charset="0"/>
            </a:endParaRPr>
          </a:p>
        </p:txBody>
      </p:sp>
      <p:sp>
        <p:nvSpPr>
          <p:cNvPr id="2" name="Espace réservé du numéro de diapositive 22">
            <a:extLst>
              <a:ext uri="{FF2B5EF4-FFF2-40B4-BE49-F238E27FC236}">
                <a16:creationId xmlns:a16="http://schemas.microsoft.com/office/drawing/2014/main" id="{8B35BEF5-9DC2-E0DE-9207-36B13B0BD20C}"/>
              </a:ext>
            </a:extLst>
          </p:cNvPr>
          <p:cNvSpPr txBox="1">
            <a:spLocks/>
          </p:cNvSpPr>
          <p:nvPr/>
        </p:nvSpPr>
        <p:spPr>
          <a:xfrm>
            <a:off x="11755998" y="6501439"/>
            <a:ext cx="628913" cy="35656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E7DC1A7-DA5D-45DE-8174-4FBCD0BDB448}" type="slidenum">
              <a:rPr lang="fr-FR" b="1" smtClean="0"/>
              <a:pPr/>
              <a:t>15</a:t>
            </a:fld>
            <a:endParaRPr lang="fr-FR" b="1" dirty="0"/>
          </a:p>
        </p:txBody>
      </p:sp>
      <p:sp>
        <p:nvSpPr>
          <p:cNvPr id="18" name="Chevron 6">
            <a:extLst>
              <a:ext uri="{FF2B5EF4-FFF2-40B4-BE49-F238E27FC236}">
                <a16:creationId xmlns:a16="http://schemas.microsoft.com/office/drawing/2014/main" id="{4AB944BD-EEC1-C999-4CC9-CF7F569D3195}"/>
              </a:ext>
            </a:extLst>
          </p:cNvPr>
          <p:cNvSpPr/>
          <p:nvPr/>
        </p:nvSpPr>
        <p:spPr>
          <a:xfrm>
            <a:off x="395840" y="918326"/>
            <a:ext cx="2730815" cy="144000"/>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19" name="Rectangle 18">
            <a:extLst>
              <a:ext uri="{FF2B5EF4-FFF2-40B4-BE49-F238E27FC236}">
                <a16:creationId xmlns:a16="http://schemas.microsoft.com/office/drawing/2014/main" id="{E0B15824-7BA5-2DBE-3923-7F591621BC7C}"/>
              </a:ext>
            </a:extLst>
          </p:cNvPr>
          <p:cNvSpPr/>
          <p:nvPr/>
        </p:nvSpPr>
        <p:spPr>
          <a:xfrm>
            <a:off x="1318338" y="575941"/>
            <a:ext cx="949299" cy="307777"/>
          </a:xfrm>
          <a:prstGeom prst="rect">
            <a:avLst/>
          </a:prstGeom>
        </p:spPr>
        <p:txBody>
          <a:bodyPr wrap="none">
            <a:spAutoFit/>
          </a:bodyPr>
          <a:lstStyle/>
          <a:p>
            <a:pPr algn="ctr"/>
            <a:r>
              <a:rPr lang="fr-MA" sz="1400" b="1" dirty="0">
                <a:solidFill>
                  <a:prstClr val="black"/>
                </a:solidFill>
                <a:latin typeface="Century Gothic" panose="020B0502020202020204" pitchFamily="34" charset="0"/>
              </a:rPr>
              <a:t>Données</a:t>
            </a:r>
            <a:endParaRPr lang="en-US" sz="1400" b="1" dirty="0">
              <a:solidFill>
                <a:prstClr val="black"/>
              </a:solidFill>
              <a:latin typeface="Century Gothic" panose="020B0502020202020204" pitchFamily="34" charset="0"/>
            </a:endParaRPr>
          </a:p>
        </p:txBody>
      </p:sp>
      <p:sp>
        <p:nvSpPr>
          <p:cNvPr id="21" name="Rectangle 20">
            <a:extLst>
              <a:ext uri="{FF2B5EF4-FFF2-40B4-BE49-F238E27FC236}">
                <a16:creationId xmlns:a16="http://schemas.microsoft.com/office/drawing/2014/main" id="{F298BF59-0E40-F4AA-3031-0F9A3FB3344A}"/>
              </a:ext>
            </a:extLst>
          </p:cNvPr>
          <p:cNvSpPr/>
          <p:nvPr/>
        </p:nvSpPr>
        <p:spPr>
          <a:xfrm>
            <a:off x="5459901" y="581923"/>
            <a:ext cx="4051823" cy="307777"/>
          </a:xfrm>
          <a:prstGeom prst="rect">
            <a:avLst/>
          </a:prstGeom>
        </p:spPr>
        <p:txBody>
          <a:bodyPr wrap="square">
            <a:spAutoFit/>
          </a:bodyPr>
          <a:lstStyle/>
          <a:p>
            <a:pPr algn="ctr"/>
            <a:r>
              <a:rPr lang="fr-FR" sz="1400" b="1" dirty="0">
                <a:solidFill>
                  <a:prstClr val="black"/>
                </a:solidFill>
                <a:latin typeface="Century Gothic" panose="020B0502020202020204" pitchFamily="34" charset="0"/>
              </a:rPr>
              <a:t>Métriques d’évaluation</a:t>
            </a:r>
            <a:endParaRPr lang="en-US" sz="1400" b="1" dirty="0">
              <a:solidFill>
                <a:prstClr val="black"/>
              </a:solidFill>
              <a:latin typeface="Century Gothic" panose="020B0502020202020204" pitchFamily="34" charset="0"/>
            </a:endParaRPr>
          </a:p>
        </p:txBody>
      </p:sp>
      <p:sp>
        <p:nvSpPr>
          <p:cNvPr id="22" name="Isosceles Triangle 35">
            <a:extLst>
              <a:ext uri="{FF2B5EF4-FFF2-40B4-BE49-F238E27FC236}">
                <a16:creationId xmlns:a16="http://schemas.microsoft.com/office/drawing/2014/main" id="{809AF80B-FBB2-D20B-90BE-C4847D5E0CA2}"/>
              </a:ext>
            </a:extLst>
          </p:cNvPr>
          <p:cNvSpPr/>
          <p:nvPr/>
        </p:nvSpPr>
        <p:spPr>
          <a:xfrm rot="10800000">
            <a:off x="1518930" y="1103122"/>
            <a:ext cx="288000" cy="144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tangle 25">
            <a:extLst>
              <a:ext uri="{FF2B5EF4-FFF2-40B4-BE49-F238E27FC236}">
                <a16:creationId xmlns:a16="http://schemas.microsoft.com/office/drawing/2014/main" id="{81202BC5-2702-1A71-8C50-DA474B12F4EE}"/>
              </a:ext>
            </a:extLst>
          </p:cNvPr>
          <p:cNvSpPr/>
          <p:nvPr/>
        </p:nvSpPr>
        <p:spPr>
          <a:xfrm>
            <a:off x="3492482" y="581924"/>
            <a:ext cx="2204450" cy="307777"/>
          </a:xfrm>
          <a:prstGeom prst="rect">
            <a:avLst/>
          </a:prstGeom>
        </p:spPr>
        <p:txBody>
          <a:bodyPr wrap="none">
            <a:spAutoFit/>
          </a:bodyPr>
          <a:lstStyle/>
          <a:p>
            <a:pPr algn="ctr"/>
            <a:r>
              <a:rPr lang="fr-FR" sz="1400" b="1" dirty="0">
                <a:solidFill>
                  <a:prstClr val="black"/>
                </a:solidFill>
                <a:latin typeface="Century Gothic" panose="020B0502020202020204" pitchFamily="34" charset="0"/>
              </a:rPr>
              <a:t>Protocole</a:t>
            </a:r>
            <a:r>
              <a:rPr lang="en-GB" sz="1400" b="1" dirty="0">
                <a:solidFill>
                  <a:prstClr val="black"/>
                </a:solidFill>
                <a:latin typeface="Century Gothic" panose="020B0502020202020204" pitchFamily="34" charset="0"/>
              </a:rPr>
              <a:t> Experimental</a:t>
            </a:r>
            <a:endParaRPr lang="en-US" sz="1400" b="1" dirty="0">
              <a:solidFill>
                <a:prstClr val="black"/>
              </a:solidFill>
              <a:latin typeface="Century Gothic" panose="020B0502020202020204" pitchFamily="34" charset="0"/>
            </a:endParaRPr>
          </a:p>
        </p:txBody>
      </p:sp>
      <p:sp>
        <p:nvSpPr>
          <p:cNvPr id="31" name="Chevron 36">
            <a:extLst>
              <a:ext uri="{FF2B5EF4-FFF2-40B4-BE49-F238E27FC236}">
                <a16:creationId xmlns:a16="http://schemas.microsoft.com/office/drawing/2014/main" id="{B9C36B40-39CE-A1C8-0479-00968106ACDE}"/>
              </a:ext>
            </a:extLst>
          </p:cNvPr>
          <p:cNvSpPr/>
          <p:nvPr/>
        </p:nvSpPr>
        <p:spPr>
          <a:xfrm>
            <a:off x="3236731" y="915960"/>
            <a:ext cx="2760344" cy="187162"/>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2" name="Chevron 36">
            <a:extLst>
              <a:ext uri="{FF2B5EF4-FFF2-40B4-BE49-F238E27FC236}">
                <a16:creationId xmlns:a16="http://schemas.microsoft.com/office/drawing/2014/main" id="{CEE0E080-CCA6-DBC5-B30D-CCFE37039F0E}"/>
              </a:ext>
            </a:extLst>
          </p:cNvPr>
          <p:cNvSpPr/>
          <p:nvPr/>
        </p:nvSpPr>
        <p:spPr>
          <a:xfrm>
            <a:off x="6105641" y="891610"/>
            <a:ext cx="2760344" cy="187162"/>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3" name="Chevron 36">
            <a:extLst>
              <a:ext uri="{FF2B5EF4-FFF2-40B4-BE49-F238E27FC236}">
                <a16:creationId xmlns:a16="http://schemas.microsoft.com/office/drawing/2014/main" id="{B65788E7-74EA-8E73-2BDC-7806929E6224}"/>
              </a:ext>
            </a:extLst>
          </p:cNvPr>
          <p:cNvSpPr/>
          <p:nvPr/>
        </p:nvSpPr>
        <p:spPr>
          <a:xfrm>
            <a:off x="8974551" y="881533"/>
            <a:ext cx="2760344" cy="187162"/>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6" name="Rectangle 35">
            <a:extLst>
              <a:ext uri="{FF2B5EF4-FFF2-40B4-BE49-F238E27FC236}">
                <a16:creationId xmlns:a16="http://schemas.microsoft.com/office/drawing/2014/main" id="{B4F66640-182D-4924-7BDF-2C49A7F67FB8}"/>
              </a:ext>
            </a:extLst>
          </p:cNvPr>
          <p:cNvSpPr/>
          <p:nvPr/>
        </p:nvSpPr>
        <p:spPr>
          <a:xfrm>
            <a:off x="9438580" y="555663"/>
            <a:ext cx="1619353" cy="307777"/>
          </a:xfrm>
          <a:prstGeom prst="rect">
            <a:avLst/>
          </a:prstGeom>
        </p:spPr>
        <p:txBody>
          <a:bodyPr wrap="none">
            <a:spAutoFit/>
          </a:bodyPr>
          <a:lstStyle/>
          <a:p>
            <a:pPr algn="ctr"/>
            <a:r>
              <a:rPr lang="en-US" sz="1400" b="1" dirty="0" err="1">
                <a:solidFill>
                  <a:prstClr val="black"/>
                </a:solidFill>
                <a:latin typeface="Century Gothic" panose="020B0502020202020204" pitchFamily="34" charset="0"/>
              </a:rPr>
              <a:t>Modèles</a:t>
            </a:r>
            <a:r>
              <a:rPr lang="en-US" sz="1400" b="1" dirty="0">
                <a:solidFill>
                  <a:prstClr val="black"/>
                </a:solidFill>
                <a:latin typeface="Century Gothic" panose="020B0502020202020204" pitchFamily="34" charset="0"/>
              </a:rPr>
              <a:t> </a:t>
            </a:r>
            <a:r>
              <a:rPr lang="en-US" sz="1400" b="1" dirty="0" err="1">
                <a:solidFill>
                  <a:prstClr val="black"/>
                </a:solidFill>
                <a:latin typeface="Century Gothic" panose="020B0502020202020204" pitchFamily="34" charset="0"/>
              </a:rPr>
              <a:t>retenus</a:t>
            </a:r>
            <a:endParaRPr lang="en-US" sz="1400" b="1" dirty="0">
              <a:solidFill>
                <a:prstClr val="black"/>
              </a:solidFill>
              <a:latin typeface="Century Gothic" panose="020B0502020202020204" pitchFamily="34" charset="0"/>
            </a:endParaRPr>
          </a:p>
        </p:txBody>
      </p:sp>
      <p:sp>
        <p:nvSpPr>
          <p:cNvPr id="71" name="Pentagon 3">
            <a:extLst>
              <a:ext uri="{FF2B5EF4-FFF2-40B4-BE49-F238E27FC236}">
                <a16:creationId xmlns:a16="http://schemas.microsoft.com/office/drawing/2014/main" id="{57D0E6F5-78A7-41FF-946F-9E13F35243BC}"/>
              </a:ext>
            </a:extLst>
          </p:cNvPr>
          <p:cNvSpPr/>
          <p:nvPr/>
        </p:nvSpPr>
        <p:spPr>
          <a:xfrm>
            <a:off x="0" y="-1872"/>
            <a:ext cx="542274" cy="439200"/>
          </a:xfrm>
          <a:prstGeom prst="homePlate">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72" name="Chevron 83">
            <a:extLst>
              <a:ext uri="{FF2B5EF4-FFF2-40B4-BE49-F238E27FC236}">
                <a16:creationId xmlns:a16="http://schemas.microsoft.com/office/drawing/2014/main" id="{A94826AF-6A5C-4DBF-9C3D-1BF1232533CE}"/>
              </a:ext>
            </a:extLst>
          </p:cNvPr>
          <p:cNvSpPr/>
          <p:nvPr/>
        </p:nvSpPr>
        <p:spPr>
          <a:xfrm>
            <a:off x="5139559" y="553"/>
            <a:ext cx="7391585" cy="425116"/>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73" name="TextBox 4">
            <a:extLst>
              <a:ext uri="{FF2B5EF4-FFF2-40B4-BE49-F238E27FC236}">
                <a16:creationId xmlns:a16="http://schemas.microsoft.com/office/drawing/2014/main" id="{4E8A4DC9-FD95-47E9-8C5A-243A772469F3}"/>
              </a:ext>
            </a:extLst>
          </p:cNvPr>
          <p:cNvSpPr txBox="1"/>
          <p:nvPr/>
        </p:nvSpPr>
        <p:spPr>
          <a:xfrm>
            <a:off x="922576" y="35333"/>
            <a:ext cx="4689948" cy="369332"/>
          </a:xfrm>
          <a:prstGeom prst="rect">
            <a:avLst/>
          </a:prstGeom>
          <a:noFill/>
        </p:spPr>
        <p:txBody>
          <a:bodyPr wrap="square" rtlCol="0">
            <a:spAutoFit/>
          </a:bodyPr>
          <a:lstStyle/>
          <a:p>
            <a:r>
              <a:rPr lang="fr-FR" dirty="0">
                <a:solidFill>
                  <a:prstClr val="black"/>
                </a:solidFill>
                <a:latin typeface="Century Gothic" panose="020B0502020202020204" pitchFamily="34" charset="0"/>
              </a:rPr>
              <a:t>Méthodologie</a:t>
            </a:r>
          </a:p>
        </p:txBody>
      </p:sp>
      <p:sp>
        <p:nvSpPr>
          <p:cNvPr id="74" name="Oval 8">
            <a:extLst>
              <a:ext uri="{FF2B5EF4-FFF2-40B4-BE49-F238E27FC236}">
                <a16:creationId xmlns:a16="http://schemas.microsoft.com/office/drawing/2014/main" id="{B97B6ED5-AAD0-4A8F-BD69-9014B9B05A93}"/>
              </a:ext>
            </a:extLst>
          </p:cNvPr>
          <p:cNvSpPr/>
          <p:nvPr/>
        </p:nvSpPr>
        <p:spPr>
          <a:xfrm>
            <a:off x="57168" y="66340"/>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1</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endParaRPr>
          </a:p>
        </p:txBody>
      </p:sp>
      <p:sp>
        <p:nvSpPr>
          <p:cNvPr id="75" name="Oval 10">
            <a:extLst>
              <a:ext uri="{FF2B5EF4-FFF2-40B4-BE49-F238E27FC236}">
                <a16:creationId xmlns:a16="http://schemas.microsoft.com/office/drawing/2014/main" id="{051E68F7-FDC8-484A-AB0C-C6D9D923DABD}"/>
              </a:ext>
            </a:extLst>
          </p:cNvPr>
          <p:cNvSpPr/>
          <p:nvPr/>
        </p:nvSpPr>
        <p:spPr>
          <a:xfrm>
            <a:off x="5433118" y="74941"/>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solidFill>
                <a:prstClr val="white"/>
              </a:solidFill>
              <a:latin typeface="Caviar Dreams" pitchFamily="34" charset="0"/>
            </a:endParaRPr>
          </a:p>
        </p:txBody>
      </p:sp>
      <p:sp>
        <p:nvSpPr>
          <p:cNvPr id="76" name="Oval 75">
            <a:extLst>
              <a:ext uri="{FF2B5EF4-FFF2-40B4-BE49-F238E27FC236}">
                <a16:creationId xmlns:a16="http://schemas.microsoft.com/office/drawing/2014/main" id="{38E220DD-C247-4844-A92E-BF89D2B98B49}"/>
              </a:ext>
            </a:extLst>
          </p:cNvPr>
          <p:cNvSpPr/>
          <p:nvPr/>
        </p:nvSpPr>
        <p:spPr>
          <a:xfrm>
            <a:off x="5757511"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77" name="Oval 5">
            <a:extLst>
              <a:ext uri="{FF2B5EF4-FFF2-40B4-BE49-F238E27FC236}">
                <a16:creationId xmlns:a16="http://schemas.microsoft.com/office/drawing/2014/main" id="{8E7CF235-540D-459D-8225-DE0CED3BF388}"/>
              </a:ext>
            </a:extLst>
          </p:cNvPr>
          <p:cNvSpPr/>
          <p:nvPr/>
        </p:nvSpPr>
        <p:spPr>
          <a:xfrm>
            <a:off x="681059"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solidFill>
                <a:prstClr val="white"/>
              </a:solidFill>
              <a:latin typeface="Caviar Dreams" pitchFamily="34" charset="0"/>
            </a:endParaRPr>
          </a:p>
        </p:txBody>
      </p:sp>
      <p:sp>
        <p:nvSpPr>
          <p:cNvPr id="9" name="Bande diagonale 60">
            <a:extLst>
              <a:ext uri="{FF2B5EF4-FFF2-40B4-BE49-F238E27FC236}">
                <a16:creationId xmlns:a16="http://schemas.microsoft.com/office/drawing/2014/main" id="{64556477-4701-DD08-826A-454FF5449787}"/>
              </a:ext>
            </a:extLst>
          </p:cNvPr>
          <p:cNvSpPr/>
          <p:nvPr/>
        </p:nvSpPr>
        <p:spPr>
          <a:xfrm rot="2616170">
            <a:off x="2856283" y="3208509"/>
            <a:ext cx="7489093" cy="7132473"/>
          </a:xfrm>
          <a:prstGeom prst="diagStripe">
            <a:avLst>
              <a:gd name="adj" fmla="val 98942"/>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schemeClr val="tx1"/>
              </a:solidFill>
            </a:endParaRPr>
          </a:p>
        </p:txBody>
      </p:sp>
      <p:pic>
        <p:nvPicPr>
          <p:cNvPr id="12" name="Picture 6">
            <a:extLst>
              <a:ext uri="{FF2B5EF4-FFF2-40B4-BE49-F238E27FC236}">
                <a16:creationId xmlns:a16="http://schemas.microsoft.com/office/drawing/2014/main" id="{0D84F016-B38D-1944-F5DB-E8D7DA832F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0258" y="6242967"/>
            <a:ext cx="534542" cy="516944"/>
          </a:xfrm>
          <a:prstGeom prst="rect">
            <a:avLst/>
          </a:prstGeom>
        </p:spPr>
      </p:pic>
      <p:grpSp>
        <p:nvGrpSpPr>
          <p:cNvPr id="4" name="Group 3">
            <a:extLst>
              <a:ext uri="{FF2B5EF4-FFF2-40B4-BE49-F238E27FC236}">
                <a16:creationId xmlns:a16="http://schemas.microsoft.com/office/drawing/2014/main" id="{1E74DCC7-2B4A-4674-A657-8229456AC815}"/>
              </a:ext>
            </a:extLst>
          </p:cNvPr>
          <p:cNvGrpSpPr/>
          <p:nvPr/>
        </p:nvGrpSpPr>
        <p:grpSpPr>
          <a:xfrm>
            <a:off x="4142793" y="1430856"/>
            <a:ext cx="7456284" cy="5070583"/>
            <a:chOff x="4142793" y="1430856"/>
            <a:chExt cx="7456284" cy="5070583"/>
          </a:xfrm>
        </p:grpSpPr>
        <p:pic>
          <p:nvPicPr>
            <p:cNvPr id="34" name="Picture 33">
              <a:extLst>
                <a:ext uri="{FF2B5EF4-FFF2-40B4-BE49-F238E27FC236}">
                  <a16:creationId xmlns:a16="http://schemas.microsoft.com/office/drawing/2014/main" id="{636A8311-69D9-42FA-9234-2529CF9995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2793" y="1430856"/>
              <a:ext cx="7456284" cy="4473771"/>
            </a:xfrm>
            <a:prstGeom prst="rect">
              <a:avLst/>
            </a:prstGeom>
          </p:spPr>
        </p:pic>
        <p:sp>
          <p:nvSpPr>
            <p:cNvPr id="3" name="TextBox 2">
              <a:extLst>
                <a:ext uri="{FF2B5EF4-FFF2-40B4-BE49-F238E27FC236}">
                  <a16:creationId xmlns:a16="http://schemas.microsoft.com/office/drawing/2014/main" id="{FC56807D-21A7-4F1F-9A46-ED5382A9E660}"/>
                </a:ext>
              </a:extLst>
            </p:cNvPr>
            <p:cNvSpPr txBox="1"/>
            <p:nvPr/>
          </p:nvSpPr>
          <p:spPr>
            <a:xfrm>
              <a:off x="4646645" y="5855108"/>
              <a:ext cx="6952432" cy="646331"/>
            </a:xfrm>
            <a:prstGeom prst="rect">
              <a:avLst/>
            </a:prstGeom>
            <a:noFill/>
          </p:spPr>
          <p:txBody>
            <a:bodyPr wrap="square" rtlCol="0">
              <a:spAutoFit/>
            </a:bodyPr>
            <a:lstStyle>
              <a:defPPr>
                <a:defRPr lang="en-US"/>
              </a:defPPr>
              <a:lvl1pPr algn="ctr">
                <a:defRPr>
                  <a:latin typeface="Bahnschrift Condensed" panose="020B0502040204020203" pitchFamily="34" charset="0"/>
                </a:defRPr>
              </a:lvl1pPr>
            </a:lstStyle>
            <a:p>
              <a:r>
                <a:rPr lang="fr-FR" dirty="0"/>
                <a:t>Comparaison des histogrammes de fréquence entre les ensembles d'entraînement et de test pour la variable ADF </a:t>
              </a:r>
            </a:p>
          </p:txBody>
        </p:sp>
      </p:grpSp>
      <p:sp>
        <p:nvSpPr>
          <p:cNvPr id="35" name="Rectangle : coins arrondis 21">
            <a:extLst>
              <a:ext uri="{FF2B5EF4-FFF2-40B4-BE49-F238E27FC236}">
                <a16:creationId xmlns:a16="http://schemas.microsoft.com/office/drawing/2014/main" id="{B37421C0-BCC3-41AF-9296-0E7C51A5E1D0}"/>
              </a:ext>
            </a:extLst>
          </p:cNvPr>
          <p:cNvSpPr/>
          <p:nvPr/>
        </p:nvSpPr>
        <p:spPr>
          <a:xfrm>
            <a:off x="395840" y="1354031"/>
            <a:ext cx="2466294" cy="881236"/>
          </a:xfrm>
          <a:prstGeom prst="roundRect">
            <a:avLst/>
          </a:prstGeom>
          <a:solidFill>
            <a:srgbClr val="99B7BA">
              <a:alpha val="15000"/>
            </a:srgbClr>
          </a:solidFill>
          <a:ln>
            <a:solidFill>
              <a:srgbClr val="0099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latin typeface="Century Gothic" panose="020B0502020202020204" pitchFamily="34" charset="0"/>
                <a:cs typeface="Times New Roman" panose="02020603050405020304" pitchFamily="18" charset="0"/>
              </a:rPr>
              <a:t>Pour les variables à prédire</a:t>
            </a:r>
          </a:p>
        </p:txBody>
      </p:sp>
    </p:spTree>
    <p:extLst>
      <p:ext uri="{BB962C8B-B14F-4D97-AF65-F5344CB8AC3E}">
        <p14:creationId xmlns:p14="http://schemas.microsoft.com/office/powerpoint/2010/main" val="32955256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withEffect">
                                  <p:stCondLst>
                                    <p:cond delay="0"/>
                                  </p:stCondLst>
                                  <p:childTnLst>
                                    <p:animMotion origin="layout" path="M 0.00325 0.00069 L -0.39115 0.00069 " pathEditMode="relative" rAng="0" ptsTypes="AA">
                                      <p:cBhvr>
                                        <p:cTn id="6" dur="500" fill="hold"/>
                                        <p:tgtEl>
                                          <p:spTgt spid="65"/>
                                        </p:tgtEl>
                                        <p:attrNameLst>
                                          <p:attrName>ppt_x</p:attrName>
                                          <p:attrName>ppt_y</p:attrName>
                                        </p:attrNameLst>
                                      </p:cBhvr>
                                      <p:rCtr x="-19727" y="0"/>
                                    </p:animMotion>
                                  </p:childTnLst>
                                </p:cTn>
                              </p:par>
                              <p:par>
                                <p:cTn id="7" presetID="29" presetClass="entr"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visible"/>
                                      </p:to>
                                    </p:set>
                                    <p:anim calcmode="lin" valueType="num">
                                      <p:cBhvr>
                                        <p:cTn id="9" dur="750" fill="hold"/>
                                        <p:tgtEl>
                                          <p:spTgt spid="86"/>
                                        </p:tgtEl>
                                        <p:attrNameLst>
                                          <p:attrName>ppt_x</p:attrName>
                                        </p:attrNameLst>
                                      </p:cBhvr>
                                      <p:tavLst>
                                        <p:tav tm="0">
                                          <p:val>
                                            <p:strVal val="#ppt_x-.2"/>
                                          </p:val>
                                        </p:tav>
                                        <p:tav tm="100000">
                                          <p:val>
                                            <p:strVal val="#ppt_x"/>
                                          </p:val>
                                        </p:tav>
                                      </p:tavLst>
                                    </p:anim>
                                    <p:anim calcmode="lin" valueType="num">
                                      <p:cBhvr>
                                        <p:cTn id="10" dur="750" fill="hold"/>
                                        <p:tgtEl>
                                          <p:spTgt spid="86"/>
                                        </p:tgtEl>
                                        <p:attrNameLst>
                                          <p:attrName>ppt_y</p:attrName>
                                        </p:attrNameLst>
                                      </p:cBhvr>
                                      <p:tavLst>
                                        <p:tav tm="0">
                                          <p:val>
                                            <p:strVal val="#ppt_y"/>
                                          </p:val>
                                        </p:tav>
                                        <p:tav tm="100000">
                                          <p:val>
                                            <p:strVal val="#ppt_y"/>
                                          </p:val>
                                        </p:tav>
                                      </p:tavLst>
                                    </p:anim>
                                    <p:animEffect transition="in" filter="wipe(right)" prLst="gradientSize: 0.1">
                                      <p:cBhvr>
                                        <p:cTn id="11" dur="750"/>
                                        <p:tgtEl>
                                          <p:spTgt spid="86"/>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500" fill="hold"/>
                                        <p:tgtEl>
                                          <p:spTgt spid="18"/>
                                        </p:tgtEl>
                                        <p:attrNameLst>
                                          <p:attrName>ppt_x</p:attrName>
                                        </p:attrNameLst>
                                      </p:cBhvr>
                                      <p:tavLst>
                                        <p:tav tm="0">
                                          <p:val>
                                            <p:strVal val="0-#ppt_w/2"/>
                                          </p:val>
                                        </p:tav>
                                        <p:tav tm="100000">
                                          <p:val>
                                            <p:strVal val="#ppt_x"/>
                                          </p:val>
                                        </p:tav>
                                      </p:tavLst>
                                    </p:anim>
                                    <p:anim calcmode="lin" valueType="num">
                                      <p:cBhvr additive="base">
                                        <p:cTn id="15" dur="50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fill="hold"/>
                                        <p:tgtEl>
                                          <p:spTgt spid="21"/>
                                        </p:tgtEl>
                                        <p:attrNameLst>
                                          <p:attrName>ppt_x</p:attrName>
                                        </p:attrNameLst>
                                      </p:cBhvr>
                                      <p:tavLst>
                                        <p:tav tm="0">
                                          <p:val>
                                            <p:strVal val="0-#ppt_w/2"/>
                                          </p:val>
                                        </p:tav>
                                        <p:tav tm="100000">
                                          <p:val>
                                            <p:strVal val="#ppt_x"/>
                                          </p:val>
                                        </p:tav>
                                      </p:tavLst>
                                    </p:anim>
                                    <p:anim calcmode="lin" valueType="num">
                                      <p:cBhvr additive="base">
                                        <p:cTn id="19" dur="500" fill="hold"/>
                                        <p:tgtEl>
                                          <p:spTgt spid="21"/>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0-#ppt_w/2"/>
                                          </p:val>
                                        </p:tav>
                                        <p:tav tm="100000">
                                          <p:val>
                                            <p:strVal val="#ppt_x"/>
                                          </p:val>
                                        </p:tav>
                                      </p:tavLst>
                                    </p:anim>
                                    <p:anim calcmode="lin" valueType="num">
                                      <p:cBhvr additive="base">
                                        <p:cTn id="23" dur="500" fill="hold"/>
                                        <p:tgtEl>
                                          <p:spTgt spid="19"/>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additive="base">
                                        <p:cTn id="26" dur="500" fill="hold"/>
                                        <p:tgtEl>
                                          <p:spTgt spid="22"/>
                                        </p:tgtEl>
                                        <p:attrNameLst>
                                          <p:attrName>ppt_x</p:attrName>
                                        </p:attrNameLst>
                                      </p:cBhvr>
                                      <p:tavLst>
                                        <p:tav tm="0">
                                          <p:val>
                                            <p:strVal val="0-#ppt_w/2"/>
                                          </p:val>
                                        </p:tav>
                                        <p:tav tm="100000">
                                          <p:val>
                                            <p:strVal val="#ppt_x"/>
                                          </p:val>
                                        </p:tav>
                                      </p:tavLst>
                                    </p:anim>
                                    <p:anim calcmode="lin" valueType="num">
                                      <p:cBhvr additive="base">
                                        <p:cTn id="27" dur="500" fill="hold"/>
                                        <p:tgtEl>
                                          <p:spTgt spid="22"/>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500" fill="hold"/>
                                        <p:tgtEl>
                                          <p:spTgt spid="26"/>
                                        </p:tgtEl>
                                        <p:attrNameLst>
                                          <p:attrName>ppt_x</p:attrName>
                                        </p:attrNameLst>
                                      </p:cBhvr>
                                      <p:tavLst>
                                        <p:tav tm="0">
                                          <p:val>
                                            <p:strVal val="0-#ppt_w/2"/>
                                          </p:val>
                                        </p:tav>
                                        <p:tav tm="100000">
                                          <p:val>
                                            <p:strVal val="#ppt_x"/>
                                          </p:val>
                                        </p:tav>
                                      </p:tavLst>
                                    </p:anim>
                                    <p:anim calcmode="lin" valueType="num">
                                      <p:cBhvr additive="base">
                                        <p:cTn id="31" dur="500" fill="hold"/>
                                        <p:tgtEl>
                                          <p:spTgt spid="26"/>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 calcmode="lin" valueType="num">
                                      <p:cBhvr additive="base">
                                        <p:cTn id="34" dur="500" fill="hold"/>
                                        <p:tgtEl>
                                          <p:spTgt spid="31"/>
                                        </p:tgtEl>
                                        <p:attrNameLst>
                                          <p:attrName>ppt_x</p:attrName>
                                        </p:attrNameLst>
                                      </p:cBhvr>
                                      <p:tavLst>
                                        <p:tav tm="0">
                                          <p:val>
                                            <p:strVal val="0-#ppt_w/2"/>
                                          </p:val>
                                        </p:tav>
                                        <p:tav tm="100000">
                                          <p:val>
                                            <p:strVal val="#ppt_x"/>
                                          </p:val>
                                        </p:tav>
                                      </p:tavLst>
                                    </p:anim>
                                    <p:anim calcmode="lin" valueType="num">
                                      <p:cBhvr additive="base">
                                        <p:cTn id="35" dur="500" fill="hold"/>
                                        <p:tgtEl>
                                          <p:spTgt spid="31"/>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500" fill="hold"/>
                                        <p:tgtEl>
                                          <p:spTgt spid="32"/>
                                        </p:tgtEl>
                                        <p:attrNameLst>
                                          <p:attrName>ppt_x</p:attrName>
                                        </p:attrNameLst>
                                      </p:cBhvr>
                                      <p:tavLst>
                                        <p:tav tm="0">
                                          <p:val>
                                            <p:strVal val="0-#ppt_w/2"/>
                                          </p:val>
                                        </p:tav>
                                        <p:tav tm="100000">
                                          <p:val>
                                            <p:strVal val="#ppt_x"/>
                                          </p:val>
                                        </p:tav>
                                      </p:tavLst>
                                    </p:anim>
                                    <p:anim calcmode="lin" valueType="num">
                                      <p:cBhvr additive="base">
                                        <p:cTn id="39" dur="500" fill="hold"/>
                                        <p:tgtEl>
                                          <p:spTgt spid="32"/>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cBhvr additive="base">
                                        <p:cTn id="42" dur="500" fill="hold"/>
                                        <p:tgtEl>
                                          <p:spTgt spid="36"/>
                                        </p:tgtEl>
                                        <p:attrNameLst>
                                          <p:attrName>ppt_x</p:attrName>
                                        </p:attrNameLst>
                                      </p:cBhvr>
                                      <p:tavLst>
                                        <p:tav tm="0">
                                          <p:val>
                                            <p:strVal val="0-#ppt_w/2"/>
                                          </p:val>
                                        </p:tav>
                                        <p:tav tm="100000">
                                          <p:val>
                                            <p:strVal val="#ppt_x"/>
                                          </p:val>
                                        </p:tav>
                                      </p:tavLst>
                                    </p:anim>
                                    <p:anim calcmode="lin" valueType="num">
                                      <p:cBhvr additive="base">
                                        <p:cTn id="43" dur="500" fill="hold"/>
                                        <p:tgtEl>
                                          <p:spTgt spid="36"/>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 calcmode="lin" valueType="num">
                                      <p:cBhvr additive="base">
                                        <p:cTn id="46" dur="500" fill="hold"/>
                                        <p:tgtEl>
                                          <p:spTgt spid="33"/>
                                        </p:tgtEl>
                                        <p:attrNameLst>
                                          <p:attrName>ppt_x</p:attrName>
                                        </p:attrNameLst>
                                      </p:cBhvr>
                                      <p:tavLst>
                                        <p:tav tm="0">
                                          <p:val>
                                            <p:strVal val="0-#ppt_w/2"/>
                                          </p:val>
                                        </p:tav>
                                        <p:tav tm="100000">
                                          <p:val>
                                            <p:strVal val="#ppt_x"/>
                                          </p:val>
                                        </p:tav>
                                      </p:tavLst>
                                    </p:anim>
                                    <p:anim calcmode="lin" valueType="num">
                                      <p:cBhvr additive="base">
                                        <p:cTn id="47" dur="500" fill="hold"/>
                                        <p:tgtEl>
                                          <p:spTgt spid="33"/>
                                        </p:tgtEl>
                                        <p:attrNameLst>
                                          <p:attrName>ppt_y</p:attrName>
                                        </p:attrNameLst>
                                      </p:cBhvr>
                                      <p:tavLst>
                                        <p:tav tm="0">
                                          <p:val>
                                            <p:strVal val="#ppt_y"/>
                                          </p:val>
                                        </p:tav>
                                        <p:tav tm="100000">
                                          <p:val>
                                            <p:strVal val="#ppt_y"/>
                                          </p:val>
                                        </p:tav>
                                      </p:tavLst>
                                    </p:anim>
                                  </p:childTnLst>
                                </p:cTn>
                              </p:par>
                              <p:par>
                                <p:cTn id="48" presetID="10" presetClass="entr" presetSubtype="0"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500"/>
                                        <p:tgtEl>
                                          <p:spTgt spid="35"/>
                                        </p:tgtEl>
                                      </p:cBhvr>
                                    </p:animEffect>
                                  </p:childTnLst>
                                </p:cTn>
                              </p:par>
                              <p:par>
                                <p:cTn id="51" presetID="10" presetClass="entr" presetSubtype="0" fill="hold" nodeType="with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fade">
                                      <p:cBhvr>
                                        <p:cTn id="5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65" grpId="0" animBg="1"/>
      <p:bldP spid="18" grpId="0" animBg="1"/>
      <p:bldP spid="19" grpId="0"/>
      <p:bldP spid="21" grpId="0"/>
      <p:bldP spid="22" grpId="0" animBg="1"/>
      <p:bldP spid="26" grpId="0"/>
      <p:bldP spid="31" grpId="0" animBg="1"/>
      <p:bldP spid="32" grpId="0" animBg="1"/>
      <p:bldP spid="33" grpId="0" animBg="1"/>
      <p:bldP spid="36" grpId="0"/>
      <p:bldP spid="3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hevron 83"/>
          <p:cNvSpPr/>
          <p:nvPr/>
        </p:nvSpPr>
        <p:spPr>
          <a:xfrm>
            <a:off x="5139559" y="553"/>
            <a:ext cx="7391585" cy="425116"/>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85" name="Pentagon 3"/>
          <p:cNvSpPr/>
          <p:nvPr/>
        </p:nvSpPr>
        <p:spPr>
          <a:xfrm>
            <a:off x="0" y="-1872"/>
            <a:ext cx="542274" cy="439200"/>
          </a:xfrm>
          <a:prstGeom prst="homePlate">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86" name="TextBox 4"/>
          <p:cNvSpPr txBox="1"/>
          <p:nvPr/>
        </p:nvSpPr>
        <p:spPr>
          <a:xfrm>
            <a:off x="922576" y="35333"/>
            <a:ext cx="4689948" cy="369332"/>
          </a:xfrm>
          <a:prstGeom prst="rect">
            <a:avLst/>
          </a:prstGeom>
          <a:noFill/>
        </p:spPr>
        <p:txBody>
          <a:bodyPr wrap="square" rtlCol="0">
            <a:spAutoFit/>
          </a:bodyPr>
          <a:lstStyle/>
          <a:p>
            <a:r>
              <a:rPr lang="fr-FR" dirty="0">
                <a:solidFill>
                  <a:prstClr val="black"/>
                </a:solidFill>
                <a:latin typeface="Century Gothic" panose="020B0502020202020204" pitchFamily="34" charset="0"/>
              </a:rPr>
              <a:t>Méthodologie</a:t>
            </a:r>
          </a:p>
        </p:txBody>
      </p:sp>
      <p:sp>
        <p:nvSpPr>
          <p:cNvPr id="68" name="Oval 10"/>
          <p:cNvSpPr/>
          <p:nvPr/>
        </p:nvSpPr>
        <p:spPr>
          <a:xfrm>
            <a:off x="5433118" y="74941"/>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solidFill>
                <a:prstClr val="white"/>
              </a:solidFill>
              <a:latin typeface="Caviar Dreams" pitchFamily="34" charset="0"/>
            </a:endParaRPr>
          </a:p>
        </p:txBody>
      </p:sp>
      <p:sp>
        <p:nvSpPr>
          <p:cNvPr id="30" name="Oval 29">
            <a:extLst>
              <a:ext uri="{FF2B5EF4-FFF2-40B4-BE49-F238E27FC236}">
                <a16:creationId xmlns:a16="http://schemas.microsoft.com/office/drawing/2014/main" id="{DA7CAC73-AF59-42F6-9C2B-C493954A9421}"/>
              </a:ext>
            </a:extLst>
          </p:cNvPr>
          <p:cNvSpPr/>
          <p:nvPr/>
        </p:nvSpPr>
        <p:spPr>
          <a:xfrm>
            <a:off x="5757511"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65" name="Oval 5"/>
          <p:cNvSpPr/>
          <p:nvPr/>
        </p:nvSpPr>
        <p:spPr>
          <a:xfrm>
            <a:off x="5413044" y="70723"/>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solidFill>
                <a:prstClr val="white"/>
              </a:solidFill>
              <a:latin typeface="Caviar Dreams" pitchFamily="34" charset="0"/>
            </a:endParaRPr>
          </a:p>
        </p:txBody>
      </p:sp>
      <p:sp>
        <p:nvSpPr>
          <p:cNvPr id="2" name="Espace réservé du numéro de diapositive 22">
            <a:extLst>
              <a:ext uri="{FF2B5EF4-FFF2-40B4-BE49-F238E27FC236}">
                <a16:creationId xmlns:a16="http://schemas.microsoft.com/office/drawing/2014/main" id="{8B35BEF5-9DC2-E0DE-9207-36B13B0BD20C}"/>
              </a:ext>
            </a:extLst>
          </p:cNvPr>
          <p:cNvSpPr txBox="1">
            <a:spLocks/>
          </p:cNvSpPr>
          <p:nvPr/>
        </p:nvSpPr>
        <p:spPr>
          <a:xfrm>
            <a:off x="11755998" y="6501439"/>
            <a:ext cx="628913" cy="35656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E7DC1A7-DA5D-45DE-8174-4FBCD0BDB448}" type="slidenum">
              <a:rPr lang="fr-FR" b="1" smtClean="0"/>
              <a:pPr/>
              <a:t>16</a:t>
            </a:fld>
            <a:endParaRPr lang="fr-FR" b="1" dirty="0"/>
          </a:p>
        </p:txBody>
      </p:sp>
      <p:sp>
        <p:nvSpPr>
          <p:cNvPr id="18" name="Chevron 6">
            <a:extLst>
              <a:ext uri="{FF2B5EF4-FFF2-40B4-BE49-F238E27FC236}">
                <a16:creationId xmlns:a16="http://schemas.microsoft.com/office/drawing/2014/main" id="{4AB944BD-EEC1-C999-4CC9-CF7F569D3195}"/>
              </a:ext>
            </a:extLst>
          </p:cNvPr>
          <p:cNvSpPr/>
          <p:nvPr/>
        </p:nvSpPr>
        <p:spPr>
          <a:xfrm>
            <a:off x="395840" y="936988"/>
            <a:ext cx="2730815" cy="144000"/>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19" name="Rectangle 18">
            <a:extLst>
              <a:ext uri="{FF2B5EF4-FFF2-40B4-BE49-F238E27FC236}">
                <a16:creationId xmlns:a16="http://schemas.microsoft.com/office/drawing/2014/main" id="{E0B15824-7BA5-2DBE-3923-7F591621BC7C}"/>
              </a:ext>
            </a:extLst>
          </p:cNvPr>
          <p:cNvSpPr/>
          <p:nvPr/>
        </p:nvSpPr>
        <p:spPr>
          <a:xfrm>
            <a:off x="1318338" y="575941"/>
            <a:ext cx="949299" cy="307777"/>
          </a:xfrm>
          <a:prstGeom prst="rect">
            <a:avLst/>
          </a:prstGeom>
        </p:spPr>
        <p:txBody>
          <a:bodyPr wrap="none">
            <a:spAutoFit/>
          </a:bodyPr>
          <a:lstStyle/>
          <a:p>
            <a:pPr algn="ctr"/>
            <a:r>
              <a:rPr lang="fr-MA" sz="1400" b="1" dirty="0">
                <a:solidFill>
                  <a:prstClr val="black"/>
                </a:solidFill>
                <a:latin typeface="Century Gothic" panose="020B0502020202020204" pitchFamily="34" charset="0"/>
              </a:rPr>
              <a:t>Données</a:t>
            </a:r>
            <a:endParaRPr lang="en-US" sz="1400" b="1" dirty="0">
              <a:solidFill>
                <a:prstClr val="black"/>
              </a:solidFill>
              <a:latin typeface="Century Gothic" panose="020B0502020202020204" pitchFamily="34" charset="0"/>
            </a:endParaRPr>
          </a:p>
        </p:txBody>
      </p:sp>
      <p:sp>
        <p:nvSpPr>
          <p:cNvPr id="21" name="Rectangle 20">
            <a:extLst>
              <a:ext uri="{FF2B5EF4-FFF2-40B4-BE49-F238E27FC236}">
                <a16:creationId xmlns:a16="http://schemas.microsoft.com/office/drawing/2014/main" id="{F298BF59-0E40-F4AA-3031-0F9A3FB3344A}"/>
              </a:ext>
            </a:extLst>
          </p:cNvPr>
          <p:cNvSpPr/>
          <p:nvPr/>
        </p:nvSpPr>
        <p:spPr>
          <a:xfrm>
            <a:off x="5459901" y="581923"/>
            <a:ext cx="4051823" cy="307777"/>
          </a:xfrm>
          <a:prstGeom prst="rect">
            <a:avLst/>
          </a:prstGeom>
        </p:spPr>
        <p:txBody>
          <a:bodyPr wrap="square">
            <a:spAutoFit/>
          </a:bodyPr>
          <a:lstStyle/>
          <a:p>
            <a:pPr algn="ctr"/>
            <a:r>
              <a:rPr lang="fr-FR" sz="1400" b="1" dirty="0">
                <a:solidFill>
                  <a:prstClr val="black"/>
                </a:solidFill>
                <a:latin typeface="Century Gothic" panose="020B0502020202020204" pitchFamily="34" charset="0"/>
              </a:rPr>
              <a:t>Métriques d’évaluation</a:t>
            </a:r>
            <a:endParaRPr lang="en-US" sz="1400" b="1" dirty="0">
              <a:solidFill>
                <a:prstClr val="black"/>
              </a:solidFill>
              <a:latin typeface="Century Gothic" panose="020B0502020202020204" pitchFamily="34" charset="0"/>
            </a:endParaRPr>
          </a:p>
        </p:txBody>
      </p:sp>
      <p:sp>
        <p:nvSpPr>
          <p:cNvPr id="22" name="Isosceles Triangle 35">
            <a:extLst>
              <a:ext uri="{FF2B5EF4-FFF2-40B4-BE49-F238E27FC236}">
                <a16:creationId xmlns:a16="http://schemas.microsoft.com/office/drawing/2014/main" id="{809AF80B-FBB2-D20B-90BE-C4847D5E0CA2}"/>
              </a:ext>
            </a:extLst>
          </p:cNvPr>
          <p:cNvSpPr/>
          <p:nvPr/>
        </p:nvSpPr>
        <p:spPr>
          <a:xfrm rot="10800000">
            <a:off x="4450706" y="1177776"/>
            <a:ext cx="288000" cy="144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tangle 25">
            <a:extLst>
              <a:ext uri="{FF2B5EF4-FFF2-40B4-BE49-F238E27FC236}">
                <a16:creationId xmlns:a16="http://schemas.microsoft.com/office/drawing/2014/main" id="{81202BC5-2702-1A71-8C50-DA474B12F4EE}"/>
              </a:ext>
            </a:extLst>
          </p:cNvPr>
          <p:cNvSpPr/>
          <p:nvPr/>
        </p:nvSpPr>
        <p:spPr>
          <a:xfrm>
            <a:off x="3492482" y="581924"/>
            <a:ext cx="2204450" cy="307777"/>
          </a:xfrm>
          <a:prstGeom prst="rect">
            <a:avLst/>
          </a:prstGeom>
        </p:spPr>
        <p:txBody>
          <a:bodyPr wrap="none">
            <a:spAutoFit/>
          </a:bodyPr>
          <a:lstStyle/>
          <a:p>
            <a:pPr algn="ctr"/>
            <a:r>
              <a:rPr lang="fr-FR" sz="1400" b="1" dirty="0">
                <a:solidFill>
                  <a:prstClr val="black"/>
                </a:solidFill>
                <a:latin typeface="Century Gothic" panose="020B0502020202020204" pitchFamily="34" charset="0"/>
              </a:rPr>
              <a:t>Protocole</a:t>
            </a:r>
            <a:r>
              <a:rPr lang="en-GB" sz="1400" b="1" dirty="0">
                <a:solidFill>
                  <a:prstClr val="black"/>
                </a:solidFill>
                <a:latin typeface="Century Gothic" panose="020B0502020202020204" pitchFamily="34" charset="0"/>
              </a:rPr>
              <a:t> Experimental</a:t>
            </a:r>
            <a:endParaRPr lang="en-US" sz="1400" b="1" dirty="0">
              <a:solidFill>
                <a:prstClr val="black"/>
              </a:solidFill>
              <a:latin typeface="Century Gothic" panose="020B0502020202020204" pitchFamily="34" charset="0"/>
            </a:endParaRPr>
          </a:p>
        </p:txBody>
      </p:sp>
      <p:sp>
        <p:nvSpPr>
          <p:cNvPr id="31" name="Chevron 36">
            <a:extLst>
              <a:ext uri="{FF2B5EF4-FFF2-40B4-BE49-F238E27FC236}">
                <a16:creationId xmlns:a16="http://schemas.microsoft.com/office/drawing/2014/main" id="{B9C36B40-39CE-A1C8-0479-00968106ACDE}"/>
              </a:ext>
            </a:extLst>
          </p:cNvPr>
          <p:cNvSpPr/>
          <p:nvPr/>
        </p:nvSpPr>
        <p:spPr>
          <a:xfrm>
            <a:off x="3236731" y="915960"/>
            <a:ext cx="2760344" cy="187162"/>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2" name="Chevron 36">
            <a:extLst>
              <a:ext uri="{FF2B5EF4-FFF2-40B4-BE49-F238E27FC236}">
                <a16:creationId xmlns:a16="http://schemas.microsoft.com/office/drawing/2014/main" id="{CEE0E080-CCA6-DBC5-B30D-CCFE37039F0E}"/>
              </a:ext>
            </a:extLst>
          </p:cNvPr>
          <p:cNvSpPr/>
          <p:nvPr/>
        </p:nvSpPr>
        <p:spPr>
          <a:xfrm>
            <a:off x="6105641" y="900941"/>
            <a:ext cx="2760344" cy="187162"/>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3" name="Chevron 36">
            <a:extLst>
              <a:ext uri="{FF2B5EF4-FFF2-40B4-BE49-F238E27FC236}">
                <a16:creationId xmlns:a16="http://schemas.microsoft.com/office/drawing/2014/main" id="{B65788E7-74EA-8E73-2BDC-7806929E6224}"/>
              </a:ext>
            </a:extLst>
          </p:cNvPr>
          <p:cNvSpPr/>
          <p:nvPr/>
        </p:nvSpPr>
        <p:spPr>
          <a:xfrm>
            <a:off x="8974551" y="909526"/>
            <a:ext cx="2760344" cy="187162"/>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pic>
        <p:nvPicPr>
          <p:cNvPr id="6" name="Picture 5">
            <a:extLst>
              <a:ext uri="{FF2B5EF4-FFF2-40B4-BE49-F238E27FC236}">
                <a16:creationId xmlns:a16="http://schemas.microsoft.com/office/drawing/2014/main" id="{288BC820-3558-457F-B919-BDB0437216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8935" y="1464960"/>
            <a:ext cx="7468881" cy="4717237"/>
          </a:xfrm>
          <a:prstGeom prst="rect">
            <a:avLst/>
          </a:prstGeom>
        </p:spPr>
      </p:pic>
      <p:sp>
        <p:nvSpPr>
          <p:cNvPr id="36" name="Rectangle 35">
            <a:extLst>
              <a:ext uri="{FF2B5EF4-FFF2-40B4-BE49-F238E27FC236}">
                <a16:creationId xmlns:a16="http://schemas.microsoft.com/office/drawing/2014/main" id="{B4F66640-182D-4924-7BDF-2C49A7F67FB8}"/>
              </a:ext>
            </a:extLst>
          </p:cNvPr>
          <p:cNvSpPr/>
          <p:nvPr/>
        </p:nvSpPr>
        <p:spPr>
          <a:xfrm>
            <a:off x="9438580" y="555663"/>
            <a:ext cx="1619353" cy="307777"/>
          </a:xfrm>
          <a:prstGeom prst="rect">
            <a:avLst/>
          </a:prstGeom>
        </p:spPr>
        <p:txBody>
          <a:bodyPr wrap="none">
            <a:spAutoFit/>
          </a:bodyPr>
          <a:lstStyle/>
          <a:p>
            <a:pPr algn="ctr"/>
            <a:r>
              <a:rPr lang="en-US" sz="1400" b="1" dirty="0" err="1">
                <a:solidFill>
                  <a:prstClr val="black"/>
                </a:solidFill>
                <a:latin typeface="Century Gothic" panose="020B0502020202020204" pitchFamily="34" charset="0"/>
              </a:rPr>
              <a:t>Modèles</a:t>
            </a:r>
            <a:r>
              <a:rPr lang="en-US" sz="1400" b="1" dirty="0">
                <a:solidFill>
                  <a:prstClr val="black"/>
                </a:solidFill>
                <a:latin typeface="Century Gothic" panose="020B0502020202020204" pitchFamily="34" charset="0"/>
              </a:rPr>
              <a:t> </a:t>
            </a:r>
            <a:r>
              <a:rPr lang="en-US" sz="1400" b="1" dirty="0" err="1">
                <a:solidFill>
                  <a:prstClr val="black"/>
                </a:solidFill>
                <a:latin typeface="Century Gothic" panose="020B0502020202020204" pitchFamily="34" charset="0"/>
              </a:rPr>
              <a:t>retenus</a:t>
            </a:r>
            <a:endParaRPr lang="en-US" sz="1400" b="1" dirty="0">
              <a:solidFill>
                <a:prstClr val="black"/>
              </a:solidFill>
              <a:latin typeface="Century Gothic" panose="020B0502020202020204" pitchFamily="34" charset="0"/>
            </a:endParaRPr>
          </a:p>
        </p:txBody>
      </p:sp>
      <p:sp>
        <p:nvSpPr>
          <p:cNvPr id="71" name="Pentagon 3">
            <a:extLst>
              <a:ext uri="{FF2B5EF4-FFF2-40B4-BE49-F238E27FC236}">
                <a16:creationId xmlns:a16="http://schemas.microsoft.com/office/drawing/2014/main" id="{57D0E6F5-78A7-41FF-946F-9E13F35243BC}"/>
              </a:ext>
            </a:extLst>
          </p:cNvPr>
          <p:cNvSpPr/>
          <p:nvPr/>
        </p:nvSpPr>
        <p:spPr>
          <a:xfrm>
            <a:off x="0" y="-1872"/>
            <a:ext cx="542274" cy="439200"/>
          </a:xfrm>
          <a:prstGeom prst="homePlate">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72" name="Chevron 83">
            <a:extLst>
              <a:ext uri="{FF2B5EF4-FFF2-40B4-BE49-F238E27FC236}">
                <a16:creationId xmlns:a16="http://schemas.microsoft.com/office/drawing/2014/main" id="{A94826AF-6A5C-4DBF-9C3D-1BF1232533CE}"/>
              </a:ext>
            </a:extLst>
          </p:cNvPr>
          <p:cNvSpPr/>
          <p:nvPr/>
        </p:nvSpPr>
        <p:spPr>
          <a:xfrm>
            <a:off x="5139559" y="553"/>
            <a:ext cx="7391585" cy="425116"/>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73" name="TextBox 4">
            <a:extLst>
              <a:ext uri="{FF2B5EF4-FFF2-40B4-BE49-F238E27FC236}">
                <a16:creationId xmlns:a16="http://schemas.microsoft.com/office/drawing/2014/main" id="{4E8A4DC9-FD95-47E9-8C5A-243A772469F3}"/>
              </a:ext>
            </a:extLst>
          </p:cNvPr>
          <p:cNvSpPr txBox="1"/>
          <p:nvPr/>
        </p:nvSpPr>
        <p:spPr>
          <a:xfrm>
            <a:off x="922576" y="35333"/>
            <a:ext cx="4689948" cy="369332"/>
          </a:xfrm>
          <a:prstGeom prst="rect">
            <a:avLst/>
          </a:prstGeom>
          <a:noFill/>
        </p:spPr>
        <p:txBody>
          <a:bodyPr wrap="square" rtlCol="0">
            <a:spAutoFit/>
          </a:bodyPr>
          <a:lstStyle/>
          <a:p>
            <a:r>
              <a:rPr lang="fr-FR" dirty="0">
                <a:solidFill>
                  <a:prstClr val="black"/>
                </a:solidFill>
                <a:latin typeface="Century Gothic" panose="020B0502020202020204" pitchFamily="34" charset="0"/>
              </a:rPr>
              <a:t>Méthodologie</a:t>
            </a:r>
          </a:p>
        </p:txBody>
      </p:sp>
      <p:sp>
        <p:nvSpPr>
          <p:cNvPr id="74" name="Oval 8">
            <a:extLst>
              <a:ext uri="{FF2B5EF4-FFF2-40B4-BE49-F238E27FC236}">
                <a16:creationId xmlns:a16="http://schemas.microsoft.com/office/drawing/2014/main" id="{B97B6ED5-AAD0-4A8F-BD69-9014B9B05A93}"/>
              </a:ext>
            </a:extLst>
          </p:cNvPr>
          <p:cNvSpPr/>
          <p:nvPr/>
        </p:nvSpPr>
        <p:spPr>
          <a:xfrm>
            <a:off x="57168" y="66340"/>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1</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endParaRPr>
          </a:p>
        </p:txBody>
      </p:sp>
      <p:sp>
        <p:nvSpPr>
          <p:cNvPr id="75" name="Oval 10">
            <a:extLst>
              <a:ext uri="{FF2B5EF4-FFF2-40B4-BE49-F238E27FC236}">
                <a16:creationId xmlns:a16="http://schemas.microsoft.com/office/drawing/2014/main" id="{051E68F7-FDC8-484A-AB0C-C6D9D923DABD}"/>
              </a:ext>
            </a:extLst>
          </p:cNvPr>
          <p:cNvSpPr/>
          <p:nvPr/>
        </p:nvSpPr>
        <p:spPr>
          <a:xfrm>
            <a:off x="5433118" y="74941"/>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solidFill>
                <a:prstClr val="white"/>
              </a:solidFill>
              <a:latin typeface="Caviar Dreams" pitchFamily="34" charset="0"/>
            </a:endParaRPr>
          </a:p>
        </p:txBody>
      </p:sp>
      <p:sp>
        <p:nvSpPr>
          <p:cNvPr id="76" name="Oval 75">
            <a:extLst>
              <a:ext uri="{FF2B5EF4-FFF2-40B4-BE49-F238E27FC236}">
                <a16:creationId xmlns:a16="http://schemas.microsoft.com/office/drawing/2014/main" id="{38E220DD-C247-4844-A92E-BF89D2B98B49}"/>
              </a:ext>
            </a:extLst>
          </p:cNvPr>
          <p:cNvSpPr/>
          <p:nvPr/>
        </p:nvSpPr>
        <p:spPr>
          <a:xfrm>
            <a:off x="5757511"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77" name="Oval 5">
            <a:extLst>
              <a:ext uri="{FF2B5EF4-FFF2-40B4-BE49-F238E27FC236}">
                <a16:creationId xmlns:a16="http://schemas.microsoft.com/office/drawing/2014/main" id="{8E7CF235-540D-459D-8225-DE0CED3BF388}"/>
              </a:ext>
            </a:extLst>
          </p:cNvPr>
          <p:cNvSpPr/>
          <p:nvPr/>
        </p:nvSpPr>
        <p:spPr>
          <a:xfrm>
            <a:off x="681059"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solidFill>
                <a:prstClr val="white"/>
              </a:solidFill>
              <a:latin typeface="Caviar Dreams" pitchFamily="34" charset="0"/>
            </a:endParaRPr>
          </a:p>
        </p:txBody>
      </p:sp>
      <p:sp>
        <p:nvSpPr>
          <p:cNvPr id="9" name="Bande diagonale 60">
            <a:extLst>
              <a:ext uri="{FF2B5EF4-FFF2-40B4-BE49-F238E27FC236}">
                <a16:creationId xmlns:a16="http://schemas.microsoft.com/office/drawing/2014/main" id="{64556477-4701-DD08-826A-454FF5449787}"/>
              </a:ext>
            </a:extLst>
          </p:cNvPr>
          <p:cNvSpPr/>
          <p:nvPr/>
        </p:nvSpPr>
        <p:spPr>
          <a:xfrm rot="2616170">
            <a:off x="2856283" y="3208509"/>
            <a:ext cx="7489093" cy="7132473"/>
          </a:xfrm>
          <a:prstGeom prst="diagStripe">
            <a:avLst>
              <a:gd name="adj" fmla="val 98942"/>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schemeClr val="tx1"/>
              </a:solidFill>
            </a:endParaRPr>
          </a:p>
        </p:txBody>
      </p:sp>
      <p:pic>
        <p:nvPicPr>
          <p:cNvPr id="12" name="Picture 6">
            <a:extLst>
              <a:ext uri="{FF2B5EF4-FFF2-40B4-BE49-F238E27FC236}">
                <a16:creationId xmlns:a16="http://schemas.microsoft.com/office/drawing/2014/main" id="{0D84F016-B38D-1944-F5DB-E8D7DA832FB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4415" y="6242967"/>
            <a:ext cx="534542" cy="516944"/>
          </a:xfrm>
          <a:prstGeom prst="rect">
            <a:avLst/>
          </a:prstGeom>
        </p:spPr>
      </p:pic>
      <p:sp>
        <p:nvSpPr>
          <p:cNvPr id="15" name="Rectangle 14">
            <a:extLst>
              <a:ext uri="{FF2B5EF4-FFF2-40B4-BE49-F238E27FC236}">
                <a16:creationId xmlns:a16="http://schemas.microsoft.com/office/drawing/2014/main" id="{C7DA44FF-6736-4980-894E-CA1236997B42}"/>
              </a:ext>
            </a:extLst>
          </p:cNvPr>
          <p:cNvSpPr/>
          <p:nvPr/>
        </p:nvSpPr>
        <p:spPr>
          <a:xfrm>
            <a:off x="1893837" y="2943385"/>
            <a:ext cx="4506292" cy="1320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39">
            <a:extLst>
              <a:ext uri="{FF2B5EF4-FFF2-40B4-BE49-F238E27FC236}">
                <a16:creationId xmlns:a16="http://schemas.microsoft.com/office/drawing/2014/main" id="{76BD2F44-A96A-4990-8B10-E6A091A9D1C7}"/>
              </a:ext>
            </a:extLst>
          </p:cNvPr>
          <p:cNvSpPr/>
          <p:nvPr/>
        </p:nvSpPr>
        <p:spPr>
          <a:xfrm>
            <a:off x="2399299" y="4256650"/>
            <a:ext cx="4138127" cy="13200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1" name="Rectangle 40">
            <a:extLst>
              <a:ext uri="{FF2B5EF4-FFF2-40B4-BE49-F238E27FC236}">
                <a16:creationId xmlns:a16="http://schemas.microsoft.com/office/drawing/2014/main" id="{C7EC5DE4-1632-45D9-953A-91977E517427}"/>
              </a:ext>
            </a:extLst>
          </p:cNvPr>
          <p:cNvSpPr/>
          <p:nvPr/>
        </p:nvSpPr>
        <p:spPr>
          <a:xfrm>
            <a:off x="6400129" y="2507520"/>
            <a:ext cx="1362268" cy="1936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4" name="Rectangle 33">
            <a:extLst>
              <a:ext uri="{FF2B5EF4-FFF2-40B4-BE49-F238E27FC236}">
                <a16:creationId xmlns:a16="http://schemas.microsoft.com/office/drawing/2014/main" id="{AA553D31-3A40-4216-85B6-07B25B7E4958}"/>
              </a:ext>
            </a:extLst>
          </p:cNvPr>
          <p:cNvSpPr/>
          <p:nvPr/>
        </p:nvSpPr>
        <p:spPr>
          <a:xfrm>
            <a:off x="8063968" y="2939446"/>
            <a:ext cx="2783752" cy="16223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 name="Rectangle 34">
            <a:extLst>
              <a:ext uri="{FF2B5EF4-FFF2-40B4-BE49-F238E27FC236}">
                <a16:creationId xmlns:a16="http://schemas.microsoft.com/office/drawing/2014/main" id="{0CEC4E16-E596-4BBC-B28E-E5BBAC2CEF13}"/>
              </a:ext>
            </a:extLst>
          </p:cNvPr>
          <p:cNvSpPr/>
          <p:nvPr/>
        </p:nvSpPr>
        <p:spPr>
          <a:xfrm>
            <a:off x="6431646" y="5229729"/>
            <a:ext cx="2117986" cy="1203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Rectangle 38">
            <a:extLst>
              <a:ext uri="{FF2B5EF4-FFF2-40B4-BE49-F238E27FC236}">
                <a16:creationId xmlns:a16="http://schemas.microsoft.com/office/drawing/2014/main" id="{31D02FAD-A32C-4960-8722-F77DEBDFD894}"/>
              </a:ext>
            </a:extLst>
          </p:cNvPr>
          <p:cNvSpPr/>
          <p:nvPr/>
        </p:nvSpPr>
        <p:spPr>
          <a:xfrm>
            <a:off x="6537425" y="4443858"/>
            <a:ext cx="1875801" cy="7842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2" name="Rectangle 41">
            <a:extLst>
              <a:ext uri="{FF2B5EF4-FFF2-40B4-BE49-F238E27FC236}">
                <a16:creationId xmlns:a16="http://schemas.microsoft.com/office/drawing/2014/main" id="{2FD8CD0E-D124-4365-99C5-EF2BF85D461E}"/>
              </a:ext>
            </a:extLst>
          </p:cNvPr>
          <p:cNvSpPr/>
          <p:nvPr/>
        </p:nvSpPr>
        <p:spPr>
          <a:xfrm>
            <a:off x="1893837" y="1460313"/>
            <a:ext cx="8843521" cy="15609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8976742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withEffect">
                                  <p:stCondLst>
                                    <p:cond delay="0"/>
                                  </p:stCondLst>
                                  <p:childTnLst>
                                    <p:animMotion origin="layout" path="M 0.00325 0.00069 L -0.39115 0.00069 " pathEditMode="relative" rAng="0" ptsTypes="AA">
                                      <p:cBhvr>
                                        <p:cTn id="6" dur="500" fill="hold"/>
                                        <p:tgtEl>
                                          <p:spTgt spid="65"/>
                                        </p:tgtEl>
                                        <p:attrNameLst>
                                          <p:attrName>ppt_x</p:attrName>
                                          <p:attrName>ppt_y</p:attrName>
                                        </p:attrNameLst>
                                      </p:cBhvr>
                                      <p:rCtr x="-19727" y="0"/>
                                    </p:animMotion>
                                  </p:childTnLst>
                                </p:cTn>
                              </p:par>
                              <p:par>
                                <p:cTn id="7" presetID="29" presetClass="entr"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visible"/>
                                      </p:to>
                                    </p:set>
                                    <p:anim calcmode="lin" valueType="num">
                                      <p:cBhvr>
                                        <p:cTn id="9" dur="750" fill="hold"/>
                                        <p:tgtEl>
                                          <p:spTgt spid="86"/>
                                        </p:tgtEl>
                                        <p:attrNameLst>
                                          <p:attrName>ppt_x</p:attrName>
                                        </p:attrNameLst>
                                      </p:cBhvr>
                                      <p:tavLst>
                                        <p:tav tm="0">
                                          <p:val>
                                            <p:strVal val="#ppt_x-.2"/>
                                          </p:val>
                                        </p:tav>
                                        <p:tav tm="100000">
                                          <p:val>
                                            <p:strVal val="#ppt_x"/>
                                          </p:val>
                                        </p:tav>
                                      </p:tavLst>
                                    </p:anim>
                                    <p:anim calcmode="lin" valueType="num">
                                      <p:cBhvr>
                                        <p:cTn id="10" dur="750" fill="hold"/>
                                        <p:tgtEl>
                                          <p:spTgt spid="86"/>
                                        </p:tgtEl>
                                        <p:attrNameLst>
                                          <p:attrName>ppt_y</p:attrName>
                                        </p:attrNameLst>
                                      </p:cBhvr>
                                      <p:tavLst>
                                        <p:tav tm="0">
                                          <p:val>
                                            <p:strVal val="#ppt_y"/>
                                          </p:val>
                                        </p:tav>
                                        <p:tav tm="100000">
                                          <p:val>
                                            <p:strVal val="#ppt_y"/>
                                          </p:val>
                                        </p:tav>
                                      </p:tavLst>
                                    </p:anim>
                                    <p:animEffect transition="in" filter="wipe(right)" prLst="gradientSize: 0.1">
                                      <p:cBhvr>
                                        <p:cTn id="11" dur="750"/>
                                        <p:tgtEl>
                                          <p:spTgt spid="86"/>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500" fill="hold"/>
                                        <p:tgtEl>
                                          <p:spTgt spid="18"/>
                                        </p:tgtEl>
                                        <p:attrNameLst>
                                          <p:attrName>ppt_x</p:attrName>
                                        </p:attrNameLst>
                                      </p:cBhvr>
                                      <p:tavLst>
                                        <p:tav tm="0">
                                          <p:val>
                                            <p:strVal val="0-#ppt_w/2"/>
                                          </p:val>
                                        </p:tav>
                                        <p:tav tm="100000">
                                          <p:val>
                                            <p:strVal val="#ppt_x"/>
                                          </p:val>
                                        </p:tav>
                                      </p:tavLst>
                                    </p:anim>
                                    <p:anim calcmode="lin" valueType="num">
                                      <p:cBhvr additive="base">
                                        <p:cTn id="15" dur="50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fill="hold"/>
                                        <p:tgtEl>
                                          <p:spTgt spid="21"/>
                                        </p:tgtEl>
                                        <p:attrNameLst>
                                          <p:attrName>ppt_x</p:attrName>
                                        </p:attrNameLst>
                                      </p:cBhvr>
                                      <p:tavLst>
                                        <p:tav tm="0">
                                          <p:val>
                                            <p:strVal val="0-#ppt_w/2"/>
                                          </p:val>
                                        </p:tav>
                                        <p:tav tm="100000">
                                          <p:val>
                                            <p:strVal val="#ppt_x"/>
                                          </p:val>
                                        </p:tav>
                                      </p:tavLst>
                                    </p:anim>
                                    <p:anim calcmode="lin" valueType="num">
                                      <p:cBhvr additive="base">
                                        <p:cTn id="19" dur="500" fill="hold"/>
                                        <p:tgtEl>
                                          <p:spTgt spid="21"/>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0-#ppt_w/2"/>
                                          </p:val>
                                        </p:tav>
                                        <p:tav tm="100000">
                                          <p:val>
                                            <p:strVal val="#ppt_x"/>
                                          </p:val>
                                        </p:tav>
                                      </p:tavLst>
                                    </p:anim>
                                    <p:anim calcmode="lin" valueType="num">
                                      <p:cBhvr additive="base">
                                        <p:cTn id="23" dur="500" fill="hold"/>
                                        <p:tgtEl>
                                          <p:spTgt spid="19"/>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additive="base">
                                        <p:cTn id="26" dur="500" fill="hold"/>
                                        <p:tgtEl>
                                          <p:spTgt spid="22"/>
                                        </p:tgtEl>
                                        <p:attrNameLst>
                                          <p:attrName>ppt_x</p:attrName>
                                        </p:attrNameLst>
                                      </p:cBhvr>
                                      <p:tavLst>
                                        <p:tav tm="0">
                                          <p:val>
                                            <p:strVal val="0-#ppt_w/2"/>
                                          </p:val>
                                        </p:tav>
                                        <p:tav tm="100000">
                                          <p:val>
                                            <p:strVal val="#ppt_x"/>
                                          </p:val>
                                        </p:tav>
                                      </p:tavLst>
                                    </p:anim>
                                    <p:anim calcmode="lin" valueType="num">
                                      <p:cBhvr additive="base">
                                        <p:cTn id="27" dur="500" fill="hold"/>
                                        <p:tgtEl>
                                          <p:spTgt spid="22"/>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500" fill="hold"/>
                                        <p:tgtEl>
                                          <p:spTgt spid="26"/>
                                        </p:tgtEl>
                                        <p:attrNameLst>
                                          <p:attrName>ppt_x</p:attrName>
                                        </p:attrNameLst>
                                      </p:cBhvr>
                                      <p:tavLst>
                                        <p:tav tm="0">
                                          <p:val>
                                            <p:strVal val="0-#ppt_w/2"/>
                                          </p:val>
                                        </p:tav>
                                        <p:tav tm="100000">
                                          <p:val>
                                            <p:strVal val="#ppt_x"/>
                                          </p:val>
                                        </p:tav>
                                      </p:tavLst>
                                    </p:anim>
                                    <p:anim calcmode="lin" valueType="num">
                                      <p:cBhvr additive="base">
                                        <p:cTn id="31" dur="500" fill="hold"/>
                                        <p:tgtEl>
                                          <p:spTgt spid="26"/>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 calcmode="lin" valueType="num">
                                      <p:cBhvr additive="base">
                                        <p:cTn id="34" dur="500" fill="hold"/>
                                        <p:tgtEl>
                                          <p:spTgt spid="31"/>
                                        </p:tgtEl>
                                        <p:attrNameLst>
                                          <p:attrName>ppt_x</p:attrName>
                                        </p:attrNameLst>
                                      </p:cBhvr>
                                      <p:tavLst>
                                        <p:tav tm="0">
                                          <p:val>
                                            <p:strVal val="0-#ppt_w/2"/>
                                          </p:val>
                                        </p:tav>
                                        <p:tav tm="100000">
                                          <p:val>
                                            <p:strVal val="#ppt_x"/>
                                          </p:val>
                                        </p:tav>
                                      </p:tavLst>
                                    </p:anim>
                                    <p:anim calcmode="lin" valueType="num">
                                      <p:cBhvr additive="base">
                                        <p:cTn id="35" dur="500" fill="hold"/>
                                        <p:tgtEl>
                                          <p:spTgt spid="31"/>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500" fill="hold"/>
                                        <p:tgtEl>
                                          <p:spTgt spid="32"/>
                                        </p:tgtEl>
                                        <p:attrNameLst>
                                          <p:attrName>ppt_x</p:attrName>
                                        </p:attrNameLst>
                                      </p:cBhvr>
                                      <p:tavLst>
                                        <p:tav tm="0">
                                          <p:val>
                                            <p:strVal val="0-#ppt_w/2"/>
                                          </p:val>
                                        </p:tav>
                                        <p:tav tm="100000">
                                          <p:val>
                                            <p:strVal val="#ppt_x"/>
                                          </p:val>
                                        </p:tav>
                                      </p:tavLst>
                                    </p:anim>
                                    <p:anim calcmode="lin" valueType="num">
                                      <p:cBhvr additive="base">
                                        <p:cTn id="39" dur="500" fill="hold"/>
                                        <p:tgtEl>
                                          <p:spTgt spid="32"/>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cBhvr additive="base">
                                        <p:cTn id="42" dur="500" fill="hold"/>
                                        <p:tgtEl>
                                          <p:spTgt spid="36"/>
                                        </p:tgtEl>
                                        <p:attrNameLst>
                                          <p:attrName>ppt_x</p:attrName>
                                        </p:attrNameLst>
                                      </p:cBhvr>
                                      <p:tavLst>
                                        <p:tav tm="0">
                                          <p:val>
                                            <p:strVal val="0-#ppt_w/2"/>
                                          </p:val>
                                        </p:tav>
                                        <p:tav tm="100000">
                                          <p:val>
                                            <p:strVal val="#ppt_x"/>
                                          </p:val>
                                        </p:tav>
                                      </p:tavLst>
                                    </p:anim>
                                    <p:anim calcmode="lin" valueType="num">
                                      <p:cBhvr additive="base">
                                        <p:cTn id="43" dur="500" fill="hold"/>
                                        <p:tgtEl>
                                          <p:spTgt spid="36"/>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 calcmode="lin" valueType="num">
                                      <p:cBhvr additive="base">
                                        <p:cTn id="46" dur="500" fill="hold"/>
                                        <p:tgtEl>
                                          <p:spTgt spid="33"/>
                                        </p:tgtEl>
                                        <p:attrNameLst>
                                          <p:attrName>ppt_x</p:attrName>
                                        </p:attrNameLst>
                                      </p:cBhvr>
                                      <p:tavLst>
                                        <p:tav tm="0">
                                          <p:val>
                                            <p:strVal val="0-#ppt_w/2"/>
                                          </p:val>
                                        </p:tav>
                                        <p:tav tm="100000">
                                          <p:val>
                                            <p:strVal val="#ppt_x"/>
                                          </p:val>
                                        </p:tav>
                                      </p:tavLst>
                                    </p:anim>
                                    <p:anim calcmode="lin" valueType="num">
                                      <p:cBhvr additive="base">
                                        <p:cTn id="47"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0" nodeType="clickEffect">
                                  <p:stCondLst>
                                    <p:cond delay="0"/>
                                  </p:stCondLst>
                                  <p:childTnLst>
                                    <p:animEffect transition="out" filter="fade">
                                      <p:cBhvr>
                                        <p:cTn id="51" dur="500"/>
                                        <p:tgtEl>
                                          <p:spTgt spid="42"/>
                                        </p:tgtEl>
                                      </p:cBhvr>
                                    </p:animEffect>
                                    <p:set>
                                      <p:cBhvr>
                                        <p:cTn id="52" dur="1" fill="hold">
                                          <p:stCondLst>
                                            <p:cond delay="499"/>
                                          </p:stCondLst>
                                        </p:cTn>
                                        <p:tgtEl>
                                          <p:spTgt spid="4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0" nodeType="clickEffect">
                                  <p:stCondLst>
                                    <p:cond delay="0"/>
                                  </p:stCondLst>
                                  <p:childTnLst>
                                    <p:animEffect transition="out" filter="fade">
                                      <p:cBhvr>
                                        <p:cTn id="56" dur="500"/>
                                        <p:tgtEl>
                                          <p:spTgt spid="15"/>
                                        </p:tgtEl>
                                      </p:cBhvr>
                                    </p:animEffect>
                                    <p:set>
                                      <p:cBhvr>
                                        <p:cTn id="57" dur="1" fill="hold">
                                          <p:stCondLst>
                                            <p:cond delay="499"/>
                                          </p:stCondLst>
                                        </p:cTn>
                                        <p:tgtEl>
                                          <p:spTgt spid="15"/>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0" nodeType="clickEffect">
                                  <p:stCondLst>
                                    <p:cond delay="0"/>
                                  </p:stCondLst>
                                  <p:childTnLst>
                                    <p:animEffect transition="out" filter="fade">
                                      <p:cBhvr>
                                        <p:cTn id="61" dur="500"/>
                                        <p:tgtEl>
                                          <p:spTgt spid="40"/>
                                        </p:tgtEl>
                                      </p:cBhvr>
                                    </p:animEffect>
                                    <p:set>
                                      <p:cBhvr>
                                        <p:cTn id="62" dur="1" fill="hold">
                                          <p:stCondLst>
                                            <p:cond delay="499"/>
                                          </p:stCondLst>
                                        </p:cTn>
                                        <p:tgtEl>
                                          <p:spTgt spid="40"/>
                                        </p:tgtEl>
                                        <p:attrNameLst>
                                          <p:attrName>style.visibility</p:attrName>
                                        </p:attrNameLst>
                                      </p:cBhvr>
                                      <p:to>
                                        <p:strVal val="hidden"/>
                                      </p:to>
                                    </p:set>
                                  </p:childTnLst>
                                </p:cTn>
                              </p:par>
                            </p:childTnLst>
                          </p:cTn>
                        </p:par>
                        <p:par>
                          <p:cTn id="63" fill="hold">
                            <p:stCondLst>
                              <p:cond delay="500"/>
                            </p:stCondLst>
                            <p:childTnLst>
                              <p:par>
                                <p:cTn id="64" presetID="10" presetClass="exit" presetSubtype="0" fill="hold" grpId="0" nodeType="afterEffect">
                                  <p:stCondLst>
                                    <p:cond delay="1000"/>
                                  </p:stCondLst>
                                  <p:childTnLst>
                                    <p:animEffect transition="out" filter="fade">
                                      <p:cBhvr>
                                        <p:cTn id="65" dur="500"/>
                                        <p:tgtEl>
                                          <p:spTgt spid="39"/>
                                        </p:tgtEl>
                                      </p:cBhvr>
                                    </p:animEffect>
                                    <p:set>
                                      <p:cBhvr>
                                        <p:cTn id="66" dur="1" fill="hold">
                                          <p:stCondLst>
                                            <p:cond delay="499"/>
                                          </p:stCondLst>
                                        </p:cTn>
                                        <p:tgtEl>
                                          <p:spTgt spid="3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0" nodeType="clickEffect">
                                  <p:stCondLst>
                                    <p:cond delay="0"/>
                                  </p:stCondLst>
                                  <p:childTnLst>
                                    <p:animEffect transition="out" filter="fade">
                                      <p:cBhvr>
                                        <p:cTn id="70" dur="500"/>
                                        <p:tgtEl>
                                          <p:spTgt spid="41"/>
                                        </p:tgtEl>
                                      </p:cBhvr>
                                    </p:animEffect>
                                    <p:set>
                                      <p:cBhvr>
                                        <p:cTn id="71" dur="1" fill="hold">
                                          <p:stCondLst>
                                            <p:cond delay="499"/>
                                          </p:stCondLst>
                                        </p:cTn>
                                        <p:tgtEl>
                                          <p:spTgt spid="41"/>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grpId="0" nodeType="clickEffect">
                                  <p:stCondLst>
                                    <p:cond delay="0"/>
                                  </p:stCondLst>
                                  <p:childTnLst>
                                    <p:animEffect transition="out" filter="fade">
                                      <p:cBhvr>
                                        <p:cTn id="75" dur="500"/>
                                        <p:tgtEl>
                                          <p:spTgt spid="34"/>
                                        </p:tgtEl>
                                      </p:cBhvr>
                                    </p:animEffect>
                                    <p:set>
                                      <p:cBhvr>
                                        <p:cTn id="76" dur="1" fill="hold">
                                          <p:stCondLst>
                                            <p:cond delay="499"/>
                                          </p:stCondLst>
                                        </p:cTn>
                                        <p:tgtEl>
                                          <p:spTgt spid="34"/>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0" nodeType="clickEffect">
                                  <p:stCondLst>
                                    <p:cond delay="0"/>
                                  </p:stCondLst>
                                  <p:childTnLst>
                                    <p:animEffect transition="out" filter="fade">
                                      <p:cBhvr>
                                        <p:cTn id="80" dur="500"/>
                                        <p:tgtEl>
                                          <p:spTgt spid="35"/>
                                        </p:tgtEl>
                                      </p:cBhvr>
                                    </p:animEffect>
                                    <p:set>
                                      <p:cBhvr>
                                        <p:cTn id="81" dur="1" fill="hold">
                                          <p:stCondLst>
                                            <p:cond delay="4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65" grpId="0" animBg="1"/>
      <p:bldP spid="18" grpId="0" animBg="1"/>
      <p:bldP spid="19" grpId="0"/>
      <p:bldP spid="21" grpId="0"/>
      <p:bldP spid="22" grpId="0" animBg="1"/>
      <p:bldP spid="26" grpId="0"/>
      <p:bldP spid="31" grpId="0" animBg="1"/>
      <p:bldP spid="32" grpId="0" animBg="1"/>
      <p:bldP spid="33" grpId="0" animBg="1"/>
      <p:bldP spid="36" grpId="0"/>
      <p:bldP spid="15" grpId="0" animBg="1"/>
      <p:bldP spid="40" grpId="0" animBg="1"/>
      <p:bldP spid="41" grpId="0" animBg="1"/>
      <p:bldP spid="34" grpId="0" animBg="1"/>
      <p:bldP spid="35" grpId="0" animBg="1"/>
      <p:bldP spid="39" grpId="0" animBg="1"/>
      <p:bldP spid="4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hevron 83"/>
          <p:cNvSpPr/>
          <p:nvPr/>
        </p:nvSpPr>
        <p:spPr>
          <a:xfrm>
            <a:off x="5139559" y="553"/>
            <a:ext cx="7391585" cy="425116"/>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85" name="Pentagon 3"/>
          <p:cNvSpPr/>
          <p:nvPr/>
        </p:nvSpPr>
        <p:spPr>
          <a:xfrm>
            <a:off x="0" y="-1872"/>
            <a:ext cx="542274" cy="439200"/>
          </a:xfrm>
          <a:prstGeom prst="homePlate">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86" name="TextBox 4"/>
          <p:cNvSpPr txBox="1"/>
          <p:nvPr/>
        </p:nvSpPr>
        <p:spPr>
          <a:xfrm>
            <a:off x="922576" y="35333"/>
            <a:ext cx="4689948" cy="369332"/>
          </a:xfrm>
          <a:prstGeom prst="rect">
            <a:avLst/>
          </a:prstGeom>
          <a:noFill/>
        </p:spPr>
        <p:txBody>
          <a:bodyPr wrap="square" rtlCol="0">
            <a:spAutoFit/>
          </a:bodyPr>
          <a:lstStyle/>
          <a:p>
            <a:r>
              <a:rPr lang="fr-FR" dirty="0">
                <a:solidFill>
                  <a:prstClr val="black"/>
                </a:solidFill>
                <a:latin typeface="Century Gothic" panose="020B0502020202020204" pitchFamily="34" charset="0"/>
              </a:rPr>
              <a:t>Méthodologie</a:t>
            </a:r>
          </a:p>
        </p:txBody>
      </p:sp>
      <p:sp>
        <p:nvSpPr>
          <p:cNvPr id="68" name="Oval 10"/>
          <p:cNvSpPr/>
          <p:nvPr/>
        </p:nvSpPr>
        <p:spPr>
          <a:xfrm>
            <a:off x="5433118" y="74941"/>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solidFill>
                <a:prstClr val="white"/>
              </a:solidFill>
              <a:latin typeface="Caviar Dreams" pitchFamily="34" charset="0"/>
            </a:endParaRPr>
          </a:p>
        </p:txBody>
      </p:sp>
      <p:sp>
        <p:nvSpPr>
          <p:cNvPr id="30" name="Oval 29">
            <a:extLst>
              <a:ext uri="{FF2B5EF4-FFF2-40B4-BE49-F238E27FC236}">
                <a16:creationId xmlns:a16="http://schemas.microsoft.com/office/drawing/2014/main" id="{DA7CAC73-AF59-42F6-9C2B-C493954A9421}"/>
              </a:ext>
            </a:extLst>
          </p:cNvPr>
          <p:cNvSpPr/>
          <p:nvPr/>
        </p:nvSpPr>
        <p:spPr>
          <a:xfrm>
            <a:off x="5757511"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65" name="Oval 5"/>
          <p:cNvSpPr/>
          <p:nvPr/>
        </p:nvSpPr>
        <p:spPr>
          <a:xfrm>
            <a:off x="5413044" y="70723"/>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solidFill>
                <a:prstClr val="white"/>
              </a:solidFill>
              <a:latin typeface="Caviar Dreams" pitchFamily="34" charset="0"/>
            </a:endParaRPr>
          </a:p>
        </p:txBody>
      </p:sp>
      <p:sp>
        <p:nvSpPr>
          <p:cNvPr id="2" name="Espace réservé du numéro de diapositive 22">
            <a:extLst>
              <a:ext uri="{FF2B5EF4-FFF2-40B4-BE49-F238E27FC236}">
                <a16:creationId xmlns:a16="http://schemas.microsoft.com/office/drawing/2014/main" id="{8B35BEF5-9DC2-E0DE-9207-36B13B0BD20C}"/>
              </a:ext>
            </a:extLst>
          </p:cNvPr>
          <p:cNvSpPr txBox="1">
            <a:spLocks/>
          </p:cNvSpPr>
          <p:nvPr/>
        </p:nvSpPr>
        <p:spPr>
          <a:xfrm>
            <a:off x="11755998" y="6501439"/>
            <a:ext cx="628913" cy="35656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E7DC1A7-DA5D-45DE-8174-4FBCD0BDB448}" type="slidenum">
              <a:rPr lang="fr-FR" b="1" smtClean="0"/>
              <a:pPr/>
              <a:t>17</a:t>
            </a:fld>
            <a:endParaRPr lang="fr-FR" b="1" dirty="0"/>
          </a:p>
        </p:txBody>
      </p:sp>
      <p:sp>
        <p:nvSpPr>
          <p:cNvPr id="18" name="Chevron 6">
            <a:extLst>
              <a:ext uri="{FF2B5EF4-FFF2-40B4-BE49-F238E27FC236}">
                <a16:creationId xmlns:a16="http://schemas.microsoft.com/office/drawing/2014/main" id="{4AB944BD-EEC1-C999-4CC9-CF7F569D3195}"/>
              </a:ext>
            </a:extLst>
          </p:cNvPr>
          <p:cNvSpPr/>
          <p:nvPr/>
        </p:nvSpPr>
        <p:spPr>
          <a:xfrm>
            <a:off x="395840" y="936988"/>
            <a:ext cx="2730815" cy="144000"/>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19" name="Rectangle 18">
            <a:extLst>
              <a:ext uri="{FF2B5EF4-FFF2-40B4-BE49-F238E27FC236}">
                <a16:creationId xmlns:a16="http://schemas.microsoft.com/office/drawing/2014/main" id="{E0B15824-7BA5-2DBE-3923-7F591621BC7C}"/>
              </a:ext>
            </a:extLst>
          </p:cNvPr>
          <p:cNvSpPr/>
          <p:nvPr/>
        </p:nvSpPr>
        <p:spPr>
          <a:xfrm>
            <a:off x="1318338" y="575941"/>
            <a:ext cx="949299" cy="307777"/>
          </a:xfrm>
          <a:prstGeom prst="rect">
            <a:avLst/>
          </a:prstGeom>
        </p:spPr>
        <p:txBody>
          <a:bodyPr wrap="none">
            <a:spAutoFit/>
          </a:bodyPr>
          <a:lstStyle/>
          <a:p>
            <a:pPr algn="ctr"/>
            <a:r>
              <a:rPr lang="fr-MA" sz="1400" b="1" dirty="0">
                <a:solidFill>
                  <a:prstClr val="black"/>
                </a:solidFill>
                <a:latin typeface="Century Gothic" panose="020B0502020202020204" pitchFamily="34" charset="0"/>
              </a:rPr>
              <a:t>Données</a:t>
            </a:r>
            <a:endParaRPr lang="en-US" sz="1400" b="1" dirty="0">
              <a:solidFill>
                <a:prstClr val="black"/>
              </a:solidFill>
              <a:latin typeface="Century Gothic" panose="020B0502020202020204" pitchFamily="34" charset="0"/>
            </a:endParaRPr>
          </a:p>
        </p:txBody>
      </p:sp>
      <p:sp>
        <p:nvSpPr>
          <p:cNvPr id="21" name="Rectangle 20">
            <a:extLst>
              <a:ext uri="{FF2B5EF4-FFF2-40B4-BE49-F238E27FC236}">
                <a16:creationId xmlns:a16="http://schemas.microsoft.com/office/drawing/2014/main" id="{F298BF59-0E40-F4AA-3031-0F9A3FB3344A}"/>
              </a:ext>
            </a:extLst>
          </p:cNvPr>
          <p:cNvSpPr/>
          <p:nvPr/>
        </p:nvSpPr>
        <p:spPr>
          <a:xfrm>
            <a:off x="5459901" y="581923"/>
            <a:ext cx="4051823" cy="307777"/>
          </a:xfrm>
          <a:prstGeom prst="rect">
            <a:avLst/>
          </a:prstGeom>
        </p:spPr>
        <p:txBody>
          <a:bodyPr wrap="square">
            <a:spAutoFit/>
          </a:bodyPr>
          <a:lstStyle/>
          <a:p>
            <a:pPr algn="ctr"/>
            <a:r>
              <a:rPr lang="fr-FR" sz="1400" b="1" dirty="0">
                <a:solidFill>
                  <a:prstClr val="black"/>
                </a:solidFill>
                <a:latin typeface="Century Gothic" panose="020B0502020202020204" pitchFamily="34" charset="0"/>
              </a:rPr>
              <a:t>Métriques d’évaluation</a:t>
            </a:r>
            <a:endParaRPr lang="en-US" sz="1400" b="1" dirty="0">
              <a:solidFill>
                <a:prstClr val="black"/>
              </a:solidFill>
              <a:latin typeface="Century Gothic" panose="020B0502020202020204" pitchFamily="34" charset="0"/>
            </a:endParaRPr>
          </a:p>
        </p:txBody>
      </p:sp>
      <p:sp>
        <p:nvSpPr>
          <p:cNvPr id="22" name="Isosceles Triangle 35">
            <a:extLst>
              <a:ext uri="{FF2B5EF4-FFF2-40B4-BE49-F238E27FC236}">
                <a16:creationId xmlns:a16="http://schemas.microsoft.com/office/drawing/2014/main" id="{809AF80B-FBB2-D20B-90BE-C4847D5E0CA2}"/>
              </a:ext>
            </a:extLst>
          </p:cNvPr>
          <p:cNvSpPr/>
          <p:nvPr/>
        </p:nvSpPr>
        <p:spPr>
          <a:xfrm rot="10800000">
            <a:off x="7341812" y="1177776"/>
            <a:ext cx="288000" cy="144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tangle 25">
            <a:extLst>
              <a:ext uri="{FF2B5EF4-FFF2-40B4-BE49-F238E27FC236}">
                <a16:creationId xmlns:a16="http://schemas.microsoft.com/office/drawing/2014/main" id="{81202BC5-2702-1A71-8C50-DA474B12F4EE}"/>
              </a:ext>
            </a:extLst>
          </p:cNvPr>
          <p:cNvSpPr/>
          <p:nvPr/>
        </p:nvSpPr>
        <p:spPr>
          <a:xfrm>
            <a:off x="3492482" y="581924"/>
            <a:ext cx="2204450" cy="307777"/>
          </a:xfrm>
          <a:prstGeom prst="rect">
            <a:avLst/>
          </a:prstGeom>
        </p:spPr>
        <p:txBody>
          <a:bodyPr wrap="none">
            <a:spAutoFit/>
          </a:bodyPr>
          <a:lstStyle/>
          <a:p>
            <a:pPr algn="ctr"/>
            <a:r>
              <a:rPr lang="fr-FR" sz="1400" b="1" dirty="0">
                <a:solidFill>
                  <a:prstClr val="black"/>
                </a:solidFill>
                <a:latin typeface="Century Gothic" panose="020B0502020202020204" pitchFamily="34" charset="0"/>
              </a:rPr>
              <a:t>Protocole</a:t>
            </a:r>
            <a:r>
              <a:rPr lang="en-GB" sz="1400" b="1" dirty="0">
                <a:solidFill>
                  <a:prstClr val="black"/>
                </a:solidFill>
                <a:latin typeface="Century Gothic" panose="020B0502020202020204" pitchFamily="34" charset="0"/>
              </a:rPr>
              <a:t> Experimental</a:t>
            </a:r>
            <a:endParaRPr lang="en-US" sz="1400" b="1" dirty="0">
              <a:solidFill>
                <a:prstClr val="black"/>
              </a:solidFill>
              <a:latin typeface="Century Gothic" panose="020B0502020202020204" pitchFamily="34" charset="0"/>
            </a:endParaRPr>
          </a:p>
        </p:txBody>
      </p:sp>
      <p:sp>
        <p:nvSpPr>
          <p:cNvPr id="31" name="Chevron 36">
            <a:extLst>
              <a:ext uri="{FF2B5EF4-FFF2-40B4-BE49-F238E27FC236}">
                <a16:creationId xmlns:a16="http://schemas.microsoft.com/office/drawing/2014/main" id="{B9C36B40-39CE-A1C8-0479-00968106ACDE}"/>
              </a:ext>
            </a:extLst>
          </p:cNvPr>
          <p:cNvSpPr/>
          <p:nvPr/>
        </p:nvSpPr>
        <p:spPr>
          <a:xfrm>
            <a:off x="3236731" y="915960"/>
            <a:ext cx="2760344" cy="187162"/>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2" name="Chevron 36">
            <a:extLst>
              <a:ext uri="{FF2B5EF4-FFF2-40B4-BE49-F238E27FC236}">
                <a16:creationId xmlns:a16="http://schemas.microsoft.com/office/drawing/2014/main" id="{CEE0E080-CCA6-DBC5-B30D-CCFE37039F0E}"/>
              </a:ext>
            </a:extLst>
          </p:cNvPr>
          <p:cNvSpPr/>
          <p:nvPr/>
        </p:nvSpPr>
        <p:spPr>
          <a:xfrm>
            <a:off x="6105641" y="900941"/>
            <a:ext cx="2760344" cy="187162"/>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3" name="Chevron 36">
            <a:extLst>
              <a:ext uri="{FF2B5EF4-FFF2-40B4-BE49-F238E27FC236}">
                <a16:creationId xmlns:a16="http://schemas.microsoft.com/office/drawing/2014/main" id="{B65788E7-74EA-8E73-2BDC-7806929E6224}"/>
              </a:ext>
            </a:extLst>
          </p:cNvPr>
          <p:cNvSpPr/>
          <p:nvPr/>
        </p:nvSpPr>
        <p:spPr>
          <a:xfrm>
            <a:off x="8974551" y="909526"/>
            <a:ext cx="2760344" cy="187162"/>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6" name="Rectangle 35">
            <a:extLst>
              <a:ext uri="{FF2B5EF4-FFF2-40B4-BE49-F238E27FC236}">
                <a16:creationId xmlns:a16="http://schemas.microsoft.com/office/drawing/2014/main" id="{B4F66640-182D-4924-7BDF-2C49A7F67FB8}"/>
              </a:ext>
            </a:extLst>
          </p:cNvPr>
          <p:cNvSpPr/>
          <p:nvPr/>
        </p:nvSpPr>
        <p:spPr>
          <a:xfrm>
            <a:off x="9438580" y="555663"/>
            <a:ext cx="1619353" cy="307777"/>
          </a:xfrm>
          <a:prstGeom prst="rect">
            <a:avLst/>
          </a:prstGeom>
        </p:spPr>
        <p:txBody>
          <a:bodyPr wrap="none">
            <a:spAutoFit/>
          </a:bodyPr>
          <a:lstStyle/>
          <a:p>
            <a:pPr algn="ctr"/>
            <a:r>
              <a:rPr lang="en-US" sz="1400" b="1" dirty="0" err="1">
                <a:solidFill>
                  <a:prstClr val="black"/>
                </a:solidFill>
                <a:latin typeface="Century Gothic" panose="020B0502020202020204" pitchFamily="34" charset="0"/>
              </a:rPr>
              <a:t>Modèles</a:t>
            </a:r>
            <a:r>
              <a:rPr lang="en-US" sz="1400" b="1" dirty="0">
                <a:solidFill>
                  <a:prstClr val="black"/>
                </a:solidFill>
                <a:latin typeface="Century Gothic" panose="020B0502020202020204" pitchFamily="34" charset="0"/>
              </a:rPr>
              <a:t> </a:t>
            </a:r>
            <a:r>
              <a:rPr lang="en-US" sz="1400" b="1" dirty="0" err="1">
                <a:solidFill>
                  <a:prstClr val="black"/>
                </a:solidFill>
                <a:latin typeface="Century Gothic" panose="020B0502020202020204" pitchFamily="34" charset="0"/>
              </a:rPr>
              <a:t>retenus</a:t>
            </a:r>
            <a:endParaRPr lang="en-US" sz="1400" b="1" dirty="0">
              <a:solidFill>
                <a:prstClr val="black"/>
              </a:solidFill>
              <a:latin typeface="Century Gothic" panose="020B0502020202020204" pitchFamily="34" charset="0"/>
            </a:endParaRPr>
          </a:p>
        </p:txBody>
      </p:sp>
      <p:sp>
        <p:nvSpPr>
          <p:cNvPr id="71" name="Pentagon 3">
            <a:extLst>
              <a:ext uri="{FF2B5EF4-FFF2-40B4-BE49-F238E27FC236}">
                <a16:creationId xmlns:a16="http://schemas.microsoft.com/office/drawing/2014/main" id="{57D0E6F5-78A7-41FF-946F-9E13F35243BC}"/>
              </a:ext>
            </a:extLst>
          </p:cNvPr>
          <p:cNvSpPr/>
          <p:nvPr/>
        </p:nvSpPr>
        <p:spPr>
          <a:xfrm>
            <a:off x="0" y="-1872"/>
            <a:ext cx="542274" cy="439200"/>
          </a:xfrm>
          <a:prstGeom prst="homePlate">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72" name="Chevron 83">
            <a:extLst>
              <a:ext uri="{FF2B5EF4-FFF2-40B4-BE49-F238E27FC236}">
                <a16:creationId xmlns:a16="http://schemas.microsoft.com/office/drawing/2014/main" id="{A94826AF-6A5C-4DBF-9C3D-1BF1232533CE}"/>
              </a:ext>
            </a:extLst>
          </p:cNvPr>
          <p:cNvSpPr/>
          <p:nvPr/>
        </p:nvSpPr>
        <p:spPr>
          <a:xfrm>
            <a:off x="5139559" y="553"/>
            <a:ext cx="7391585" cy="425116"/>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73" name="TextBox 4">
            <a:extLst>
              <a:ext uri="{FF2B5EF4-FFF2-40B4-BE49-F238E27FC236}">
                <a16:creationId xmlns:a16="http://schemas.microsoft.com/office/drawing/2014/main" id="{4E8A4DC9-FD95-47E9-8C5A-243A772469F3}"/>
              </a:ext>
            </a:extLst>
          </p:cNvPr>
          <p:cNvSpPr txBox="1"/>
          <p:nvPr/>
        </p:nvSpPr>
        <p:spPr>
          <a:xfrm>
            <a:off x="922576" y="35333"/>
            <a:ext cx="4689948" cy="369332"/>
          </a:xfrm>
          <a:prstGeom prst="rect">
            <a:avLst/>
          </a:prstGeom>
          <a:noFill/>
        </p:spPr>
        <p:txBody>
          <a:bodyPr wrap="square" rtlCol="0">
            <a:spAutoFit/>
          </a:bodyPr>
          <a:lstStyle/>
          <a:p>
            <a:r>
              <a:rPr lang="fr-FR" dirty="0">
                <a:solidFill>
                  <a:prstClr val="black"/>
                </a:solidFill>
                <a:latin typeface="Century Gothic" panose="020B0502020202020204" pitchFamily="34" charset="0"/>
              </a:rPr>
              <a:t>Méthodologie</a:t>
            </a:r>
          </a:p>
        </p:txBody>
      </p:sp>
      <p:sp>
        <p:nvSpPr>
          <p:cNvPr id="74" name="Oval 8">
            <a:extLst>
              <a:ext uri="{FF2B5EF4-FFF2-40B4-BE49-F238E27FC236}">
                <a16:creationId xmlns:a16="http://schemas.microsoft.com/office/drawing/2014/main" id="{B97B6ED5-AAD0-4A8F-BD69-9014B9B05A93}"/>
              </a:ext>
            </a:extLst>
          </p:cNvPr>
          <p:cNvSpPr/>
          <p:nvPr/>
        </p:nvSpPr>
        <p:spPr>
          <a:xfrm>
            <a:off x="57168" y="66340"/>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1</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endParaRPr>
          </a:p>
        </p:txBody>
      </p:sp>
      <p:sp>
        <p:nvSpPr>
          <p:cNvPr id="75" name="Oval 10">
            <a:extLst>
              <a:ext uri="{FF2B5EF4-FFF2-40B4-BE49-F238E27FC236}">
                <a16:creationId xmlns:a16="http://schemas.microsoft.com/office/drawing/2014/main" id="{051E68F7-FDC8-484A-AB0C-C6D9D923DABD}"/>
              </a:ext>
            </a:extLst>
          </p:cNvPr>
          <p:cNvSpPr/>
          <p:nvPr/>
        </p:nvSpPr>
        <p:spPr>
          <a:xfrm>
            <a:off x="5433118" y="74941"/>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solidFill>
                <a:prstClr val="white"/>
              </a:solidFill>
              <a:latin typeface="Caviar Dreams" pitchFamily="34" charset="0"/>
            </a:endParaRPr>
          </a:p>
        </p:txBody>
      </p:sp>
      <p:sp>
        <p:nvSpPr>
          <p:cNvPr id="76" name="Oval 75">
            <a:extLst>
              <a:ext uri="{FF2B5EF4-FFF2-40B4-BE49-F238E27FC236}">
                <a16:creationId xmlns:a16="http://schemas.microsoft.com/office/drawing/2014/main" id="{38E220DD-C247-4844-A92E-BF89D2B98B49}"/>
              </a:ext>
            </a:extLst>
          </p:cNvPr>
          <p:cNvSpPr/>
          <p:nvPr/>
        </p:nvSpPr>
        <p:spPr>
          <a:xfrm>
            <a:off x="5757511"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77" name="Oval 5">
            <a:extLst>
              <a:ext uri="{FF2B5EF4-FFF2-40B4-BE49-F238E27FC236}">
                <a16:creationId xmlns:a16="http://schemas.microsoft.com/office/drawing/2014/main" id="{8E7CF235-540D-459D-8225-DE0CED3BF388}"/>
              </a:ext>
            </a:extLst>
          </p:cNvPr>
          <p:cNvSpPr/>
          <p:nvPr/>
        </p:nvSpPr>
        <p:spPr>
          <a:xfrm>
            <a:off x="681059"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solidFill>
                <a:prstClr val="white"/>
              </a:solidFill>
              <a:latin typeface="Caviar Dreams" pitchFamily="34" charset="0"/>
            </a:endParaRPr>
          </a:p>
        </p:txBody>
      </p:sp>
      <p:sp>
        <p:nvSpPr>
          <p:cNvPr id="9" name="Bande diagonale 60">
            <a:extLst>
              <a:ext uri="{FF2B5EF4-FFF2-40B4-BE49-F238E27FC236}">
                <a16:creationId xmlns:a16="http://schemas.microsoft.com/office/drawing/2014/main" id="{64556477-4701-DD08-826A-454FF5449787}"/>
              </a:ext>
            </a:extLst>
          </p:cNvPr>
          <p:cNvSpPr/>
          <p:nvPr/>
        </p:nvSpPr>
        <p:spPr>
          <a:xfrm rot="2616170">
            <a:off x="2856283" y="3208509"/>
            <a:ext cx="7489093" cy="7132473"/>
          </a:xfrm>
          <a:prstGeom prst="diagStripe">
            <a:avLst>
              <a:gd name="adj" fmla="val 98942"/>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schemeClr val="tx1"/>
              </a:solidFill>
            </a:endParaRPr>
          </a:p>
        </p:txBody>
      </p:sp>
      <p:pic>
        <p:nvPicPr>
          <p:cNvPr id="12" name="Picture 6">
            <a:extLst>
              <a:ext uri="{FF2B5EF4-FFF2-40B4-BE49-F238E27FC236}">
                <a16:creationId xmlns:a16="http://schemas.microsoft.com/office/drawing/2014/main" id="{0D84F016-B38D-1944-F5DB-E8D7DA832F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137" y="6242967"/>
            <a:ext cx="534542" cy="516944"/>
          </a:xfrm>
          <a:prstGeom prst="rect">
            <a:avLst/>
          </a:prstGeom>
        </p:spPr>
      </p:pic>
      <p:sp>
        <p:nvSpPr>
          <p:cNvPr id="34" name="Rectangle : coins arrondis 21">
            <a:extLst>
              <a:ext uri="{FF2B5EF4-FFF2-40B4-BE49-F238E27FC236}">
                <a16:creationId xmlns:a16="http://schemas.microsoft.com/office/drawing/2014/main" id="{9344EE36-B747-4DCE-9654-601B30C6C218}"/>
              </a:ext>
            </a:extLst>
          </p:cNvPr>
          <p:cNvSpPr/>
          <p:nvPr/>
        </p:nvSpPr>
        <p:spPr>
          <a:xfrm>
            <a:off x="420128" y="1566915"/>
            <a:ext cx="7053692" cy="741394"/>
          </a:xfrm>
          <a:prstGeom prst="roundRect">
            <a:avLst/>
          </a:prstGeom>
          <a:solidFill>
            <a:srgbClr val="99B7BA">
              <a:alpha val="15000"/>
            </a:srgbClr>
          </a:solidFill>
          <a:ln>
            <a:solidFill>
              <a:srgbClr val="0099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latin typeface="Century Gothic" panose="020B0502020202020204" pitchFamily="34" charset="0"/>
                <a:cs typeface="Times New Roman" panose="02020603050405020304" pitchFamily="18" charset="0"/>
              </a:rPr>
              <a:t>Erreur quadratique moyenne de prédiction (RMSEP)</a:t>
            </a:r>
          </a:p>
        </p:txBody>
      </p:sp>
      <p:pic>
        <p:nvPicPr>
          <p:cNvPr id="4" name="Picture 3">
            <a:extLst>
              <a:ext uri="{FF2B5EF4-FFF2-40B4-BE49-F238E27FC236}">
                <a16:creationId xmlns:a16="http://schemas.microsoft.com/office/drawing/2014/main" id="{F4DAF749-928A-4073-B2DC-637BAFEC5A2A}"/>
              </a:ext>
            </a:extLst>
          </p:cNvPr>
          <p:cNvPicPr>
            <a:picLocks noChangeAspect="1"/>
          </p:cNvPicPr>
          <p:nvPr/>
        </p:nvPicPr>
        <p:blipFill>
          <a:blip r:embed="rId4"/>
          <a:stretch>
            <a:fillRect/>
          </a:stretch>
        </p:blipFill>
        <p:spPr>
          <a:xfrm>
            <a:off x="534383" y="3146815"/>
            <a:ext cx="4082520" cy="1482746"/>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1E7868F-C75A-459C-AAF7-0FFB220C8EBA}"/>
                  </a:ext>
                </a:extLst>
              </p:cNvPr>
              <p:cNvSpPr txBox="1"/>
              <p:nvPr/>
            </p:nvSpPr>
            <p:spPr>
              <a:xfrm>
                <a:off x="6105641" y="3103358"/>
                <a:ext cx="5444499" cy="1569660"/>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GB" sz="2400" b="1" i="1" smtClean="0">
                            <a:effectLst/>
                            <a:latin typeface="Cambria Math" panose="02040503050406030204" pitchFamily="18" charset="0"/>
                          </a:rPr>
                        </m:ctrlPr>
                      </m:sSubPr>
                      <m:e>
                        <m:acc>
                          <m:accPr>
                            <m:chr m:val="̂"/>
                            <m:ctrlPr>
                              <a:rPr lang="en-GB" sz="2400" b="1" i="1">
                                <a:effectLst/>
                                <a:latin typeface="Cambria Math" panose="02040503050406030204" pitchFamily="18" charset="0"/>
                              </a:rPr>
                            </m:ctrlPr>
                          </m:accPr>
                          <m:e>
                            <m:r>
                              <a:rPr lang="en-GB" sz="2400" b="1" i="1">
                                <a:effectLst/>
                                <a:latin typeface="Cambria Math" panose="02040503050406030204" pitchFamily="18" charset="0"/>
                                <a:ea typeface="Calibri" panose="020F0502020204030204" pitchFamily="34" charset="0"/>
                                <a:cs typeface="Arial" panose="020B0604020202020204" pitchFamily="34" charset="0"/>
                              </a:rPr>
                              <m:t>𝒚</m:t>
                            </m:r>
                          </m:e>
                        </m:acc>
                      </m:e>
                      <m:sub>
                        <m:r>
                          <a:rPr lang="en-GB" sz="2400" b="1" i="1">
                            <a:effectLst/>
                            <a:latin typeface="Cambria Math" panose="02040503050406030204" pitchFamily="18" charset="0"/>
                            <a:ea typeface="Calibri" panose="020F0502020204030204" pitchFamily="34" charset="0"/>
                            <a:cs typeface="Arial" panose="020B0604020202020204" pitchFamily="34" charset="0"/>
                          </a:rPr>
                          <m:t>𝒊</m:t>
                        </m:r>
                      </m:sub>
                    </m:sSub>
                  </m:oMath>
                </a14:m>
                <a:r>
                  <a:rPr lang="fr-FR" sz="2400" b="1" dirty="0"/>
                  <a:t> représente la valeur prédite</a:t>
                </a:r>
              </a:p>
              <a:p>
                <a:pPr marL="285750" indent="-285750">
                  <a:buFont typeface="Arial" panose="020B0604020202020204" pitchFamily="34" charset="0"/>
                  <a:buChar char="•"/>
                </a:pPr>
                <a14:m>
                  <m:oMath xmlns:m="http://schemas.openxmlformats.org/officeDocument/2006/math">
                    <m:sSub>
                      <m:sSubPr>
                        <m:ctrlPr>
                          <a:rPr lang="en-GB" sz="2400" b="1" i="1" smtClean="0">
                            <a:effectLst/>
                            <a:latin typeface="Cambria Math" panose="02040503050406030204" pitchFamily="18" charset="0"/>
                          </a:rPr>
                        </m:ctrlPr>
                      </m:sSubPr>
                      <m:e>
                        <m:r>
                          <a:rPr lang="en-GB" sz="2400" b="1" i="1">
                            <a:effectLst/>
                            <a:latin typeface="Cambria Math" panose="02040503050406030204" pitchFamily="18" charset="0"/>
                            <a:ea typeface="Calibri" panose="020F0502020204030204" pitchFamily="34" charset="0"/>
                            <a:cs typeface="Arial" panose="020B0604020202020204" pitchFamily="34" charset="0"/>
                          </a:rPr>
                          <m:t>𝒚</m:t>
                        </m:r>
                      </m:e>
                      <m:sub>
                        <m:r>
                          <a:rPr lang="en-GB" sz="2400" b="1" i="1">
                            <a:effectLst/>
                            <a:latin typeface="Cambria Math" panose="02040503050406030204" pitchFamily="18" charset="0"/>
                            <a:ea typeface="Calibri" panose="020F0502020204030204" pitchFamily="34" charset="0"/>
                            <a:cs typeface="Arial" panose="020B0604020202020204" pitchFamily="34" charset="0"/>
                          </a:rPr>
                          <m:t>𝒊</m:t>
                        </m:r>
                      </m:sub>
                    </m:sSub>
                  </m:oMath>
                </a14:m>
                <a:r>
                  <a:rPr lang="fr-FR" sz="2400" b="1" baseline="-25000" dirty="0">
                    <a:effectLst/>
                    <a:latin typeface="Book Antiqua" panose="02040602050305030304" pitchFamily="18" charset="0"/>
                    <a:ea typeface="Calibri" panose="020F0502020204030204" pitchFamily="34" charset="0"/>
                    <a:cs typeface="Arial" panose="020B0604020202020204" pitchFamily="34" charset="0"/>
                  </a:rPr>
                  <a:t> </a:t>
                </a:r>
                <a:r>
                  <a:rPr lang="fr-FR" sz="2400" b="1" dirty="0"/>
                  <a:t>représente la valeur réelle</a:t>
                </a:r>
              </a:p>
              <a:p>
                <a:pPr marL="285750" indent="-285750">
                  <a:buFont typeface="Arial" panose="020B0604020202020204" pitchFamily="34" charset="0"/>
                  <a:buChar char="•"/>
                </a:pPr>
                <a14:m>
                  <m:oMath xmlns:m="http://schemas.openxmlformats.org/officeDocument/2006/math">
                    <m:r>
                      <a:rPr lang="en-GB" sz="2400" b="1" i="1" smtClean="0">
                        <a:effectLst/>
                        <a:latin typeface="Cambria Math" panose="02040503050406030204" pitchFamily="18" charset="0"/>
                        <a:ea typeface="Calibri" panose="020F0502020204030204" pitchFamily="34" charset="0"/>
                        <a:cs typeface="Arial" panose="020B0604020202020204" pitchFamily="34" charset="0"/>
                      </a:rPr>
                      <m:t>𝒏</m:t>
                    </m:r>
                    <m:r>
                      <a:rPr lang="en-GB" sz="2400" b="1" i="1" smtClean="0">
                        <a:effectLst/>
                        <a:latin typeface="Cambria Math" panose="02040503050406030204" pitchFamily="18" charset="0"/>
                        <a:ea typeface="Calibri" panose="020F0502020204030204" pitchFamily="34" charset="0"/>
                        <a:cs typeface="Arial" panose="020B0604020202020204" pitchFamily="34" charset="0"/>
                      </a:rPr>
                      <m:t> </m:t>
                    </m:r>
                  </m:oMath>
                </a14:m>
                <a:r>
                  <a:rPr lang="fr-FR" sz="2400" b="1" dirty="0">
                    <a:effectLst/>
                    <a:latin typeface="Calibri" panose="020F0502020204030204" pitchFamily="34" charset="0"/>
                    <a:ea typeface="Calibri" panose="020F0502020204030204" pitchFamily="34" charset="0"/>
                    <a:cs typeface="Arial" panose="020B0604020202020204" pitchFamily="34" charset="0"/>
                  </a:rPr>
                  <a:t>est le nombre total d’échantillons</a:t>
                </a:r>
              </a:p>
              <a:p>
                <a:r>
                  <a:rPr lang="fr-FR" sz="2400" b="1" dirty="0">
                    <a:effectLst/>
                    <a:latin typeface="Calibri" panose="020F0502020204030204" pitchFamily="34" charset="0"/>
                    <a:ea typeface="Calibri" panose="020F0502020204030204" pitchFamily="34" charset="0"/>
                    <a:cs typeface="Arial" panose="020B0604020202020204" pitchFamily="34" charset="0"/>
                  </a:rPr>
                  <a:t>dans l’ensemble de test</a:t>
                </a:r>
              </a:p>
            </p:txBody>
          </p:sp>
        </mc:Choice>
        <mc:Fallback xmlns="">
          <p:sp>
            <p:nvSpPr>
              <p:cNvPr id="5" name="TextBox 4">
                <a:extLst>
                  <a:ext uri="{FF2B5EF4-FFF2-40B4-BE49-F238E27FC236}">
                    <a16:creationId xmlns:a16="http://schemas.microsoft.com/office/drawing/2014/main" id="{81E7868F-C75A-459C-AAF7-0FFB220C8EBA}"/>
                  </a:ext>
                </a:extLst>
              </p:cNvPr>
              <p:cNvSpPr txBox="1">
                <a:spLocks noRot="1" noChangeAspect="1" noMove="1" noResize="1" noEditPoints="1" noAdjustHandles="1" noChangeArrowheads="1" noChangeShapeType="1" noTextEdit="1"/>
              </p:cNvSpPr>
              <p:nvPr/>
            </p:nvSpPr>
            <p:spPr>
              <a:xfrm>
                <a:off x="6105641" y="3103358"/>
                <a:ext cx="5444499" cy="1569660"/>
              </a:xfrm>
              <a:prstGeom prst="rect">
                <a:avLst/>
              </a:prstGeom>
              <a:blipFill>
                <a:blip r:embed="rId5"/>
                <a:stretch>
                  <a:fillRect l="-1792" t="-3101" b="-7752"/>
                </a:stretch>
              </a:blipFill>
            </p:spPr>
            <p:txBody>
              <a:bodyPr/>
              <a:lstStyle/>
              <a:p>
                <a:r>
                  <a:rPr lang="fr-FR">
                    <a:noFill/>
                  </a:rPr>
                  <a:t> </a:t>
                </a:r>
              </a:p>
            </p:txBody>
          </p:sp>
        </mc:Fallback>
      </mc:AlternateContent>
      <p:sp>
        <p:nvSpPr>
          <p:cNvPr id="35" name="TextBox 34">
            <a:extLst>
              <a:ext uri="{FF2B5EF4-FFF2-40B4-BE49-F238E27FC236}">
                <a16:creationId xmlns:a16="http://schemas.microsoft.com/office/drawing/2014/main" id="{A8845BAF-B4BB-497E-82B6-42E75A2D42DF}"/>
              </a:ext>
            </a:extLst>
          </p:cNvPr>
          <p:cNvSpPr txBox="1"/>
          <p:nvPr/>
        </p:nvSpPr>
        <p:spPr>
          <a:xfrm>
            <a:off x="924958" y="5468067"/>
            <a:ext cx="10342084" cy="442674"/>
          </a:xfrm>
          <a:prstGeom prst="roundRect">
            <a:avLst/>
          </a:prstGeom>
          <a:ln w="28575">
            <a:solidFill>
              <a:srgbClr val="145A6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fr-FR" sz="2000" b="1" dirty="0">
                <a:solidFill>
                  <a:schemeClr val="tx1"/>
                </a:solidFill>
                <a:latin typeface="Century Gothic" panose="020B0502020202020204" pitchFamily="34" charset="0"/>
                <a:cs typeface="Times New Roman" panose="02020603050405020304" pitchFamily="18" charset="0"/>
              </a:rPr>
              <a:t>Une valeur faible de RMSE indique une meilleure capacité prédictive du modèle</a:t>
            </a:r>
          </a:p>
        </p:txBody>
      </p:sp>
    </p:spTree>
    <p:extLst>
      <p:ext uri="{BB962C8B-B14F-4D97-AF65-F5344CB8AC3E}">
        <p14:creationId xmlns:p14="http://schemas.microsoft.com/office/powerpoint/2010/main" val="20417668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withEffect">
                                  <p:stCondLst>
                                    <p:cond delay="0"/>
                                  </p:stCondLst>
                                  <p:childTnLst>
                                    <p:animMotion origin="layout" path="M 0.00325 0.00069 L -0.39115 0.00069 " pathEditMode="relative" rAng="0" ptsTypes="AA">
                                      <p:cBhvr>
                                        <p:cTn id="6" dur="500" fill="hold"/>
                                        <p:tgtEl>
                                          <p:spTgt spid="65"/>
                                        </p:tgtEl>
                                        <p:attrNameLst>
                                          <p:attrName>ppt_x</p:attrName>
                                          <p:attrName>ppt_y</p:attrName>
                                        </p:attrNameLst>
                                      </p:cBhvr>
                                      <p:rCtr x="-19727" y="0"/>
                                    </p:animMotion>
                                  </p:childTnLst>
                                </p:cTn>
                              </p:par>
                              <p:par>
                                <p:cTn id="7" presetID="29" presetClass="entr"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visible"/>
                                      </p:to>
                                    </p:set>
                                    <p:anim calcmode="lin" valueType="num">
                                      <p:cBhvr>
                                        <p:cTn id="9" dur="750" fill="hold"/>
                                        <p:tgtEl>
                                          <p:spTgt spid="86"/>
                                        </p:tgtEl>
                                        <p:attrNameLst>
                                          <p:attrName>ppt_x</p:attrName>
                                        </p:attrNameLst>
                                      </p:cBhvr>
                                      <p:tavLst>
                                        <p:tav tm="0">
                                          <p:val>
                                            <p:strVal val="#ppt_x-.2"/>
                                          </p:val>
                                        </p:tav>
                                        <p:tav tm="100000">
                                          <p:val>
                                            <p:strVal val="#ppt_x"/>
                                          </p:val>
                                        </p:tav>
                                      </p:tavLst>
                                    </p:anim>
                                    <p:anim calcmode="lin" valueType="num">
                                      <p:cBhvr>
                                        <p:cTn id="10" dur="750" fill="hold"/>
                                        <p:tgtEl>
                                          <p:spTgt spid="86"/>
                                        </p:tgtEl>
                                        <p:attrNameLst>
                                          <p:attrName>ppt_y</p:attrName>
                                        </p:attrNameLst>
                                      </p:cBhvr>
                                      <p:tavLst>
                                        <p:tav tm="0">
                                          <p:val>
                                            <p:strVal val="#ppt_y"/>
                                          </p:val>
                                        </p:tav>
                                        <p:tav tm="100000">
                                          <p:val>
                                            <p:strVal val="#ppt_y"/>
                                          </p:val>
                                        </p:tav>
                                      </p:tavLst>
                                    </p:anim>
                                    <p:animEffect transition="in" filter="wipe(right)" prLst="gradientSize: 0.1">
                                      <p:cBhvr>
                                        <p:cTn id="11" dur="750"/>
                                        <p:tgtEl>
                                          <p:spTgt spid="86"/>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500" fill="hold"/>
                                        <p:tgtEl>
                                          <p:spTgt spid="18"/>
                                        </p:tgtEl>
                                        <p:attrNameLst>
                                          <p:attrName>ppt_x</p:attrName>
                                        </p:attrNameLst>
                                      </p:cBhvr>
                                      <p:tavLst>
                                        <p:tav tm="0">
                                          <p:val>
                                            <p:strVal val="0-#ppt_w/2"/>
                                          </p:val>
                                        </p:tav>
                                        <p:tav tm="100000">
                                          <p:val>
                                            <p:strVal val="#ppt_x"/>
                                          </p:val>
                                        </p:tav>
                                      </p:tavLst>
                                    </p:anim>
                                    <p:anim calcmode="lin" valueType="num">
                                      <p:cBhvr additive="base">
                                        <p:cTn id="15" dur="50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additive="base">
                                        <p:cTn id="18" dur="500" fill="hold"/>
                                        <p:tgtEl>
                                          <p:spTgt spid="21"/>
                                        </p:tgtEl>
                                        <p:attrNameLst>
                                          <p:attrName>ppt_x</p:attrName>
                                        </p:attrNameLst>
                                      </p:cBhvr>
                                      <p:tavLst>
                                        <p:tav tm="0">
                                          <p:val>
                                            <p:strVal val="0-#ppt_w/2"/>
                                          </p:val>
                                        </p:tav>
                                        <p:tav tm="100000">
                                          <p:val>
                                            <p:strVal val="#ppt_x"/>
                                          </p:val>
                                        </p:tav>
                                      </p:tavLst>
                                    </p:anim>
                                    <p:anim calcmode="lin" valueType="num">
                                      <p:cBhvr additive="base">
                                        <p:cTn id="19" dur="500" fill="hold"/>
                                        <p:tgtEl>
                                          <p:spTgt spid="21"/>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0-#ppt_w/2"/>
                                          </p:val>
                                        </p:tav>
                                        <p:tav tm="100000">
                                          <p:val>
                                            <p:strVal val="#ppt_x"/>
                                          </p:val>
                                        </p:tav>
                                      </p:tavLst>
                                    </p:anim>
                                    <p:anim calcmode="lin" valueType="num">
                                      <p:cBhvr additive="base">
                                        <p:cTn id="23" dur="500" fill="hold"/>
                                        <p:tgtEl>
                                          <p:spTgt spid="19"/>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additive="base">
                                        <p:cTn id="26" dur="500" fill="hold"/>
                                        <p:tgtEl>
                                          <p:spTgt spid="22"/>
                                        </p:tgtEl>
                                        <p:attrNameLst>
                                          <p:attrName>ppt_x</p:attrName>
                                        </p:attrNameLst>
                                      </p:cBhvr>
                                      <p:tavLst>
                                        <p:tav tm="0">
                                          <p:val>
                                            <p:strVal val="0-#ppt_w/2"/>
                                          </p:val>
                                        </p:tav>
                                        <p:tav tm="100000">
                                          <p:val>
                                            <p:strVal val="#ppt_x"/>
                                          </p:val>
                                        </p:tav>
                                      </p:tavLst>
                                    </p:anim>
                                    <p:anim calcmode="lin" valueType="num">
                                      <p:cBhvr additive="base">
                                        <p:cTn id="27" dur="500" fill="hold"/>
                                        <p:tgtEl>
                                          <p:spTgt spid="22"/>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 calcmode="lin" valueType="num">
                                      <p:cBhvr additive="base">
                                        <p:cTn id="30" dur="500" fill="hold"/>
                                        <p:tgtEl>
                                          <p:spTgt spid="26"/>
                                        </p:tgtEl>
                                        <p:attrNameLst>
                                          <p:attrName>ppt_x</p:attrName>
                                        </p:attrNameLst>
                                      </p:cBhvr>
                                      <p:tavLst>
                                        <p:tav tm="0">
                                          <p:val>
                                            <p:strVal val="0-#ppt_w/2"/>
                                          </p:val>
                                        </p:tav>
                                        <p:tav tm="100000">
                                          <p:val>
                                            <p:strVal val="#ppt_x"/>
                                          </p:val>
                                        </p:tav>
                                      </p:tavLst>
                                    </p:anim>
                                    <p:anim calcmode="lin" valueType="num">
                                      <p:cBhvr additive="base">
                                        <p:cTn id="31" dur="500" fill="hold"/>
                                        <p:tgtEl>
                                          <p:spTgt spid="26"/>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31"/>
                                        </p:tgtEl>
                                        <p:attrNameLst>
                                          <p:attrName>style.visibility</p:attrName>
                                        </p:attrNameLst>
                                      </p:cBhvr>
                                      <p:to>
                                        <p:strVal val="visible"/>
                                      </p:to>
                                    </p:set>
                                    <p:anim calcmode="lin" valueType="num">
                                      <p:cBhvr additive="base">
                                        <p:cTn id="34" dur="500" fill="hold"/>
                                        <p:tgtEl>
                                          <p:spTgt spid="31"/>
                                        </p:tgtEl>
                                        <p:attrNameLst>
                                          <p:attrName>ppt_x</p:attrName>
                                        </p:attrNameLst>
                                      </p:cBhvr>
                                      <p:tavLst>
                                        <p:tav tm="0">
                                          <p:val>
                                            <p:strVal val="0-#ppt_w/2"/>
                                          </p:val>
                                        </p:tav>
                                        <p:tav tm="100000">
                                          <p:val>
                                            <p:strVal val="#ppt_x"/>
                                          </p:val>
                                        </p:tav>
                                      </p:tavLst>
                                    </p:anim>
                                    <p:anim calcmode="lin" valueType="num">
                                      <p:cBhvr additive="base">
                                        <p:cTn id="35" dur="500" fill="hold"/>
                                        <p:tgtEl>
                                          <p:spTgt spid="31"/>
                                        </p:tgtEl>
                                        <p:attrNameLst>
                                          <p:attrName>ppt_y</p:attrName>
                                        </p:attrNameLst>
                                      </p:cBhvr>
                                      <p:tavLst>
                                        <p:tav tm="0">
                                          <p:val>
                                            <p:strVal val="#ppt_y"/>
                                          </p:val>
                                        </p:tav>
                                        <p:tav tm="100000">
                                          <p:val>
                                            <p:strVal val="#ppt_y"/>
                                          </p:val>
                                        </p:tav>
                                      </p:tavLst>
                                    </p:anim>
                                  </p:childTnLst>
                                </p:cTn>
                              </p:par>
                              <p:par>
                                <p:cTn id="36" presetID="2" presetClass="entr" presetSubtype="8" fill="hold" grpId="0" nodeType="with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500" fill="hold"/>
                                        <p:tgtEl>
                                          <p:spTgt spid="32"/>
                                        </p:tgtEl>
                                        <p:attrNameLst>
                                          <p:attrName>ppt_x</p:attrName>
                                        </p:attrNameLst>
                                      </p:cBhvr>
                                      <p:tavLst>
                                        <p:tav tm="0">
                                          <p:val>
                                            <p:strVal val="0-#ppt_w/2"/>
                                          </p:val>
                                        </p:tav>
                                        <p:tav tm="100000">
                                          <p:val>
                                            <p:strVal val="#ppt_x"/>
                                          </p:val>
                                        </p:tav>
                                      </p:tavLst>
                                    </p:anim>
                                    <p:anim calcmode="lin" valueType="num">
                                      <p:cBhvr additive="base">
                                        <p:cTn id="39" dur="500" fill="hold"/>
                                        <p:tgtEl>
                                          <p:spTgt spid="32"/>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cBhvr additive="base">
                                        <p:cTn id="42" dur="500" fill="hold"/>
                                        <p:tgtEl>
                                          <p:spTgt spid="36"/>
                                        </p:tgtEl>
                                        <p:attrNameLst>
                                          <p:attrName>ppt_x</p:attrName>
                                        </p:attrNameLst>
                                      </p:cBhvr>
                                      <p:tavLst>
                                        <p:tav tm="0">
                                          <p:val>
                                            <p:strVal val="0-#ppt_w/2"/>
                                          </p:val>
                                        </p:tav>
                                        <p:tav tm="100000">
                                          <p:val>
                                            <p:strVal val="#ppt_x"/>
                                          </p:val>
                                        </p:tav>
                                      </p:tavLst>
                                    </p:anim>
                                    <p:anim calcmode="lin" valueType="num">
                                      <p:cBhvr additive="base">
                                        <p:cTn id="43" dur="500" fill="hold"/>
                                        <p:tgtEl>
                                          <p:spTgt spid="36"/>
                                        </p:tgtEl>
                                        <p:attrNameLst>
                                          <p:attrName>ppt_y</p:attrName>
                                        </p:attrNameLst>
                                      </p:cBhvr>
                                      <p:tavLst>
                                        <p:tav tm="0">
                                          <p:val>
                                            <p:strVal val="#ppt_y"/>
                                          </p:val>
                                        </p:tav>
                                        <p:tav tm="100000">
                                          <p:val>
                                            <p:strVal val="#ppt_y"/>
                                          </p:val>
                                        </p:tav>
                                      </p:tavLst>
                                    </p:anim>
                                  </p:childTnLst>
                                </p:cTn>
                              </p:par>
                              <p:par>
                                <p:cTn id="44" presetID="2" presetClass="entr" presetSubtype="8"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 calcmode="lin" valueType="num">
                                      <p:cBhvr additive="base">
                                        <p:cTn id="46" dur="500" fill="hold"/>
                                        <p:tgtEl>
                                          <p:spTgt spid="33"/>
                                        </p:tgtEl>
                                        <p:attrNameLst>
                                          <p:attrName>ppt_x</p:attrName>
                                        </p:attrNameLst>
                                      </p:cBhvr>
                                      <p:tavLst>
                                        <p:tav tm="0">
                                          <p:val>
                                            <p:strVal val="0-#ppt_w/2"/>
                                          </p:val>
                                        </p:tav>
                                        <p:tav tm="100000">
                                          <p:val>
                                            <p:strVal val="#ppt_x"/>
                                          </p:val>
                                        </p:tav>
                                      </p:tavLst>
                                    </p:anim>
                                    <p:anim calcmode="lin" valueType="num">
                                      <p:cBhvr additive="base">
                                        <p:cTn id="47"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fade">
                                      <p:cBhvr>
                                        <p:cTn id="60" dur="500"/>
                                        <p:tgtEl>
                                          <p:spTgt spid="5"/>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5"/>
                                        </p:tgtEl>
                                        <p:attrNameLst>
                                          <p:attrName>style.visibility</p:attrName>
                                        </p:attrNameLst>
                                      </p:cBhvr>
                                      <p:to>
                                        <p:strVal val="visible"/>
                                      </p:to>
                                    </p:set>
                                    <p:animEffect transition="in" filter="fade">
                                      <p:cBhvr>
                                        <p:cTn id="6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65" grpId="0" animBg="1"/>
      <p:bldP spid="18" grpId="0" animBg="1"/>
      <p:bldP spid="19" grpId="0"/>
      <p:bldP spid="21" grpId="0"/>
      <p:bldP spid="22" grpId="0" animBg="1"/>
      <p:bldP spid="26" grpId="0"/>
      <p:bldP spid="31" grpId="0" animBg="1"/>
      <p:bldP spid="32" grpId="0" animBg="1"/>
      <p:bldP spid="33" grpId="0" animBg="1"/>
      <p:bldP spid="36" grpId="0"/>
      <p:bldP spid="34" grpId="0" animBg="1"/>
      <p:bldP spid="5" grpId="0"/>
      <p:bldP spid="3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hevron 83"/>
          <p:cNvSpPr/>
          <p:nvPr/>
        </p:nvSpPr>
        <p:spPr>
          <a:xfrm>
            <a:off x="5139559" y="553"/>
            <a:ext cx="7391585" cy="425116"/>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85" name="Pentagon 3"/>
          <p:cNvSpPr/>
          <p:nvPr/>
        </p:nvSpPr>
        <p:spPr>
          <a:xfrm>
            <a:off x="0" y="-1872"/>
            <a:ext cx="542274" cy="439200"/>
          </a:xfrm>
          <a:prstGeom prst="homePlate">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86" name="TextBox 4"/>
          <p:cNvSpPr txBox="1"/>
          <p:nvPr/>
        </p:nvSpPr>
        <p:spPr>
          <a:xfrm>
            <a:off x="922576" y="35333"/>
            <a:ext cx="4689948" cy="369332"/>
          </a:xfrm>
          <a:prstGeom prst="rect">
            <a:avLst/>
          </a:prstGeom>
          <a:noFill/>
        </p:spPr>
        <p:txBody>
          <a:bodyPr wrap="square" rtlCol="0">
            <a:spAutoFit/>
          </a:bodyPr>
          <a:lstStyle/>
          <a:p>
            <a:r>
              <a:rPr lang="fr-FR" dirty="0">
                <a:solidFill>
                  <a:prstClr val="black"/>
                </a:solidFill>
                <a:latin typeface="Century Gothic" panose="020B0502020202020204" pitchFamily="34" charset="0"/>
              </a:rPr>
              <a:t>Méthodologie</a:t>
            </a:r>
          </a:p>
        </p:txBody>
      </p:sp>
      <p:sp>
        <p:nvSpPr>
          <p:cNvPr id="68" name="Oval 10"/>
          <p:cNvSpPr/>
          <p:nvPr/>
        </p:nvSpPr>
        <p:spPr>
          <a:xfrm>
            <a:off x="5433118" y="74941"/>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solidFill>
                <a:prstClr val="white"/>
              </a:solidFill>
              <a:latin typeface="Caviar Dreams" pitchFamily="34" charset="0"/>
            </a:endParaRPr>
          </a:p>
        </p:txBody>
      </p:sp>
      <p:sp>
        <p:nvSpPr>
          <p:cNvPr id="30" name="Oval 29">
            <a:extLst>
              <a:ext uri="{FF2B5EF4-FFF2-40B4-BE49-F238E27FC236}">
                <a16:creationId xmlns:a16="http://schemas.microsoft.com/office/drawing/2014/main" id="{DA7CAC73-AF59-42F6-9C2B-C493954A9421}"/>
              </a:ext>
            </a:extLst>
          </p:cNvPr>
          <p:cNvSpPr/>
          <p:nvPr/>
        </p:nvSpPr>
        <p:spPr>
          <a:xfrm>
            <a:off x="5757511"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65" name="Oval 5"/>
          <p:cNvSpPr/>
          <p:nvPr/>
        </p:nvSpPr>
        <p:spPr>
          <a:xfrm>
            <a:off x="5413044" y="70723"/>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solidFill>
                <a:prstClr val="white"/>
              </a:solidFill>
              <a:latin typeface="Caviar Dreams" pitchFamily="34" charset="0"/>
            </a:endParaRPr>
          </a:p>
        </p:txBody>
      </p:sp>
      <p:sp>
        <p:nvSpPr>
          <p:cNvPr id="2" name="Espace réservé du numéro de diapositive 22">
            <a:extLst>
              <a:ext uri="{FF2B5EF4-FFF2-40B4-BE49-F238E27FC236}">
                <a16:creationId xmlns:a16="http://schemas.microsoft.com/office/drawing/2014/main" id="{8B35BEF5-9DC2-E0DE-9207-36B13B0BD20C}"/>
              </a:ext>
            </a:extLst>
          </p:cNvPr>
          <p:cNvSpPr txBox="1">
            <a:spLocks/>
          </p:cNvSpPr>
          <p:nvPr/>
        </p:nvSpPr>
        <p:spPr>
          <a:xfrm>
            <a:off x="11755998" y="6501439"/>
            <a:ext cx="628913" cy="35656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E7DC1A7-DA5D-45DE-8174-4FBCD0BDB448}" type="slidenum">
              <a:rPr lang="fr-FR" b="1" smtClean="0"/>
              <a:pPr/>
              <a:t>18</a:t>
            </a:fld>
            <a:endParaRPr lang="fr-FR" b="1" dirty="0"/>
          </a:p>
        </p:txBody>
      </p:sp>
      <p:sp>
        <p:nvSpPr>
          <p:cNvPr id="18" name="Chevron 6">
            <a:extLst>
              <a:ext uri="{FF2B5EF4-FFF2-40B4-BE49-F238E27FC236}">
                <a16:creationId xmlns:a16="http://schemas.microsoft.com/office/drawing/2014/main" id="{4AB944BD-EEC1-C999-4CC9-CF7F569D3195}"/>
              </a:ext>
            </a:extLst>
          </p:cNvPr>
          <p:cNvSpPr/>
          <p:nvPr/>
        </p:nvSpPr>
        <p:spPr>
          <a:xfrm>
            <a:off x="395840" y="936988"/>
            <a:ext cx="2730815" cy="144000"/>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19" name="Rectangle 18">
            <a:extLst>
              <a:ext uri="{FF2B5EF4-FFF2-40B4-BE49-F238E27FC236}">
                <a16:creationId xmlns:a16="http://schemas.microsoft.com/office/drawing/2014/main" id="{E0B15824-7BA5-2DBE-3923-7F591621BC7C}"/>
              </a:ext>
            </a:extLst>
          </p:cNvPr>
          <p:cNvSpPr/>
          <p:nvPr/>
        </p:nvSpPr>
        <p:spPr>
          <a:xfrm>
            <a:off x="1318338" y="575941"/>
            <a:ext cx="949299" cy="307777"/>
          </a:xfrm>
          <a:prstGeom prst="rect">
            <a:avLst/>
          </a:prstGeom>
        </p:spPr>
        <p:txBody>
          <a:bodyPr wrap="none">
            <a:spAutoFit/>
          </a:bodyPr>
          <a:lstStyle/>
          <a:p>
            <a:pPr algn="ctr"/>
            <a:r>
              <a:rPr lang="fr-MA" sz="1400" b="1" dirty="0">
                <a:solidFill>
                  <a:prstClr val="black"/>
                </a:solidFill>
                <a:latin typeface="Century Gothic" panose="020B0502020202020204" pitchFamily="34" charset="0"/>
              </a:rPr>
              <a:t>Données</a:t>
            </a:r>
            <a:endParaRPr lang="en-US" sz="1400" b="1" dirty="0">
              <a:solidFill>
                <a:prstClr val="black"/>
              </a:solidFill>
              <a:latin typeface="Century Gothic" panose="020B0502020202020204" pitchFamily="34" charset="0"/>
            </a:endParaRPr>
          </a:p>
        </p:txBody>
      </p:sp>
      <p:sp>
        <p:nvSpPr>
          <p:cNvPr id="21" name="Rectangle 20">
            <a:extLst>
              <a:ext uri="{FF2B5EF4-FFF2-40B4-BE49-F238E27FC236}">
                <a16:creationId xmlns:a16="http://schemas.microsoft.com/office/drawing/2014/main" id="{F298BF59-0E40-F4AA-3031-0F9A3FB3344A}"/>
              </a:ext>
            </a:extLst>
          </p:cNvPr>
          <p:cNvSpPr/>
          <p:nvPr/>
        </p:nvSpPr>
        <p:spPr>
          <a:xfrm>
            <a:off x="5459901" y="581923"/>
            <a:ext cx="4051823" cy="307777"/>
          </a:xfrm>
          <a:prstGeom prst="rect">
            <a:avLst/>
          </a:prstGeom>
        </p:spPr>
        <p:txBody>
          <a:bodyPr wrap="square">
            <a:spAutoFit/>
          </a:bodyPr>
          <a:lstStyle/>
          <a:p>
            <a:pPr algn="ctr"/>
            <a:r>
              <a:rPr lang="fr-FR" sz="1400" b="1" dirty="0">
                <a:solidFill>
                  <a:prstClr val="black"/>
                </a:solidFill>
                <a:latin typeface="Century Gothic" panose="020B0502020202020204" pitchFamily="34" charset="0"/>
              </a:rPr>
              <a:t>Métriques d’évaluation</a:t>
            </a:r>
            <a:endParaRPr lang="en-US" sz="1400" b="1" dirty="0">
              <a:solidFill>
                <a:prstClr val="black"/>
              </a:solidFill>
              <a:latin typeface="Century Gothic" panose="020B0502020202020204" pitchFamily="34" charset="0"/>
            </a:endParaRPr>
          </a:p>
        </p:txBody>
      </p:sp>
      <p:sp>
        <p:nvSpPr>
          <p:cNvPr id="22" name="Isosceles Triangle 35">
            <a:extLst>
              <a:ext uri="{FF2B5EF4-FFF2-40B4-BE49-F238E27FC236}">
                <a16:creationId xmlns:a16="http://schemas.microsoft.com/office/drawing/2014/main" id="{809AF80B-FBB2-D20B-90BE-C4847D5E0CA2}"/>
              </a:ext>
            </a:extLst>
          </p:cNvPr>
          <p:cNvSpPr/>
          <p:nvPr/>
        </p:nvSpPr>
        <p:spPr>
          <a:xfrm rot="10800000">
            <a:off x="7341812" y="1177776"/>
            <a:ext cx="288000" cy="144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tangle 25">
            <a:extLst>
              <a:ext uri="{FF2B5EF4-FFF2-40B4-BE49-F238E27FC236}">
                <a16:creationId xmlns:a16="http://schemas.microsoft.com/office/drawing/2014/main" id="{81202BC5-2702-1A71-8C50-DA474B12F4EE}"/>
              </a:ext>
            </a:extLst>
          </p:cNvPr>
          <p:cNvSpPr/>
          <p:nvPr/>
        </p:nvSpPr>
        <p:spPr>
          <a:xfrm>
            <a:off x="3492482" y="581924"/>
            <a:ext cx="2204450" cy="307777"/>
          </a:xfrm>
          <a:prstGeom prst="rect">
            <a:avLst/>
          </a:prstGeom>
        </p:spPr>
        <p:txBody>
          <a:bodyPr wrap="none">
            <a:spAutoFit/>
          </a:bodyPr>
          <a:lstStyle/>
          <a:p>
            <a:pPr algn="ctr"/>
            <a:r>
              <a:rPr lang="fr-FR" sz="1400" b="1" dirty="0">
                <a:solidFill>
                  <a:prstClr val="black"/>
                </a:solidFill>
                <a:latin typeface="Century Gothic" panose="020B0502020202020204" pitchFamily="34" charset="0"/>
              </a:rPr>
              <a:t>Protocole</a:t>
            </a:r>
            <a:r>
              <a:rPr lang="en-GB" sz="1400" b="1" dirty="0">
                <a:solidFill>
                  <a:prstClr val="black"/>
                </a:solidFill>
                <a:latin typeface="Century Gothic" panose="020B0502020202020204" pitchFamily="34" charset="0"/>
              </a:rPr>
              <a:t> Experimental</a:t>
            </a:r>
            <a:endParaRPr lang="en-US" sz="1400" b="1" dirty="0">
              <a:solidFill>
                <a:prstClr val="black"/>
              </a:solidFill>
              <a:latin typeface="Century Gothic" panose="020B0502020202020204" pitchFamily="34" charset="0"/>
            </a:endParaRPr>
          </a:p>
        </p:txBody>
      </p:sp>
      <p:sp>
        <p:nvSpPr>
          <p:cNvPr id="31" name="Chevron 36">
            <a:extLst>
              <a:ext uri="{FF2B5EF4-FFF2-40B4-BE49-F238E27FC236}">
                <a16:creationId xmlns:a16="http://schemas.microsoft.com/office/drawing/2014/main" id="{B9C36B40-39CE-A1C8-0479-00968106ACDE}"/>
              </a:ext>
            </a:extLst>
          </p:cNvPr>
          <p:cNvSpPr/>
          <p:nvPr/>
        </p:nvSpPr>
        <p:spPr>
          <a:xfrm>
            <a:off x="3236731" y="915960"/>
            <a:ext cx="2760344" cy="187162"/>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2" name="Chevron 36">
            <a:extLst>
              <a:ext uri="{FF2B5EF4-FFF2-40B4-BE49-F238E27FC236}">
                <a16:creationId xmlns:a16="http://schemas.microsoft.com/office/drawing/2014/main" id="{CEE0E080-CCA6-DBC5-B30D-CCFE37039F0E}"/>
              </a:ext>
            </a:extLst>
          </p:cNvPr>
          <p:cNvSpPr/>
          <p:nvPr/>
        </p:nvSpPr>
        <p:spPr>
          <a:xfrm>
            <a:off x="6105641" y="900941"/>
            <a:ext cx="2760344" cy="187162"/>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3" name="Chevron 36">
            <a:extLst>
              <a:ext uri="{FF2B5EF4-FFF2-40B4-BE49-F238E27FC236}">
                <a16:creationId xmlns:a16="http://schemas.microsoft.com/office/drawing/2014/main" id="{B65788E7-74EA-8E73-2BDC-7806929E6224}"/>
              </a:ext>
            </a:extLst>
          </p:cNvPr>
          <p:cNvSpPr/>
          <p:nvPr/>
        </p:nvSpPr>
        <p:spPr>
          <a:xfrm>
            <a:off x="8974551" y="909526"/>
            <a:ext cx="2760344" cy="187162"/>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6" name="Rectangle 35">
            <a:extLst>
              <a:ext uri="{FF2B5EF4-FFF2-40B4-BE49-F238E27FC236}">
                <a16:creationId xmlns:a16="http://schemas.microsoft.com/office/drawing/2014/main" id="{B4F66640-182D-4924-7BDF-2C49A7F67FB8}"/>
              </a:ext>
            </a:extLst>
          </p:cNvPr>
          <p:cNvSpPr/>
          <p:nvPr/>
        </p:nvSpPr>
        <p:spPr>
          <a:xfrm>
            <a:off x="9438580" y="555663"/>
            <a:ext cx="1619353" cy="307777"/>
          </a:xfrm>
          <a:prstGeom prst="rect">
            <a:avLst/>
          </a:prstGeom>
        </p:spPr>
        <p:txBody>
          <a:bodyPr wrap="none">
            <a:spAutoFit/>
          </a:bodyPr>
          <a:lstStyle/>
          <a:p>
            <a:pPr algn="ctr"/>
            <a:r>
              <a:rPr lang="en-US" sz="1400" b="1" dirty="0" err="1">
                <a:solidFill>
                  <a:prstClr val="black"/>
                </a:solidFill>
                <a:latin typeface="Century Gothic" panose="020B0502020202020204" pitchFamily="34" charset="0"/>
              </a:rPr>
              <a:t>Modèles</a:t>
            </a:r>
            <a:r>
              <a:rPr lang="en-US" sz="1400" b="1" dirty="0">
                <a:solidFill>
                  <a:prstClr val="black"/>
                </a:solidFill>
                <a:latin typeface="Century Gothic" panose="020B0502020202020204" pitchFamily="34" charset="0"/>
              </a:rPr>
              <a:t> </a:t>
            </a:r>
            <a:r>
              <a:rPr lang="en-US" sz="1400" b="1" dirty="0" err="1">
                <a:solidFill>
                  <a:prstClr val="black"/>
                </a:solidFill>
                <a:latin typeface="Century Gothic" panose="020B0502020202020204" pitchFamily="34" charset="0"/>
              </a:rPr>
              <a:t>retenus</a:t>
            </a:r>
            <a:endParaRPr lang="en-US" sz="1400" b="1" dirty="0">
              <a:solidFill>
                <a:prstClr val="black"/>
              </a:solidFill>
              <a:latin typeface="Century Gothic" panose="020B0502020202020204" pitchFamily="34" charset="0"/>
            </a:endParaRPr>
          </a:p>
        </p:txBody>
      </p:sp>
      <p:sp>
        <p:nvSpPr>
          <p:cNvPr id="71" name="Pentagon 3">
            <a:extLst>
              <a:ext uri="{FF2B5EF4-FFF2-40B4-BE49-F238E27FC236}">
                <a16:creationId xmlns:a16="http://schemas.microsoft.com/office/drawing/2014/main" id="{57D0E6F5-78A7-41FF-946F-9E13F35243BC}"/>
              </a:ext>
            </a:extLst>
          </p:cNvPr>
          <p:cNvSpPr/>
          <p:nvPr/>
        </p:nvSpPr>
        <p:spPr>
          <a:xfrm>
            <a:off x="0" y="-1872"/>
            <a:ext cx="542274" cy="439200"/>
          </a:xfrm>
          <a:prstGeom prst="homePlate">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72" name="Chevron 83">
            <a:extLst>
              <a:ext uri="{FF2B5EF4-FFF2-40B4-BE49-F238E27FC236}">
                <a16:creationId xmlns:a16="http://schemas.microsoft.com/office/drawing/2014/main" id="{A94826AF-6A5C-4DBF-9C3D-1BF1232533CE}"/>
              </a:ext>
            </a:extLst>
          </p:cNvPr>
          <p:cNvSpPr/>
          <p:nvPr/>
        </p:nvSpPr>
        <p:spPr>
          <a:xfrm>
            <a:off x="5139559" y="553"/>
            <a:ext cx="7391585" cy="425116"/>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73" name="TextBox 4">
            <a:extLst>
              <a:ext uri="{FF2B5EF4-FFF2-40B4-BE49-F238E27FC236}">
                <a16:creationId xmlns:a16="http://schemas.microsoft.com/office/drawing/2014/main" id="{4E8A4DC9-FD95-47E9-8C5A-243A772469F3}"/>
              </a:ext>
            </a:extLst>
          </p:cNvPr>
          <p:cNvSpPr txBox="1"/>
          <p:nvPr/>
        </p:nvSpPr>
        <p:spPr>
          <a:xfrm>
            <a:off x="922576" y="35333"/>
            <a:ext cx="4689948" cy="369332"/>
          </a:xfrm>
          <a:prstGeom prst="rect">
            <a:avLst/>
          </a:prstGeom>
          <a:noFill/>
        </p:spPr>
        <p:txBody>
          <a:bodyPr wrap="square" rtlCol="0">
            <a:spAutoFit/>
          </a:bodyPr>
          <a:lstStyle/>
          <a:p>
            <a:r>
              <a:rPr lang="fr-FR" dirty="0">
                <a:solidFill>
                  <a:prstClr val="black"/>
                </a:solidFill>
                <a:latin typeface="Century Gothic" panose="020B0502020202020204" pitchFamily="34" charset="0"/>
              </a:rPr>
              <a:t>Méthodologie</a:t>
            </a:r>
          </a:p>
        </p:txBody>
      </p:sp>
      <p:sp>
        <p:nvSpPr>
          <p:cNvPr id="74" name="Oval 8">
            <a:extLst>
              <a:ext uri="{FF2B5EF4-FFF2-40B4-BE49-F238E27FC236}">
                <a16:creationId xmlns:a16="http://schemas.microsoft.com/office/drawing/2014/main" id="{B97B6ED5-AAD0-4A8F-BD69-9014B9B05A93}"/>
              </a:ext>
            </a:extLst>
          </p:cNvPr>
          <p:cNvSpPr/>
          <p:nvPr/>
        </p:nvSpPr>
        <p:spPr>
          <a:xfrm>
            <a:off x="57168" y="66340"/>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1</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endParaRPr>
          </a:p>
        </p:txBody>
      </p:sp>
      <p:sp>
        <p:nvSpPr>
          <p:cNvPr id="75" name="Oval 10">
            <a:extLst>
              <a:ext uri="{FF2B5EF4-FFF2-40B4-BE49-F238E27FC236}">
                <a16:creationId xmlns:a16="http://schemas.microsoft.com/office/drawing/2014/main" id="{051E68F7-FDC8-484A-AB0C-C6D9D923DABD}"/>
              </a:ext>
            </a:extLst>
          </p:cNvPr>
          <p:cNvSpPr/>
          <p:nvPr/>
        </p:nvSpPr>
        <p:spPr>
          <a:xfrm>
            <a:off x="5433118" y="74941"/>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solidFill>
                <a:prstClr val="white"/>
              </a:solidFill>
              <a:latin typeface="Caviar Dreams" pitchFamily="34" charset="0"/>
            </a:endParaRPr>
          </a:p>
        </p:txBody>
      </p:sp>
      <p:sp>
        <p:nvSpPr>
          <p:cNvPr id="76" name="Oval 75">
            <a:extLst>
              <a:ext uri="{FF2B5EF4-FFF2-40B4-BE49-F238E27FC236}">
                <a16:creationId xmlns:a16="http://schemas.microsoft.com/office/drawing/2014/main" id="{38E220DD-C247-4844-A92E-BF89D2B98B49}"/>
              </a:ext>
            </a:extLst>
          </p:cNvPr>
          <p:cNvSpPr/>
          <p:nvPr/>
        </p:nvSpPr>
        <p:spPr>
          <a:xfrm>
            <a:off x="5757511"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77" name="Oval 5">
            <a:extLst>
              <a:ext uri="{FF2B5EF4-FFF2-40B4-BE49-F238E27FC236}">
                <a16:creationId xmlns:a16="http://schemas.microsoft.com/office/drawing/2014/main" id="{8E7CF235-540D-459D-8225-DE0CED3BF388}"/>
              </a:ext>
            </a:extLst>
          </p:cNvPr>
          <p:cNvSpPr/>
          <p:nvPr/>
        </p:nvSpPr>
        <p:spPr>
          <a:xfrm>
            <a:off x="681059"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solidFill>
                <a:prstClr val="white"/>
              </a:solidFill>
              <a:latin typeface="Caviar Dreams" pitchFamily="34" charset="0"/>
            </a:endParaRPr>
          </a:p>
        </p:txBody>
      </p:sp>
      <p:sp>
        <p:nvSpPr>
          <p:cNvPr id="9" name="Bande diagonale 60">
            <a:extLst>
              <a:ext uri="{FF2B5EF4-FFF2-40B4-BE49-F238E27FC236}">
                <a16:creationId xmlns:a16="http://schemas.microsoft.com/office/drawing/2014/main" id="{64556477-4701-DD08-826A-454FF5449787}"/>
              </a:ext>
            </a:extLst>
          </p:cNvPr>
          <p:cNvSpPr/>
          <p:nvPr/>
        </p:nvSpPr>
        <p:spPr>
          <a:xfrm rot="2616170">
            <a:off x="2856283" y="3208509"/>
            <a:ext cx="7489093" cy="7132473"/>
          </a:xfrm>
          <a:prstGeom prst="diagStripe">
            <a:avLst>
              <a:gd name="adj" fmla="val 98942"/>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schemeClr val="tx1"/>
              </a:solidFill>
            </a:endParaRPr>
          </a:p>
        </p:txBody>
      </p:sp>
      <p:pic>
        <p:nvPicPr>
          <p:cNvPr id="12" name="Picture 6">
            <a:extLst>
              <a:ext uri="{FF2B5EF4-FFF2-40B4-BE49-F238E27FC236}">
                <a16:creationId xmlns:a16="http://schemas.microsoft.com/office/drawing/2014/main" id="{0D84F016-B38D-1944-F5DB-E8D7DA832F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9607" y="6227811"/>
            <a:ext cx="534542" cy="516944"/>
          </a:xfrm>
          <a:prstGeom prst="rect">
            <a:avLst/>
          </a:prstGeom>
        </p:spPr>
      </p:pic>
      <p:sp>
        <p:nvSpPr>
          <p:cNvPr id="34" name="Rectangle : coins arrondis 21">
            <a:extLst>
              <a:ext uri="{FF2B5EF4-FFF2-40B4-BE49-F238E27FC236}">
                <a16:creationId xmlns:a16="http://schemas.microsoft.com/office/drawing/2014/main" id="{9344EE36-B747-4DCE-9654-601B30C6C218}"/>
              </a:ext>
            </a:extLst>
          </p:cNvPr>
          <p:cNvSpPr/>
          <p:nvPr/>
        </p:nvSpPr>
        <p:spPr>
          <a:xfrm>
            <a:off x="420128" y="1566915"/>
            <a:ext cx="5887366" cy="741394"/>
          </a:xfrm>
          <a:prstGeom prst="roundRect">
            <a:avLst/>
          </a:prstGeom>
          <a:solidFill>
            <a:srgbClr val="99B7BA">
              <a:alpha val="15000"/>
            </a:srgbClr>
          </a:solidFill>
          <a:ln>
            <a:solidFill>
              <a:srgbClr val="0099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latin typeface="Century Gothic" panose="020B0502020202020204" pitchFamily="34" charset="0"/>
                <a:cs typeface="Times New Roman" panose="02020603050405020304" pitchFamily="18" charset="0"/>
              </a:rPr>
              <a:t>Erreur relative (RE) (RMSEP normalisée)</a:t>
            </a:r>
          </a:p>
        </p:txBody>
      </p:sp>
      <p:pic>
        <p:nvPicPr>
          <p:cNvPr id="35" name="Picture 34">
            <a:extLst>
              <a:ext uri="{FF2B5EF4-FFF2-40B4-BE49-F238E27FC236}">
                <a16:creationId xmlns:a16="http://schemas.microsoft.com/office/drawing/2014/main" id="{B4B6D840-99FF-4533-B4E4-707B9D9D25A4}"/>
              </a:ext>
            </a:extLst>
          </p:cNvPr>
          <p:cNvPicPr>
            <a:picLocks noChangeAspect="1"/>
          </p:cNvPicPr>
          <p:nvPr/>
        </p:nvPicPr>
        <p:blipFill>
          <a:blip r:embed="rId4"/>
          <a:stretch>
            <a:fillRect/>
          </a:stretch>
        </p:blipFill>
        <p:spPr>
          <a:xfrm>
            <a:off x="1190205" y="3028461"/>
            <a:ext cx="3604326" cy="1521671"/>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438B665-4944-4989-893F-96EC4915F8C8}"/>
                  </a:ext>
                </a:extLst>
              </p:cNvPr>
              <p:cNvSpPr txBox="1"/>
              <p:nvPr/>
            </p:nvSpPr>
            <p:spPr>
              <a:xfrm>
                <a:off x="6239855" y="3430585"/>
                <a:ext cx="3892358" cy="830997"/>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2400" b="1" i="1">
                    <a:effectLst/>
                    <a:latin typeface="Cambria Math" panose="02040503050406030204" pitchFamily="18" charset="0"/>
                  </a:defRPr>
                </a:lvl1pPr>
              </a:lstStyle>
              <a:p>
                <a14:m>
                  <m:oMath xmlns:m="http://schemas.openxmlformats.org/officeDocument/2006/math">
                    <m:r>
                      <a:rPr lang="en-GB">
                        <a:latin typeface="Cambria Math" panose="02040503050406030204" pitchFamily="18" charset="0"/>
                      </a:rPr>
                      <m:t>𝜇</m:t>
                    </m:r>
                  </m:oMath>
                </a14:m>
                <a:r>
                  <a:rPr lang="fr-FR" dirty="0">
                    <a:latin typeface="+mn-lt"/>
                  </a:rPr>
                  <a:t> est la moyenne des valeurs observées </a:t>
                </a:r>
                <a14:m>
                  <m:oMath xmlns:m="http://schemas.openxmlformats.org/officeDocument/2006/math">
                    <m:sSub>
                      <m:sSubPr>
                        <m:ctrlPr>
                          <a:rPr lang="en-GB" i="1">
                            <a:latin typeface="Cambria Math" panose="02040503050406030204" pitchFamily="18" charset="0"/>
                          </a:rPr>
                        </m:ctrlPr>
                      </m:sSubPr>
                      <m:e>
                        <m:r>
                          <a:rPr lang="en-GB">
                            <a:latin typeface="Cambria Math" panose="02040503050406030204" pitchFamily="18" charset="0"/>
                          </a:rPr>
                          <m:t>𝑦</m:t>
                        </m:r>
                      </m:e>
                      <m:sub>
                        <m:r>
                          <a:rPr lang="en-GB">
                            <a:latin typeface="Cambria Math" panose="02040503050406030204" pitchFamily="18" charset="0"/>
                          </a:rPr>
                          <m:t>𝑖</m:t>
                        </m:r>
                      </m:sub>
                    </m:sSub>
                  </m:oMath>
                </a14:m>
                <a:endParaRPr lang="fr-FR" dirty="0">
                  <a:latin typeface="+mn-lt"/>
                </a:endParaRPr>
              </a:p>
            </p:txBody>
          </p:sp>
        </mc:Choice>
        <mc:Fallback xmlns="">
          <p:sp>
            <p:nvSpPr>
              <p:cNvPr id="6" name="TextBox 5">
                <a:extLst>
                  <a:ext uri="{FF2B5EF4-FFF2-40B4-BE49-F238E27FC236}">
                    <a16:creationId xmlns:a16="http://schemas.microsoft.com/office/drawing/2014/main" id="{B438B665-4944-4989-893F-96EC4915F8C8}"/>
                  </a:ext>
                </a:extLst>
              </p:cNvPr>
              <p:cNvSpPr txBox="1">
                <a:spLocks noRot="1" noChangeAspect="1" noMove="1" noResize="1" noEditPoints="1" noAdjustHandles="1" noChangeArrowheads="1" noChangeShapeType="1" noTextEdit="1"/>
              </p:cNvSpPr>
              <p:nvPr/>
            </p:nvSpPr>
            <p:spPr>
              <a:xfrm>
                <a:off x="6239855" y="3430585"/>
                <a:ext cx="3892358" cy="830997"/>
              </a:xfrm>
              <a:prstGeom prst="rect">
                <a:avLst/>
              </a:prstGeom>
              <a:blipFill>
                <a:blip r:embed="rId5"/>
                <a:stretch>
                  <a:fillRect l="-2194" t="-5882" b="-16176"/>
                </a:stretch>
              </a:blipFill>
            </p:spPr>
            <p:txBody>
              <a:bodyPr/>
              <a:lstStyle/>
              <a:p>
                <a:r>
                  <a:rPr lang="fr-FR">
                    <a:noFill/>
                  </a:rPr>
                  <a:t> </a:t>
                </a:r>
              </a:p>
            </p:txBody>
          </p:sp>
        </mc:Fallback>
      </mc:AlternateContent>
      <p:sp>
        <p:nvSpPr>
          <p:cNvPr id="38" name="TextBox 37">
            <a:extLst>
              <a:ext uri="{FF2B5EF4-FFF2-40B4-BE49-F238E27FC236}">
                <a16:creationId xmlns:a16="http://schemas.microsoft.com/office/drawing/2014/main" id="{3388FCBC-C89C-496D-8459-07F83F1A8582}"/>
              </a:ext>
            </a:extLst>
          </p:cNvPr>
          <p:cNvSpPr txBox="1"/>
          <p:nvPr/>
        </p:nvSpPr>
        <p:spPr>
          <a:xfrm>
            <a:off x="969059" y="5426303"/>
            <a:ext cx="10342085" cy="442674"/>
          </a:xfrm>
          <a:prstGeom prst="roundRect">
            <a:avLst/>
          </a:prstGeom>
          <a:ln w="28575">
            <a:solidFill>
              <a:srgbClr val="145A60"/>
            </a:solidFill>
          </a:ln>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lgn="ctr">
              <a:defRPr sz="2000" b="1">
                <a:latin typeface="Century Gothic" panose="020B0502020202020204" pitchFamily="34"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r-FR" dirty="0"/>
              <a:t>Une valeur faible de RE indique une meilleure capacité prédictive du modèle</a:t>
            </a:r>
          </a:p>
        </p:txBody>
      </p:sp>
    </p:spTree>
    <p:extLst>
      <p:ext uri="{BB962C8B-B14F-4D97-AF65-F5344CB8AC3E}">
        <p14:creationId xmlns:p14="http://schemas.microsoft.com/office/powerpoint/2010/main" val="4104375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withEffect">
                                  <p:stCondLst>
                                    <p:cond delay="0"/>
                                  </p:stCondLst>
                                  <p:childTnLst>
                                    <p:animMotion origin="layout" path="M 0.00325 0.00069 L -0.39115 0.00069 " pathEditMode="relative" rAng="0" ptsTypes="AA">
                                      <p:cBhvr>
                                        <p:cTn id="6" dur="500" fill="hold"/>
                                        <p:tgtEl>
                                          <p:spTgt spid="65"/>
                                        </p:tgtEl>
                                        <p:attrNameLst>
                                          <p:attrName>ppt_x</p:attrName>
                                          <p:attrName>ppt_y</p:attrName>
                                        </p:attrNameLst>
                                      </p:cBhvr>
                                      <p:rCtr x="-19727" y="0"/>
                                    </p:animMotion>
                                  </p:childTnLst>
                                </p:cTn>
                              </p:par>
                              <p:par>
                                <p:cTn id="7" presetID="29" presetClass="entr"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visible"/>
                                      </p:to>
                                    </p:set>
                                    <p:anim calcmode="lin" valueType="num">
                                      <p:cBhvr>
                                        <p:cTn id="9" dur="750" fill="hold"/>
                                        <p:tgtEl>
                                          <p:spTgt spid="86"/>
                                        </p:tgtEl>
                                        <p:attrNameLst>
                                          <p:attrName>ppt_x</p:attrName>
                                        </p:attrNameLst>
                                      </p:cBhvr>
                                      <p:tavLst>
                                        <p:tav tm="0">
                                          <p:val>
                                            <p:strVal val="#ppt_x-.2"/>
                                          </p:val>
                                        </p:tav>
                                        <p:tav tm="100000">
                                          <p:val>
                                            <p:strVal val="#ppt_x"/>
                                          </p:val>
                                        </p:tav>
                                      </p:tavLst>
                                    </p:anim>
                                    <p:anim calcmode="lin" valueType="num">
                                      <p:cBhvr>
                                        <p:cTn id="10" dur="750" fill="hold"/>
                                        <p:tgtEl>
                                          <p:spTgt spid="86"/>
                                        </p:tgtEl>
                                        <p:attrNameLst>
                                          <p:attrName>ppt_y</p:attrName>
                                        </p:attrNameLst>
                                      </p:cBhvr>
                                      <p:tavLst>
                                        <p:tav tm="0">
                                          <p:val>
                                            <p:strVal val="#ppt_y"/>
                                          </p:val>
                                        </p:tav>
                                        <p:tav tm="100000">
                                          <p:val>
                                            <p:strVal val="#ppt_y"/>
                                          </p:val>
                                        </p:tav>
                                      </p:tavLst>
                                    </p:anim>
                                    <p:animEffect transition="in" filter="wipe(right)" prLst="gradientSize: 0.1">
                                      <p:cBhvr>
                                        <p:cTn id="11" dur="750"/>
                                        <p:tgtEl>
                                          <p:spTgt spid="8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fade">
                                      <p:cBhvr>
                                        <p:cTn id="21" dur="500"/>
                                        <p:tgtEl>
                                          <p:spTgt spid="3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fade">
                                      <p:cBhvr>
                                        <p:cTn id="2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65" grpId="0" animBg="1"/>
      <p:bldP spid="34" grpId="0" animBg="1"/>
      <p:bldP spid="6" grpId="0"/>
      <p:bldP spid="3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hevron 83"/>
          <p:cNvSpPr/>
          <p:nvPr/>
        </p:nvSpPr>
        <p:spPr>
          <a:xfrm>
            <a:off x="5139559" y="553"/>
            <a:ext cx="7391585" cy="425116"/>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85" name="Pentagon 3"/>
          <p:cNvSpPr/>
          <p:nvPr/>
        </p:nvSpPr>
        <p:spPr>
          <a:xfrm>
            <a:off x="0" y="-1872"/>
            <a:ext cx="542274" cy="439200"/>
          </a:xfrm>
          <a:prstGeom prst="homePlate">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86" name="TextBox 4"/>
          <p:cNvSpPr txBox="1"/>
          <p:nvPr/>
        </p:nvSpPr>
        <p:spPr>
          <a:xfrm>
            <a:off x="922576" y="35333"/>
            <a:ext cx="4689948" cy="369332"/>
          </a:xfrm>
          <a:prstGeom prst="rect">
            <a:avLst/>
          </a:prstGeom>
          <a:noFill/>
        </p:spPr>
        <p:txBody>
          <a:bodyPr wrap="square" rtlCol="0">
            <a:spAutoFit/>
          </a:bodyPr>
          <a:lstStyle/>
          <a:p>
            <a:r>
              <a:rPr lang="fr-FR" dirty="0">
                <a:solidFill>
                  <a:prstClr val="black"/>
                </a:solidFill>
                <a:latin typeface="Century Gothic" panose="020B0502020202020204" pitchFamily="34" charset="0"/>
              </a:rPr>
              <a:t>Méthodologie</a:t>
            </a:r>
          </a:p>
        </p:txBody>
      </p:sp>
      <p:sp>
        <p:nvSpPr>
          <p:cNvPr id="68" name="Oval 10"/>
          <p:cNvSpPr/>
          <p:nvPr/>
        </p:nvSpPr>
        <p:spPr>
          <a:xfrm>
            <a:off x="5433118" y="74941"/>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solidFill>
                <a:prstClr val="white"/>
              </a:solidFill>
              <a:latin typeface="Caviar Dreams" pitchFamily="34" charset="0"/>
            </a:endParaRPr>
          </a:p>
        </p:txBody>
      </p:sp>
      <p:sp>
        <p:nvSpPr>
          <p:cNvPr id="30" name="Oval 29">
            <a:extLst>
              <a:ext uri="{FF2B5EF4-FFF2-40B4-BE49-F238E27FC236}">
                <a16:creationId xmlns:a16="http://schemas.microsoft.com/office/drawing/2014/main" id="{DA7CAC73-AF59-42F6-9C2B-C493954A9421}"/>
              </a:ext>
            </a:extLst>
          </p:cNvPr>
          <p:cNvSpPr/>
          <p:nvPr/>
        </p:nvSpPr>
        <p:spPr>
          <a:xfrm>
            <a:off x="5757511"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65" name="Oval 5"/>
          <p:cNvSpPr/>
          <p:nvPr/>
        </p:nvSpPr>
        <p:spPr>
          <a:xfrm>
            <a:off x="5413044" y="70723"/>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solidFill>
                <a:prstClr val="white"/>
              </a:solidFill>
              <a:latin typeface="Caviar Dreams" pitchFamily="34" charset="0"/>
            </a:endParaRPr>
          </a:p>
        </p:txBody>
      </p:sp>
      <p:sp>
        <p:nvSpPr>
          <p:cNvPr id="2" name="Espace réservé du numéro de diapositive 22">
            <a:extLst>
              <a:ext uri="{FF2B5EF4-FFF2-40B4-BE49-F238E27FC236}">
                <a16:creationId xmlns:a16="http://schemas.microsoft.com/office/drawing/2014/main" id="{8B35BEF5-9DC2-E0DE-9207-36B13B0BD20C}"/>
              </a:ext>
            </a:extLst>
          </p:cNvPr>
          <p:cNvSpPr txBox="1">
            <a:spLocks/>
          </p:cNvSpPr>
          <p:nvPr/>
        </p:nvSpPr>
        <p:spPr>
          <a:xfrm>
            <a:off x="11755998" y="6501439"/>
            <a:ext cx="628913" cy="35656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E7DC1A7-DA5D-45DE-8174-4FBCD0BDB448}" type="slidenum">
              <a:rPr lang="fr-FR" b="1" smtClean="0"/>
              <a:pPr/>
              <a:t>19</a:t>
            </a:fld>
            <a:endParaRPr lang="fr-FR" b="1" dirty="0"/>
          </a:p>
        </p:txBody>
      </p:sp>
      <p:sp>
        <p:nvSpPr>
          <p:cNvPr id="18" name="Chevron 6">
            <a:extLst>
              <a:ext uri="{FF2B5EF4-FFF2-40B4-BE49-F238E27FC236}">
                <a16:creationId xmlns:a16="http://schemas.microsoft.com/office/drawing/2014/main" id="{4AB944BD-EEC1-C999-4CC9-CF7F569D3195}"/>
              </a:ext>
            </a:extLst>
          </p:cNvPr>
          <p:cNvSpPr/>
          <p:nvPr/>
        </p:nvSpPr>
        <p:spPr>
          <a:xfrm>
            <a:off x="395840" y="936988"/>
            <a:ext cx="2730815" cy="144000"/>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19" name="Rectangle 18">
            <a:extLst>
              <a:ext uri="{FF2B5EF4-FFF2-40B4-BE49-F238E27FC236}">
                <a16:creationId xmlns:a16="http://schemas.microsoft.com/office/drawing/2014/main" id="{E0B15824-7BA5-2DBE-3923-7F591621BC7C}"/>
              </a:ext>
            </a:extLst>
          </p:cNvPr>
          <p:cNvSpPr/>
          <p:nvPr/>
        </p:nvSpPr>
        <p:spPr>
          <a:xfrm>
            <a:off x="1318338" y="575941"/>
            <a:ext cx="949299" cy="307777"/>
          </a:xfrm>
          <a:prstGeom prst="rect">
            <a:avLst/>
          </a:prstGeom>
        </p:spPr>
        <p:txBody>
          <a:bodyPr wrap="none">
            <a:spAutoFit/>
          </a:bodyPr>
          <a:lstStyle/>
          <a:p>
            <a:pPr algn="ctr"/>
            <a:r>
              <a:rPr lang="fr-MA" sz="1400" b="1" dirty="0">
                <a:solidFill>
                  <a:prstClr val="black"/>
                </a:solidFill>
                <a:latin typeface="Century Gothic" panose="020B0502020202020204" pitchFamily="34" charset="0"/>
              </a:rPr>
              <a:t>Données</a:t>
            </a:r>
            <a:endParaRPr lang="en-US" sz="1400" b="1" dirty="0">
              <a:solidFill>
                <a:prstClr val="black"/>
              </a:solidFill>
              <a:latin typeface="Century Gothic" panose="020B0502020202020204" pitchFamily="34" charset="0"/>
            </a:endParaRPr>
          </a:p>
        </p:txBody>
      </p:sp>
      <p:sp>
        <p:nvSpPr>
          <p:cNvPr id="21" name="Rectangle 20">
            <a:extLst>
              <a:ext uri="{FF2B5EF4-FFF2-40B4-BE49-F238E27FC236}">
                <a16:creationId xmlns:a16="http://schemas.microsoft.com/office/drawing/2014/main" id="{F298BF59-0E40-F4AA-3031-0F9A3FB3344A}"/>
              </a:ext>
            </a:extLst>
          </p:cNvPr>
          <p:cNvSpPr/>
          <p:nvPr/>
        </p:nvSpPr>
        <p:spPr>
          <a:xfrm>
            <a:off x="5459901" y="581923"/>
            <a:ext cx="4051823" cy="307777"/>
          </a:xfrm>
          <a:prstGeom prst="rect">
            <a:avLst/>
          </a:prstGeom>
        </p:spPr>
        <p:txBody>
          <a:bodyPr wrap="square">
            <a:spAutoFit/>
          </a:bodyPr>
          <a:lstStyle/>
          <a:p>
            <a:pPr algn="ctr"/>
            <a:r>
              <a:rPr lang="fr-FR" sz="1400" b="1" dirty="0">
                <a:solidFill>
                  <a:prstClr val="black"/>
                </a:solidFill>
                <a:latin typeface="Century Gothic" panose="020B0502020202020204" pitchFamily="34" charset="0"/>
              </a:rPr>
              <a:t>Métriques d’évaluation</a:t>
            </a:r>
            <a:endParaRPr lang="en-US" sz="1400" b="1" dirty="0">
              <a:solidFill>
                <a:prstClr val="black"/>
              </a:solidFill>
              <a:latin typeface="Century Gothic" panose="020B0502020202020204" pitchFamily="34" charset="0"/>
            </a:endParaRPr>
          </a:p>
        </p:txBody>
      </p:sp>
      <p:sp>
        <p:nvSpPr>
          <p:cNvPr id="22" name="Isosceles Triangle 35">
            <a:extLst>
              <a:ext uri="{FF2B5EF4-FFF2-40B4-BE49-F238E27FC236}">
                <a16:creationId xmlns:a16="http://schemas.microsoft.com/office/drawing/2014/main" id="{809AF80B-FBB2-D20B-90BE-C4847D5E0CA2}"/>
              </a:ext>
            </a:extLst>
          </p:cNvPr>
          <p:cNvSpPr/>
          <p:nvPr/>
        </p:nvSpPr>
        <p:spPr>
          <a:xfrm rot="10800000">
            <a:off x="7341812" y="1177776"/>
            <a:ext cx="288000" cy="144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tangle 25">
            <a:extLst>
              <a:ext uri="{FF2B5EF4-FFF2-40B4-BE49-F238E27FC236}">
                <a16:creationId xmlns:a16="http://schemas.microsoft.com/office/drawing/2014/main" id="{81202BC5-2702-1A71-8C50-DA474B12F4EE}"/>
              </a:ext>
            </a:extLst>
          </p:cNvPr>
          <p:cNvSpPr/>
          <p:nvPr/>
        </p:nvSpPr>
        <p:spPr>
          <a:xfrm>
            <a:off x="3492482" y="581924"/>
            <a:ext cx="2204450" cy="307777"/>
          </a:xfrm>
          <a:prstGeom prst="rect">
            <a:avLst/>
          </a:prstGeom>
        </p:spPr>
        <p:txBody>
          <a:bodyPr wrap="none">
            <a:spAutoFit/>
          </a:bodyPr>
          <a:lstStyle/>
          <a:p>
            <a:pPr algn="ctr"/>
            <a:r>
              <a:rPr lang="fr-FR" sz="1400" b="1" dirty="0">
                <a:solidFill>
                  <a:prstClr val="black"/>
                </a:solidFill>
                <a:latin typeface="Century Gothic" panose="020B0502020202020204" pitchFamily="34" charset="0"/>
              </a:rPr>
              <a:t>Protocole</a:t>
            </a:r>
            <a:r>
              <a:rPr lang="en-GB" sz="1400" b="1" dirty="0">
                <a:solidFill>
                  <a:prstClr val="black"/>
                </a:solidFill>
                <a:latin typeface="Century Gothic" panose="020B0502020202020204" pitchFamily="34" charset="0"/>
              </a:rPr>
              <a:t> Experimental</a:t>
            </a:r>
            <a:endParaRPr lang="en-US" sz="1400" b="1" dirty="0">
              <a:solidFill>
                <a:prstClr val="black"/>
              </a:solidFill>
              <a:latin typeface="Century Gothic" panose="020B0502020202020204" pitchFamily="34" charset="0"/>
            </a:endParaRPr>
          </a:p>
        </p:txBody>
      </p:sp>
      <p:sp>
        <p:nvSpPr>
          <p:cNvPr id="31" name="Chevron 36">
            <a:extLst>
              <a:ext uri="{FF2B5EF4-FFF2-40B4-BE49-F238E27FC236}">
                <a16:creationId xmlns:a16="http://schemas.microsoft.com/office/drawing/2014/main" id="{B9C36B40-39CE-A1C8-0479-00968106ACDE}"/>
              </a:ext>
            </a:extLst>
          </p:cNvPr>
          <p:cNvSpPr/>
          <p:nvPr/>
        </p:nvSpPr>
        <p:spPr>
          <a:xfrm>
            <a:off x="3236731" y="915960"/>
            <a:ext cx="2760344" cy="187162"/>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2" name="Chevron 36">
            <a:extLst>
              <a:ext uri="{FF2B5EF4-FFF2-40B4-BE49-F238E27FC236}">
                <a16:creationId xmlns:a16="http://schemas.microsoft.com/office/drawing/2014/main" id="{CEE0E080-CCA6-DBC5-B30D-CCFE37039F0E}"/>
              </a:ext>
            </a:extLst>
          </p:cNvPr>
          <p:cNvSpPr/>
          <p:nvPr/>
        </p:nvSpPr>
        <p:spPr>
          <a:xfrm>
            <a:off x="6105641" y="900941"/>
            <a:ext cx="2760344" cy="187162"/>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3" name="Chevron 36">
            <a:extLst>
              <a:ext uri="{FF2B5EF4-FFF2-40B4-BE49-F238E27FC236}">
                <a16:creationId xmlns:a16="http://schemas.microsoft.com/office/drawing/2014/main" id="{B65788E7-74EA-8E73-2BDC-7806929E6224}"/>
              </a:ext>
            </a:extLst>
          </p:cNvPr>
          <p:cNvSpPr/>
          <p:nvPr/>
        </p:nvSpPr>
        <p:spPr>
          <a:xfrm>
            <a:off x="8974551" y="909526"/>
            <a:ext cx="2760344" cy="187162"/>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6" name="Rectangle 35">
            <a:extLst>
              <a:ext uri="{FF2B5EF4-FFF2-40B4-BE49-F238E27FC236}">
                <a16:creationId xmlns:a16="http://schemas.microsoft.com/office/drawing/2014/main" id="{B4F66640-182D-4924-7BDF-2C49A7F67FB8}"/>
              </a:ext>
            </a:extLst>
          </p:cNvPr>
          <p:cNvSpPr/>
          <p:nvPr/>
        </p:nvSpPr>
        <p:spPr>
          <a:xfrm>
            <a:off x="9438580" y="555663"/>
            <a:ext cx="1619353" cy="307777"/>
          </a:xfrm>
          <a:prstGeom prst="rect">
            <a:avLst/>
          </a:prstGeom>
        </p:spPr>
        <p:txBody>
          <a:bodyPr wrap="none">
            <a:spAutoFit/>
          </a:bodyPr>
          <a:lstStyle/>
          <a:p>
            <a:pPr algn="ctr"/>
            <a:r>
              <a:rPr lang="fr-FR" sz="1400" b="1" dirty="0">
                <a:solidFill>
                  <a:prstClr val="black"/>
                </a:solidFill>
                <a:latin typeface="Century Gothic" panose="020B0502020202020204" pitchFamily="34" charset="0"/>
              </a:rPr>
              <a:t>Modèles retenus</a:t>
            </a:r>
          </a:p>
        </p:txBody>
      </p:sp>
      <p:sp>
        <p:nvSpPr>
          <p:cNvPr id="71" name="Pentagon 3">
            <a:extLst>
              <a:ext uri="{FF2B5EF4-FFF2-40B4-BE49-F238E27FC236}">
                <a16:creationId xmlns:a16="http://schemas.microsoft.com/office/drawing/2014/main" id="{57D0E6F5-78A7-41FF-946F-9E13F35243BC}"/>
              </a:ext>
            </a:extLst>
          </p:cNvPr>
          <p:cNvSpPr/>
          <p:nvPr/>
        </p:nvSpPr>
        <p:spPr>
          <a:xfrm>
            <a:off x="0" y="-1872"/>
            <a:ext cx="542274" cy="439200"/>
          </a:xfrm>
          <a:prstGeom prst="homePlate">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72" name="Chevron 83">
            <a:extLst>
              <a:ext uri="{FF2B5EF4-FFF2-40B4-BE49-F238E27FC236}">
                <a16:creationId xmlns:a16="http://schemas.microsoft.com/office/drawing/2014/main" id="{A94826AF-6A5C-4DBF-9C3D-1BF1232533CE}"/>
              </a:ext>
            </a:extLst>
          </p:cNvPr>
          <p:cNvSpPr/>
          <p:nvPr/>
        </p:nvSpPr>
        <p:spPr>
          <a:xfrm>
            <a:off x="5139559" y="553"/>
            <a:ext cx="7391585" cy="425116"/>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73" name="TextBox 4">
            <a:extLst>
              <a:ext uri="{FF2B5EF4-FFF2-40B4-BE49-F238E27FC236}">
                <a16:creationId xmlns:a16="http://schemas.microsoft.com/office/drawing/2014/main" id="{4E8A4DC9-FD95-47E9-8C5A-243A772469F3}"/>
              </a:ext>
            </a:extLst>
          </p:cNvPr>
          <p:cNvSpPr txBox="1"/>
          <p:nvPr/>
        </p:nvSpPr>
        <p:spPr>
          <a:xfrm>
            <a:off x="922576" y="35333"/>
            <a:ext cx="4689948" cy="369332"/>
          </a:xfrm>
          <a:prstGeom prst="rect">
            <a:avLst/>
          </a:prstGeom>
          <a:noFill/>
        </p:spPr>
        <p:txBody>
          <a:bodyPr wrap="square" rtlCol="0">
            <a:spAutoFit/>
          </a:bodyPr>
          <a:lstStyle/>
          <a:p>
            <a:r>
              <a:rPr lang="fr-FR" dirty="0">
                <a:solidFill>
                  <a:prstClr val="black"/>
                </a:solidFill>
                <a:latin typeface="Century Gothic" panose="020B0502020202020204" pitchFamily="34" charset="0"/>
              </a:rPr>
              <a:t>Méthodologie</a:t>
            </a:r>
          </a:p>
        </p:txBody>
      </p:sp>
      <p:sp>
        <p:nvSpPr>
          <p:cNvPr id="74" name="Oval 8">
            <a:extLst>
              <a:ext uri="{FF2B5EF4-FFF2-40B4-BE49-F238E27FC236}">
                <a16:creationId xmlns:a16="http://schemas.microsoft.com/office/drawing/2014/main" id="{B97B6ED5-AAD0-4A8F-BD69-9014B9B05A93}"/>
              </a:ext>
            </a:extLst>
          </p:cNvPr>
          <p:cNvSpPr/>
          <p:nvPr/>
        </p:nvSpPr>
        <p:spPr>
          <a:xfrm>
            <a:off x="57168" y="66340"/>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1</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endParaRPr>
          </a:p>
        </p:txBody>
      </p:sp>
      <p:sp>
        <p:nvSpPr>
          <p:cNvPr id="75" name="Oval 10">
            <a:extLst>
              <a:ext uri="{FF2B5EF4-FFF2-40B4-BE49-F238E27FC236}">
                <a16:creationId xmlns:a16="http://schemas.microsoft.com/office/drawing/2014/main" id="{051E68F7-FDC8-484A-AB0C-C6D9D923DABD}"/>
              </a:ext>
            </a:extLst>
          </p:cNvPr>
          <p:cNvSpPr/>
          <p:nvPr/>
        </p:nvSpPr>
        <p:spPr>
          <a:xfrm>
            <a:off x="5433118" y="74941"/>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solidFill>
                <a:prstClr val="white"/>
              </a:solidFill>
              <a:latin typeface="Caviar Dreams" pitchFamily="34" charset="0"/>
            </a:endParaRPr>
          </a:p>
        </p:txBody>
      </p:sp>
      <p:sp>
        <p:nvSpPr>
          <p:cNvPr id="76" name="Oval 75">
            <a:extLst>
              <a:ext uri="{FF2B5EF4-FFF2-40B4-BE49-F238E27FC236}">
                <a16:creationId xmlns:a16="http://schemas.microsoft.com/office/drawing/2014/main" id="{38E220DD-C247-4844-A92E-BF89D2B98B49}"/>
              </a:ext>
            </a:extLst>
          </p:cNvPr>
          <p:cNvSpPr/>
          <p:nvPr/>
        </p:nvSpPr>
        <p:spPr>
          <a:xfrm>
            <a:off x="5757511"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77" name="Oval 5">
            <a:extLst>
              <a:ext uri="{FF2B5EF4-FFF2-40B4-BE49-F238E27FC236}">
                <a16:creationId xmlns:a16="http://schemas.microsoft.com/office/drawing/2014/main" id="{8E7CF235-540D-459D-8225-DE0CED3BF388}"/>
              </a:ext>
            </a:extLst>
          </p:cNvPr>
          <p:cNvSpPr/>
          <p:nvPr/>
        </p:nvSpPr>
        <p:spPr>
          <a:xfrm>
            <a:off x="681059"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solidFill>
                <a:prstClr val="white"/>
              </a:solidFill>
              <a:latin typeface="Caviar Dreams" pitchFamily="34" charset="0"/>
            </a:endParaRPr>
          </a:p>
        </p:txBody>
      </p:sp>
      <p:sp>
        <p:nvSpPr>
          <p:cNvPr id="9" name="Bande diagonale 60">
            <a:extLst>
              <a:ext uri="{FF2B5EF4-FFF2-40B4-BE49-F238E27FC236}">
                <a16:creationId xmlns:a16="http://schemas.microsoft.com/office/drawing/2014/main" id="{64556477-4701-DD08-826A-454FF5449787}"/>
              </a:ext>
            </a:extLst>
          </p:cNvPr>
          <p:cNvSpPr/>
          <p:nvPr/>
        </p:nvSpPr>
        <p:spPr>
          <a:xfrm rot="2616170">
            <a:off x="2856283" y="3208509"/>
            <a:ext cx="7489093" cy="7132473"/>
          </a:xfrm>
          <a:prstGeom prst="diagStripe">
            <a:avLst>
              <a:gd name="adj" fmla="val 98942"/>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schemeClr val="tx1"/>
              </a:solidFill>
            </a:endParaRPr>
          </a:p>
        </p:txBody>
      </p:sp>
      <p:pic>
        <p:nvPicPr>
          <p:cNvPr id="12" name="Picture 6">
            <a:extLst>
              <a:ext uri="{FF2B5EF4-FFF2-40B4-BE49-F238E27FC236}">
                <a16:creationId xmlns:a16="http://schemas.microsoft.com/office/drawing/2014/main" id="{0D84F016-B38D-1944-F5DB-E8D7DA832F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492" y="6242967"/>
            <a:ext cx="534542" cy="516944"/>
          </a:xfrm>
          <a:prstGeom prst="rect">
            <a:avLst/>
          </a:prstGeom>
        </p:spPr>
      </p:pic>
      <p:sp>
        <p:nvSpPr>
          <p:cNvPr id="34" name="Rectangle : coins arrondis 21">
            <a:extLst>
              <a:ext uri="{FF2B5EF4-FFF2-40B4-BE49-F238E27FC236}">
                <a16:creationId xmlns:a16="http://schemas.microsoft.com/office/drawing/2014/main" id="{9344EE36-B747-4DCE-9654-601B30C6C218}"/>
              </a:ext>
            </a:extLst>
          </p:cNvPr>
          <p:cNvSpPr/>
          <p:nvPr/>
        </p:nvSpPr>
        <p:spPr>
          <a:xfrm>
            <a:off x="420128" y="1566915"/>
            <a:ext cx="6689799" cy="741394"/>
          </a:xfrm>
          <a:prstGeom prst="roundRect">
            <a:avLst/>
          </a:prstGeom>
          <a:solidFill>
            <a:srgbClr val="99B7BA">
              <a:alpha val="15000"/>
            </a:srgbClr>
          </a:solidFill>
          <a:ln>
            <a:solidFill>
              <a:srgbClr val="0099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latin typeface="Century Gothic" panose="020B0502020202020204" pitchFamily="34" charset="0"/>
                <a:cs typeface="Times New Roman" panose="02020603050405020304" pitchFamily="18" charset="0"/>
              </a:rPr>
              <a:t>Rapport de performance de la prédiction (RPD)</a:t>
            </a:r>
          </a:p>
        </p:txBody>
      </p:sp>
      <p:pic>
        <p:nvPicPr>
          <p:cNvPr id="37" name="Picture 36">
            <a:extLst>
              <a:ext uri="{FF2B5EF4-FFF2-40B4-BE49-F238E27FC236}">
                <a16:creationId xmlns:a16="http://schemas.microsoft.com/office/drawing/2014/main" id="{D78DE06D-E98C-4BCA-9662-10F2359E0103}"/>
              </a:ext>
            </a:extLst>
          </p:cNvPr>
          <p:cNvPicPr>
            <a:picLocks noChangeAspect="1"/>
          </p:cNvPicPr>
          <p:nvPr/>
        </p:nvPicPr>
        <p:blipFill>
          <a:blip r:embed="rId4"/>
          <a:stretch>
            <a:fillRect/>
          </a:stretch>
        </p:blipFill>
        <p:spPr>
          <a:xfrm>
            <a:off x="1129490" y="3232922"/>
            <a:ext cx="3465217" cy="1291385"/>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A448238-D5EE-487C-9BA3-E0B477F1782B}"/>
                  </a:ext>
                </a:extLst>
              </p:cNvPr>
              <p:cNvSpPr txBox="1"/>
              <p:nvPr/>
            </p:nvSpPr>
            <p:spPr>
              <a:xfrm>
                <a:off x="6359997" y="3455067"/>
                <a:ext cx="4402216" cy="864789"/>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2400" b="1" i="1">
                    <a:effectLst/>
                  </a:defRPr>
                </a:lvl1pPr>
              </a:lstStyle>
              <a:p>
                <a14:m>
                  <m:oMath xmlns:m="http://schemas.openxmlformats.org/officeDocument/2006/math">
                    <m:sSub>
                      <m:sSubPr>
                        <m:ctrlPr>
                          <a:rPr lang="en-GB" i="1">
                            <a:latin typeface="Cambria Math" panose="02040503050406030204" pitchFamily="18" charset="0"/>
                          </a:rPr>
                        </m:ctrlPr>
                      </m:sSubPr>
                      <m:e>
                        <m:r>
                          <a:rPr lang="en-GB">
                            <a:latin typeface="Cambria Math" panose="02040503050406030204" pitchFamily="18" charset="0"/>
                          </a:rPr>
                          <m:t>𝜎</m:t>
                        </m:r>
                      </m:e>
                      <m:sub>
                        <m:r>
                          <a:rPr lang="en-GB">
                            <a:latin typeface="Cambria Math" panose="02040503050406030204" pitchFamily="18" charset="0"/>
                          </a:rPr>
                          <m:t>𝑦</m:t>
                        </m:r>
                      </m:sub>
                    </m:sSub>
                    <m:r>
                      <a:rPr lang="en-GB">
                        <a:latin typeface="Cambria Math" panose="02040503050406030204" pitchFamily="18" charset="0"/>
                      </a:rPr>
                      <m:t> </m:t>
                    </m:r>
                  </m:oMath>
                </a14:m>
                <a:r>
                  <a:rPr lang="fr-FR" dirty="0"/>
                  <a:t>est l’écart-type des valeurs observées </a:t>
                </a:r>
                <a14:m>
                  <m:oMath xmlns:m="http://schemas.openxmlformats.org/officeDocument/2006/math">
                    <m:sSub>
                      <m:sSubPr>
                        <m:ctrlPr>
                          <a:rPr lang="en-GB" i="1">
                            <a:latin typeface="Cambria Math" panose="02040503050406030204" pitchFamily="18" charset="0"/>
                          </a:rPr>
                        </m:ctrlPr>
                      </m:sSubPr>
                      <m:e>
                        <m:r>
                          <a:rPr lang="en-GB">
                            <a:latin typeface="Cambria Math" panose="02040503050406030204" pitchFamily="18" charset="0"/>
                          </a:rPr>
                          <m:t>𝑦</m:t>
                        </m:r>
                      </m:e>
                      <m:sub>
                        <m:r>
                          <a:rPr lang="en-GB">
                            <a:latin typeface="Cambria Math" panose="02040503050406030204" pitchFamily="18" charset="0"/>
                          </a:rPr>
                          <m:t>𝑖</m:t>
                        </m:r>
                      </m:sub>
                    </m:sSub>
                  </m:oMath>
                </a14:m>
                <a:endParaRPr lang="fr-FR" dirty="0"/>
              </a:p>
            </p:txBody>
          </p:sp>
        </mc:Choice>
        <mc:Fallback xmlns="">
          <p:sp>
            <p:nvSpPr>
              <p:cNvPr id="5" name="TextBox 4">
                <a:extLst>
                  <a:ext uri="{FF2B5EF4-FFF2-40B4-BE49-F238E27FC236}">
                    <a16:creationId xmlns:a16="http://schemas.microsoft.com/office/drawing/2014/main" id="{BA448238-D5EE-487C-9BA3-E0B477F1782B}"/>
                  </a:ext>
                </a:extLst>
              </p:cNvPr>
              <p:cNvSpPr txBox="1">
                <a:spLocks noRot="1" noChangeAspect="1" noMove="1" noResize="1" noEditPoints="1" noAdjustHandles="1" noChangeArrowheads="1" noChangeShapeType="1" noTextEdit="1"/>
              </p:cNvSpPr>
              <p:nvPr/>
            </p:nvSpPr>
            <p:spPr>
              <a:xfrm>
                <a:off x="6359997" y="3455067"/>
                <a:ext cx="4402216" cy="864789"/>
              </a:xfrm>
              <a:prstGeom prst="rect">
                <a:avLst/>
              </a:prstGeom>
              <a:blipFill>
                <a:blip r:embed="rId5"/>
                <a:stretch>
                  <a:fillRect l="-1801" t="-4930" b="-14789"/>
                </a:stretch>
              </a:blipFill>
            </p:spPr>
            <p:txBody>
              <a:bodyPr/>
              <a:lstStyle/>
              <a:p>
                <a:r>
                  <a:rPr lang="fr-FR">
                    <a:noFill/>
                  </a:rPr>
                  <a:t> </a:t>
                </a:r>
              </a:p>
            </p:txBody>
          </p:sp>
        </mc:Fallback>
      </mc:AlternateContent>
      <p:sp>
        <p:nvSpPr>
          <p:cNvPr id="6" name="TextBox 5">
            <a:extLst>
              <a:ext uri="{FF2B5EF4-FFF2-40B4-BE49-F238E27FC236}">
                <a16:creationId xmlns:a16="http://schemas.microsoft.com/office/drawing/2014/main" id="{997EAD6B-1BF5-4DFF-AD10-7F520B6B2070}"/>
              </a:ext>
            </a:extLst>
          </p:cNvPr>
          <p:cNvSpPr txBox="1"/>
          <p:nvPr/>
        </p:nvSpPr>
        <p:spPr>
          <a:xfrm>
            <a:off x="1129490" y="4798660"/>
            <a:ext cx="10169912" cy="442674"/>
          </a:xfrm>
          <a:prstGeom prst="roundRect">
            <a:avLst/>
          </a:prstGeom>
          <a:ln w="28575">
            <a:solidFill>
              <a:srgbClr val="145A60"/>
            </a:solidFill>
          </a:ln>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lgn="ctr">
              <a:defRPr sz="2000" b="1">
                <a:solidFill>
                  <a:schemeClr val="dk1"/>
                </a:solidFill>
                <a:latin typeface="Century Gothic" panose="020B0502020202020204" pitchFamily="34"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r-FR" dirty="0"/>
              <a:t>Une valeur élevée de RPD indique une meilleure capacité prédictive du modèle</a:t>
            </a:r>
          </a:p>
        </p:txBody>
      </p:sp>
    </p:spTree>
    <p:extLst>
      <p:ext uri="{BB962C8B-B14F-4D97-AF65-F5344CB8AC3E}">
        <p14:creationId xmlns:p14="http://schemas.microsoft.com/office/powerpoint/2010/main" val="40826377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withEffect">
                                  <p:stCondLst>
                                    <p:cond delay="0"/>
                                  </p:stCondLst>
                                  <p:childTnLst>
                                    <p:animMotion origin="layout" path="M 0.00325 0.00069 L -0.39115 0.00069 " pathEditMode="relative" rAng="0" ptsTypes="AA">
                                      <p:cBhvr>
                                        <p:cTn id="6" dur="500" fill="hold"/>
                                        <p:tgtEl>
                                          <p:spTgt spid="65"/>
                                        </p:tgtEl>
                                        <p:attrNameLst>
                                          <p:attrName>ppt_x</p:attrName>
                                          <p:attrName>ppt_y</p:attrName>
                                        </p:attrNameLst>
                                      </p:cBhvr>
                                      <p:rCtr x="-19727" y="0"/>
                                    </p:animMotion>
                                  </p:childTnLst>
                                </p:cTn>
                              </p:par>
                              <p:par>
                                <p:cTn id="7" presetID="29" presetClass="entr"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visible"/>
                                      </p:to>
                                    </p:set>
                                    <p:anim calcmode="lin" valueType="num">
                                      <p:cBhvr>
                                        <p:cTn id="9" dur="750" fill="hold"/>
                                        <p:tgtEl>
                                          <p:spTgt spid="86"/>
                                        </p:tgtEl>
                                        <p:attrNameLst>
                                          <p:attrName>ppt_x</p:attrName>
                                        </p:attrNameLst>
                                      </p:cBhvr>
                                      <p:tavLst>
                                        <p:tav tm="0">
                                          <p:val>
                                            <p:strVal val="#ppt_x-.2"/>
                                          </p:val>
                                        </p:tav>
                                        <p:tav tm="100000">
                                          <p:val>
                                            <p:strVal val="#ppt_x"/>
                                          </p:val>
                                        </p:tav>
                                      </p:tavLst>
                                    </p:anim>
                                    <p:anim calcmode="lin" valueType="num">
                                      <p:cBhvr>
                                        <p:cTn id="10" dur="750" fill="hold"/>
                                        <p:tgtEl>
                                          <p:spTgt spid="86"/>
                                        </p:tgtEl>
                                        <p:attrNameLst>
                                          <p:attrName>ppt_y</p:attrName>
                                        </p:attrNameLst>
                                      </p:cBhvr>
                                      <p:tavLst>
                                        <p:tav tm="0">
                                          <p:val>
                                            <p:strVal val="#ppt_y"/>
                                          </p:val>
                                        </p:tav>
                                        <p:tav tm="100000">
                                          <p:val>
                                            <p:strVal val="#ppt_y"/>
                                          </p:val>
                                        </p:tav>
                                      </p:tavLst>
                                    </p:anim>
                                    <p:animEffect transition="in" filter="wipe(right)" prLst="gradientSize: 0.1">
                                      <p:cBhvr>
                                        <p:cTn id="11" dur="750"/>
                                        <p:tgtEl>
                                          <p:spTgt spid="8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500"/>
                                        <p:tgtEl>
                                          <p:spTgt spid="3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65" grpId="0" animBg="1"/>
      <p:bldP spid="34" grpId="0" animBg="1"/>
      <p:bldP spid="5" grpId="0"/>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22">
            <a:extLst>
              <a:ext uri="{FF2B5EF4-FFF2-40B4-BE49-F238E27FC236}">
                <a16:creationId xmlns:a16="http://schemas.microsoft.com/office/drawing/2014/main" id="{6E289F01-3F2F-913C-52F7-503D7DB847EF}"/>
              </a:ext>
            </a:extLst>
          </p:cNvPr>
          <p:cNvSpPr>
            <a:spLocks noGrp="1"/>
          </p:cNvSpPr>
          <p:nvPr>
            <p:ph type="sldNum" sz="quarter" idx="12"/>
          </p:nvPr>
        </p:nvSpPr>
        <p:spPr>
          <a:xfrm>
            <a:off x="9391632" y="6492875"/>
            <a:ext cx="2743200" cy="365125"/>
          </a:xfrm>
        </p:spPr>
        <p:txBody>
          <a:bodyPr/>
          <a:lstStyle/>
          <a:p>
            <a:fld id="{BE7DC1A7-DA5D-45DE-8174-4FBCD0BDB448}" type="slidenum">
              <a:rPr lang="fr-FR" sz="1800" b="1" smtClean="0">
                <a:solidFill>
                  <a:schemeClr val="tx1"/>
                </a:solidFill>
              </a:rPr>
              <a:t>2</a:t>
            </a:fld>
            <a:endParaRPr lang="fr-FR" sz="1800" b="1" dirty="0">
              <a:solidFill>
                <a:schemeClr val="tx1"/>
              </a:solidFill>
            </a:endParaRPr>
          </a:p>
        </p:txBody>
      </p:sp>
      <p:sp>
        <p:nvSpPr>
          <p:cNvPr id="9" name="object 3">
            <a:extLst>
              <a:ext uri="{FF2B5EF4-FFF2-40B4-BE49-F238E27FC236}">
                <a16:creationId xmlns:a16="http://schemas.microsoft.com/office/drawing/2014/main" id="{D08006EC-FC88-C269-9A6D-0441FA904D91}"/>
              </a:ext>
            </a:extLst>
          </p:cNvPr>
          <p:cNvSpPr/>
          <p:nvPr/>
        </p:nvSpPr>
        <p:spPr>
          <a:xfrm>
            <a:off x="47172" y="17780"/>
            <a:ext cx="3400425" cy="6833870"/>
          </a:xfrm>
          <a:custGeom>
            <a:avLst/>
            <a:gdLst/>
            <a:ahLst/>
            <a:cxnLst/>
            <a:rect l="l" t="t" r="r" b="b"/>
            <a:pathLst>
              <a:path w="3400425" h="6833870">
                <a:moveTo>
                  <a:pt x="381400" y="0"/>
                </a:moveTo>
                <a:lnTo>
                  <a:pt x="448008" y="8525"/>
                </a:lnTo>
                <a:lnTo>
                  <a:pt x="494674" y="15347"/>
                </a:lnTo>
                <a:lnTo>
                  <a:pt x="541134" y="22793"/>
                </a:lnTo>
                <a:lnTo>
                  <a:pt x="587384" y="30860"/>
                </a:lnTo>
                <a:lnTo>
                  <a:pt x="633420" y="39542"/>
                </a:lnTo>
                <a:lnTo>
                  <a:pt x="679236" y="48835"/>
                </a:lnTo>
                <a:lnTo>
                  <a:pt x="724830" y="58735"/>
                </a:lnTo>
                <a:lnTo>
                  <a:pt x="770195" y="69238"/>
                </a:lnTo>
                <a:lnTo>
                  <a:pt x="815329" y="80338"/>
                </a:lnTo>
                <a:lnTo>
                  <a:pt x="860226" y="92032"/>
                </a:lnTo>
                <a:lnTo>
                  <a:pt x="904882" y="104315"/>
                </a:lnTo>
                <a:lnTo>
                  <a:pt x="949293" y="117183"/>
                </a:lnTo>
                <a:lnTo>
                  <a:pt x="993454" y="130631"/>
                </a:lnTo>
                <a:lnTo>
                  <a:pt x="1037361" y="144655"/>
                </a:lnTo>
                <a:lnTo>
                  <a:pt x="1081009" y="159250"/>
                </a:lnTo>
                <a:lnTo>
                  <a:pt x="1124394" y="174413"/>
                </a:lnTo>
                <a:lnTo>
                  <a:pt x="1167512" y="190138"/>
                </a:lnTo>
                <a:lnTo>
                  <a:pt x="1210358" y="206421"/>
                </a:lnTo>
                <a:lnTo>
                  <a:pt x="1252928" y="223259"/>
                </a:lnTo>
                <a:lnTo>
                  <a:pt x="1295217" y="240646"/>
                </a:lnTo>
                <a:lnTo>
                  <a:pt x="1337221" y="258578"/>
                </a:lnTo>
                <a:lnTo>
                  <a:pt x="1378936" y="277050"/>
                </a:lnTo>
                <a:lnTo>
                  <a:pt x="1420357" y="296059"/>
                </a:lnTo>
                <a:lnTo>
                  <a:pt x="1461480" y="315600"/>
                </a:lnTo>
                <a:lnTo>
                  <a:pt x="1502300" y="335668"/>
                </a:lnTo>
                <a:lnTo>
                  <a:pt x="1542813" y="356259"/>
                </a:lnTo>
                <a:lnTo>
                  <a:pt x="1583014" y="377369"/>
                </a:lnTo>
                <a:lnTo>
                  <a:pt x="1622900" y="398993"/>
                </a:lnTo>
                <a:lnTo>
                  <a:pt x="1662465" y="421127"/>
                </a:lnTo>
                <a:lnTo>
                  <a:pt x="1701706" y="443766"/>
                </a:lnTo>
                <a:lnTo>
                  <a:pt x="1740618" y="466906"/>
                </a:lnTo>
                <a:lnTo>
                  <a:pt x="1779196" y="490543"/>
                </a:lnTo>
                <a:lnTo>
                  <a:pt x="1817436" y="514672"/>
                </a:lnTo>
                <a:lnTo>
                  <a:pt x="1855334" y="539288"/>
                </a:lnTo>
                <a:lnTo>
                  <a:pt x="1892885" y="564388"/>
                </a:lnTo>
                <a:lnTo>
                  <a:pt x="1930085" y="589967"/>
                </a:lnTo>
                <a:lnTo>
                  <a:pt x="1966930" y="616021"/>
                </a:lnTo>
                <a:lnTo>
                  <a:pt x="2003415" y="642544"/>
                </a:lnTo>
                <a:lnTo>
                  <a:pt x="2039535" y="669534"/>
                </a:lnTo>
                <a:lnTo>
                  <a:pt x="2075286" y="696984"/>
                </a:lnTo>
                <a:lnTo>
                  <a:pt x="2110665" y="724892"/>
                </a:lnTo>
                <a:lnTo>
                  <a:pt x="2145665" y="753252"/>
                </a:lnTo>
                <a:lnTo>
                  <a:pt x="2180284" y="782060"/>
                </a:lnTo>
                <a:lnTo>
                  <a:pt x="2214516" y="811312"/>
                </a:lnTo>
                <a:lnTo>
                  <a:pt x="2248358" y="841003"/>
                </a:lnTo>
                <a:lnTo>
                  <a:pt x="2281804" y="871129"/>
                </a:lnTo>
                <a:lnTo>
                  <a:pt x="2314851" y="901686"/>
                </a:lnTo>
                <a:lnTo>
                  <a:pt x="2347494" y="932668"/>
                </a:lnTo>
                <a:lnTo>
                  <a:pt x="2379728" y="964073"/>
                </a:lnTo>
                <a:lnTo>
                  <a:pt x="2411550" y="995894"/>
                </a:lnTo>
                <a:lnTo>
                  <a:pt x="2442954" y="1028128"/>
                </a:lnTo>
                <a:lnTo>
                  <a:pt x="2473936" y="1060771"/>
                </a:lnTo>
                <a:lnTo>
                  <a:pt x="2504493" y="1093818"/>
                </a:lnTo>
                <a:lnTo>
                  <a:pt x="2534619" y="1127264"/>
                </a:lnTo>
                <a:lnTo>
                  <a:pt x="2564310" y="1161106"/>
                </a:lnTo>
                <a:lnTo>
                  <a:pt x="2593562" y="1195338"/>
                </a:lnTo>
                <a:lnTo>
                  <a:pt x="2622370" y="1229957"/>
                </a:lnTo>
                <a:lnTo>
                  <a:pt x="2650730" y="1264958"/>
                </a:lnTo>
                <a:lnTo>
                  <a:pt x="2678638" y="1300336"/>
                </a:lnTo>
                <a:lnTo>
                  <a:pt x="2706088" y="1336087"/>
                </a:lnTo>
                <a:lnTo>
                  <a:pt x="2733078" y="1372208"/>
                </a:lnTo>
                <a:lnTo>
                  <a:pt x="2759601" y="1408692"/>
                </a:lnTo>
                <a:lnTo>
                  <a:pt x="2785655" y="1445537"/>
                </a:lnTo>
                <a:lnTo>
                  <a:pt x="2811234" y="1482737"/>
                </a:lnTo>
                <a:lnTo>
                  <a:pt x="2836334" y="1520288"/>
                </a:lnTo>
                <a:lnTo>
                  <a:pt x="2860951" y="1558186"/>
                </a:lnTo>
                <a:lnTo>
                  <a:pt x="2885080" y="1596426"/>
                </a:lnTo>
                <a:lnTo>
                  <a:pt x="2908716" y="1635004"/>
                </a:lnTo>
                <a:lnTo>
                  <a:pt x="2931856" y="1673916"/>
                </a:lnTo>
                <a:lnTo>
                  <a:pt x="2954496" y="1713157"/>
                </a:lnTo>
                <a:lnTo>
                  <a:pt x="2976629" y="1752722"/>
                </a:lnTo>
                <a:lnTo>
                  <a:pt x="2998253" y="1792608"/>
                </a:lnTo>
                <a:lnTo>
                  <a:pt x="3019363" y="1832809"/>
                </a:lnTo>
                <a:lnTo>
                  <a:pt x="3039954" y="1873322"/>
                </a:lnTo>
                <a:lnTo>
                  <a:pt x="3060022" y="1914142"/>
                </a:lnTo>
                <a:lnTo>
                  <a:pt x="3079563" y="1955265"/>
                </a:lnTo>
                <a:lnTo>
                  <a:pt x="3098572" y="1996686"/>
                </a:lnTo>
                <a:lnTo>
                  <a:pt x="3117045" y="2038401"/>
                </a:lnTo>
                <a:lnTo>
                  <a:pt x="3134976" y="2080405"/>
                </a:lnTo>
                <a:lnTo>
                  <a:pt x="3152363" y="2122694"/>
                </a:lnTo>
                <a:lnTo>
                  <a:pt x="3169201" y="2165264"/>
                </a:lnTo>
                <a:lnTo>
                  <a:pt x="3185484" y="2208110"/>
                </a:lnTo>
                <a:lnTo>
                  <a:pt x="3201210" y="2251228"/>
                </a:lnTo>
                <a:lnTo>
                  <a:pt x="3216372" y="2294613"/>
                </a:lnTo>
                <a:lnTo>
                  <a:pt x="3230968" y="2338262"/>
                </a:lnTo>
                <a:lnTo>
                  <a:pt x="3244992" y="2382168"/>
                </a:lnTo>
                <a:lnTo>
                  <a:pt x="3258440" y="2426329"/>
                </a:lnTo>
                <a:lnTo>
                  <a:pt x="3271307" y="2470740"/>
                </a:lnTo>
                <a:lnTo>
                  <a:pt x="3283590" y="2515396"/>
                </a:lnTo>
                <a:lnTo>
                  <a:pt x="3295284" y="2560293"/>
                </a:lnTo>
                <a:lnTo>
                  <a:pt x="3306385" y="2605427"/>
                </a:lnTo>
                <a:lnTo>
                  <a:pt x="3316887" y="2650792"/>
                </a:lnTo>
                <a:lnTo>
                  <a:pt x="3326787" y="2696386"/>
                </a:lnTo>
                <a:lnTo>
                  <a:pt x="3336080" y="2742202"/>
                </a:lnTo>
                <a:lnTo>
                  <a:pt x="3344762" y="2788238"/>
                </a:lnTo>
                <a:lnTo>
                  <a:pt x="3352829" y="2834488"/>
                </a:lnTo>
                <a:lnTo>
                  <a:pt x="3360275" y="2880948"/>
                </a:lnTo>
                <a:lnTo>
                  <a:pt x="3367097" y="2927614"/>
                </a:lnTo>
                <a:lnTo>
                  <a:pt x="3373291" y="2974481"/>
                </a:lnTo>
                <a:lnTo>
                  <a:pt x="3378851" y="3021545"/>
                </a:lnTo>
                <a:lnTo>
                  <a:pt x="3383773" y="3068802"/>
                </a:lnTo>
                <a:lnTo>
                  <a:pt x="3388053" y="3116246"/>
                </a:lnTo>
                <a:lnTo>
                  <a:pt x="3391687" y="3163874"/>
                </a:lnTo>
                <a:lnTo>
                  <a:pt x="3394671" y="3211682"/>
                </a:lnTo>
                <a:lnTo>
                  <a:pt x="3396999" y="3259664"/>
                </a:lnTo>
                <a:lnTo>
                  <a:pt x="3398667" y="3307817"/>
                </a:lnTo>
                <a:lnTo>
                  <a:pt x="3399671" y="3356135"/>
                </a:lnTo>
                <a:lnTo>
                  <a:pt x="3400007" y="3404616"/>
                </a:lnTo>
                <a:lnTo>
                  <a:pt x="3399675" y="3452807"/>
                </a:lnTo>
                <a:lnTo>
                  <a:pt x="3398682" y="3500841"/>
                </a:lnTo>
                <a:lnTo>
                  <a:pt x="3397033" y="3548711"/>
                </a:lnTo>
                <a:lnTo>
                  <a:pt x="3394731" y="3596414"/>
                </a:lnTo>
                <a:lnTo>
                  <a:pt x="3391782" y="3643945"/>
                </a:lnTo>
                <a:lnTo>
                  <a:pt x="3388189" y="3691300"/>
                </a:lnTo>
                <a:lnTo>
                  <a:pt x="3383956" y="3738474"/>
                </a:lnTo>
                <a:lnTo>
                  <a:pt x="3379089" y="3785464"/>
                </a:lnTo>
                <a:lnTo>
                  <a:pt x="3373591" y="3832264"/>
                </a:lnTo>
                <a:lnTo>
                  <a:pt x="3367467" y="3878871"/>
                </a:lnTo>
                <a:lnTo>
                  <a:pt x="3360720" y="3925281"/>
                </a:lnTo>
                <a:lnTo>
                  <a:pt x="3353356" y="3971487"/>
                </a:lnTo>
                <a:lnTo>
                  <a:pt x="3345379" y="4017488"/>
                </a:lnTo>
                <a:lnTo>
                  <a:pt x="3336793" y="4063277"/>
                </a:lnTo>
                <a:lnTo>
                  <a:pt x="3327601" y="4108851"/>
                </a:lnTo>
                <a:lnTo>
                  <a:pt x="3317810" y="4154206"/>
                </a:lnTo>
                <a:lnTo>
                  <a:pt x="3307422" y="4199336"/>
                </a:lnTo>
                <a:lnTo>
                  <a:pt x="3296443" y="4244239"/>
                </a:lnTo>
                <a:lnTo>
                  <a:pt x="3284876" y="4288908"/>
                </a:lnTo>
                <a:lnTo>
                  <a:pt x="3272726" y="4333340"/>
                </a:lnTo>
                <a:lnTo>
                  <a:pt x="3259997" y="4377531"/>
                </a:lnTo>
                <a:lnTo>
                  <a:pt x="3246694" y="4421477"/>
                </a:lnTo>
                <a:lnTo>
                  <a:pt x="3232820" y="4465172"/>
                </a:lnTo>
                <a:lnTo>
                  <a:pt x="3218381" y="4508612"/>
                </a:lnTo>
                <a:lnTo>
                  <a:pt x="3203380" y="4551794"/>
                </a:lnTo>
                <a:lnTo>
                  <a:pt x="3187822" y="4594713"/>
                </a:lnTo>
                <a:lnTo>
                  <a:pt x="3171711" y="4637364"/>
                </a:lnTo>
                <a:lnTo>
                  <a:pt x="3155051" y="4679743"/>
                </a:lnTo>
                <a:lnTo>
                  <a:pt x="3137848" y="4721846"/>
                </a:lnTo>
                <a:lnTo>
                  <a:pt x="3120104" y="4763668"/>
                </a:lnTo>
                <a:lnTo>
                  <a:pt x="3101824" y="4805205"/>
                </a:lnTo>
                <a:lnTo>
                  <a:pt x="3083014" y="4846453"/>
                </a:lnTo>
                <a:lnTo>
                  <a:pt x="3063676" y="4887408"/>
                </a:lnTo>
                <a:lnTo>
                  <a:pt x="3043816" y="4928064"/>
                </a:lnTo>
                <a:lnTo>
                  <a:pt x="3023437" y="4968418"/>
                </a:lnTo>
                <a:lnTo>
                  <a:pt x="3002544" y="5008465"/>
                </a:lnTo>
                <a:lnTo>
                  <a:pt x="2981142" y="5048201"/>
                </a:lnTo>
                <a:lnTo>
                  <a:pt x="2959234" y="5087622"/>
                </a:lnTo>
                <a:lnTo>
                  <a:pt x="2936825" y="5126722"/>
                </a:lnTo>
                <a:lnTo>
                  <a:pt x="2913919" y="5165499"/>
                </a:lnTo>
                <a:lnTo>
                  <a:pt x="2890521" y="5203947"/>
                </a:lnTo>
                <a:lnTo>
                  <a:pt x="2866635" y="5242063"/>
                </a:lnTo>
                <a:lnTo>
                  <a:pt x="2842265" y="5279841"/>
                </a:lnTo>
                <a:lnTo>
                  <a:pt x="2817416" y="5317277"/>
                </a:lnTo>
                <a:lnTo>
                  <a:pt x="2792091" y="5354368"/>
                </a:lnTo>
                <a:lnTo>
                  <a:pt x="2766295" y="5391108"/>
                </a:lnTo>
                <a:lnTo>
                  <a:pt x="2740034" y="5427494"/>
                </a:lnTo>
                <a:lnTo>
                  <a:pt x="2713309" y="5463520"/>
                </a:lnTo>
                <a:lnTo>
                  <a:pt x="2686127" y="5499184"/>
                </a:lnTo>
                <a:lnTo>
                  <a:pt x="2658492" y="5534479"/>
                </a:lnTo>
                <a:lnTo>
                  <a:pt x="2630407" y="5569403"/>
                </a:lnTo>
                <a:lnTo>
                  <a:pt x="2601877" y="5603950"/>
                </a:lnTo>
                <a:lnTo>
                  <a:pt x="2572907" y="5638116"/>
                </a:lnTo>
                <a:lnTo>
                  <a:pt x="2543500" y="5671898"/>
                </a:lnTo>
                <a:lnTo>
                  <a:pt x="2513661" y="5705289"/>
                </a:lnTo>
                <a:lnTo>
                  <a:pt x="2483395" y="5738287"/>
                </a:lnTo>
                <a:lnTo>
                  <a:pt x="2452706" y="5770887"/>
                </a:lnTo>
                <a:lnTo>
                  <a:pt x="2421597" y="5803084"/>
                </a:lnTo>
                <a:lnTo>
                  <a:pt x="2390074" y="5834874"/>
                </a:lnTo>
                <a:lnTo>
                  <a:pt x="2358140" y="5866254"/>
                </a:lnTo>
                <a:lnTo>
                  <a:pt x="2325801" y="5897217"/>
                </a:lnTo>
                <a:lnTo>
                  <a:pt x="2293059" y="5927760"/>
                </a:lnTo>
                <a:lnTo>
                  <a:pt x="2259920" y="5957880"/>
                </a:lnTo>
                <a:lnTo>
                  <a:pt x="2226388" y="5987570"/>
                </a:lnTo>
                <a:lnTo>
                  <a:pt x="2192468" y="6016828"/>
                </a:lnTo>
                <a:lnTo>
                  <a:pt x="2158163" y="6045648"/>
                </a:lnTo>
                <a:lnTo>
                  <a:pt x="2123477" y="6074026"/>
                </a:lnTo>
                <a:lnTo>
                  <a:pt x="2088416" y="6101958"/>
                </a:lnTo>
                <a:lnTo>
                  <a:pt x="2052984" y="6129440"/>
                </a:lnTo>
                <a:lnTo>
                  <a:pt x="2017184" y="6156467"/>
                </a:lnTo>
                <a:lnTo>
                  <a:pt x="1981021" y="6183035"/>
                </a:lnTo>
                <a:lnTo>
                  <a:pt x="1944500" y="6209139"/>
                </a:lnTo>
                <a:lnTo>
                  <a:pt x="1907625" y="6234776"/>
                </a:lnTo>
                <a:lnTo>
                  <a:pt x="1870400" y="6259940"/>
                </a:lnTo>
                <a:lnTo>
                  <a:pt x="1832829" y="6284628"/>
                </a:lnTo>
                <a:lnTo>
                  <a:pt x="1794917" y="6308835"/>
                </a:lnTo>
                <a:lnTo>
                  <a:pt x="1756668" y="6332556"/>
                </a:lnTo>
                <a:lnTo>
                  <a:pt x="1718086" y="6355788"/>
                </a:lnTo>
                <a:lnTo>
                  <a:pt x="1679176" y="6378526"/>
                </a:lnTo>
                <a:lnTo>
                  <a:pt x="1639942" y="6400765"/>
                </a:lnTo>
                <a:lnTo>
                  <a:pt x="1600389" y="6422502"/>
                </a:lnTo>
                <a:lnTo>
                  <a:pt x="1560520" y="6443732"/>
                </a:lnTo>
                <a:lnTo>
                  <a:pt x="1520340" y="6464450"/>
                </a:lnTo>
                <a:lnTo>
                  <a:pt x="1479853" y="6484653"/>
                </a:lnTo>
                <a:lnTo>
                  <a:pt x="1439064" y="6504335"/>
                </a:lnTo>
                <a:lnTo>
                  <a:pt x="1397977" y="6523493"/>
                </a:lnTo>
                <a:lnTo>
                  <a:pt x="1356596" y="6542123"/>
                </a:lnTo>
                <a:lnTo>
                  <a:pt x="1314926" y="6560219"/>
                </a:lnTo>
                <a:lnTo>
                  <a:pt x="1272970" y="6577777"/>
                </a:lnTo>
                <a:lnTo>
                  <a:pt x="1230734" y="6594794"/>
                </a:lnTo>
                <a:lnTo>
                  <a:pt x="1188221" y="6611264"/>
                </a:lnTo>
                <a:lnTo>
                  <a:pt x="1145436" y="6627184"/>
                </a:lnTo>
                <a:lnTo>
                  <a:pt x="1102384" y="6642548"/>
                </a:lnTo>
                <a:lnTo>
                  <a:pt x="1059068" y="6657354"/>
                </a:lnTo>
                <a:lnTo>
                  <a:pt x="1015492" y="6671596"/>
                </a:lnTo>
                <a:lnTo>
                  <a:pt x="971662" y="6685269"/>
                </a:lnTo>
                <a:lnTo>
                  <a:pt x="927581" y="6698371"/>
                </a:lnTo>
                <a:lnTo>
                  <a:pt x="883254" y="6710895"/>
                </a:lnTo>
                <a:lnTo>
                  <a:pt x="838685" y="6722839"/>
                </a:lnTo>
                <a:lnTo>
                  <a:pt x="793879" y="6734197"/>
                </a:lnTo>
                <a:lnTo>
                  <a:pt x="748839" y="6744965"/>
                </a:lnTo>
                <a:lnTo>
                  <a:pt x="703570" y="6755139"/>
                </a:lnTo>
                <a:lnTo>
                  <a:pt x="658076" y="6764715"/>
                </a:lnTo>
                <a:lnTo>
                  <a:pt x="612363" y="6773688"/>
                </a:lnTo>
                <a:lnTo>
                  <a:pt x="566433" y="6782053"/>
                </a:lnTo>
                <a:lnTo>
                  <a:pt x="520291" y="6789807"/>
                </a:lnTo>
                <a:lnTo>
                  <a:pt x="473943" y="6796945"/>
                </a:lnTo>
                <a:lnTo>
                  <a:pt x="427391" y="6803463"/>
                </a:lnTo>
                <a:lnTo>
                  <a:pt x="380640" y="6809356"/>
                </a:lnTo>
                <a:lnTo>
                  <a:pt x="333695" y="6814621"/>
                </a:lnTo>
                <a:lnTo>
                  <a:pt x="286560" y="6819251"/>
                </a:lnTo>
                <a:lnTo>
                  <a:pt x="239239" y="6823245"/>
                </a:lnTo>
                <a:lnTo>
                  <a:pt x="191737" y="6826596"/>
                </a:lnTo>
                <a:lnTo>
                  <a:pt x="144057" y="6829300"/>
                </a:lnTo>
                <a:lnTo>
                  <a:pt x="96205" y="6831354"/>
                </a:lnTo>
                <a:lnTo>
                  <a:pt x="48184" y="6832753"/>
                </a:lnTo>
                <a:lnTo>
                  <a:pt x="0" y="6833492"/>
                </a:lnTo>
              </a:path>
            </a:pathLst>
          </a:custGeom>
          <a:noFill/>
          <a:ln w="6350">
            <a:solidFill>
              <a:srgbClr val="009999"/>
            </a:solidFill>
            <a:prstDash val="sysDash"/>
          </a:ln>
        </p:spPr>
        <p:txBody>
          <a:bodyPr wrap="square" lIns="0" tIns="0" rIns="0" bIns="0" rtlCol="0"/>
          <a:lstStyle/>
          <a:p>
            <a:endParaRPr dirty="0"/>
          </a:p>
        </p:txBody>
      </p:sp>
      <p:sp>
        <p:nvSpPr>
          <p:cNvPr id="10" name="Titre 18">
            <a:extLst>
              <a:ext uri="{FF2B5EF4-FFF2-40B4-BE49-F238E27FC236}">
                <a16:creationId xmlns:a16="http://schemas.microsoft.com/office/drawing/2014/main" id="{25147748-B92E-5284-4E29-731026EB249B}"/>
              </a:ext>
            </a:extLst>
          </p:cNvPr>
          <p:cNvSpPr>
            <a:spLocks noGrp="1"/>
          </p:cNvSpPr>
          <p:nvPr>
            <p:ph type="title"/>
          </p:nvPr>
        </p:nvSpPr>
        <p:spPr>
          <a:xfrm>
            <a:off x="5353808" y="30569"/>
            <a:ext cx="1655962" cy="652036"/>
          </a:xfrm>
          <a:noFill/>
        </p:spPr>
        <p:txBody>
          <a:bodyPr>
            <a:normAutofit/>
          </a:bodyPr>
          <a:lstStyle/>
          <a:p>
            <a:pPr>
              <a:defRPr/>
            </a:pPr>
            <a:r>
              <a:rPr kumimoji="1" lang="en-GB" sz="4000" b="1" dirty="0">
                <a:solidFill>
                  <a:srgbClr val="00808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rPr>
              <a:t>PLAN</a:t>
            </a:r>
          </a:p>
        </p:txBody>
      </p:sp>
      <p:sp>
        <p:nvSpPr>
          <p:cNvPr id="11" name="Oval 5">
            <a:extLst>
              <a:ext uri="{FF2B5EF4-FFF2-40B4-BE49-F238E27FC236}">
                <a16:creationId xmlns:a16="http://schemas.microsoft.com/office/drawing/2014/main" id="{88027687-C75E-E881-3F3B-0775A02238EF}"/>
              </a:ext>
            </a:extLst>
          </p:cNvPr>
          <p:cNvSpPr/>
          <p:nvPr/>
        </p:nvSpPr>
        <p:spPr>
          <a:xfrm>
            <a:off x="-1660859" y="1949889"/>
            <a:ext cx="2998977" cy="3012831"/>
          </a:xfrm>
          <a:prstGeom prst="ellipse">
            <a:avLst/>
          </a:prstGeom>
          <a:solidFill>
            <a:srgbClr val="0080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E9510EEC-0C3F-DB66-482E-5C41074E8140}"/>
              </a:ext>
            </a:extLst>
          </p:cNvPr>
          <p:cNvSpPr/>
          <p:nvPr/>
        </p:nvSpPr>
        <p:spPr>
          <a:xfrm>
            <a:off x="2686388" y="1348433"/>
            <a:ext cx="3456385" cy="8525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fr-FR" sz="2400" b="1" dirty="0">
                <a:solidFill>
                  <a:schemeClr val="tx1"/>
                </a:solidFill>
                <a:latin typeface="Century" panose="02040604050505020304" pitchFamily="18" charset="0"/>
                <a:cs typeface="Times New Roman" panose="02020603050405020304" pitchFamily="18" charset="0"/>
              </a:rPr>
              <a:t>Introduction</a:t>
            </a:r>
          </a:p>
        </p:txBody>
      </p:sp>
      <p:sp>
        <p:nvSpPr>
          <p:cNvPr id="13" name="Rectangle 12">
            <a:extLst>
              <a:ext uri="{FF2B5EF4-FFF2-40B4-BE49-F238E27FC236}">
                <a16:creationId xmlns:a16="http://schemas.microsoft.com/office/drawing/2014/main" id="{88EBDAA0-C5F6-7BF6-9FCE-07236499CF7D}"/>
              </a:ext>
            </a:extLst>
          </p:cNvPr>
          <p:cNvSpPr/>
          <p:nvPr/>
        </p:nvSpPr>
        <p:spPr>
          <a:xfrm>
            <a:off x="2068012" y="2509066"/>
            <a:ext cx="5688632" cy="8525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fr-FR" sz="2400" b="1" dirty="0">
                <a:solidFill>
                  <a:schemeClr val="tx1">
                    <a:lumMod val="95000"/>
                    <a:lumOff val="5000"/>
                  </a:schemeClr>
                </a:solidFill>
                <a:latin typeface="Century" panose="02040604050505020304" pitchFamily="18" charset="0"/>
                <a:cs typeface="Times New Roman" panose="02020603050405020304" pitchFamily="18" charset="0"/>
              </a:rPr>
              <a:t>Méthodologie</a:t>
            </a:r>
          </a:p>
        </p:txBody>
      </p:sp>
      <p:sp>
        <p:nvSpPr>
          <p:cNvPr id="15" name="Rectangle 14">
            <a:extLst>
              <a:ext uri="{FF2B5EF4-FFF2-40B4-BE49-F238E27FC236}">
                <a16:creationId xmlns:a16="http://schemas.microsoft.com/office/drawing/2014/main" id="{5A66490D-6BB9-2D7B-4998-FB2B24893B54}"/>
              </a:ext>
            </a:extLst>
          </p:cNvPr>
          <p:cNvSpPr/>
          <p:nvPr/>
        </p:nvSpPr>
        <p:spPr>
          <a:xfrm>
            <a:off x="3189853" y="3672741"/>
            <a:ext cx="4824536" cy="8525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fr-FR" sz="2400" b="1" dirty="0">
                <a:solidFill>
                  <a:schemeClr val="tx1">
                    <a:lumMod val="95000"/>
                    <a:lumOff val="5000"/>
                  </a:schemeClr>
                </a:solidFill>
                <a:latin typeface="Century" panose="02040604050505020304" pitchFamily="18" charset="0"/>
                <a:cs typeface="Times New Roman" panose="02020603050405020304" pitchFamily="18" charset="0"/>
              </a:rPr>
              <a:t>Résultats et discussion</a:t>
            </a:r>
          </a:p>
        </p:txBody>
      </p:sp>
      <p:sp>
        <p:nvSpPr>
          <p:cNvPr id="16" name="Ellipse 11">
            <a:extLst>
              <a:ext uri="{FF2B5EF4-FFF2-40B4-BE49-F238E27FC236}">
                <a16:creationId xmlns:a16="http://schemas.microsoft.com/office/drawing/2014/main" id="{10A80058-42D1-CA31-EEFD-DA70AC4EBAB3}"/>
              </a:ext>
            </a:extLst>
          </p:cNvPr>
          <p:cNvSpPr/>
          <p:nvPr/>
        </p:nvSpPr>
        <p:spPr>
          <a:xfrm>
            <a:off x="2704948" y="1537467"/>
            <a:ext cx="577581" cy="540738"/>
          </a:xfrm>
          <a:prstGeom prst="ellipse">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fr-FR" sz="2000" b="1" dirty="0">
                <a:solidFill>
                  <a:prstClr val="white"/>
                </a:solidFill>
                <a:latin typeface="Century" panose="02040604050505020304" pitchFamily="18" charset="0"/>
              </a:rPr>
              <a:t>1</a:t>
            </a:r>
          </a:p>
        </p:txBody>
      </p:sp>
      <p:sp>
        <p:nvSpPr>
          <p:cNvPr id="17" name="Rectangle 16">
            <a:extLst>
              <a:ext uri="{FF2B5EF4-FFF2-40B4-BE49-F238E27FC236}">
                <a16:creationId xmlns:a16="http://schemas.microsoft.com/office/drawing/2014/main" id="{A670A178-AD8E-0E80-6827-F9EB2D3983EB}"/>
              </a:ext>
            </a:extLst>
          </p:cNvPr>
          <p:cNvSpPr/>
          <p:nvPr/>
        </p:nvSpPr>
        <p:spPr>
          <a:xfrm>
            <a:off x="3046149" y="4830332"/>
            <a:ext cx="5544616" cy="8525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fr-FR" sz="2400" b="1" dirty="0">
                <a:solidFill>
                  <a:schemeClr val="tx1">
                    <a:lumMod val="95000"/>
                    <a:lumOff val="5000"/>
                  </a:schemeClr>
                </a:solidFill>
                <a:latin typeface="Century" panose="02040604050505020304" pitchFamily="18" charset="0"/>
                <a:cs typeface="Times New Roman" panose="02020603050405020304" pitchFamily="18" charset="0"/>
              </a:rPr>
              <a:t>Conclusion et recommandations</a:t>
            </a:r>
          </a:p>
        </p:txBody>
      </p:sp>
      <p:sp>
        <p:nvSpPr>
          <p:cNvPr id="20" name="Ellipse 11">
            <a:extLst>
              <a:ext uri="{FF2B5EF4-FFF2-40B4-BE49-F238E27FC236}">
                <a16:creationId xmlns:a16="http://schemas.microsoft.com/office/drawing/2014/main" id="{ADD86900-8A98-B1B2-D806-ACB24F1468B6}"/>
              </a:ext>
            </a:extLst>
          </p:cNvPr>
          <p:cNvSpPr/>
          <p:nvPr/>
        </p:nvSpPr>
        <p:spPr>
          <a:xfrm>
            <a:off x="3163159" y="2664948"/>
            <a:ext cx="577581" cy="540738"/>
          </a:xfrm>
          <a:prstGeom prst="ellipse">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fr-FR" sz="2000" b="1" dirty="0">
                <a:solidFill>
                  <a:prstClr val="white"/>
                </a:solidFill>
                <a:latin typeface="Century" panose="02040604050505020304" pitchFamily="18" charset="0"/>
              </a:rPr>
              <a:t>2</a:t>
            </a:r>
          </a:p>
        </p:txBody>
      </p:sp>
      <p:sp>
        <p:nvSpPr>
          <p:cNvPr id="21" name="Ellipse 11">
            <a:extLst>
              <a:ext uri="{FF2B5EF4-FFF2-40B4-BE49-F238E27FC236}">
                <a16:creationId xmlns:a16="http://schemas.microsoft.com/office/drawing/2014/main" id="{460E9B90-637F-6836-72A3-7F62A4729F4E}"/>
              </a:ext>
            </a:extLst>
          </p:cNvPr>
          <p:cNvSpPr/>
          <p:nvPr/>
        </p:nvSpPr>
        <p:spPr>
          <a:xfrm>
            <a:off x="3070951" y="3792077"/>
            <a:ext cx="577581" cy="540738"/>
          </a:xfrm>
          <a:prstGeom prst="ellipse">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fr-FR" sz="2000" b="1" dirty="0">
                <a:solidFill>
                  <a:prstClr val="white"/>
                </a:solidFill>
                <a:latin typeface="Century" panose="02040604050505020304" pitchFamily="18" charset="0"/>
              </a:rPr>
              <a:t>3</a:t>
            </a:r>
          </a:p>
        </p:txBody>
      </p:sp>
      <p:sp>
        <p:nvSpPr>
          <p:cNvPr id="22" name="Ellipse 11">
            <a:extLst>
              <a:ext uri="{FF2B5EF4-FFF2-40B4-BE49-F238E27FC236}">
                <a16:creationId xmlns:a16="http://schemas.microsoft.com/office/drawing/2014/main" id="{38580C24-ADCF-BC6F-2A8E-8EF91EBBB4D2}"/>
              </a:ext>
            </a:extLst>
          </p:cNvPr>
          <p:cNvSpPr/>
          <p:nvPr/>
        </p:nvSpPr>
        <p:spPr>
          <a:xfrm>
            <a:off x="2626270" y="4986214"/>
            <a:ext cx="577581" cy="540738"/>
          </a:xfrm>
          <a:prstGeom prst="ellipse">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fr-FR" sz="2400" b="1" dirty="0">
                <a:solidFill>
                  <a:prstClr val="white"/>
                </a:solidFill>
                <a:latin typeface="Century" panose="02040604050505020304" pitchFamily="18" charset="0"/>
              </a:rPr>
              <a:t>4</a:t>
            </a:r>
          </a:p>
        </p:txBody>
      </p:sp>
      <p:sp>
        <p:nvSpPr>
          <p:cNvPr id="6" name="Bande diagonale 60">
            <a:extLst>
              <a:ext uri="{FF2B5EF4-FFF2-40B4-BE49-F238E27FC236}">
                <a16:creationId xmlns:a16="http://schemas.microsoft.com/office/drawing/2014/main" id="{113250CE-DC0D-7C3C-0117-33015B2E8C36}"/>
              </a:ext>
            </a:extLst>
          </p:cNvPr>
          <p:cNvSpPr/>
          <p:nvPr/>
        </p:nvSpPr>
        <p:spPr>
          <a:xfrm rot="2616170">
            <a:off x="2856283" y="3208509"/>
            <a:ext cx="7489093" cy="7132473"/>
          </a:xfrm>
          <a:prstGeom prst="diagStripe">
            <a:avLst>
              <a:gd name="adj" fmla="val 98942"/>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schemeClr val="tx1"/>
              </a:solidFill>
            </a:endParaRPr>
          </a:p>
        </p:txBody>
      </p:sp>
      <p:pic>
        <p:nvPicPr>
          <p:cNvPr id="14" name="Picture 6">
            <a:extLst>
              <a:ext uri="{FF2B5EF4-FFF2-40B4-BE49-F238E27FC236}">
                <a16:creationId xmlns:a16="http://schemas.microsoft.com/office/drawing/2014/main" id="{CE0567F9-3C4E-1DE2-C25F-08A6D45AB4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68" y="6286716"/>
            <a:ext cx="534542" cy="516944"/>
          </a:xfrm>
          <a:prstGeom prst="rect">
            <a:avLst/>
          </a:prstGeom>
        </p:spPr>
      </p:pic>
    </p:spTree>
    <p:extLst>
      <p:ext uri="{BB962C8B-B14F-4D97-AF65-F5344CB8AC3E}">
        <p14:creationId xmlns:p14="http://schemas.microsoft.com/office/powerpoint/2010/main" val="14976236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0-#ppt_w/2"/>
                                          </p:val>
                                        </p:tav>
                                        <p:tav tm="100000">
                                          <p:val>
                                            <p:strVal val="#ppt_x"/>
                                          </p:val>
                                        </p:tav>
                                      </p:tavLst>
                                    </p:anim>
                                    <p:anim calcmode="lin" valueType="num">
                                      <p:cBhvr additive="base">
                                        <p:cTn id="1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0-#ppt_w/2"/>
                                          </p:val>
                                        </p:tav>
                                        <p:tav tm="100000">
                                          <p:val>
                                            <p:strVal val="#ppt_x"/>
                                          </p:val>
                                        </p:tav>
                                      </p:tavLst>
                                    </p:anim>
                                    <p:anim calcmode="lin" valueType="num">
                                      <p:cBhvr additive="base">
                                        <p:cTn id="18" dur="500" fill="hold"/>
                                        <p:tgtEl>
                                          <p:spTgt spid="20"/>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0-#ppt_w/2"/>
                                          </p:val>
                                        </p:tav>
                                        <p:tav tm="100000">
                                          <p:val>
                                            <p:strVal val="#ppt_x"/>
                                          </p:val>
                                        </p:tav>
                                      </p:tavLst>
                                    </p:anim>
                                    <p:anim calcmode="lin" valueType="num">
                                      <p:cBhvr additive="base">
                                        <p:cTn id="2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0-#ppt_w/2"/>
                                          </p:val>
                                        </p:tav>
                                        <p:tav tm="100000">
                                          <p:val>
                                            <p:strVal val="#ppt_x"/>
                                          </p:val>
                                        </p:tav>
                                      </p:tavLst>
                                    </p:anim>
                                    <p:anim calcmode="lin" valueType="num">
                                      <p:cBhvr additive="base">
                                        <p:cTn id="28" dur="500" fill="hold"/>
                                        <p:tgtEl>
                                          <p:spTgt spid="21"/>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0-#ppt_w/2"/>
                                          </p:val>
                                        </p:tav>
                                        <p:tav tm="100000">
                                          <p:val>
                                            <p:strVal val="#ppt_x"/>
                                          </p:val>
                                        </p:tav>
                                      </p:tavLst>
                                    </p:anim>
                                    <p:anim calcmode="lin" valueType="num">
                                      <p:cBhvr additive="base">
                                        <p:cTn id="32"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0-#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0-#ppt_w/2"/>
                                          </p:val>
                                        </p:tav>
                                        <p:tav tm="100000">
                                          <p:val>
                                            <p:strVal val="#ppt_x"/>
                                          </p:val>
                                        </p:tav>
                                      </p:tavLst>
                                    </p:anim>
                                    <p:anim calcmode="lin" valueType="num">
                                      <p:cBhvr additive="base">
                                        <p:cTn id="42"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P spid="16" grpId="0" animBg="1"/>
      <p:bldP spid="17" grpId="0"/>
      <p:bldP spid="20" grpId="0" animBg="1"/>
      <p:bldP spid="21"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A8B05-E93B-3AE1-9B87-A34C54316776}"/>
            </a:ext>
          </a:extLst>
        </p:cNvPr>
        <p:cNvGrpSpPr/>
        <p:nvPr/>
      </p:nvGrpSpPr>
      <p:grpSpPr>
        <a:xfrm>
          <a:off x="0" y="0"/>
          <a:ext cx="0" cy="0"/>
          <a:chOff x="0" y="0"/>
          <a:chExt cx="0" cy="0"/>
        </a:xfrm>
      </p:grpSpPr>
      <p:sp>
        <p:nvSpPr>
          <p:cNvPr id="84" name="Chevron 83">
            <a:extLst>
              <a:ext uri="{FF2B5EF4-FFF2-40B4-BE49-F238E27FC236}">
                <a16:creationId xmlns:a16="http://schemas.microsoft.com/office/drawing/2014/main" id="{1194279F-11F8-DAA8-05BA-B6501CC2AE6E}"/>
              </a:ext>
            </a:extLst>
          </p:cNvPr>
          <p:cNvSpPr/>
          <p:nvPr/>
        </p:nvSpPr>
        <p:spPr>
          <a:xfrm>
            <a:off x="5139559" y="553"/>
            <a:ext cx="7391585" cy="425116"/>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85" name="Pentagon 3">
            <a:extLst>
              <a:ext uri="{FF2B5EF4-FFF2-40B4-BE49-F238E27FC236}">
                <a16:creationId xmlns:a16="http://schemas.microsoft.com/office/drawing/2014/main" id="{B3EF3474-7A8D-8113-ED42-DDB4502C1663}"/>
              </a:ext>
            </a:extLst>
          </p:cNvPr>
          <p:cNvSpPr/>
          <p:nvPr/>
        </p:nvSpPr>
        <p:spPr>
          <a:xfrm>
            <a:off x="0" y="-1872"/>
            <a:ext cx="542274" cy="439200"/>
          </a:xfrm>
          <a:prstGeom prst="homePlate">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86" name="TextBox 4">
            <a:extLst>
              <a:ext uri="{FF2B5EF4-FFF2-40B4-BE49-F238E27FC236}">
                <a16:creationId xmlns:a16="http://schemas.microsoft.com/office/drawing/2014/main" id="{C5B1ABB0-F481-13FE-802D-675005399633}"/>
              </a:ext>
            </a:extLst>
          </p:cNvPr>
          <p:cNvSpPr txBox="1"/>
          <p:nvPr/>
        </p:nvSpPr>
        <p:spPr>
          <a:xfrm>
            <a:off x="922576" y="35333"/>
            <a:ext cx="4689948" cy="369332"/>
          </a:xfrm>
          <a:prstGeom prst="rect">
            <a:avLst/>
          </a:prstGeom>
          <a:noFill/>
        </p:spPr>
        <p:txBody>
          <a:bodyPr wrap="square" rtlCol="0">
            <a:spAutoFit/>
          </a:bodyPr>
          <a:lstStyle/>
          <a:p>
            <a:r>
              <a:rPr lang="fr-FR" dirty="0">
                <a:solidFill>
                  <a:prstClr val="black"/>
                </a:solidFill>
                <a:latin typeface="Century Gothic" panose="020B0502020202020204" pitchFamily="34" charset="0"/>
              </a:rPr>
              <a:t>Méthodologie</a:t>
            </a:r>
          </a:p>
        </p:txBody>
      </p:sp>
      <p:sp>
        <p:nvSpPr>
          <p:cNvPr id="68" name="Oval 10">
            <a:extLst>
              <a:ext uri="{FF2B5EF4-FFF2-40B4-BE49-F238E27FC236}">
                <a16:creationId xmlns:a16="http://schemas.microsoft.com/office/drawing/2014/main" id="{01A9E72B-9B6D-04A8-72E3-8730FF1704D0}"/>
              </a:ext>
            </a:extLst>
          </p:cNvPr>
          <p:cNvSpPr/>
          <p:nvPr/>
        </p:nvSpPr>
        <p:spPr>
          <a:xfrm>
            <a:off x="5433118" y="74941"/>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solidFill>
                <a:prstClr val="white"/>
              </a:solidFill>
              <a:latin typeface="Caviar Dreams" pitchFamily="34" charset="0"/>
            </a:endParaRPr>
          </a:p>
        </p:txBody>
      </p:sp>
      <p:sp>
        <p:nvSpPr>
          <p:cNvPr id="30" name="Oval 29">
            <a:extLst>
              <a:ext uri="{FF2B5EF4-FFF2-40B4-BE49-F238E27FC236}">
                <a16:creationId xmlns:a16="http://schemas.microsoft.com/office/drawing/2014/main" id="{DCA1AC1C-AD0C-2734-C45D-BFE4FDFE0059}"/>
              </a:ext>
            </a:extLst>
          </p:cNvPr>
          <p:cNvSpPr/>
          <p:nvPr/>
        </p:nvSpPr>
        <p:spPr>
          <a:xfrm>
            <a:off x="5757511"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65" name="Oval 5">
            <a:extLst>
              <a:ext uri="{FF2B5EF4-FFF2-40B4-BE49-F238E27FC236}">
                <a16:creationId xmlns:a16="http://schemas.microsoft.com/office/drawing/2014/main" id="{28B9BE9B-79F8-F61F-842D-2ECD1069149B}"/>
              </a:ext>
            </a:extLst>
          </p:cNvPr>
          <p:cNvSpPr/>
          <p:nvPr/>
        </p:nvSpPr>
        <p:spPr>
          <a:xfrm>
            <a:off x="5413044" y="70723"/>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solidFill>
                <a:prstClr val="white"/>
              </a:solidFill>
              <a:latin typeface="Caviar Dreams" pitchFamily="34" charset="0"/>
            </a:endParaRPr>
          </a:p>
        </p:txBody>
      </p:sp>
      <p:sp>
        <p:nvSpPr>
          <p:cNvPr id="2" name="Espace réservé du numéro de diapositive 22">
            <a:extLst>
              <a:ext uri="{FF2B5EF4-FFF2-40B4-BE49-F238E27FC236}">
                <a16:creationId xmlns:a16="http://schemas.microsoft.com/office/drawing/2014/main" id="{ED5C07DE-6CCB-F834-E72B-FB30DEDF6F72}"/>
              </a:ext>
            </a:extLst>
          </p:cNvPr>
          <p:cNvSpPr txBox="1">
            <a:spLocks/>
          </p:cNvSpPr>
          <p:nvPr/>
        </p:nvSpPr>
        <p:spPr>
          <a:xfrm>
            <a:off x="11755998" y="6501439"/>
            <a:ext cx="628913" cy="35656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E7DC1A7-DA5D-45DE-8174-4FBCD0BDB448}" type="slidenum">
              <a:rPr lang="fr-FR" b="1" smtClean="0"/>
              <a:pPr/>
              <a:t>20</a:t>
            </a:fld>
            <a:endParaRPr lang="fr-FR" b="1" dirty="0"/>
          </a:p>
        </p:txBody>
      </p:sp>
      <p:sp>
        <p:nvSpPr>
          <p:cNvPr id="18" name="Chevron 6">
            <a:extLst>
              <a:ext uri="{FF2B5EF4-FFF2-40B4-BE49-F238E27FC236}">
                <a16:creationId xmlns:a16="http://schemas.microsoft.com/office/drawing/2014/main" id="{A8156083-29C4-688B-751B-5B780E83DD4C}"/>
              </a:ext>
            </a:extLst>
          </p:cNvPr>
          <p:cNvSpPr/>
          <p:nvPr/>
        </p:nvSpPr>
        <p:spPr>
          <a:xfrm>
            <a:off x="395840" y="893942"/>
            <a:ext cx="2730815" cy="187200"/>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19" name="Rectangle 18">
            <a:extLst>
              <a:ext uri="{FF2B5EF4-FFF2-40B4-BE49-F238E27FC236}">
                <a16:creationId xmlns:a16="http://schemas.microsoft.com/office/drawing/2014/main" id="{14F5FE50-91C0-F24C-8D15-19CA0E1E2606}"/>
              </a:ext>
            </a:extLst>
          </p:cNvPr>
          <p:cNvSpPr/>
          <p:nvPr/>
        </p:nvSpPr>
        <p:spPr>
          <a:xfrm>
            <a:off x="1321037" y="541919"/>
            <a:ext cx="949298" cy="307777"/>
          </a:xfrm>
          <a:prstGeom prst="rect">
            <a:avLst/>
          </a:prstGeom>
        </p:spPr>
        <p:txBody>
          <a:bodyPr wrap="none">
            <a:spAutoFit/>
          </a:bodyPr>
          <a:lstStyle/>
          <a:p>
            <a:pPr algn="ctr"/>
            <a:r>
              <a:rPr lang="fr-MA" sz="1400" b="1" dirty="0">
                <a:solidFill>
                  <a:prstClr val="black"/>
                </a:solidFill>
                <a:latin typeface="Century Gothic" panose="020B0502020202020204" pitchFamily="34" charset="0"/>
              </a:rPr>
              <a:t>Données</a:t>
            </a:r>
            <a:endParaRPr lang="en-US" sz="1400" b="1" dirty="0">
              <a:solidFill>
                <a:prstClr val="black"/>
              </a:solidFill>
              <a:latin typeface="Century Gothic" panose="020B0502020202020204" pitchFamily="34" charset="0"/>
            </a:endParaRPr>
          </a:p>
        </p:txBody>
      </p:sp>
      <p:sp>
        <p:nvSpPr>
          <p:cNvPr id="21" name="Rectangle 20">
            <a:extLst>
              <a:ext uri="{FF2B5EF4-FFF2-40B4-BE49-F238E27FC236}">
                <a16:creationId xmlns:a16="http://schemas.microsoft.com/office/drawing/2014/main" id="{9A869240-9303-A6B5-C39A-64538F3ECB38}"/>
              </a:ext>
            </a:extLst>
          </p:cNvPr>
          <p:cNvSpPr/>
          <p:nvPr/>
        </p:nvSpPr>
        <p:spPr>
          <a:xfrm>
            <a:off x="5459901" y="581923"/>
            <a:ext cx="4051823" cy="307777"/>
          </a:xfrm>
          <a:prstGeom prst="rect">
            <a:avLst/>
          </a:prstGeom>
        </p:spPr>
        <p:txBody>
          <a:bodyPr wrap="square">
            <a:spAutoFit/>
          </a:bodyPr>
          <a:lstStyle/>
          <a:p>
            <a:pPr algn="ctr"/>
            <a:r>
              <a:rPr lang="fr-FR" sz="1400" b="1" dirty="0">
                <a:solidFill>
                  <a:prstClr val="black"/>
                </a:solidFill>
                <a:latin typeface="Century Gothic" panose="020B0502020202020204" pitchFamily="34" charset="0"/>
              </a:rPr>
              <a:t>Métriques d’évaluation</a:t>
            </a:r>
            <a:endParaRPr lang="en-US" sz="1400" b="1" dirty="0">
              <a:solidFill>
                <a:prstClr val="black"/>
              </a:solidFill>
              <a:latin typeface="Century Gothic" panose="020B0502020202020204" pitchFamily="34" charset="0"/>
            </a:endParaRPr>
          </a:p>
        </p:txBody>
      </p:sp>
      <p:sp>
        <p:nvSpPr>
          <p:cNvPr id="22" name="Isosceles Triangle 35">
            <a:extLst>
              <a:ext uri="{FF2B5EF4-FFF2-40B4-BE49-F238E27FC236}">
                <a16:creationId xmlns:a16="http://schemas.microsoft.com/office/drawing/2014/main" id="{20C0A880-91ED-56BC-7D5F-B5A6F359362A}"/>
              </a:ext>
            </a:extLst>
          </p:cNvPr>
          <p:cNvSpPr/>
          <p:nvPr/>
        </p:nvSpPr>
        <p:spPr>
          <a:xfrm rot="10800000">
            <a:off x="10258484" y="1103122"/>
            <a:ext cx="288000" cy="144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tangle 25">
            <a:extLst>
              <a:ext uri="{FF2B5EF4-FFF2-40B4-BE49-F238E27FC236}">
                <a16:creationId xmlns:a16="http://schemas.microsoft.com/office/drawing/2014/main" id="{AED24BC7-389C-2E69-DBE2-1FE5924742E1}"/>
              </a:ext>
            </a:extLst>
          </p:cNvPr>
          <p:cNvSpPr/>
          <p:nvPr/>
        </p:nvSpPr>
        <p:spPr>
          <a:xfrm>
            <a:off x="3609497" y="581924"/>
            <a:ext cx="1970412" cy="307777"/>
          </a:xfrm>
          <a:prstGeom prst="rect">
            <a:avLst/>
          </a:prstGeom>
        </p:spPr>
        <p:txBody>
          <a:bodyPr wrap="none">
            <a:spAutoFit/>
          </a:bodyPr>
          <a:lstStyle/>
          <a:p>
            <a:pPr algn="ctr"/>
            <a:r>
              <a:rPr lang="en-GB" sz="1400" b="1" dirty="0">
                <a:solidFill>
                  <a:prstClr val="black"/>
                </a:solidFill>
                <a:latin typeface="Century Gothic" panose="020B0502020202020204" pitchFamily="34" charset="0"/>
              </a:rPr>
              <a:t>Cadre Experimental</a:t>
            </a:r>
            <a:r>
              <a:rPr lang="fr-FR" sz="1400" b="1" dirty="0">
                <a:solidFill>
                  <a:prstClr val="black"/>
                </a:solidFill>
                <a:latin typeface="Century Gothic" panose="020B0502020202020204" pitchFamily="34" charset="0"/>
              </a:rPr>
              <a:t> </a:t>
            </a:r>
            <a:endParaRPr lang="en-US" sz="1400" b="1" dirty="0">
              <a:solidFill>
                <a:prstClr val="black"/>
              </a:solidFill>
              <a:latin typeface="Century Gothic" panose="020B0502020202020204" pitchFamily="34" charset="0"/>
            </a:endParaRPr>
          </a:p>
        </p:txBody>
      </p:sp>
      <p:sp>
        <p:nvSpPr>
          <p:cNvPr id="31" name="Chevron 36">
            <a:extLst>
              <a:ext uri="{FF2B5EF4-FFF2-40B4-BE49-F238E27FC236}">
                <a16:creationId xmlns:a16="http://schemas.microsoft.com/office/drawing/2014/main" id="{37673C38-B8B8-3B1A-D285-DD1CAC2BD663}"/>
              </a:ext>
            </a:extLst>
          </p:cNvPr>
          <p:cNvSpPr/>
          <p:nvPr/>
        </p:nvSpPr>
        <p:spPr>
          <a:xfrm>
            <a:off x="3236731" y="900720"/>
            <a:ext cx="2760344" cy="187162"/>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2" name="Chevron 36">
            <a:extLst>
              <a:ext uri="{FF2B5EF4-FFF2-40B4-BE49-F238E27FC236}">
                <a16:creationId xmlns:a16="http://schemas.microsoft.com/office/drawing/2014/main" id="{BD8BDEF6-6A2D-5E35-D0C6-781BF2A1B192}"/>
              </a:ext>
            </a:extLst>
          </p:cNvPr>
          <p:cNvSpPr/>
          <p:nvPr/>
        </p:nvSpPr>
        <p:spPr>
          <a:xfrm>
            <a:off x="6105641" y="891610"/>
            <a:ext cx="2760344" cy="187162"/>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3" name="Chevron 36">
            <a:extLst>
              <a:ext uri="{FF2B5EF4-FFF2-40B4-BE49-F238E27FC236}">
                <a16:creationId xmlns:a16="http://schemas.microsoft.com/office/drawing/2014/main" id="{574BF5E2-5B49-77F8-F766-7E4584F1FD7D}"/>
              </a:ext>
            </a:extLst>
          </p:cNvPr>
          <p:cNvSpPr/>
          <p:nvPr/>
        </p:nvSpPr>
        <p:spPr>
          <a:xfrm>
            <a:off x="8974551" y="881533"/>
            <a:ext cx="2760344" cy="187162"/>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6" name="Rectangle 35">
            <a:extLst>
              <a:ext uri="{FF2B5EF4-FFF2-40B4-BE49-F238E27FC236}">
                <a16:creationId xmlns:a16="http://schemas.microsoft.com/office/drawing/2014/main" id="{2E0C8A33-728A-F17F-D120-C6210C3C1588}"/>
              </a:ext>
            </a:extLst>
          </p:cNvPr>
          <p:cNvSpPr/>
          <p:nvPr/>
        </p:nvSpPr>
        <p:spPr>
          <a:xfrm>
            <a:off x="9438572" y="555663"/>
            <a:ext cx="1619353" cy="307777"/>
          </a:xfrm>
          <a:prstGeom prst="rect">
            <a:avLst/>
          </a:prstGeom>
        </p:spPr>
        <p:txBody>
          <a:bodyPr wrap="none">
            <a:spAutoFit/>
          </a:bodyPr>
          <a:lstStyle/>
          <a:p>
            <a:pPr algn="ctr"/>
            <a:r>
              <a:rPr lang="fr-FR" sz="1400" b="1" dirty="0">
                <a:solidFill>
                  <a:prstClr val="black"/>
                </a:solidFill>
                <a:latin typeface="Century Gothic" panose="020B0502020202020204" pitchFamily="34" charset="0"/>
              </a:rPr>
              <a:t>Modèles retenus</a:t>
            </a:r>
          </a:p>
        </p:txBody>
      </p:sp>
      <p:sp>
        <p:nvSpPr>
          <p:cNvPr id="71" name="Pentagon 3">
            <a:extLst>
              <a:ext uri="{FF2B5EF4-FFF2-40B4-BE49-F238E27FC236}">
                <a16:creationId xmlns:a16="http://schemas.microsoft.com/office/drawing/2014/main" id="{95DBA324-3CD5-500E-7617-0442F8D7514B}"/>
              </a:ext>
            </a:extLst>
          </p:cNvPr>
          <p:cNvSpPr/>
          <p:nvPr/>
        </p:nvSpPr>
        <p:spPr>
          <a:xfrm>
            <a:off x="0" y="-1872"/>
            <a:ext cx="542274" cy="439200"/>
          </a:xfrm>
          <a:prstGeom prst="homePlate">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72" name="Chevron 83">
            <a:extLst>
              <a:ext uri="{FF2B5EF4-FFF2-40B4-BE49-F238E27FC236}">
                <a16:creationId xmlns:a16="http://schemas.microsoft.com/office/drawing/2014/main" id="{AD420B77-CDC2-3412-F3DC-CCF5ADEDDD13}"/>
              </a:ext>
            </a:extLst>
          </p:cNvPr>
          <p:cNvSpPr/>
          <p:nvPr/>
        </p:nvSpPr>
        <p:spPr>
          <a:xfrm>
            <a:off x="5139559" y="553"/>
            <a:ext cx="7391585" cy="425116"/>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73" name="TextBox 4">
            <a:extLst>
              <a:ext uri="{FF2B5EF4-FFF2-40B4-BE49-F238E27FC236}">
                <a16:creationId xmlns:a16="http://schemas.microsoft.com/office/drawing/2014/main" id="{AA91246E-16E2-2B0B-F292-769C93676662}"/>
              </a:ext>
            </a:extLst>
          </p:cNvPr>
          <p:cNvSpPr txBox="1"/>
          <p:nvPr/>
        </p:nvSpPr>
        <p:spPr>
          <a:xfrm>
            <a:off x="922576" y="35333"/>
            <a:ext cx="4689948" cy="369332"/>
          </a:xfrm>
          <a:prstGeom prst="rect">
            <a:avLst/>
          </a:prstGeom>
          <a:noFill/>
        </p:spPr>
        <p:txBody>
          <a:bodyPr wrap="square" rtlCol="0">
            <a:spAutoFit/>
          </a:bodyPr>
          <a:lstStyle/>
          <a:p>
            <a:r>
              <a:rPr lang="fr-FR" dirty="0">
                <a:solidFill>
                  <a:prstClr val="black"/>
                </a:solidFill>
                <a:latin typeface="Century Gothic" panose="020B0502020202020204" pitchFamily="34" charset="0"/>
              </a:rPr>
              <a:t>Méthodologie</a:t>
            </a:r>
          </a:p>
        </p:txBody>
      </p:sp>
      <p:sp>
        <p:nvSpPr>
          <p:cNvPr id="74" name="Oval 8">
            <a:extLst>
              <a:ext uri="{FF2B5EF4-FFF2-40B4-BE49-F238E27FC236}">
                <a16:creationId xmlns:a16="http://schemas.microsoft.com/office/drawing/2014/main" id="{F235E5ED-E6BF-A211-38BE-CB833B909CC3}"/>
              </a:ext>
            </a:extLst>
          </p:cNvPr>
          <p:cNvSpPr/>
          <p:nvPr/>
        </p:nvSpPr>
        <p:spPr>
          <a:xfrm>
            <a:off x="57168" y="66340"/>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1</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endParaRPr>
          </a:p>
        </p:txBody>
      </p:sp>
      <p:sp>
        <p:nvSpPr>
          <p:cNvPr id="75" name="Oval 10">
            <a:extLst>
              <a:ext uri="{FF2B5EF4-FFF2-40B4-BE49-F238E27FC236}">
                <a16:creationId xmlns:a16="http://schemas.microsoft.com/office/drawing/2014/main" id="{EB662C69-6B99-034C-19F8-F786BA617F1E}"/>
              </a:ext>
            </a:extLst>
          </p:cNvPr>
          <p:cNvSpPr/>
          <p:nvPr/>
        </p:nvSpPr>
        <p:spPr>
          <a:xfrm>
            <a:off x="5433118" y="74941"/>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solidFill>
                <a:prstClr val="white"/>
              </a:solidFill>
              <a:latin typeface="Caviar Dreams" pitchFamily="34" charset="0"/>
            </a:endParaRPr>
          </a:p>
        </p:txBody>
      </p:sp>
      <p:sp>
        <p:nvSpPr>
          <p:cNvPr id="76" name="Oval 75">
            <a:extLst>
              <a:ext uri="{FF2B5EF4-FFF2-40B4-BE49-F238E27FC236}">
                <a16:creationId xmlns:a16="http://schemas.microsoft.com/office/drawing/2014/main" id="{547B5BD9-588D-26E7-02A8-B7AE8D6E7667}"/>
              </a:ext>
            </a:extLst>
          </p:cNvPr>
          <p:cNvSpPr/>
          <p:nvPr/>
        </p:nvSpPr>
        <p:spPr>
          <a:xfrm>
            <a:off x="5757511"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77" name="Oval 5">
            <a:extLst>
              <a:ext uri="{FF2B5EF4-FFF2-40B4-BE49-F238E27FC236}">
                <a16:creationId xmlns:a16="http://schemas.microsoft.com/office/drawing/2014/main" id="{B192B22C-4EB1-6E5D-C9B3-89FA7C5637E3}"/>
              </a:ext>
            </a:extLst>
          </p:cNvPr>
          <p:cNvSpPr/>
          <p:nvPr/>
        </p:nvSpPr>
        <p:spPr>
          <a:xfrm>
            <a:off x="681059"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solidFill>
                <a:prstClr val="white"/>
              </a:solidFill>
              <a:latin typeface="Caviar Dreams" pitchFamily="34" charset="0"/>
            </a:endParaRPr>
          </a:p>
        </p:txBody>
      </p:sp>
      <mc:AlternateContent xmlns:mc="http://schemas.openxmlformats.org/markup-compatibility/2006" xmlns:psez="http://schemas.microsoft.com/office/powerpoint/2016/sectionzoom">
        <mc:Choice Requires="psez">
          <p:graphicFrame>
            <p:nvGraphicFramePr>
              <p:cNvPr id="4" name="Zoom de section 3">
                <a:extLst>
                  <a:ext uri="{FF2B5EF4-FFF2-40B4-BE49-F238E27FC236}">
                    <a16:creationId xmlns:a16="http://schemas.microsoft.com/office/drawing/2014/main" id="{4123A7DF-4D6A-1B7C-556A-27F18C1D38F0}"/>
                  </a:ext>
                </a:extLst>
              </p:cNvPr>
              <p:cNvGraphicFramePr>
                <a:graphicFrameLocks noChangeAspect="1"/>
              </p:cNvGraphicFramePr>
              <p:nvPr>
                <p:extLst>
                  <p:ext uri="{D42A27DB-BD31-4B8C-83A1-F6EECF244321}">
                    <p14:modId xmlns:p14="http://schemas.microsoft.com/office/powerpoint/2010/main" val="3200775511"/>
                  </p:ext>
                </p:extLst>
              </p:nvPr>
            </p:nvGraphicFramePr>
            <p:xfrm>
              <a:off x="0" y="3429000"/>
              <a:ext cx="3710886" cy="2087372"/>
            </p:xfrm>
            <a:graphic>
              <a:graphicData uri="http://schemas.microsoft.com/office/powerpoint/2016/sectionzoom">
                <psez:sectionZm>
                  <psez:sectionZmObj sectionId="{91DFFCF8-6423-4C3F-ACCF-5A2B79E60E3C}">
                    <psez:zmPr id="{8D257EE5-0034-4DB9-A365-B173C3B17EBB}" transitionDur="1000" showBg="0">
                      <p166:blipFill xmlns:p166="http://schemas.microsoft.com/office/powerpoint/2016/6/main">
                        <a:blip r:embed="rId3"/>
                        <a:stretch>
                          <a:fillRect/>
                        </a:stretch>
                      </p166:blipFill>
                      <p166:spPr xmlns:p166="http://schemas.microsoft.com/office/powerpoint/2016/6/main">
                        <a:xfrm>
                          <a:off x="0" y="0"/>
                          <a:ext cx="3710886" cy="2087372"/>
                        </a:xfrm>
                        <a:prstGeom prst="rect">
                          <a:avLst/>
                        </a:prstGeom>
                      </p166:spPr>
                    </psez:zmPr>
                  </psez:sectionZmObj>
                </psez:sectionZm>
              </a:graphicData>
            </a:graphic>
          </p:graphicFrame>
        </mc:Choice>
        <mc:Fallback xmlns="">
          <p:pic>
            <p:nvPicPr>
              <p:cNvPr id="4" name="Zoom de section 3">
                <a:hlinkClick r:id="rId4" action="ppaction://hlinksldjump"/>
                <a:extLst>
                  <a:ext uri="{FF2B5EF4-FFF2-40B4-BE49-F238E27FC236}">
                    <a16:creationId xmlns:a16="http://schemas.microsoft.com/office/drawing/2014/main" id="{4123A7DF-4D6A-1B7C-556A-27F18C1D38F0}"/>
                  </a:ext>
                </a:extLst>
              </p:cNvPr>
              <p:cNvPicPr>
                <a:picLocks noGrp="1" noRot="1" noChangeAspect="1" noMove="1" noResize="1" noEditPoints="1" noAdjustHandles="1" noChangeArrowheads="1" noChangeShapeType="1"/>
              </p:cNvPicPr>
              <p:nvPr/>
            </p:nvPicPr>
            <p:blipFill>
              <a:blip r:embed="rId5"/>
              <a:stretch>
                <a:fillRect/>
              </a:stretch>
            </p:blipFill>
            <p:spPr>
              <a:xfrm>
                <a:off x="0" y="3429000"/>
                <a:ext cx="3710886" cy="2087372"/>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6" name="Zoom de section 5">
                <a:extLst>
                  <a:ext uri="{FF2B5EF4-FFF2-40B4-BE49-F238E27FC236}">
                    <a16:creationId xmlns:a16="http://schemas.microsoft.com/office/drawing/2014/main" id="{BF319032-3DE6-21E4-EDEB-8A1F67F382F4}"/>
                  </a:ext>
                </a:extLst>
              </p:cNvPr>
              <p:cNvGraphicFramePr>
                <a:graphicFrameLocks noChangeAspect="1"/>
              </p:cNvGraphicFramePr>
              <p:nvPr>
                <p:extLst>
                  <p:ext uri="{D42A27DB-BD31-4B8C-83A1-F6EECF244321}">
                    <p14:modId xmlns:p14="http://schemas.microsoft.com/office/powerpoint/2010/main" val="3425321398"/>
                  </p:ext>
                </p:extLst>
              </p:nvPr>
            </p:nvGraphicFramePr>
            <p:xfrm>
              <a:off x="2838890" y="3429000"/>
              <a:ext cx="3716539" cy="2090552"/>
            </p:xfrm>
            <a:graphic>
              <a:graphicData uri="http://schemas.microsoft.com/office/powerpoint/2016/sectionzoom">
                <psez:sectionZm>
                  <psez:sectionZmObj sectionId="{59287BC5-22E0-4C32-8D88-FAB70EE91B7E}">
                    <psez:zmPr id="{2F781B4E-3985-48AC-AFCD-97E5A9644A94}" transitionDur="1000" showBg="0">
                      <p166:blipFill xmlns:p166="http://schemas.microsoft.com/office/powerpoint/2016/6/main">
                        <a:blip r:embed="rId6"/>
                        <a:stretch>
                          <a:fillRect/>
                        </a:stretch>
                      </p166:blipFill>
                      <p166:spPr xmlns:p166="http://schemas.microsoft.com/office/powerpoint/2016/6/main">
                        <a:xfrm>
                          <a:off x="0" y="0"/>
                          <a:ext cx="3716539" cy="2090552"/>
                        </a:xfrm>
                        <a:prstGeom prst="rect">
                          <a:avLst/>
                        </a:prstGeom>
                      </p166:spPr>
                    </psez:zmPr>
                  </psez:sectionZmObj>
                </psez:sectionZm>
              </a:graphicData>
            </a:graphic>
          </p:graphicFrame>
        </mc:Choice>
        <mc:Fallback xmlns="">
          <p:pic>
            <p:nvPicPr>
              <p:cNvPr id="6" name="Zoom de section 5">
                <a:hlinkClick r:id="rId7" action="ppaction://hlinksldjump"/>
                <a:extLst>
                  <a:ext uri="{FF2B5EF4-FFF2-40B4-BE49-F238E27FC236}">
                    <a16:creationId xmlns:a16="http://schemas.microsoft.com/office/drawing/2014/main" id="{BF319032-3DE6-21E4-EDEB-8A1F67F382F4}"/>
                  </a:ext>
                </a:extLst>
              </p:cNvPr>
              <p:cNvPicPr>
                <a:picLocks noGrp="1" noRot="1" noChangeAspect="1" noMove="1" noResize="1" noEditPoints="1" noAdjustHandles="1" noChangeArrowheads="1" noChangeShapeType="1"/>
              </p:cNvPicPr>
              <p:nvPr/>
            </p:nvPicPr>
            <p:blipFill>
              <a:blip r:embed="rId8"/>
              <a:stretch>
                <a:fillRect/>
              </a:stretch>
            </p:blipFill>
            <p:spPr>
              <a:xfrm>
                <a:off x="2838890" y="3429000"/>
                <a:ext cx="3716539" cy="2090552"/>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8" name="Zoom de section 7">
                <a:extLst>
                  <a:ext uri="{FF2B5EF4-FFF2-40B4-BE49-F238E27FC236}">
                    <a16:creationId xmlns:a16="http://schemas.microsoft.com/office/drawing/2014/main" id="{1324D41B-C7D2-8A7C-F5C8-B8A367B20F7F}"/>
                  </a:ext>
                </a:extLst>
              </p:cNvPr>
              <p:cNvGraphicFramePr>
                <a:graphicFrameLocks noChangeAspect="1"/>
              </p:cNvGraphicFramePr>
              <p:nvPr>
                <p:extLst>
                  <p:ext uri="{D42A27DB-BD31-4B8C-83A1-F6EECF244321}">
                    <p14:modId xmlns:p14="http://schemas.microsoft.com/office/powerpoint/2010/main" val="2942345354"/>
                  </p:ext>
                </p:extLst>
              </p:nvPr>
            </p:nvGraphicFramePr>
            <p:xfrm>
              <a:off x="5613308" y="3429000"/>
              <a:ext cx="3716537" cy="2090552"/>
            </p:xfrm>
            <a:graphic>
              <a:graphicData uri="http://schemas.microsoft.com/office/powerpoint/2016/sectionzoom">
                <psez:sectionZm>
                  <psez:sectionZmObj sectionId="{43DFC2E3-EAC2-48DE-BA7E-17E3E561E795}">
                    <psez:zmPr id="{65713F3B-59C0-4633-8A77-50835F3201F7}" transitionDur="1000" showBg="0">
                      <p166:blipFill xmlns:p166="http://schemas.microsoft.com/office/powerpoint/2016/6/main">
                        <a:blip r:embed="rId9"/>
                        <a:stretch>
                          <a:fillRect/>
                        </a:stretch>
                      </p166:blipFill>
                      <p166:spPr xmlns:p166="http://schemas.microsoft.com/office/powerpoint/2016/6/main">
                        <a:xfrm>
                          <a:off x="0" y="0"/>
                          <a:ext cx="3716537" cy="2090552"/>
                        </a:xfrm>
                        <a:prstGeom prst="rect">
                          <a:avLst/>
                        </a:prstGeom>
                      </p166:spPr>
                    </psez:zmPr>
                  </psez:sectionZmObj>
                </psez:sectionZm>
              </a:graphicData>
            </a:graphic>
          </p:graphicFrame>
        </mc:Choice>
        <mc:Fallback xmlns="">
          <p:pic>
            <p:nvPicPr>
              <p:cNvPr id="8" name="Zoom de section 7">
                <a:hlinkClick r:id="rId10" action="ppaction://hlinksldjump"/>
                <a:extLst>
                  <a:ext uri="{FF2B5EF4-FFF2-40B4-BE49-F238E27FC236}">
                    <a16:creationId xmlns:a16="http://schemas.microsoft.com/office/drawing/2014/main" id="{1324D41B-C7D2-8A7C-F5C8-B8A367B20F7F}"/>
                  </a:ext>
                </a:extLst>
              </p:cNvPr>
              <p:cNvPicPr>
                <a:picLocks noGrp="1" noRot="1" noChangeAspect="1" noMove="1" noResize="1" noEditPoints="1" noAdjustHandles="1" noChangeArrowheads="1" noChangeShapeType="1"/>
              </p:cNvPicPr>
              <p:nvPr/>
            </p:nvPicPr>
            <p:blipFill>
              <a:blip r:embed="rId11"/>
              <a:stretch>
                <a:fillRect/>
              </a:stretch>
            </p:blipFill>
            <p:spPr>
              <a:xfrm>
                <a:off x="5613308" y="3429000"/>
                <a:ext cx="3716537" cy="2090552"/>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10" name="Zoom de section 9">
                <a:extLst>
                  <a:ext uri="{FF2B5EF4-FFF2-40B4-BE49-F238E27FC236}">
                    <a16:creationId xmlns:a16="http://schemas.microsoft.com/office/drawing/2014/main" id="{6336F7D2-67B5-F4EA-4CC1-65BF8B178C55}"/>
                  </a:ext>
                </a:extLst>
              </p:cNvPr>
              <p:cNvGraphicFramePr>
                <a:graphicFrameLocks noChangeAspect="1"/>
              </p:cNvGraphicFramePr>
              <p:nvPr>
                <p:extLst>
                  <p:ext uri="{D42A27DB-BD31-4B8C-83A1-F6EECF244321}">
                    <p14:modId xmlns:p14="http://schemas.microsoft.com/office/powerpoint/2010/main" val="1865735803"/>
                  </p:ext>
                </p:extLst>
              </p:nvPr>
            </p:nvGraphicFramePr>
            <p:xfrm>
              <a:off x="8457851" y="3440289"/>
              <a:ext cx="3716537" cy="2090552"/>
            </p:xfrm>
            <a:graphic>
              <a:graphicData uri="http://schemas.microsoft.com/office/powerpoint/2016/sectionzoom">
                <psez:sectionZm>
                  <psez:sectionZmObj sectionId="{B1BFC884-5481-46E2-BD19-AED706DBD1E9}">
                    <psez:zmPr id="{9D12EC09-95BF-412C-8FE9-402C1F2A1E57}" transitionDur="1000" showBg="0">
                      <p166:blipFill xmlns:p166="http://schemas.microsoft.com/office/powerpoint/2016/6/main">
                        <a:blip r:embed="rId12"/>
                        <a:stretch>
                          <a:fillRect/>
                        </a:stretch>
                      </p166:blipFill>
                      <p166:spPr xmlns:p166="http://schemas.microsoft.com/office/powerpoint/2016/6/main">
                        <a:xfrm>
                          <a:off x="0" y="0"/>
                          <a:ext cx="3716537" cy="2090552"/>
                        </a:xfrm>
                        <a:prstGeom prst="rect">
                          <a:avLst/>
                        </a:prstGeom>
                      </p166:spPr>
                    </psez:zmPr>
                  </psez:sectionZmObj>
                </psez:sectionZm>
              </a:graphicData>
            </a:graphic>
          </p:graphicFrame>
        </mc:Choice>
        <mc:Fallback xmlns="">
          <p:pic>
            <p:nvPicPr>
              <p:cNvPr id="10" name="Zoom de section 9">
                <a:hlinkClick r:id="rId13" action="ppaction://hlinksldjump"/>
                <a:extLst>
                  <a:ext uri="{FF2B5EF4-FFF2-40B4-BE49-F238E27FC236}">
                    <a16:creationId xmlns:a16="http://schemas.microsoft.com/office/drawing/2014/main" id="{6336F7D2-67B5-F4EA-4CC1-65BF8B178C55}"/>
                  </a:ext>
                </a:extLst>
              </p:cNvPr>
              <p:cNvPicPr>
                <a:picLocks noGrp="1" noRot="1" noChangeAspect="1" noMove="1" noResize="1" noEditPoints="1" noAdjustHandles="1" noChangeArrowheads="1" noChangeShapeType="1"/>
              </p:cNvPicPr>
              <p:nvPr/>
            </p:nvPicPr>
            <p:blipFill>
              <a:blip r:embed="rId14"/>
              <a:stretch>
                <a:fillRect/>
              </a:stretch>
            </p:blipFill>
            <p:spPr>
              <a:xfrm>
                <a:off x="8457851" y="3440289"/>
                <a:ext cx="3716537" cy="2090552"/>
              </a:xfrm>
              <a:prstGeom prst="rect">
                <a:avLst/>
              </a:prstGeom>
            </p:spPr>
          </p:pic>
        </mc:Fallback>
      </mc:AlternateContent>
      <p:sp>
        <p:nvSpPr>
          <p:cNvPr id="9" name="Bande diagonale 60">
            <a:extLst>
              <a:ext uri="{FF2B5EF4-FFF2-40B4-BE49-F238E27FC236}">
                <a16:creationId xmlns:a16="http://schemas.microsoft.com/office/drawing/2014/main" id="{C965E152-D482-6A55-219B-541C70E6CC9A}"/>
              </a:ext>
            </a:extLst>
          </p:cNvPr>
          <p:cNvSpPr/>
          <p:nvPr/>
        </p:nvSpPr>
        <p:spPr>
          <a:xfrm rot="2616170">
            <a:off x="2856283" y="3208509"/>
            <a:ext cx="7489093" cy="7132473"/>
          </a:xfrm>
          <a:prstGeom prst="diagStripe">
            <a:avLst>
              <a:gd name="adj" fmla="val 98942"/>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schemeClr val="tx1"/>
              </a:solidFill>
            </a:endParaRPr>
          </a:p>
        </p:txBody>
      </p:sp>
      <p:pic>
        <p:nvPicPr>
          <p:cNvPr id="12" name="Picture 6">
            <a:extLst>
              <a:ext uri="{FF2B5EF4-FFF2-40B4-BE49-F238E27FC236}">
                <a16:creationId xmlns:a16="http://schemas.microsoft.com/office/drawing/2014/main" id="{B84098D7-1CDE-F7A4-C176-2E273EC0D0EC}"/>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7168" y="6286716"/>
            <a:ext cx="534542" cy="516944"/>
          </a:xfrm>
          <a:prstGeom prst="rect">
            <a:avLst/>
          </a:prstGeom>
        </p:spPr>
      </p:pic>
      <p:sp>
        <p:nvSpPr>
          <p:cNvPr id="3" name="TextBox 2">
            <a:extLst>
              <a:ext uri="{FF2B5EF4-FFF2-40B4-BE49-F238E27FC236}">
                <a16:creationId xmlns:a16="http://schemas.microsoft.com/office/drawing/2014/main" id="{42513631-B36E-45E9-A700-018D011BE8A9}"/>
              </a:ext>
            </a:extLst>
          </p:cNvPr>
          <p:cNvSpPr txBox="1"/>
          <p:nvPr/>
        </p:nvSpPr>
        <p:spPr>
          <a:xfrm>
            <a:off x="3609497" y="2855688"/>
            <a:ext cx="2078593" cy="646331"/>
          </a:xfrm>
          <a:prstGeom prst="rect">
            <a:avLst/>
          </a:prstGeom>
          <a:noFill/>
        </p:spPr>
        <p:txBody>
          <a:bodyPr wrap="square" rtlCol="0">
            <a:spAutoFit/>
          </a:bodyPr>
          <a:lstStyle/>
          <a:p>
            <a:pPr algn="ctr"/>
            <a:r>
              <a:rPr lang="en-GB" b="1" dirty="0" err="1"/>
              <a:t>Approche</a:t>
            </a:r>
            <a:r>
              <a:rPr lang="en-GB" b="1" dirty="0"/>
              <a:t> convolutive </a:t>
            </a:r>
            <a:r>
              <a:rPr lang="en-GB" b="1" dirty="0" err="1"/>
              <a:t>directe</a:t>
            </a:r>
            <a:endParaRPr lang="fr-FR" b="1" dirty="0"/>
          </a:p>
        </p:txBody>
      </p:sp>
      <p:sp>
        <p:nvSpPr>
          <p:cNvPr id="37" name="TextBox 36">
            <a:extLst>
              <a:ext uri="{FF2B5EF4-FFF2-40B4-BE49-F238E27FC236}">
                <a16:creationId xmlns:a16="http://schemas.microsoft.com/office/drawing/2014/main" id="{7E32A908-0E81-43B0-8CF0-5056ACF6A4DB}"/>
              </a:ext>
            </a:extLst>
          </p:cNvPr>
          <p:cNvSpPr txBox="1"/>
          <p:nvPr/>
        </p:nvSpPr>
        <p:spPr>
          <a:xfrm>
            <a:off x="6454145" y="2853102"/>
            <a:ext cx="1970783" cy="646331"/>
          </a:xfrm>
          <a:prstGeom prst="rect">
            <a:avLst/>
          </a:prstGeom>
          <a:noFill/>
        </p:spPr>
        <p:txBody>
          <a:bodyPr wrap="square" rtlCol="0">
            <a:spAutoFit/>
          </a:bodyPr>
          <a:lstStyle/>
          <a:p>
            <a:pPr algn="ctr"/>
            <a:r>
              <a:rPr lang="en-GB" b="1" dirty="0"/>
              <a:t>Architecture multi-</a:t>
            </a:r>
            <a:r>
              <a:rPr lang="en-GB" b="1" dirty="0" err="1"/>
              <a:t>échelles</a:t>
            </a:r>
            <a:endParaRPr lang="fr-FR" b="1" dirty="0"/>
          </a:p>
        </p:txBody>
      </p:sp>
      <p:sp>
        <p:nvSpPr>
          <p:cNvPr id="38" name="TextBox 37">
            <a:extLst>
              <a:ext uri="{FF2B5EF4-FFF2-40B4-BE49-F238E27FC236}">
                <a16:creationId xmlns:a16="http://schemas.microsoft.com/office/drawing/2014/main" id="{A88A0689-B843-494E-9775-F62C3C8FE3D5}"/>
              </a:ext>
            </a:extLst>
          </p:cNvPr>
          <p:cNvSpPr txBox="1"/>
          <p:nvPr/>
        </p:nvSpPr>
        <p:spPr>
          <a:xfrm>
            <a:off x="8735139" y="2864643"/>
            <a:ext cx="2976946" cy="646331"/>
          </a:xfrm>
          <a:prstGeom prst="rect">
            <a:avLst/>
          </a:prstGeom>
          <a:noFill/>
        </p:spPr>
        <p:txBody>
          <a:bodyPr wrap="square" rtlCol="0">
            <a:spAutoFit/>
          </a:bodyPr>
          <a:lstStyle/>
          <a:p>
            <a:pPr algn="ctr"/>
            <a:r>
              <a:rPr lang="en-GB" b="1" dirty="0"/>
              <a:t>Extraction de </a:t>
            </a:r>
            <a:r>
              <a:rPr lang="en-GB" b="1" dirty="0" err="1"/>
              <a:t>caractéristiques</a:t>
            </a:r>
            <a:r>
              <a:rPr lang="en-GB" b="1" dirty="0"/>
              <a:t> non-</a:t>
            </a:r>
            <a:r>
              <a:rPr lang="en-GB" b="1" dirty="0" err="1"/>
              <a:t>supervisée</a:t>
            </a:r>
            <a:endParaRPr lang="fr-FR" b="1" dirty="0"/>
          </a:p>
        </p:txBody>
      </p:sp>
      <p:sp>
        <p:nvSpPr>
          <p:cNvPr id="39" name="TextBox 38">
            <a:extLst>
              <a:ext uri="{FF2B5EF4-FFF2-40B4-BE49-F238E27FC236}">
                <a16:creationId xmlns:a16="http://schemas.microsoft.com/office/drawing/2014/main" id="{E61E785A-F3A7-4F59-95EC-9C18C223C3E1}"/>
              </a:ext>
            </a:extLst>
          </p:cNvPr>
          <p:cNvSpPr txBox="1"/>
          <p:nvPr/>
        </p:nvSpPr>
        <p:spPr>
          <a:xfrm>
            <a:off x="825059" y="2738763"/>
            <a:ext cx="1970783" cy="646331"/>
          </a:xfrm>
          <a:prstGeom prst="rect">
            <a:avLst/>
          </a:prstGeom>
          <a:noFill/>
        </p:spPr>
        <p:txBody>
          <a:bodyPr wrap="square" rtlCol="0">
            <a:spAutoFit/>
          </a:bodyPr>
          <a:lstStyle/>
          <a:p>
            <a:pPr algn="ctr"/>
            <a:r>
              <a:rPr lang="en-GB" b="1" dirty="0" err="1"/>
              <a:t>Modélisation</a:t>
            </a:r>
            <a:r>
              <a:rPr lang="en-GB" b="1" dirty="0"/>
              <a:t> locale</a:t>
            </a:r>
            <a:endParaRPr lang="fr-FR" b="1" dirty="0"/>
          </a:p>
        </p:txBody>
      </p:sp>
      <p:sp>
        <p:nvSpPr>
          <p:cNvPr id="40" name="Right Brace 39">
            <a:extLst>
              <a:ext uri="{FF2B5EF4-FFF2-40B4-BE49-F238E27FC236}">
                <a16:creationId xmlns:a16="http://schemas.microsoft.com/office/drawing/2014/main" id="{0833A618-C2DA-4A68-A157-533AFAE2F04E}"/>
              </a:ext>
            </a:extLst>
          </p:cNvPr>
          <p:cNvSpPr/>
          <p:nvPr/>
        </p:nvSpPr>
        <p:spPr>
          <a:xfrm rot="16200000">
            <a:off x="7199140" y="-1264246"/>
            <a:ext cx="477108" cy="7407459"/>
          </a:xfrm>
          <a:prstGeom prst="rightBrace">
            <a:avLst>
              <a:gd name="adj1" fmla="val 82105"/>
              <a:gd name="adj2" fmla="val 51440"/>
            </a:avLst>
          </a:prstGeom>
          <a:ln w="76200">
            <a:solidFill>
              <a:srgbClr val="145A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nvGrpSpPr>
          <p:cNvPr id="41" name="Group 40">
            <a:extLst>
              <a:ext uri="{FF2B5EF4-FFF2-40B4-BE49-F238E27FC236}">
                <a16:creationId xmlns:a16="http://schemas.microsoft.com/office/drawing/2014/main" id="{DCD09C60-6D0C-4868-A679-15F892AC43AB}"/>
              </a:ext>
            </a:extLst>
          </p:cNvPr>
          <p:cNvGrpSpPr/>
          <p:nvPr/>
        </p:nvGrpSpPr>
        <p:grpSpPr>
          <a:xfrm>
            <a:off x="5787547" y="1469350"/>
            <a:ext cx="3491472" cy="749271"/>
            <a:chOff x="5835665" y="2032352"/>
            <a:chExt cx="3491472" cy="749271"/>
          </a:xfrm>
        </p:grpSpPr>
        <p:sp>
          <p:nvSpPr>
            <p:cNvPr id="42" name="Rectangle 41">
              <a:extLst>
                <a:ext uri="{FF2B5EF4-FFF2-40B4-BE49-F238E27FC236}">
                  <a16:creationId xmlns:a16="http://schemas.microsoft.com/office/drawing/2014/main" id="{08830C74-A09C-4433-B91A-64B211FA6711}"/>
                </a:ext>
              </a:extLst>
            </p:cNvPr>
            <p:cNvSpPr/>
            <p:nvPr/>
          </p:nvSpPr>
          <p:spPr>
            <a:xfrm>
              <a:off x="6881977" y="2412209"/>
              <a:ext cx="1493520" cy="3694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Rectangle : coins arrondis 21">
              <a:extLst>
                <a:ext uri="{FF2B5EF4-FFF2-40B4-BE49-F238E27FC236}">
                  <a16:creationId xmlns:a16="http://schemas.microsoft.com/office/drawing/2014/main" id="{142E06BE-ED5F-457D-A1FE-5566FFE791DB}"/>
                </a:ext>
              </a:extLst>
            </p:cNvPr>
            <p:cNvSpPr/>
            <p:nvPr/>
          </p:nvSpPr>
          <p:spPr>
            <a:xfrm>
              <a:off x="5835665" y="2032352"/>
              <a:ext cx="3491472" cy="741394"/>
            </a:xfrm>
            <a:prstGeom prst="roundRect">
              <a:avLst/>
            </a:prstGeom>
            <a:solidFill>
              <a:srgbClr val="99B7BA">
                <a:alpha val="15000"/>
              </a:srgbClr>
            </a:solidFill>
            <a:ln>
              <a:solidFill>
                <a:srgbClr val="0099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latin typeface="Century Gothic" panose="020B0502020202020204" pitchFamily="34" charset="0"/>
                  <a:cs typeface="Times New Roman" panose="02020603050405020304" pitchFamily="18" charset="0"/>
                </a:rPr>
                <a:t>Apprentissage profond</a:t>
              </a:r>
            </a:p>
          </p:txBody>
        </p:sp>
      </p:grpSp>
      <p:sp>
        <p:nvSpPr>
          <p:cNvPr id="44" name="Right Brace 43">
            <a:extLst>
              <a:ext uri="{FF2B5EF4-FFF2-40B4-BE49-F238E27FC236}">
                <a16:creationId xmlns:a16="http://schemas.microsoft.com/office/drawing/2014/main" id="{5B049C27-2859-4702-80B3-AB5530551076}"/>
              </a:ext>
            </a:extLst>
          </p:cNvPr>
          <p:cNvSpPr/>
          <p:nvPr/>
        </p:nvSpPr>
        <p:spPr>
          <a:xfrm rot="16200000">
            <a:off x="1598812" y="1488788"/>
            <a:ext cx="369089" cy="2009415"/>
          </a:xfrm>
          <a:prstGeom prst="rightBrace">
            <a:avLst>
              <a:gd name="adj1" fmla="val 82105"/>
              <a:gd name="adj2" fmla="val 51440"/>
            </a:avLst>
          </a:prstGeom>
          <a:ln w="76200">
            <a:solidFill>
              <a:srgbClr val="145A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nvGrpSpPr>
          <p:cNvPr id="45" name="Group 44">
            <a:extLst>
              <a:ext uri="{FF2B5EF4-FFF2-40B4-BE49-F238E27FC236}">
                <a16:creationId xmlns:a16="http://schemas.microsoft.com/office/drawing/2014/main" id="{217D87CA-C985-4D0A-B025-944CD7FC9123}"/>
              </a:ext>
            </a:extLst>
          </p:cNvPr>
          <p:cNvGrpSpPr/>
          <p:nvPr/>
        </p:nvGrpSpPr>
        <p:grpSpPr>
          <a:xfrm>
            <a:off x="710111" y="1522041"/>
            <a:ext cx="2189012" cy="761418"/>
            <a:chOff x="758229" y="2085043"/>
            <a:chExt cx="2189012" cy="761418"/>
          </a:xfrm>
        </p:grpSpPr>
        <p:sp>
          <p:nvSpPr>
            <p:cNvPr id="46" name="Rectangle 45">
              <a:extLst>
                <a:ext uri="{FF2B5EF4-FFF2-40B4-BE49-F238E27FC236}">
                  <a16:creationId xmlns:a16="http://schemas.microsoft.com/office/drawing/2014/main" id="{CE64BE3D-DAF7-4ABD-9BC0-2B3A674A8C2C}"/>
                </a:ext>
              </a:extLst>
            </p:cNvPr>
            <p:cNvSpPr/>
            <p:nvPr/>
          </p:nvSpPr>
          <p:spPr>
            <a:xfrm>
              <a:off x="1048930" y="2477047"/>
              <a:ext cx="1493520" cy="3694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Rectangle : coins arrondis 21">
              <a:extLst>
                <a:ext uri="{FF2B5EF4-FFF2-40B4-BE49-F238E27FC236}">
                  <a16:creationId xmlns:a16="http://schemas.microsoft.com/office/drawing/2014/main" id="{288C768D-4B23-4CF2-AB2C-3E9FBE2FD208}"/>
                </a:ext>
              </a:extLst>
            </p:cNvPr>
            <p:cNvSpPr/>
            <p:nvPr/>
          </p:nvSpPr>
          <p:spPr>
            <a:xfrm>
              <a:off x="758229" y="2085043"/>
              <a:ext cx="2189012" cy="741394"/>
            </a:xfrm>
            <a:prstGeom prst="roundRect">
              <a:avLst/>
            </a:prstGeom>
            <a:solidFill>
              <a:srgbClr val="99B7BA">
                <a:alpha val="15000"/>
              </a:srgbClr>
            </a:solidFill>
            <a:ln>
              <a:solidFill>
                <a:srgbClr val="0099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latin typeface="Century Gothic" panose="020B0502020202020204" pitchFamily="34" charset="0"/>
                  <a:cs typeface="Times New Roman" panose="02020603050405020304" pitchFamily="18" charset="0"/>
                </a:rPr>
                <a:t>Chimiométrie</a:t>
              </a:r>
            </a:p>
          </p:txBody>
        </p:sp>
      </p:grpSp>
    </p:spTree>
    <p:extLst>
      <p:ext uri="{BB962C8B-B14F-4D97-AF65-F5344CB8AC3E}">
        <p14:creationId xmlns:p14="http://schemas.microsoft.com/office/powerpoint/2010/main" val="25607246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500"/>
                                        <p:tgtEl>
                                          <p:spTgt spid="4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500"/>
                                        <p:tgtEl>
                                          <p:spTgt spid="39"/>
                                        </p:tgtEl>
                                      </p:cBhvr>
                                    </p:animEffect>
                                  </p:childTnLst>
                                </p:cTn>
                              </p:par>
                              <p:par>
                                <p:cTn id="24" presetID="10" presetClass="entr" presetSubtype="0"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5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fade">
                                      <p:cBhvr>
                                        <p:cTn id="5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7" grpId="0"/>
      <p:bldP spid="38" grpId="0"/>
      <p:bldP spid="39" grpId="0"/>
      <p:bldP spid="40" grpId="0" animBg="1"/>
      <p:bldP spid="4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A8B05-E93B-3AE1-9B87-A34C54316776}"/>
            </a:ext>
          </a:extLst>
        </p:cNvPr>
        <p:cNvGrpSpPr/>
        <p:nvPr/>
      </p:nvGrpSpPr>
      <p:grpSpPr>
        <a:xfrm>
          <a:off x="0" y="0"/>
          <a:ext cx="0" cy="0"/>
          <a:chOff x="0" y="0"/>
          <a:chExt cx="0" cy="0"/>
        </a:xfrm>
      </p:grpSpPr>
      <p:sp>
        <p:nvSpPr>
          <p:cNvPr id="84" name="Chevron 83">
            <a:extLst>
              <a:ext uri="{FF2B5EF4-FFF2-40B4-BE49-F238E27FC236}">
                <a16:creationId xmlns:a16="http://schemas.microsoft.com/office/drawing/2014/main" id="{1194279F-11F8-DAA8-05BA-B6501CC2AE6E}"/>
              </a:ext>
            </a:extLst>
          </p:cNvPr>
          <p:cNvSpPr/>
          <p:nvPr/>
        </p:nvSpPr>
        <p:spPr>
          <a:xfrm>
            <a:off x="5139559" y="553"/>
            <a:ext cx="7391585" cy="425116"/>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85" name="Pentagon 3">
            <a:extLst>
              <a:ext uri="{FF2B5EF4-FFF2-40B4-BE49-F238E27FC236}">
                <a16:creationId xmlns:a16="http://schemas.microsoft.com/office/drawing/2014/main" id="{B3EF3474-7A8D-8113-ED42-DDB4502C1663}"/>
              </a:ext>
            </a:extLst>
          </p:cNvPr>
          <p:cNvSpPr/>
          <p:nvPr/>
        </p:nvSpPr>
        <p:spPr>
          <a:xfrm>
            <a:off x="0" y="-1872"/>
            <a:ext cx="542274" cy="439200"/>
          </a:xfrm>
          <a:prstGeom prst="homePlate">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86" name="TextBox 4">
            <a:extLst>
              <a:ext uri="{FF2B5EF4-FFF2-40B4-BE49-F238E27FC236}">
                <a16:creationId xmlns:a16="http://schemas.microsoft.com/office/drawing/2014/main" id="{C5B1ABB0-F481-13FE-802D-675005399633}"/>
              </a:ext>
            </a:extLst>
          </p:cNvPr>
          <p:cNvSpPr txBox="1"/>
          <p:nvPr/>
        </p:nvSpPr>
        <p:spPr>
          <a:xfrm>
            <a:off x="922576" y="35333"/>
            <a:ext cx="4689948" cy="369332"/>
          </a:xfrm>
          <a:prstGeom prst="rect">
            <a:avLst/>
          </a:prstGeom>
          <a:noFill/>
        </p:spPr>
        <p:txBody>
          <a:bodyPr wrap="square" rtlCol="0">
            <a:spAutoFit/>
          </a:bodyPr>
          <a:lstStyle/>
          <a:p>
            <a:r>
              <a:rPr lang="fr-FR" dirty="0">
                <a:solidFill>
                  <a:prstClr val="black"/>
                </a:solidFill>
                <a:latin typeface="Century Gothic" panose="020B0502020202020204" pitchFamily="34" charset="0"/>
              </a:rPr>
              <a:t>Méthodologie</a:t>
            </a:r>
          </a:p>
        </p:txBody>
      </p:sp>
      <p:sp>
        <p:nvSpPr>
          <p:cNvPr id="68" name="Oval 10">
            <a:extLst>
              <a:ext uri="{FF2B5EF4-FFF2-40B4-BE49-F238E27FC236}">
                <a16:creationId xmlns:a16="http://schemas.microsoft.com/office/drawing/2014/main" id="{01A9E72B-9B6D-04A8-72E3-8730FF1704D0}"/>
              </a:ext>
            </a:extLst>
          </p:cNvPr>
          <p:cNvSpPr/>
          <p:nvPr/>
        </p:nvSpPr>
        <p:spPr>
          <a:xfrm>
            <a:off x="5433118" y="74941"/>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solidFill>
                <a:prstClr val="white"/>
              </a:solidFill>
              <a:latin typeface="Caviar Dreams" pitchFamily="34" charset="0"/>
            </a:endParaRPr>
          </a:p>
        </p:txBody>
      </p:sp>
      <p:sp>
        <p:nvSpPr>
          <p:cNvPr id="30" name="Oval 29">
            <a:extLst>
              <a:ext uri="{FF2B5EF4-FFF2-40B4-BE49-F238E27FC236}">
                <a16:creationId xmlns:a16="http://schemas.microsoft.com/office/drawing/2014/main" id="{DCA1AC1C-AD0C-2734-C45D-BFE4FDFE0059}"/>
              </a:ext>
            </a:extLst>
          </p:cNvPr>
          <p:cNvSpPr/>
          <p:nvPr/>
        </p:nvSpPr>
        <p:spPr>
          <a:xfrm>
            <a:off x="5757511"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65" name="Oval 5">
            <a:extLst>
              <a:ext uri="{FF2B5EF4-FFF2-40B4-BE49-F238E27FC236}">
                <a16:creationId xmlns:a16="http://schemas.microsoft.com/office/drawing/2014/main" id="{28B9BE9B-79F8-F61F-842D-2ECD1069149B}"/>
              </a:ext>
            </a:extLst>
          </p:cNvPr>
          <p:cNvSpPr/>
          <p:nvPr/>
        </p:nvSpPr>
        <p:spPr>
          <a:xfrm>
            <a:off x="5413044" y="70723"/>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solidFill>
                <a:prstClr val="white"/>
              </a:solidFill>
              <a:latin typeface="Caviar Dreams" pitchFamily="34" charset="0"/>
            </a:endParaRPr>
          </a:p>
        </p:txBody>
      </p:sp>
      <p:sp>
        <p:nvSpPr>
          <p:cNvPr id="2" name="Espace réservé du numéro de diapositive 22">
            <a:extLst>
              <a:ext uri="{FF2B5EF4-FFF2-40B4-BE49-F238E27FC236}">
                <a16:creationId xmlns:a16="http://schemas.microsoft.com/office/drawing/2014/main" id="{ED5C07DE-6CCB-F834-E72B-FB30DEDF6F72}"/>
              </a:ext>
            </a:extLst>
          </p:cNvPr>
          <p:cNvSpPr txBox="1">
            <a:spLocks/>
          </p:cNvSpPr>
          <p:nvPr/>
        </p:nvSpPr>
        <p:spPr>
          <a:xfrm>
            <a:off x="11755998" y="6501439"/>
            <a:ext cx="628913" cy="35656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E7DC1A7-DA5D-45DE-8174-4FBCD0BDB448}" type="slidenum">
              <a:rPr lang="fr-FR" b="1" smtClean="0"/>
              <a:pPr/>
              <a:t>21</a:t>
            </a:fld>
            <a:endParaRPr lang="fr-FR" b="1" dirty="0"/>
          </a:p>
        </p:txBody>
      </p:sp>
      <p:sp>
        <p:nvSpPr>
          <p:cNvPr id="18" name="Chevron 6">
            <a:extLst>
              <a:ext uri="{FF2B5EF4-FFF2-40B4-BE49-F238E27FC236}">
                <a16:creationId xmlns:a16="http://schemas.microsoft.com/office/drawing/2014/main" id="{A8156083-29C4-688B-751B-5B780E83DD4C}"/>
              </a:ext>
            </a:extLst>
          </p:cNvPr>
          <p:cNvSpPr/>
          <p:nvPr/>
        </p:nvSpPr>
        <p:spPr>
          <a:xfrm>
            <a:off x="395840" y="893942"/>
            <a:ext cx="2730815" cy="187200"/>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19" name="Rectangle 18">
            <a:extLst>
              <a:ext uri="{FF2B5EF4-FFF2-40B4-BE49-F238E27FC236}">
                <a16:creationId xmlns:a16="http://schemas.microsoft.com/office/drawing/2014/main" id="{14F5FE50-91C0-F24C-8D15-19CA0E1E2606}"/>
              </a:ext>
            </a:extLst>
          </p:cNvPr>
          <p:cNvSpPr/>
          <p:nvPr/>
        </p:nvSpPr>
        <p:spPr>
          <a:xfrm>
            <a:off x="1321037" y="541919"/>
            <a:ext cx="949298" cy="307777"/>
          </a:xfrm>
          <a:prstGeom prst="rect">
            <a:avLst/>
          </a:prstGeom>
        </p:spPr>
        <p:txBody>
          <a:bodyPr wrap="none">
            <a:spAutoFit/>
          </a:bodyPr>
          <a:lstStyle/>
          <a:p>
            <a:pPr algn="ctr"/>
            <a:r>
              <a:rPr lang="fr-MA" sz="1400" b="1" dirty="0">
                <a:solidFill>
                  <a:prstClr val="black"/>
                </a:solidFill>
                <a:latin typeface="Century Gothic" panose="020B0502020202020204" pitchFamily="34" charset="0"/>
              </a:rPr>
              <a:t>Données</a:t>
            </a:r>
            <a:endParaRPr lang="en-US" sz="1400" b="1" dirty="0">
              <a:solidFill>
                <a:prstClr val="black"/>
              </a:solidFill>
              <a:latin typeface="Century Gothic" panose="020B0502020202020204" pitchFamily="34" charset="0"/>
            </a:endParaRPr>
          </a:p>
        </p:txBody>
      </p:sp>
      <p:sp>
        <p:nvSpPr>
          <p:cNvPr id="21" name="Rectangle 20">
            <a:extLst>
              <a:ext uri="{FF2B5EF4-FFF2-40B4-BE49-F238E27FC236}">
                <a16:creationId xmlns:a16="http://schemas.microsoft.com/office/drawing/2014/main" id="{9A869240-9303-A6B5-C39A-64538F3ECB38}"/>
              </a:ext>
            </a:extLst>
          </p:cNvPr>
          <p:cNvSpPr/>
          <p:nvPr/>
        </p:nvSpPr>
        <p:spPr>
          <a:xfrm>
            <a:off x="5459901" y="581923"/>
            <a:ext cx="4051823" cy="307777"/>
          </a:xfrm>
          <a:prstGeom prst="rect">
            <a:avLst/>
          </a:prstGeom>
        </p:spPr>
        <p:txBody>
          <a:bodyPr wrap="square">
            <a:spAutoFit/>
          </a:bodyPr>
          <a:lstStyle/>
          <a:p>
            <a:pPr algn="ctr"/>
            <a:r>
              <a:rPr lang="fr-FR" sz="1400" b="1" dirty="0">
                <a:solidFill>
                  <a:prstClr val="black"/>
                </a:solidFill>
                <a:latin typeface="Century Gothic" panose="020B0502020202020204" pitchFamily="34" charset="0"/>
              </a:rPr>
              <a:t>Métriques d’évaluation</a:t>
            </a:r>
            <a:endParaRPr lang="en-US" sz="1400" b="1" dirty="0">
              <a:solidFill>
                <a:prstClr val="black"/>
              </a:solidFill>
              <a:latin typeface="Century Gothic" panose="020B0502020202020204" pitchFamily="34" charset="0"/>
            </a:endParaRPr>
          </a:p>
        </p:txBody>
      </p:sp>
      <p:sp>
        <p:nvSpPr>
          <p:cNvPr id="22" name="Isosceles Triangle 35">
            <a:extLst>
              <a:ext uri="{FF2B5EF4-FFF2-40B4-BE49-F238E27FC236}">
                <a16:creationId xmlns:a16="http://schemas.microsoft.com/office/drawing/2014/main" id="{20C0A880-91ED-56BC-7D5F-B5A6F359362A}"/>
              </a:ext>
            </a:extLst>
          </p:cNvPr>
          <p:cNvSpPr/>
          <p:nvPr/>
        </p:nvSpPr>
        <p:spPr>
          <a:xfrm rot="10800000">
            <a:off x="10258484" y="1103122"/>
            <a:ext cx="288000" cy="144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Rectangle 25">
            <a:extLst>
              <a:ext uri="{FF2B5EF4-FFF2-40B4-BE49-F238E27FC236}">
                <a16:creationId xmlns:a16="http://schemas.microsoft.com/office/drawing/2014/main" id="{AED24BC7-389C-2E69-DBE2-1FE5924742E1}"/>
              </a:ext>
            </a:extLst>
          </p:cNvPr>
          <p:cNvSpPr/>
          <p:nvPr/>
        </p:nvSpPr>
        <p:spPr>
          <a:xfrm>
            <a:off x="3609497" y="581924"/>
            <a:ext cx="1970412" cy="307777"/>
          </a:xfrm>
          <a:prstGeom prst="rect">
            <a:avLst/>
          </a:prstGeom>
        </p:spPr>
        <p:txBody>
          <a:bodyPr wrap="none">
            <a:spAutoFit/>
          </a:bodyPr>
          <a:lstStyle/>
          <a:p>
            <a:pPr algn="ctr"/>
            <a:r>
              <a:rPr lang="en-GB" sz="1400" b="1" dirty="0">
                <a:solidFill>
                  <a:prstClr val="black"/>
                </a:solidFill>
                <a:latin typeface="Century Gothic" panose="020B0502020202020204" pitchFamily="34" charset="0"/>
              </a:rPr>
              <a:t>Cadre Experimental</a:t>
            </a:r>
            <a:r>
              <a:rPr lang="fr-FR" sz="1400" b="1" dirty="0">
                <a:solidFill>
                  <a:prstClr val="black"/>
                </a:solidFill>
                <a:latin typeface="Century Gothic" panose="020B0502020202020204" pitchFamily="34" charset="0"/>
              </a:rPr>
              <a:t> </a:t>
            </a:r>
            <a:endParaRPr lang="en-US" sz="1400" b="1" dirty="0">
              <a:solidFill>
                <a:prstClr val="black"/>
              </a:solidFill>
              <a:latin typeface="Century Gothic" panose="020B0502020202020204" pitchFamily="34" charset="0"/>
            </a:endParaRPr>
          </a:p>
        </p:txBody>
      </p:sp>
      <p:sp>
        <p:nvSpPr>
          <p:cNvPr id="31" name="Chevron 36">
            <a:extLst>
              <a:ext uri="{FF2B5EF4-FFF2-40B4-BE49-F238E27FC236}">
                <a16:creationId xmlns:a16="http://schemas.microsoft.com/office/drawing/2014/main" id="{37673C38-B8B8-3B1A-D285-DD1CAC2BD663}"/>
              </a:ext>
            </a:extLst>
          </p:cNvPr>
          <p:cNvSpPr/>
          <p:nvPr/>
        </p:nvSpPr>
        <p:spPr>
          <a:xfrm>
            <a:off x="3236731" y="900720"/>
            <a:ext cx="2760344" cy="187162"/>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2" name="Chevron 36">
            <a:extLst>
              <a:ext uri="{FF2B5EF4-FFF2-40B4-BE49-F238E27FC236}">
                <a16:creationId xmlns:a16="http://schemas.microsoft.com/office/drawing/2014/main" id="{BD8BDEF6-6A2D-5E35-D0C6-781BF2A1B192}"/>
              </a:ext>
            </a:extLst>
          </p:cNvPr>
          <p:cNvSpPr/>
          <p:nvPr/>
        </p:nvSpPr>
        <p:spPr>
          <a:xfrm>
            <a:off x="6105641" y="891610"/>
            <a:ext cx="2760344" cy="187162"/>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3" name="Chevron 36">
            <a:extLst>
              <a:ext uri="{FF2B5EF4-FFF2-40B4-BE49-F238E27FC236}">
                <a16:creationId xmlns:a16="http://schemas.microsoft.com/office/drawing/2014/main" id="{574BF5E2-5B49-77F8-F766-7E4584F1FD7D}"/>
              </a:ext>
            </a:extLst>
          </p:cNvPr>
          <p:cNvSpPr/>
          <p:nvPr/>
        </p:nvSpPr>
        <p:spPr>
          <a:xfrm>
            <a:off x="8974551" y="881533"/>
            <a:ext cx="2760344" cy="187162"/>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6" name="Rectangle 35">
            <a:extLst>
              <a:ext uri="{FF2B5EF4-FFF2-40B4-BE49-F238E27FC236}">
                <a16:creationId xmlns:a16="http://schemas.microsoft.com/office/drawing/2014/main" id="{2E0C8A33-728A-F17F-D120-C6210C3C1588}"/>
              </a:ext>
            </a:extLst>
          </p:cNvPr>
          <p:cNvSpPr/>
          <p:nvPr/>
        </p:nvSpPr>
        <p:spPr>
          <a:xfrm>
            <a:off x="9438572" y="555663"/>
            <a:ext cx="1619353" cy="307777"/>
          </a:xfrm>
          <a:prstGeom prst="rect">
            <a:avLst/>
          </a:prstGeom>
        </p:spPr>
        <p:txBody>
          <a:bodyPr wrap="none">
            <a:spAutoFit/>
          </a:bodyPr>
          <a:lstStyle/>
          <a:p>
            <a:pPr algn="ctr"/>
            <a:r>
              <a:rPr lang="fr-FR" sz="1400" b="1" dirty="0">
                <a:solidFill>
                  <a:prstClr val="black"/>
                </a:solidFill>
                <a:latin typeface="Century Gothic" panose="020B0502020202020204" pitchFamily="34" charset="0"/>
              </a:rPr>
              <a:t>Modèles retenus</a:t>
            </a:r>
          </a:p>
        </p:txBody>
      </p:sp>
      <p:sp>
        <p:nvSpPr>
          <p:cNvPr id="71" name="Pentagon 3">
            <a:extLst>
              <a:ext uri="{FF2B5EF4-FFF2-40B4-BE49-F238E27FC236}">
                <a16:creationId xmlns:a16="http://schemas.microsoft.com/office/drawing/2014/main" id="{95DBA324-3CD5-500E-7617-0442F8D7514B}"/>
              </a:ext>
            </a:extLst>
          </p:cNvPr>
          <p:cNvSpPr/>
          <p:nvPr/>
        </p:nvSpPr>
        <p:spPr>
          <a:xfrm>
            <a:off x="0" y="-1872"/>
            <a:ext cx="542274" cy="439200"/>
          </a:xfrm>
          <a:prstGeom prst="homePlate">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72" name="Chevron 83">
            <a:extLst>
              <a:ext uri="{FF2B5EF4-FFF2-40B4-BE49-F238E27FC236}">
                <a16:creationId xmlns:a16="http://schemas.microsoft.com/office/drawing/2014/main" id="{AD420B77-CDC2-3412-F3DC-CCF5ADEDDD13}"/>
              </a:ext>
            </a:extLst>
          </p:cNvPr>
          <p:cNvSpPr/>
          <p:nvPr/>
        </p:nvSpPr>
        <p:spPr>
          <a:xfrm>
            <a:off x="5139559" y="553"/>
            <a:ext cx="7391585" cy="425116"/>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73" name="TextBox 4">
            <a:extLst>
              <a:ext uri="{FF2B5EF4-FFF2-40B4-BE49-F238E27FC236}">
                <a16:creationId xmlns:a16="http://schemas.microsoft.com/office/drawing/2014/main" id="{AA91246E-16E2-2B0B-F292-769C93676662}"/>
              </a:ext>
            </a:extLst>
          </p:cNvPr>
          <p:cNvSpPr txBox="1"/>
          <p:nvPr/>
        </p:nvSpPr>
        <p:spPr>
          <a:xfrm>
            <a:off x="922576" y="35333"/>
            <a:ext cx="4689948" cy="369332"/>
          </a:xfrm>
          <a:prstGeom prst="rect">
            <a:avLst/>
          </a:prstGeom>
          <a:noFill/>
        </p:spPr>
        <p:txBody>
          <a:bodyPr wrap="square" rtlCol="0">
            <a:spAutoFit/>
          </a:bodyPr>
          <a:lstStyle/>
          <a:p>
            <a:r>
              <a:rPr lang="fr-FR" dirty="0">
                <a:solidFill>
                  <a:prstClr val="black"/>
                </a:solidFill>
                <a:latin typeface="Century Gothic" panose="020B0502020202020204" pitchFamily="34" charset="0"/>
              </a:rPr>
              <a:t>Méthodologie</a:t>
            </a:r>
          </a:p>
        </p:txBody>
      </p:sp>
      <p:sp>
        <p:nvSpPr>
          <p:cNvPr id="74" name="Oval 8">
            <a:extLst>
              <a:ext uri="{FF2B5EF4-FFF2-40B4-BE49-F238E27FC236}">
                <a16:creationId xmlns:a16="http://schemas.microsoft.com/office/drawing/2014/main" id="{F235E5ED-E6BF-A211-38BE-CB833B909CC3}"/>
              </a:ext>
            </a:extLst>
          </p:cNvPr>
          <p:cNvSpPr/>
          <p:nvPr/>
        </p:nvSpPr>
        <p:spPr>
          <a:xfrm>
            <a:off x="57168" y="66340"/>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1</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endParaRPr>
          </a:p>
        </p:txBody>
      </p:sp>
      <p:sp>
        <p:nvSpPr>
          <p:cNvPr id="75" name="Oval 10">
            <a:extLst>
              <a:ext uri="{FF2B5EF4-FFF2-40B4-BE49-F238E27FC236}">
                <a16:creationId xmlns:a16="http://schemas.microsoft.com/office/drawing/2014/main" id="{EB662C69-6B99-034C-19F8-F786BA617F1E}"/>
              </a:ext>
            </a:extLst>
          </p:cNvPr>
          <p:cNvSpPr/>
          <p:nvPr/>
        </p:nvSpPr>
        <p:spPr>
          <a:xfrm>
            <a:off x="5433118" y="74941"/>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solidFill>
                <a:prstClr val="white"/>
              </a:solidFill>
              <a:latin typeface="Caviar Dreams" pitchFamily="34" charset="0"/>
            </a:endParaRPr>
          </a:p>
        </p:txBody>
      </p:sp>
      <p:sp>
        <p:nvSpPr>
          <p:cNvPr id="76" name="Oval 75">
            <a:extLst>
              <a:ext uri="{FF2B5EF4-FFF2-40B4-BE49-F238E27FC236}">
                <a16:creationId xmlns:a16="http://schemas.microsoft.com/office/drawing/2014/main" id="{547B5BD9-588D-26E7-02A8-B7AE8D6E7667}"/>
              </a:ext>
            </a:extLst>
          </p:cNvPr>
          <p:cNvSpPr/>
          <p:nvPr/>
        </p:nvSpPr>
        <p:spPr>
          <a:xfrm>
            <a:off x="5757511"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77" name="Oval 5">
            <a:extLst>
              <a:ext uri="{FF2B5EF4-FFF2-40B4-BE49-F238E27FC236}">
                <a16:creationId xmlns:a16="http://schemas.microsoft.com/office/drawing/2014/main" id="{B192B22C-4EB1-6E5D-C9B3-89FA7C5637E3}"/>
              </a:ext>
            </a:extLst>
          </p:cNvPr>
          <p:cNvSpPr/>
          <p:nvPr/>
        </p:nvSpPr>
        <p:spPr>
          <a:xfrm>
            <a:off x="681059"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solidFill>
                <a:prstClr val="white"/>
              </a:solidFill>
              <a:latin typeface="Caviar Dreams" pitchFamily="34" charset="0"/>
            </a:endParaRPr>
          </a:p>
        </p:txBody>
      </p:sp>
      <mc:AlternateContent xmlns:mc="http://schemas.openxmlformats.org/markup-compatibility/2006" xmlns:psez="http://schemas.microsoft.com/office/powerpoint/2016/sectionzoom">
        <mc:Choice Requires="psez">
          <p:graphicFrame>
            <p:nvGraphicFramePr>
              <p:cNvPr id="4" name="Zoom de section 3">
                <a:extLst>
                  <a:ext uri="{FF2B5EF4-FFF2-40B4-BE49-F238E27FC236}">
                    <a16:creationId xmlns:a16="http://schemas.microsoft.com/office/drawing/2014/main" id="{4123A7DF-4D6A-1B7C-556A-27F18C1D38F0}"/>
                  </a:ext>
                </a:extLst>
              </p:cNvPr>
              <p:cNvGraphicFramePr>
                <a:graphicFrameLocks noChangeAspect="1"/>
              </p:cNvGraphicFramePr>
              <p:nvPr/>
            </p:nvGraphicFramePr>
            <p:xfrm>
              <a:off x="0" y="3429000"/>
              <a:ext cx="3710886" cy="2087372"/>
            </p:xfrm>
            <a:graphic>
              <a:graphicData uri="http://schemas.microsoft.com/office/powerpoint/2016/sectionzoom">
                <psez:sectionZm>
                  <psez:sectionZmObj sectionId="{91DFFCF8-6423-4C3F-ACCF-5A2B79E60E3C}">
                    <psez:zmPr id="{8D257EE5-0034-4DB9-A365-B173C3B17EBB}" transitionDur="1000" showBg="0">
                      <p166:blipFill xmlns:p166="http://schemas.microsoft.com/office/powerpoint/2016/6/main">
                        <a:blip r:embed="rId3"/>
                        <a:stretch>
                          <a:fillRect/>
                        </a:stretch>
                      </p166:blipFill>
                      <p166:spPr xmlns:p166="http://schemas.microsoft.com/office/powerpoint/2016/6/main">
                        <a:xfrm>
                          <a:off x="0" y="0"/>
                          <a:ext cx="3710886" cy="2087372"/>
                        </a:xfrm>
                        <a:prstGeom prst="rect">
                          <a:avLst/>
                        </a:prstGeom>
                      </p166:spPr>
                    </psez:zmPr>
                  </psez:sectionZmObj>
                </psez:sectionZm>
              </a:graphicData>
            </a:graphic>
          </p:graphicFrame>
        </mc:Choice>
        <mc:Fallback xmlns="">
          <p:pic>
            <p:nvPicPr>
              <p:cNvPr id="4" name="Zoom de section 3">
                <a:hlinkClick r:id="rId4" action="ppaction://hlinksldjump"/>
                <a:extLst>
                  <a:ext uri="{FF2B5EF4-FFF2-40B4-BE49-F238E27FC236}">
                    <a16:creationId xmlns:a16="http://schemas.microsoft.com/office/drawing/2014/main" id="{4123A7DF-4D6A-1B7C-556A-27F18C1D38F0}"/>
                  </a:ext>
                </a:extLst>
              </p:cNvPr>
              <p:cNvPicPr>
                <a:picLocks noGrp="1" noRot="1" noChangeAspect="1" noMove="1" noResize="1" noEditPoints="1" noAdjustHandles="1" noChangeArrowheads="1" noChangeShapeType="1"/>
              </p:cNvPicPr>
              <p:nvPr/>
            </p:nvPicPr>
            <p:blipFill>
              <a:blip r:embed="rId5"/>
              <a:stretch>
                <a:fillRect/>
              </a:stretch>
            </p:blipFill>
            <p:spPr>
              <a:xfrm>
                <a:off x="0" y="3429000"/>
                <a:ext cx="3710886" cy="2087372"/>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6" name="Zoom de section 5">
                <a:extLst>
                  <a:ext uri="{FF2B5EF4-FFF2-40B4-BE49-F238E27FC236}">
                    <a16:creationId xmlns:a16="http://schemas.microsoft.com/office/drawing/2014/main" id="{BF319032-3DE6-21E4-EDEB-8A1F67F382F4}"/>
                  </a:ext>
                </a:extLst>
              </p:cNvPr>
              <p:cNvGraphicFramePr>
                <a:graphicFrameLocks noChangeAspect="1"/>
              </p:cNvGraphicFramePr>
              <p:nvPr/>
            </p:nvGraphicFramePr>
            <p:xfrm>
              <a:off x="2838890" y="3429000"/>
              <a:ext cx="3716539" cy="2090552"/>
            </p:xfrm>
            <a:graphic>
              <a:graphicData uri="http://schemas.microsoft.com/office/powerpoint/2016/sectionzoom">
                <psez:sectionZm>
                  <psez:sectionZmObj sectionId="{59287BC5-22E0-4C32-8D88-FAB70EE91B7E}">
                    <psez:zmPr id="{2F781B4E-3985-48AC-AFCD-97E5A9644A94}" transitionDur="1000" showBg="0">
                      <p166:blipFill xmlns:p166="http://schemas.microsoft.com/office/powerpoint/2016/6/main">
                        <a:blip r:embed="rId6"/>
                        <a:stretch>
                          <a:fillRect/>
                        </a:stretch>
                      </p166:blipFill>
                      <p166:spPr xmlns:p166="http://schemas.microsoft.com/office/powerpoint/2016/6/main">
                        <a:xfrm>
                          <a:off x="0" y="0"/>
                          <a:ext cx="3716539" cy="2090552"/>
                        </a:xfrm>
                        <a:prstGeom prst="rect">
                          <a:avLst/>
                        </a:prstGeom>
                      </p166:spPr>
                    </psez:zmPr>
                  </psez:sectionZmObj>
                </psez:sectionZm>
              </a:graphicData>
            </a:graphic>
          </p:graphicFrame>
        </mc:Choice>
        <mc:Fallback xmlns="">
          <p:pic>
            <p:nvPicPr>
              <p:cNvPr id="6" name="Zoom de section 5">
                <a:hlinkClick r:id="rId7" action="ppaction://hlinksldjump"/>
                <a:extLst>
                  <a:ext uri="{FF2B5EF4-FFF2-40B4-BE49-F238E27FC236}">
                    <a16:creationId xmlns:a16="http://schemas.microsoft.com/office/drawing/2014/main" id="{BF319032-3DE6-21E4-EDEB-8A1F67F382F4}"/>
                  </a:ext>
                </a:extLst>
              </p:cNvPr>
              <p:cNvPicPr>
                <a:picLocks noGrp="1" noRot="1" noChangeAspect="1" noMove="1" noResize="1" noEditPoints="1" noAdjustHandles="1" noChangeArrowheads="1" noChangeShapeType="1"/>
              </p:cNvPicPr>
              <p:nvPr/>
            </p:nvPicPr>
            <p:blipFill>
              <a:blip r:embed="rId8"/>
              <a:stretch>
                <a:fillRect/>
              </a:stretch>
            </p:blipFill>
            <p:spPr>
              <a:xfrm>
                <a:off x="2838890" y="3429000"/>
                <a:ext cx="3716539" cy="2090552"/>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8" name="Zoom de section 7">
                <a:extLst>
                  <a:ext uri="{FF2B5EF4-FFF2-40B4-BE49-F238E27FC236}">
                    <a16:creationId xmlns:a16="http://schemas.microsoft.com/office/drawing/2014/main" id="{1324D41B-C7D2-8A7C-F5C8-B8A367B20F7F}"/>
                  </a:ext>
                </a:extLst>
              </p:cNvPr>
              <p:cNvGraphicFramePr>
                <a:graphicFrameLocks noChangeAspect="1"/>
              </p:cNvGraphicFramePr>
              <p:nvPr/>
            </p:nvGraphicFramePr>
            <p:xfrm>
              <a:off x="5613308" y="3429000"/>
              <a:ext cx="3716537" cy="2090552"/>
            </p:xfrm>
            <a:graphic>
              <a:graphicData uri="http://schemas.microsoft.com/office/powerpoint/2016/sectionzoom">
                <psez:sectionZm>
                  <psez:sectionZmObj sectionId="{43DFC2E3-EAC2-48DE-BA7E-17E3E561E795}">
                    <psez:zmPr id="{65713F3B-59C0-4633-8A77-50835F3201F7}" transitionDur="1000" showBg="0">
                      <p166:blipFill xmlns:p166="http://schemas.microsoft.com/office/powerpoint/2016/6/main">
                        <a:blip r:embed="rId9"/>
                        <a:stretch>
                          <a:fillRect/>
                        </a:stretch>
                      </p166:blipFill>
                      <p166:spPr xmlns:p166="http://schemas.microsoft.com/office/powerpoint/2016/6/main">
                        <a:xfrm>
                          <a:off x="0" y="0"/>
                          <a:ext cx="3716537" cy="2090552"/>
                        </a:xfrm>
                        <a:prstGeom prst="rect">
                          <a:avLst/>
                        </a:prstGeom>
                      </p166:spPr>
                    </psez:zmPr>
                  </psez:sectionZmObj>
                </psez:sectionZm>
              </a:graphicData>
            </a:graphic>
          </p:graphicFrame>
        </mc:Choice>
        <mc:Fallback xmlns="">
          <p:pic>
            <p:nvPicPr>
              <p:cNvPr id="8" name="Zoom de section 7">
                <a:hlinkClick r:id="rId10" action="ppaction://hlinksldjump"/>
                <a:extLst>
                  <a:ext uri="{FF2B5EF4-FFF2-40B4-BE49-F238E27FC236}">
                    <a16:creationId xmlns:a16="http://schemas.microsoft.com/office/drawing/2014/main" id="{1324D41B-C7D2-8A7C-F5C8-B8A367B20F7F}"/>
                  </a:ext>
                </a:extLst>
              </p:cNvPr>
              <p:cNvPicPr>
                <a:picLocks noGrp="1" noRot="1" noChangeAspect="1" noMove="1" noResize="1" noEditPoints="1" noAdjustHandles="1" noChangeArrowheads="1" noChangeShapeType="1"/>
              </p:cNvPicPr>
              <p:nvPr/>
            </p:nvPicPr>
            <p:blipFill>
              <a:blip r:embed="rId11"/>
              <a:stretch>
                <a:fillRect/>
              </a:stretch>
            </p:blipFill>
            <p:spPr>
              <a:xfrm>
                <a:off x="5613308" y="3429000"/>
                <a:ext cx="3716537" cy="2090552"/>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10" name="Zoom de section 9">
                <a:extLst>
                  <a:ext uri="{FF2B5EF4-FFF2-40B4-BE49-F238E27FC236}">
                    <a16:creationId xmlns:a16="http://schemas.microsoft.com/office/drawing/2014/main" id="{6336F7D2-67B5-F4EA-4CC1-65BF8B178C55}"/>
                  </a:ext>
                </a:extLst>
              </p:cNvPr>
              <p:cNvGraphicFramePr>
                <a:graphicFrameLocks noChangeAspect="1"/>
              </p:cNvGraphicFramePr>
              <p:nvPr/>
            </p:nvGraphicFramePr>
            <p:xfrm>
              <a:off x="8457851" y="3440289"/>
              <a:ext cx="3716537" cy="2090552"/>
            </p:xfrm>
            <a:graphic>
              <a:graphicData uri="http://schemas.microsoft.com/office/powerpoint/2016/sectionzoom">
                <psez:sectionZm>
                  <psez:sectionZmObj sectionId="{B1BFC884-5481-46E2-BD19-AED706DBD1E9}">
                    <psez:zmPr id="{9D12EC09-95BF-412C-8FE9-402C1F2A1E57}" transitionDur="1000" showBg="0">
                      <p166:blipFill xmlns:p166="http://schemas.microsoft.com/office/powerpoint/2016/6/main">
                        <a:blip r:embed="rId12"/>
                        <a:stretch>
                          <a:fillRect/>
                        </a:stretch>
                      </p166:blipFill>
                      <p166:spPr xmlns:p166="http://schemas.microsoft.com/office/powerpoint/2016/6/main">
                        <a:xfrm>
                          <a:off x="0" y="0"/>
                          <a:ext cx="3716537" cy="2090552"/>
                        </a:xfrm>
                        <a:prstGeom prst="rect">
                          <a:avLst/>
                        </a:prstGeom>
                      </p166:spPr>
                    </psez:zmPr>
                  </psez:sectionZmObj>
                </psez:sectionZm>
              </a:graphicData>
            </a:graphic>
          </p:graphicFrame>
        </mc:Choice>
        <mc:Fallback xmlns="">
          <p:pic>
            <p:nvPicPr>
              <p:cNvPr id="10" name="Zoom de section 9">
                <a:hlinkClick r:id="rId13" action="ppaction://hlinksldjump"/>
                <a:extLst>
                  <a:ext uri="{FF2B5EF4-FFF2-40B4-BE49-F238E27FC236}">
                    <a16:creationId xmlns:a16="http://schemas.microsoft.com/office/drawing/2014/main" id="{6336F7D2-67B5-F4EA-4CC1-65BF8B178C55}"/>
                  </a:ext>
                </a:extLst>
              </p:cNvPr>
              <p:cNvPicPr>
                <a:picLocks noGrp="1" noRot="1" noChangeAspect="1" noMove="1" noResize="1" noEditPoints="1" noAdjustHandles="1" noChangeArrowheads="1" noChangeShapeType="1"/>
              </p:cNvPicPr>
              <p:nvPr/>
            </p:nvPicPr>
            <p:blipFill>
              <a:blip r:embed="rId14"/>
              <a:stretch>
                <a:fillRect/>
              </a:stretch>
            </p:blipFill>
            <p:spPr>
              <a:xfrm>
                <a:off x="8457851" y="3440289"/>
                <a:ext cx="3716537" cy="2090552"/>
              </a:xfrm>
              <a:prstGeom prst="rect">
                <a:avLst/>
              </a:prstGeom>
            </p:spPr>
          </p:pic>
        </mc:Fallback>
      </mc:AlternateContent>
      <p:sp>
        <p:nvSpPr>
          <p:cNvPr id="9" name="Bande diagonale 60">
            <a:extLst>
              <a:ext uri="{FF2B5EF4-FFF2-40B4-BE49-F238E27FC236}">
                <a16:creationId xmlns:a16="http://schemas.microsoft.com/office/drawing/2014/main" id="{C965E152-D482-6A55-219B-541C70E6CC9A}"/>
              </a:ext>
            </a:extLst>
          </p:cNvPr>
          <p:cNvSpPr/>
          <p:nvPr/>
        </p:nvSpPr>
        <p:spPr>
          <a:xfrm rot="2616170">
            <a:off x="2856283" y="3208509"/>
            <a:ext cx="7489093" cy="7132473"/>
          </a:xfrm>
          <a:prstGeom prst="diagStripe">
            <a:avLst>
              <a:gd name="adj" fmla="val 98942"/>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schemeClr val="tx1"/>
              </a:solidFill>
            </a:endParaRPr>
          </a:p>
        </p:txBody>
      </p:sp>
      <p:pic>
        <p:nvPicPr>
          <p:cNvPr id="12" name="Picture 6">
            <a:extLst>
              <a:ext uri="{FF2B5EF4-FFF2-40B4-BE49-F238E27FC236}">
                <a16:creationId xmlns:a16="http://schemas.microsoft.com/office/drawing/2014/main" id="{B84098D7-1CDE-F7A4-C176-2E273EC0D0EC}"/>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7168" y="6286716"/>
            <a:ext cx="534542" cy="516944"/>
          </a:xfrm>
          <a:prstGeom prst="rect">
            <a:avLst/>
          </a:prstGeom>
        </p:spPr>
      </p:pic>
    </p:spTree>
    <p:extLst>
      <p:ext uri="{BB962C8B-B14F-4D97-AF65-F5344CB8AC3E}">
        <p14:creationId xmlns:p14="http://schemas.microsoft.com/office/powerpoint/2010/main" val="417611761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Connecteur 3">
            <a:extLst>
              <a:ext uri="{FF2B5EF4-FFF2-40B4-BE49-F238E27FC236}">
                <a16:creationId xmlns:a16="http://schemas.microsoft.com/office/drawing/2014/main" id="{C7AE3046-AB4C-46CC-BF2C-57EDDE5752EB}"/>
              </a:ext>
            </a:extLst>
          </p:cNvPr>
          <p:cNvSpPr/>
          <p:nvPr/>
        </p:nvSpPr>
        <p:spPr>
          <a:xfrm>
            <a:off x="3238501" y="571501"/>
            <a:ext cx="5714998" cy="5714998"/>
          </a:xfrm>
          <a:prstGeom prst="flowChartConnector">
            <a:avLst/>
          </a:prstGeom>
          <a:solidFill>
            <a:srgbClr val="145A60">
              <a:alpha val="50000"/>
            </a:srgbClr>
          </a:solidFill>
          <a:ln w="254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sz="6000" b="1" dirty="0">
              <a:solidFill>
                <a:schemeClr val="tx1"/>
              </a:solidFill>
              <a:latin typeface="Century Gothic" panose="020B0502020202020204" pitchFamily="34" charset="0"/>
            </a:endParaRPr>
          </a:p>
        </p:txBody>
      </p:sp>
      <p:sp>
        <p:nvSpPr>
          <p:cNvPr id="6" name="ZoneTexte 5">
            <a:extLst>
              <a:ext uri="{FF2B5EF4-FFF2-40B4-BE49-F238E27FC236}">
                <a16:creationId xmlns:a16="http://schemas.microsoft.com/office/drawing/2014/main" id="{EBB7821D-16BB-4F3F-B269-77AE72243834}"/>
              </a:ext>
            </a:extLst>
          </p:cNvPr>
          <p:cNvSpPr txBox="1"/>
          <p:nvPr/>
        </p:nvSpPr>
        <p:spPr>
          <a:xfrm>
            <a:off x="4336026" y="2330245"/>
            <a:ext cx="3657600" cy="2153265"/>
          </a:xfrm>
          <a:prstGeom prst="rect">
            <a:avLst/>
          </a:prstGeom>
          <a:noFill/>
        </p:spPr>
        <p:txBody>
          <a:bodyPr wrap="square" rtlCol="0">
            <a:spAutoFit/>
          </a:bodyPr>
          <a:lstStyle/>
          <a:p>
            <a:endParaRPr lang="fr-MA" dirty="0"/>
          </a:p>
        </p:txBody>
      </p:sp>
      <p:sp>
        <p:nvSpPr>
          <p:cNvPr id="9" name="ZoneTexte 8">
            <a:extLst>
              <a:ext uri="{FF2B5EF4-FFF2-40B4-BE49-F238E27FC236}">
                <a16:creationId xmlns:a16="http://schemas.microsoft.com/office/drawing/2014/main" id="{EE2FBE16-4F89-4A60-80E5-BBA925F3B9F6}"/>
              </a:ext>
            </a:extLst>
          </p:cNvPr>
          <p:cNvSpPr txBox="1"/>
          <p:nvPr/>
        </p:nvSpPr>
        <p:spPr>
          <a:xfrm>
            <a:off x="3238501" y="2945212"/>
            <a:ext cx="5714997" cy="923330"/>
          </a:xfrm>
          <a:prstGeom prst="rect">
            <a:avLst/>
          </a:prstGeom>
          <a:noFill/>
        </p:spPr>
        <p:txBody>
          <a:bodyPr wrap="square" rtlCol="0">
            <a:spAutoFit/>
          </a:bodyPr>
          <a:lstStyle/>
          <a:p>
            <a:pPr algn="ctr"/>
            <a:r>
              <a:rPr lang="fr-MA" sz="5400" b="1" dirty="0">
                <a:latin typeface="Century Gothic" panose="020B0502020202020204" pitchFamily="34" charset="0"/>
              </a:rPr>
              <a:t>kNN-LWPLSR</a:t>
            </a:r>
            <a:endParaRPr lang="fr-MA" sz="1600" b="1" dirty="0">
              <a:latin typeface="Century Gothic" panose="020B0502020202020204" pitchFamily="34" charset="0"/>
            </a:endParaRPr>
          </a:p>
        </p:txBody>
      </p:sp>
    </p:spTree>
    <p:extLst>
      <p:ext uri="{BB962C8B-B14F-4D97-AF65-F5344CB8AC3E}">
        <p14:creationId xmlns:p14="http://schemas.microsoft.com/office/powerpoint/2010/main" val="1748205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hevron 83"/>
          <p:cNvSpPr/>
          <p:nvPr/>
        </p:nvSpPr>
        <p:spPr>
          <a:xfrm>
            <a:off x="5139559" y="553"/>
            <a:ext cx="7391585" cy="425116"/>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85" name="Pentagon 3"/>
          <p:cNvSpPr/>
          <p:nvPr/>
        </p:nvSpPr>
        <p:spPr>
          <a:xfrm>
            <a:off x="0" y="-1872"/>
            <a:ext cx="542274" cy="439200"/>
          </a:xfrm>
          <a:prstGeom prst="homePlate">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86" name="TextBox 4"/>
          <p:cNvSpPr txBox="1"/>
          <p:nvPr/>
        </p:nvSpPr>
        <p:spPr>
          <a:xfrm>
            <a:off x="922576" y="35333"/>
            <a:ext cx="4689948" cy="369332"/>
          </a:xfrm>
          <a:prstGeom prst="rect">
            <a:avLst/>
          </a:prstGeom>
          <a:noFill/>
        </p:spPr>
        <p:txBody>
          <a:bodyPr wrap="square" rtlCol="0">
            <a:spAutoFit/>
          </a:bodyPr>
          <a:lstStyle/>
          <a:p>
            <a:r>
              <a:rPr lang="fr-FR" dirty="0">
                <a:solidFill>
                  <a:prstClr val="black"/>
                </a:solidFill>
                <a:latin typeface="Century Gothic" panose="020B0502020202020204" pitchFamily="34" charset="0"/>
              </a:rPr>
              <a:t>Méthodologie</a:t>
            </a:r>
          </a:p>
        </p:txBody>
      </p:sp>
      <p:sp>
        <p:nvSpPr>
          <p:cNvPr id="68" name="Oval 10"/>
          <p:cNvSpPr/>
          <p:nvPr/>
        </p:nvSpPr>
        <p:spPr>
          <a:xfrm>
            <a:off x="5433118" y="74941"/>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solidFill>
                <a:prstClr val="white"/>
              </a:solidFill>
              <a:latin typeface="Caviar Dreams" pitchFamily="34" charset="0"/>
            </a:endParaRPr>
          </a:p>
        </p:txBody>
      </p:sp>
      <p:sp>
        <p:nvSpPr>
          <p:cNvPr id="30" name="Oval 29">
            <a:extLst>
              <a:ext uri="{FF2B5EF4-FFF2-40B4-BE49-F238E27FC236}">
                <a16:creationId xmlns:a16="http://schemas.microsoft.com/office/drawing/2014/main" id="{DA7CAC73-AF59-42F6-9C2B-C493954A9421}"/>
              </a:ext>
            </a:extLst>
          </p:cNvPr>
          <p:cNvSpPr/>
          <p:nvPr/>
        </p:nvSpPr>
        <p:spPr>
          <a:xfrm>
            <a:off x="5757511"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65" name="Oval 5"/>
          <p:cNvSpPr/>
          <p:nvPr/>
        </p:nvSpPr>
        <p:spPr>
          <a:xfrm>
            <a:off x="5413044" y="70723"/>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solidFill>
                <a:prstClr val="white"/>
              </a:solidFill>
              <a:latin typeface="Caviar Dreams" pitchFamily="34" charset="0"/>
            </a:endParaRPr>
          </a:p>
        </p:txBody>
      </p:sp>
      <p:sp>
        <p:nvSpPr>
          <p:cNvPr id="2" name="Espace réservé du numéro de diapositive 22">
            <a:extLst>
              <a:ext uri="{FF2B5EF4-FFF2-40B4-BE49-F238E27FC236}">
                <a16:creationId xmlns:a16="http://schemas.microsoft.com/office/drawing/2014/main" id="{8B35BEF5-9DC2-E0DE-9207-36B13B0BD20C}"/>
              </a:ext>
            </a:extLst>
          </p:cNvPr>
          <p:cNvSpPr txBox="1">
            <a:spLocks/>
          </p:cNvSpPr>
          <p:nvPr/>
        </p:nvSpPr>
        <p:spPr>
          <a:xfrm>
            <a:off x="11755998" y="6501439"/>
            <a:ext cx="628913" cy="35656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E7DC1A7-DA5D-45DE-8174-4FBCD0BDB448}" type="slidenum">
              <a:rPr lang="fr-FR" b="1" smtClean="0"/>
              <a:pPr/>
              <a:t>23</a:t>
            </a:fld>
            <a:endParaRPr lang="fr-FR" b="1" dirty="0"/>
          </a:p>
        </p:txBody>
      </p:sp>
      <p:sp>
        <p:nvSpPr>
          <p:cNvPr id="18" name="Chevron 6">
            <a:extLst>
              <a:ext uri="{FF2B5EF4-FFF2-40B4-BE49-F238E27FC236}">
                <a16:creationId xmlns:a16="http://schemas.microsoft.com/office/drawing/2014/main" id="{4AB944BD-EEC1-C999-4CC9-CF7F569D3195}"/>
              </a:ext>
            </a:extLst>
          </p:cNvPr>
          <p:cNvSpPr/>
          <p:nvPr/>
        </p:nvSpPr>
        <p:spPr>
          <a:xfrm>
            <a:off x="395840" y="906134"/>
            <a:ext cx="2730815" cy="187200"/>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22" name="Isosceles Triangle 35">
            <a:extLst>
              <a:ext uri="{FF2B5EF4-FFF2-40B4-BE49-F238E27FC236}">
                <a16:creationId xmlns:a16="http://schemas.microsoft.com/office/drawing/2014/main" id="{809AF80B-FBB2-D20B-90BE-C4847D5E0CA2}"/>
              </a:ext>
            </a:extLst>
          </p:cNvPr>
          <p:cNvSpPr/>
          <p:nvPr/>
        </p:nvSpPr>
        <p:spPr>
          <a:xfrm rot="10800000">
            <a:off x="10248251" y="1145821"/>
            <a:ext cx="288000" cy="144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Chevron 36">
            <a:extLst>
              <a:ext uri="{FF2B5EF4-FFF2-40B4-BE49-F238E27FC236}">
                <a16:creationId xmlns:a16="http://schemas.microsoft.com/office/drawing/2014/main" id="{B9C36B40-39CE-A1C8-0479-00968106ACDE}"/>
              </a:ext>
            </a:extLst>
          </p:cNvPr>
          <p:cNvSpPr/>
          <p:nvPr/>
        </p:nvSpPr>
        <p:spPr>
          <a:xfrm>
            <a:off x="3236731" y="900720"/>
            <a:ext cx="2760344" cy="187162"/>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2" name="Chevron 36">
            <a:extLst>
              <a:ext uri="{FF2B5EF4-FFF2-40B4-BE49-F238E27FC236}">
                <a16:creationId xmlns:a16="http://schemas.microsoft.com/office/drawing/2014/main" id="{CEE0E080-CCA6-DBC5-B30D-CCFE37039F0E}"/>
              </a:ext>
            </a:extLst>
          </p:cNvPr>
          <p:cNvSpPr/>
          <p:nvPr/>
        </p:nvSpPr>
        <p:spPr>
          <a:xfrm>
            <a:off x="6105641" y="891610"/>
            <a:ext cx="2760344" cy="187162"/>
          </a:xfrm>
          <a:prstGeom prst="chevron">
            <a:avLst/>
          </a:prstGeom>
          <a:solidFill>
            <a:srgbClr val="99B7BA"/>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3" name="Chevron 36">
            <a:extLst>
              <a:ext uri="{FF2B5EF4-FFF2-40B4-BE49-F238E27FC236}">
                <a16:creationId xmlns:a16="http://schemas.microsoft.com/office/drawing/2014/main" id="{B65788E7-74EA-8E73-2BDC-7806929E6224}"/>
              </a:ext>
            </a:extLst>
          </p:cNvPr>
          <p:cNvSpPr/>
          <p:nvPr/>
        </p:nvSpPr>
        <p:spPr>
          <a:xfrm>
            <a:off x="8974551" y="881533"/>
            <a:ext cx="2760344" cy="187162"/>
          </a:xfrm>
          <a:prstGeom prst="chevron">
            <a:avLst/>
          </a:prstGeom>
          <a:solidFill>
            <a:srgbClr val="145A6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71" name="Pentagon 3">
            <a:extLst>
              <a:ext uri="{FF2B5EF4-FFF2-40B4-BE49-F238E27FC236}">
                <a16:creationId xmlns:a16="http://schemas.microsoft.com/office/drawing/2014/main" id="{57D0E6F5-78A7-41FF-946F-9E13F35243BC}"/>
              </a:ext>
            </a:extLst>
          </p:cNvPr>
          <p:cNvSpPr/>
          <p:nvPr/>
        </p:nvSpPr>
        <p:spPr>
          <a:xfrm>
            <a:off x="0" y="-1872"/>
            <a:ext cx="542274" cy="439200"/>
          </a:xfrm>
          <a:prstGeom prst="homePlate">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72" name="Chevron 83">
            <a:extLst>
              <a:ext uri="{FF2B5EF4-FFF2-40B4-BE49-F238E27FC236}">
                <a16:creationId xmlns:a16="http://schemas.microsoft.com/office/drawing/2014/main" id="{A94826AF-6A5C-4DBF-9C3D-1BF1232533CE}"/>
              </a:ext>
            </a:extLst>
          </p:cNvPr>
          <p:cNvSpPr/>
          <p:nvPr/>
        </p:nvSpPr>
        <p:spPr>
          <a:xfrm>
            <a:off x="5139559" y="553"/>
            <a:ext cx="7391585" cy="425116"/>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73" name="TextBox 4">
            <a:extLst>
              <a:ext uri="{FF2B5EF4-FFF2-40B4-BE49-F238E27FC236}">
                <a16:creationId xmlns:a16="http://schemas.microsoft.com/office/drawing/2014/main" id="{4E8A4DC9-FD95-47E9-8C5A-243A772469F3}"/>
              </a:ext>
            </a:extLst>
          </p:cNvPr>
          <p:cNvSpPr txBox="1"/>
          <p:nvPr/>
        </p:nvSpPr>
        <p:spPr>
          <a:xfrm>
            <a:off x="922576" y="35333"/>
            <a:ext cx="4689948" cy="369332"/>
          </a:xfrm>
          <a:prstGeom prst="rect">
            <a:avLst/>
          </a:prstGeom>
          <a:noFill/>
        </p:spPr>
        <p:txBody>
          <a:bodyPr wrap="square" rtlCol="0">
            <a:spAutoFit/>
          </a:bodyPr>
          <a:lstStyle/>
          <a:p>
            <a:r>
              <a:rPr lang="fr-FR" dirty="0">
                <a:solidFill>
                  <a:prstClr val="black"/>
                </a:solidFill>
                <a:latin typeface="Century Gothic" panose="020B0502020202020204" pitchFamily="34" charset="0"/>
              </a:rPr>
              <a:t>Méthodologie</a:t>
            </a:r>
          </a:p>
        </p:txBody>
      </p:sp>
      <p:sp>
        <p:nvSpPr>
          <p:cNvPr id="74" name="Oval 8">
            <a:extLst>
              <a:ext uri="{FF2B5EF4-FFF2-40B4-BE49-F238E27FC236}">
                <a16:creationId xmlns:a16="http://schemas.microsoft.com/office/drawing/2014/main" id="{B97B6ED5-AAD0-4A8F-BD69-9014B9B05A93}"/>
              </a:ext>
            </a:extLst>
          </p:cNvPr>
          <p:cNvSpPr/>
          <p:nvPr/>
        </p:nvSpPr>
        <p:spPr>
          <a:xfrm>
            <a:off x="57168" y="66340"/>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1</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endParaRPr>
          </a:p>
        </p:txBody>
      </p:sp>
      <p:sp>
        <p:nvSpPr>
          <p:cNvPr id="75" name="Oval 10">
            <a:extLst>
              <a:ext uri="{FF2B5EF4-FFF2-40B4-BE49-F238E27FC236}">
                <a16:creationId xmlns:a16="http://schemas.microsoft.com/office/drawing/2014/main" id="{051E68F7-FDC8-484A-AB0C-C6D9D923DABD}"/>
              </a:ext>
            </a:extLst>
          </p:cNvPr>
          <p:cNvSpPr/>
          <p:nvPr/>
        </p:nvSpPr>
        <p:spPr>
          <a:xfrm>
            <a:off x="5433118" y="74941"/>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solidFill>
                <a:prstClr val="white"/>
              </a:solidFill>
              <a:latin typeface="Caviar Dreams" pitchFamily="34" charset="0"/>
            </a:endParaRPr>
          </a:p>
        </p:txBody>
      </p:sp>
      <p:sp>
        <p:nvSpPr>
          <p:cNvPr id="76" name="Oval 75">
            <a:extLst>
              <a:ext uri="{FF2B5EF4-FFF2-40B4-BE49-F238E27FC236}">
                <a16:creationId xmlns:a16="http://schemas.microsoft.com/office/drawing/2014/main" id="{38E220DD-C247-4844-A92E-BF89D2B98B49}"/>
              </a:ext>
            </a:extLst>
          </p:cNvPr>
          <p:cNvSpPr/>
          <p:nvPr/>
        </p:nvSpPr>
        <p:spPr>
          <a:xfrm>
            <a:off x="5757511"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77" name="Oval 5">
            <a:extLst>
              <a:ext uri="{FF2B5EF4-FFF2-40B4-BE49-F238E27FC236}">
                <a16:creationId xmlns:a16="http://schemas.microsoft.com/office/drawing/2014/main" id="{8E7CF235-540D-459D-8225-DE0CED3BF388}"/>
              </a:ext>
            </a:extLst>
          </p:cNvPr>
          <p:cNvSpPr/>
          <p:nvPr/>
        </p:nvSpPr>
        <p:spPr>
          <a:xfrm>
            <a:off x="681059"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solidFill>
                <a:prstClr val="white"/>
              </a:solidFill>
              <a:latin typeface="Caviar Dreams" pitchFamily="34" charset="0"/>
            </a:endParaRPr>
          </a:p>
        </p:txBody>
      </p:sp>
      <p:sp>
        <p:nvSpPr>
          <p:cNvPr id="9" name="Bande diagonale 60">
            <a:extLst>
              <a:ext uri="{FF2B5EF4-FFF2-40B4-BE49-F238E27FC236}">
                <a16:creationId xmlns:a16="http://schemas.microsoft.com/office/drawing/2014/main" id="{64556477-4701-DD08-826A-454FF5449787}"/>
              </a:ext>
            </a:extLst>
          </p:cNvPr>
          <p:cNvSpPr/>
          <p:nvPr/>
        </p:nvSpPr>
        <p:spPr>
          <a:xfrm rot="2616170">
            <a:off x="2856283" y="3208509"/>
            <a:ext cx="7489093" cy="7132473"/>
          </a:xfrm>
          <a:prstGeom prst="diagStripe">
            <a:avLst>
              <a:gd name="adj" fmla="val 98942"/>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schemeClr val="tx1"/>
              </a:solidFill>
            </a:endParaRPr>
          </a:p>
        </p:txBody>
      </p:sp>
      <p:pic>
        <p:nvPicPr>
          <p:cNvPr id="12" name="Picture 6">
            <a:extLst>
              <a:ext uri="{FF2B5EF4-FFF2-40B4-BE49-F238E27FC236}">
                <a16:creationId xmlns:a16="http://schemas.microsoft.com/office/drawing/2014/main" id="{0D84F016-B38D-1944-F5DB-E8D7DA832F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137" y="6242967"/>
            <a:ext cx="534542" cy="516944"/>
          </a:xfrm>
          <a:prstGeom prst="rect">
            <a:avLst/>
          </a:prstGeom>
        </p:spPr>
      </p:pic>
      <p:sp>
        <p:nvSpPr>
          <p:cNvPr id="41" name="Rectangle 40">
            <a:extLst>
              <a:ext uri="{FF2B5EF4-FFF2-40B4-BE49-F238E27FC236}">
                <a16:creationId xmlns:a16="http://schemas.microsoft.com/office/drawing/2014/main" id="{F552072D-BED7-4830-BBAF-9E91624742C7}"/>
              </a:ext>
            </a:extLst>
          </p:cNvPr>
          <p:cNvSpPr/>
          <p:nvPr/>
        </p:nvSpPr>
        <p:spPr>
          <a:xfrm>
            <a:off x="9438580" y="555663"/>
            <a:ext cx="1619353" cy="307777"/>
          </a:xfrm>
          <a:prstGeom prst="rect">
            <a:avLst/>
          </a:prstGeom>
        </p:spPr>
        <p:txBody>
          <a:bodyPr wrap="none">
            <a:spAutoFit/>
          </a:bodyPr>
          <a:lstStyle/>
          <a:p>
            <a:pPr algn="ctr"/>
            <a:r>
              <a:rPr lang="fr-FR" sz="1400" b="1" dirty="0">
                <a:solidFill>
                  <a:prstClr val="black"/>
                </a:solidFill>
                <a:latin typeface="Century Gothic" panose="020B0502020202020204" pitchFamily="34" charset="0"/>
              </a:rPr>
              <a:t>Modèles retenus</a:t>
            </a:r>
          </a:p>
        </p:txBody>
      </p:sp>
      <p:sp>
        <p:nvSpPr>
          <p:cNvPr id="42" name="Rectangle 41">
            <a:extLst>
              <a:ext uri="{FF2B5EF4-FFF2-40B4-BE49-F238E27FC236}">
                <a16:creationId xmlns:a16="http://schemas.microsoft.com/office/drawing/2014/main" id="{0DE084D8-F09E-4B67-89DC-8B832AA132AA}"/>
              </a:ext>
            </a:extLst>
          </p:cNvPr>
          <p:cNvSpPr/>
          <p:nvPr/>
        </p:nvSpPr>
        <p:spPr>
          <a:xfrm>
            <a:off x="1318338" y="575941"/>
            <a:ext cx="949299" cy="307777"/>
          </a:xfrm>
          <a:prstGeom prst="rect">
            <a:avLst/>
          </a:prstGeom>
        </p:spPr>
        <p:txBody>
          <a:bodyPr wrap="none">
            <a:spAutoFit/>
          </a:bodyPr>
          <a:lstStyle/>
          <a:p>
            <a:pPr algn="ctr"/>
            <a:r>
              <a:rPr lang="fr-MA" sz="1400" b="1" dirty="0">
                <a:solidFill>
                  <a:prstClr val="black"/>
                </a:solidFill>
                <a:latin typeface="Century Gothic" panose="020B0502020202020204" pitchFamily="34" charset="0"/>
              </a:rPr>
              <a:t>Données</a:t>
            </a:r>
            <a:endParaRPr lang="en-US" sz="1400" b="1" dirty="0">
              <a:solidFill>
                <a:prstClr val="black"/>
              </a:solidFill>
              <a:latin typeface="Century Gothic" panose="020B0502020202020204" pitchFamily="34" charset="0"/>
            </a:endParaRPr>
          </a:p>
        </p:txBody>
      </p:sp>
      <p:sp>
        <p:nvSpPr>
          <p:cNvPr id="43" name="Rectangle 42">
            <a:extLst>
              <a:ext uri="{FF2B5EF4-FFF2-40B4-BE49-F238E27FC236}">
                <a16:creationId xmlns:a16="http://schemas.microsoft.com/office/drawing/2014/main" id="{0F9B50D2-9064-42EF-9D05-6C31AD636BD5}"/>
              </a:ext>
            </a:extLst>
          </p:cNvPr>
          <p:cNvSpPr/>
          <p:nvPr/>
        </p:nvSpPr>
        <p:spPr>
          <a:xfrm>
            <a:off x="5459901" y="581923"/>
            <a:ext cx="4051823" cy="307777"/>
          </a:xfrm>
          <a:prstGeom prst="rect">
            <a:avLst/>
          </a:prstGeom>
        </p:spPr>
        <p:txBody>
          <a:bodyPr wrap="square">
            <a:spAutoFit/>
          </a:bodyPr>
          <a:lstStyle/>
          <a:p>
            <a:pPr algn="ctr"/>
            <a:r>
              <a:rPr lang="fr-FR" sz="1400" b="1" dirty="0">
                <a:solidFill>
                  <a:prstClr val="black"/>
                </a:solidFill>
                <a:latin typeface="Century Gothic" panose="020B0502020202020204" pitchFamily="34" charset="0"/>
              </a:rPr>
              <a:t>Métriques d’évaluation</a:t>
            </a:r>
            <a:endParaRPr lang="en-US" sz="1400" b="1" dirty="0">
              <a:solidFill>
                <a:prstClr val="black"/>
              </a:solidFill>
              <a:latin typeface="Century Gothic" panose="020B0502020202020204" pitchFamily="34" charset="0"/>
            </a:endParaRPr>
          </a:p>
        </p:txBody>
      </p:sp>
      <p:sp>
        <p:nvSpPr>
          <p:cNvPr id="44" name="Rectangle 43">
            <a:extLst>
              <a:ext uri="{FF2B5EF4-FFF2-40B4-BE49-F238E27FC236}">
                <a16:creationId xmlns:a16="http://schemas.microsoft.com/office/drawing/2014/main" id="{498DB954-1BA6-4BF6-9DB1-FC4257C3BA3C}"/>
              </a:ext>
            </a:extLst>
          </p:cNvPr>
          <p:cNvSpPr/>
          <p:nvPr/>
        </p:nvSpPr>
        <p:spPr>
          <a:xfrm>
            <a:off x="3784933" y="581924"/>
            <a:ext cx="1619547" cy="307777"/>
          </a:xfrm>
          <a:prstGeom prst="rect">
            <a:avLst/>
          </a:prstGeom>
        </p:spPr>
        <p:txBody>
          <a:bodyPr wrap="none">
            <a:spAutoFit/>
          </a:bodyPr>
          <a:lstStyle/>
          <a:p>
            <a:pPr algn="ctr"/>
            <a:r>
              <a:rPr lang="en-GB" sz="1400" b="1" dirty="0">
                <a:solidFill>
                  <a:prstClr val="black"/>
                </a:solidFill>
                <a:latin typeface="Century Gothic" panose="020B0502020202020204" pitchFamily="34" charset="0"/>
              </a:rPr>
              <a:t>Cadre Experimental</a:t>
            </a:r>
            <a:endParaRPr lang="en-US" sz="1400" b="1" dirty="0">
              <a:solidFill>
                <a:prstClr val="black"/>
              </a:solidFill>
              <a:latin typeface="Century Gothic" panose="020B0502020202020204" pitchFamily="34" charset="0"/>
            </a:endParaRPr>
          </a:p>
        </p:txBody>
      </p:sp>
      <p:sp>
        <p:nvSpPr>
          <p:cNvPr id="34" name="Rectangle : coins arrondis 21">
            <a:extLst>
              <a:ext uri="{FF2B5EF4-FFF2-40B4-BE49-F238E27FC236}">
                <a16:creationId xmlns:a16="http://schemas.microsoft.com/office/drawing/2014/main" id="{29CB2DBF-7769-48DF-973B-F3A30BD612CF}"/>
              </a:ext>
            </a:extLst>
          </p:cNvPr>
          <p:cNvSpPr/>
          <p:nvPr/>
        </p:nvSpPr>
        <p:spPr>
          <a:xfrm>
            <a:off x="345168" y="1444338"/>
            <a:ext cx="2425709" cy="607118"/>
          </a:xfrm>
          <a:prstGeom prst="roundRect">
            <a:avLst/>
          </a:prstGeom>
          <a:solidFill>
            <a:srgbClr val="99B7BA">
              <a:alpha val="15000"/>
            </a:srgbClr>
          </a:solidFill>
          <a:ln>
            <a:solidFill>
              <a:srgbClr val="0099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latin typeface="Century Gothic" panose="020B0502020202020204" pitchFamily="34" charset="0"/>
                <a:cs typeface="Times New Roman" panose="02020603050405020304" pitchFamily="18" charset="0"/>
              </a:rPr>
              <a:t>kNN-LWPLSR</a:t>
            </a:r>
          </a:p>
        </p:txBody>
      </p:sp>
      <p:sp>
        <p:nvSpPr>
          <p:cNvPr id="36" name="Organigramme : Connecteur 3">
            <a:extLst>
              <a:ext uri="{FF2B5EF4-FFF2-40B4-BE49-F238E27FC236}">
                <a16:creationId xmlns:a16="http://schemas.microsoft.com/office/drawing/2014/main" id="{0B77C85B-45CB-4266-8F63-EA1924284554}"/>
              </a:ext>
            </a:extLst>
          </p:cNvPr>
          <p:cNvSpPr/>
          <p:nvPr/>
        </p:nvSpPr>
        <p:spPr>
          <a:xfrm>
            <a:off x="-2005781" y="-4672781"/>
            <a:ext cx="16203562" cy="16203562"/>
          </a:xfrm>
          <a:prstGeom prst="flowChartConnector">
            <a:avLst/>
          </a:prstGeom>
          <a:noFill/>
          <a:ln w="254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sz="6000" b="1" dirty="0">
              <a:solidFill>
                <a:schemeClr val="tx1"/>
              </a:solidFill>
              <a:latin typeface="Century Gothic" panose="020B0502020202020204" pitchFamily="34" charset="0"/>
            </a:endParaRPr>
          </a:p>
        </p:txBody>
      </p:sp>
      <p:sp>
        <p:nvSpPr>
          <p:cNvPr id="46" name="TextBox 45">
            <a:extLst>
              <a:ext uri="{FF2B5EF4-FFF2-40B4-BE49-F238E27FC236}">
                <a16:creationId xmlns:a16="http://schemas.microsoft.com/office/drawing/2014/main" id="{889026FB-4DE5-4BD0-95BE-83C2B2A02787}"/>
              </a:ext>
            </a:extLst>
          </p:cNvPr>
          <p:cNvSpPr txBox="1"/>
          <p:nvPr/>
        </p:nvSpPr>
        <p:spPr>
          <a:xfrm>
            <a:off x="744453" y="3252002"/>
            <a:ext cx="2097068" cy="646986"/>
          </a:xfrm>
          <a:prstGeom prst="roundRect">
            <a:avLst/>
          </a:prstGeom>
          <a:solidFill>
            <a:srgbClr val="6DBCD1"/>
          </a:solidFill>
          <a:ln w="19050">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fr-FR" sz="3200" b="1" dirty="0">
                <a:solidFill>
                  <a:schemeClr val="tx1"/>
                </a:solidFill>
                <a:latin typeface="Century Gothic" panose="020B0502020202020204" pitchFamily="34" charset="0"/>
                <a:cs typeface="Times New Roman" panose="02020603050405020304" pitchFamily="18" charset="0"/>
              </a:rPr>
              <a:t>PLSR</a:t>
            </a:r>
          </a:p>
        </p:txBody>
      </p:sp>
      <p:sp>
        <p:nvSpPr>
          <p:cNvPr id="78" name="TextBox 77">
            <a:extLst>
              <a:ext uri="{FF2B5EF4-FFF2-40B4-BE49-F238E27FC236}">
                <a16:creationId xmlns:a16="http://schemas.microsoft.com/office/drawing/2014/main" id="{D64A5806-5B1D-43DA-8E0E-CD37F25D940D}"/>
              </a:ext>
            </a:extLst>
          </p:cNvPr>
          <p:cNvSpPr txBox="1"/>
          <p:nvPr/>
        </p:nvSpPr>
        <p:spPr>
          <a:xfrm>
            <a:off x="4650223" y="2453206"/>
            <a:ext cx="2097068" cy="646986"/>
          </a:xfrm>
          <a:prstGeom prst="roundRect">
            <a:avLst/>
          </a:prstGeom>
          <a:solidFill>
            <a:srgbClr val="6DBCD1"/>
          </a:solidFill>
          <a:ln w="19050">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fr-FR" sz="3200" b="1" dirty="0">
                <a:solidFill>
                  <a:schemeClr val="tx1"/>
                </a:solidFill>
                <a:latin typeface="Century Gothic" panose="020B0502020202020204" pitchFamily="34" charset="0"/>
                <a:cs typeface="Times New Roman" panose="02020603050405020304" pitchFamily="18" charset="0"/>
              </a:rPr>
              <a:t>LWPLSR</a:t>
            </a:r>
          </a:p>
        </p:txBody>
      </p:sp>
      <p:sp>
        <p:nvSpPr>
          <p:cNvPr id="94" name="TextBox 93">
            <a:extLst>
              <a:ext uri="{FF2B5EF4-FFF2-40B4-BE49-F238E27FC236}">
                <a16:creationId xmlns:a16="http://schemas.microsoft.com/office/drawing/2014/main" id="{517EA8D1-1E98-450A-85F4-7C8FA1748CC8}"/>
              </a:ext>
            </a:extLst>
          </p:cNvPr>
          <p:cNvSpPr txBox="1"/>
          <p:nvPr/>
        </p:nvSpPr>
        <p:spPr>
          <a:xfrm>
            <a:off x="8272891" y="1727963"/>
            <a:ext cx="2893796" cy="646986"/>
          </a:xfrm>
          <a:prstGeom prst="roundRect">
            <a:avLst/>
          </a:prstGeom>
          <a:solidFill>
            <a:srgbClr val="6DBCD1"/>
          </a:solidFill>
          <a:ln w="19050">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fr-FR" sz="3200" b="1" dirty="0">
                <a:solidFill>
                  <a:schemeClr val="tx1"/>
                </a:solidFill>
                <a:latin typeface="Century Gothic" panose="020B0502020202020204" pitchFamily="34" charset="0"/>
                <a:cs typeface="Times New Roman" panose="02020603050405020304" pitchFamily="18" charset="0"/>
              </a:rPr>
              <a:t>kNN-LWPLSR</a:t>
            </a:r>
          </a:p>
        </p:txBody>
      </p:sp>
      <p:sp>
        <p:nvSpPr>
          <p:cNvPr id="95" name="TextBox 94">
            <a:extLst>
              <a:ext uri="{FF2B5EF4-FFF2-40B4-BE49-F238E27FC236}">
                <a16:creationId xmlns:a16="http://schemas.microsoft.com/office/drawing/2014/main" id="{FD337A84-70F5-440D-BFE7-68C87E30AC81}"/>
              </a:ext>
            </a:extLst>
          </p:cNvPr>
          <p:cNvSpPr txBox="1"/>
          <p:nvPr/>
        </p:nvSpPr>
        <p:spPr>
          <a:xfrm>
            <a:off x="326197" y="4194069"/>
            <a:ext cx="3081807" cy="923330"/>
          </a:xfrm>
          <a:prstGeom prst="rect">
            <a:avLst/>
          </a:prstGeom>
          <a:ln w="28575">
            <a:solidFill>
              <a:srgbClr val="145A60"/>
            </a:solidFill>
          </a:ln>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lgn="ctr">
              <a:defRPr b="1">
                <a:solidFill>
                  <a:schemeClr val="dk1"/>
                </a:solidFill>
                <a:latin typeface="Century Gothic" panose="020B0502020202020204" pitchFamily="34"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r-FR" dirty="0"/>
              <a:t>Crée un seul modèle linéaire pour toutes les données</a:t>
            </a:r>
          </a:p>
        </p:txBody>
      </p:sp>
      <p:sp>
        <p:nvSpPr>
          <p:cNvPr id="96" name="TextBox 95">
            <a:extLst>
              <a:ext uri="{FF2B5EF4-FFF2-40B4-BE49-F238E27FC236}">
                <a16:creationId xmlns:a16="http://schemas.microsoft.com/office/drawing/2014/main" id="{99812695-48C6-4657-A719-9FF83D6BABD1}"/>
              </a:ext>
            </a:extLst>
          </p:cNvPr>
          <p:cNvSpPr txBox="1"/>
          <p:nvPr/>
        </p:nvSpPr>
        <p:spPr>
          <a:xfrm>
            <a:off x="4199057" y="4793428"/>
            <a:ext cx="2999401" cy="1200329"/>
          </a:xfrm>
          <a:prstGeom prst="rect">
            <a:avLst/>
          </a:prstGeom>
          <a:noFill/>
        </p:spPr>
        <p:txBody>
          <a:bodyPr wrap="square" rtlCol="0">
            <a:spAutoFit/>
          </a:bodyPr>
          <a:lstStyle/>
          <a:p>
            <a:pPr algn="ctr"/>
            <a:r>
              <a:rPr lang="fr-FR" b="1" dirty="0"/>
              <a:t>Construit un modèle en donnant plus de poids aux échantillons similaires (proches)</a:t>
            </a:r>
          </a:p>
        </p:txBody>
      </p:sp>
      <p:sp>
        <p:nvSpPr>
          <p:cNvPr id="102" name="TextBox 101">
            <a:extLst>
              <a:ext uri="{FF2B5EF4-FFF2-40B4-BE49-F238E27FC236}">
                <a16:creationId xmlns:a16="http://schemas.microsoft.com/office/drawing/2014/main" id="{51AF66F5-5BD0-42CB-B982-573EB3A922FC}"/>
              </a:ext>
            </a:extLst>
          </p:cNvPr>
          <p:cNvSpPr txBox="1"/>
          <p:nvPr/>
        </p:nvSpPr>
        <p:spPr>
          <a:xfrm>
            <a:off x="4110145" y="3524118"/>
            <a:ext cx="3177226" cy="646331"/>
          </a:xfrm>
          <a:prstGeom prst="rect">
            <a:avLst/>
          </a:prstGeom>
          <a:ln w="28575">
            <a:solidFill>
              <a:srgbClr val="145A60"/>
            </a:solidFill>
          </a:ln>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lgn="ctr">
              <a:defRPr sz="2000" b="1">
                <a:solidFill>
                  <a:schemeClr val="dk1"/>
                </a:solidFill>
                <a:latin typeface="Century Gothic" panose="020B0502020202020204" pitchFamily="34"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r-FR" sz="1800" dirty="0"/>
              <a:t>Pour chaque nouvelle observation</a:t>
            </a:r>
            <a:endParaRPr lang="fr-FR" dirty="0"/>
          </a:p>
        </p:txBody>
      </p:sp>
      <p:cxnSp>
        <p:nvCxnSpPr>
          <p:cNvPr id="104" name="Straight Arrow Connector 103">
            <a:extLst>
              <a:ext uri="{FF2B5EF4-FFF2-40B4-BE49-F238E27FC236}">
                <a16:creationId xmlns:a16="http://schemas.microsoft.com/office/drawing/2014/main" id="{43109E02-CE96-4D44-B83F-186EA6B15A09}"/>
              </a:ext>
            </a:extLst>
          </p:cNvPr>
          <p:cNvCxnSpPr>
            <a:stCxn id="102" idx="2"/>
            <a:endCxn id="96" idx="0"/>
          </p:cNvCxnSpPr>
          <p:nvPr/>
        </p:nvCxnSpPr>
        <p:spPr>
          <a:xfrm>
            <a:off x="5698758" y="4170449"/>
            <a:ext cx="0" cy="622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7EEFF10A-2623-4BD6-B63D-368709D908DB}"/>
              </a:ext>
            </a:extLst>
          </p:cNvPr>
          <p:cNvSpPr txBox="1"/>
          <p:nvPr/>
        </p:nvSpPr>
        <p:spPr>
          <a:xfrm>
            <a:off x="8100869" y="2833840"/>
            <a:ext cx="3177226" cy="646331"/>
          </a:xfrm>
          <a:prstGeom prst="rect">
            <a:avLst/>
          </a:prstGeom>
          <a:ln w="28575">
            <a:solidFill>
              <a:srgbClr val="145A60"/>
            </a:solidFill>
          </a:ln>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lgn="ctr">
              <a:defRPr sz="2000" b="1">
                <a:solidFill>
                  <a:schemeClr val="dk1"/>
                </a:solidFill>
                <a:latin typeface="Century Gothic" panose="020B0502020202020204" pitchFamily="34"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r-FR" sz="1800" dirty="0"/>
              <a:t>Pour chaque nouvelle observation</a:t>
            </a:r>
            <a:endParaRPr lang="fr-FR" dirty="0"/>
          </a:p>
        </p:txBody>
      </p:sp>
      <p:sp>
        <p:nvSpPr>
          <p:cNvPr id="109" name="TextBox 108">
            <a:extLst>
              <a:ext uri="{FF2B5EF4-FFF2-40B4-BE49-F238E27FC236}">
                <a16:creationId xmlns:a16="http://schemas.microsoft.com/office/drawing/2014/main" id="{31CFBCEF-6886-44E0-81DA-C6322D936DB1}"/>
              </a:ext>
            </a:extLst>
          </p:cNvPr>
          <p:cNvSpPr txBox="1"/>
          <p:nvPr/>
        </p:nvSpPr>
        <p:spPr>
          <a:xfrm>
            <a:off x="8131176" y="3942207"/>
            <a:ext cx="3177226" cy="830997"/>
          </a:xfrm>
          <a:prstGeom prst="rect">
            <a:avLst/>
          </a:prstGeom>
          <a:ln w="28575">
            <a:solidFill>
              <a:srgbClr val="145A60"/>
            </a:solidFill>
          </a:ln>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lgn="ctr">
              <a:defRPr sz="2000" b="1">
                <a:solidFill>
                  <a:schemeClr val="dk1"/>
                </a:solidFill>
                <a:latin typeface="Century Gothic" panose="020B0502020202020204" pitchFamily="34" charset="0"/>
                <a:cs typeface="Times New Roman" panose="020206030504050203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r-FR" sz="1600" b="1" dirty="0"/>
              <a:t>Sélectionne</a:t>
            </a:r>
            <a:r>
              <a:rPr lang="fr-FR" sz="1600" dirty="0"/>
              <a:t> uniquement un voisinage de k </a:t>
            </a:r>
            <a:r>
              <a:rPr lang="en-GB" sz="1600" dirty="0"/>
              <a:t>plus </a:t>
            </a:r>
            <a:r>
              <a:rPr lang="en-GB" sz="1600" dirty="0" err="1"/>
              <a:t>proches</a:t>
            </a:r>
            <a:r>
              <a:rPr lang="en-GB" sz="1600" dirty="0"/>
              <a:t> </a:t>
            </a:r>
            <a:r>
              <a:rPr lang="en-GB" sz="1600" dirty="0" err="1"/>
              <a:t>voisins</a:t>
            </a:r>
            <a:r>
              <a:rPr lang="en-GB" sz="1600" dirty="0"/>
              <a:t> (kNN)</a:t>
            </a:r>
          </a:p>
        </p:txBody>
      </p:sp>
      <p:sp>
        <p:nvSpPr>
          <p:cNvPr id="110" name="TextBox 109">
            <a:extLst>
              <a:ext uri="{FF2B5EF4-FFF2-40B4-BE49-F238E27FC236}">
                <a16:creationId xmlns:a16="http://schemas.microsoft.com/office/drawing/2014/main" id="{F0AE818C-D137-4F3A-99A7-6D86CE799942}"/>
              </a:ext>
            </a:extLst>
          </p:cNvPr>
          <p:cNvSpPr txBox="1"/>
          <p:nvPr/>
        </p:nvSpPr>
        <p:spPr>
          <a:xfrm>
            <a:off x="8131176" y="5271459"/>
            <a:ext cx="3177226" cy="646331"/>
          </a:xfrm>
          <a:prstGeom prst="rect">
            <a:avLst/>
          </a:prstGeom>
          <a:noFill/>
        </p:spPr>
        <p:txBody>
          <a:bodyPr wrap="square" rtlCol="0">
            <a:spAutoFit/>
          </a:bodyPr>
          <a:lstStyle>
            <a:defPPr>
              <a:defRPr lang="en-US"/>
            </a:defPPr>
            <a:lvl1pPr algn="ctr">
              <a:defRPr b="1">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fr-FR" dirty="0"/>
              <a:t>Construit un modèle LWPLSR sur ce voisinage</a:t>
            </a:r>
          </a:p>
        </p:txBody>
      </p:sp>
      <p:cxnSp>
        <p:nvCxnSpPr>
          <p:cNvPr id="112" name="Straight Arrow Connector 111">
            <a:extLst>
              <a:ext uri="{FF2B5EF4-FFF2-40B4-BE49-F238E27FC236}">
                <a16:creationId xmlns:a16="http://schemas.microsoft.com/office/drawing/2014/main" id="{10E4E8D4-6343-43D5-A212-813787E40A99}"/>
              </a:ext>
            </a:extLst>
          </p:cNvPr>
          <p:cNvCxnSpPr>
            <a:cxnSpLocks/>
            <a:stCxn id="109" idx="2"/>
            <a:endCxn id="110" idx="0"/>
          </p:cNvCxnSpPr>
          <p:nvPr/>
        </p:nvCxnSpPr>
        <p:spPr>
          <a:xfrm>
            <a:off x="9719789" y="4773204"/>
            <a:ext cx="0" cy="498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36623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0-#ppt_w/2"/>
                                          </p:val>
                                        </p:tav>
                                        <p:tav tm="100000">
                                          <p:val>
                                            <p:strVal val="#ppt_x"/>
                                          </p:val>
                                        </p:tav>
                                      </p:tavLst>
                                    </p:anim>
                                    <p:anim calcmode="lin" valueType="num">
                                      <p:cBhvr additive="base">
                                        <p:cTn id="12" dur="500" fill="hold"/>
                                        <p:tgtEl>
                                          <p:spTgt spid="3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0-#ppt_w/2"/>
                                          </p:val>
                                        </p:tav>
                                        <p:tav tm="100000">
                                          <p:val>
                                            <p:strVal val="#ppt_x"/>
                                          </p:val>
                                        </p:tav>
                                      </p:tavLst>
                                    </p:anim>
                                    <p:anim calcmode="lin" valueType="num">
                                      <p:cBhvr additive="base">
                                        <p:cTn id="20" dur="500" fill="hold"/>
                                        <p:tgtEl>
                                          <p:spTgt spid="32"/>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0-#ppt_w/2"/>
                                          </p:val>
                                        </p:tav>
                                        <p:tav tm="100000">
                                          <p:val>
                                            <p:strVal val="#ppt_x"/>
                                          </p:val>
                                        </p:tav>
                                      </p:tavLst>
                                    </p:anim>
                                    <p:anim calcmode="lin" valueType="num">
                                      <p:cBhvr additive="base">
                                        <p:cTn id="24" dur="500" fill="hold"/>
                                        <p:tgtEl>
                                          <p:spTgt spid="33"/>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additive="base">
                                        <p:cTn id="27" dur="500" fill="hold"/>
                                        <p:tgtEl>
                                          <p:spTgt spid="41"/>
                                        </p:tgtEl>
                                        <p:attrNameLst>
                                          <p:attrName>ppt_x</p:attrName>
                                        </p:attrNameLst>
                                      </p:cBhvr>
                                      <p:tavLst>
                                        <p:tav tm="0">
                                          <p:val>
                                            <p:strVal val="0-#ppt_w/2"/>
                                          </p:val>
                                        </p:tav>
                                        <p:tav tm="100000">
                                          <p:val>
                                            <p:strVal val="#ppt_x"/>
                                          </p:val>
                                        </p:tav>
                                      </p:tavLst>
                                    </p:anim>
                                    <p:anim calcmode="lin" valueType="num">
                                      <p:cBhvr additive="base">
                                        <p:cTn id="28" dur="500" fill="hold"/>
                                        <p:tgtEl>
                                          <p:spTgt spid="41"/>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500" fill="hold"/>
                                        <p:tgtEl>
                                          <p:spTgt spid="43"/>
                                        </p:tgtEl>
                                        <p:attrNameLst>
                                          <p:attrName>ppt_x</p:attrName>
                                        </p:attrNameLst>
                                      </p:cBhvr>
                                      <p:tavLst>
                                        <p:tav tm="0">
                                          <p:val>
                                            <p:strVal val="0-#ppt_w/2"/>
                                          </p:val>
                                        </p:tav>
                                        <p:tav tm="100000">
                                          <p:val>
                                            <p:strVal val="#ppt_x"/>
                                          </p:val>
                                        </p:tav>
                                      </p:tavLst>
                                    </p:anim>
                                    <p:anim calcmode="lin" valueType="num">
                                      <p:cBhvr additive="base">
                                        <p:cTn id="32" dur="500" fill="hold"/>
                                        <p:tgtEl>
                                          <p:spTgt spid="43"/>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0-#ppt_w/2"/>
                                          </p:val>
                                        </p:tav>
                                        <p:tav tm="100000">
                                          <p:val>
                                            <p:strVal val="#ppt_x"/>
                                          </p:val>
                                        </p:tav>
                                      </p:tavLst>
                                    </p:anim>
                                    <p:anim calcmode="lin" valueType="num">
                                      <p:cBhvr additive="base">
                                        <p:cTn id="36" dur="500" fill="hold"/>
                                        <p:tgtEl>
                                          <p:spTgt spid="42"/>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anim calcmode="lin" valueType="num">
                                      <p:cBhvr additive="base">
                                        <p:cTn id="39" dur="500" fill="hold"/>
                                        <p:tgtEl>
                                          <p:spTgt spid="44"/>
                                        </p:tgtEl>
                                        <p:attrNameLst>
                                          <p:attrName>ppt_x</p:attrName>
                                        </p:attrNameLst>
                                      </p:cBhvr>
                                      <p:tavLst>
                                        <p:tav tm="0">
                                          <p:val>
                                            <p:strVal val="0-#ppt_w/2"/>
                                          </p:val>
                                        </p:tav>
                                        <p:tav tm="100000">
                                          <p:val>
                                            <p:strVal val="#ppt_x"/>
                                          </p:val>
                                        </p:tav>
                                      </p:tavLst>
                                    </p:anim>
                                    <p:anim calcmode="lin" valueType="num">
                                      <p:cBhvr additive="base">
                                        <p:cTn id="40" dur="500" fill="hold"/>
                                        <p:tgtEl>
                                          <p:spTgt spid="4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fade">
                                      <p:cBhvr>
                                        <p:cTn id="43" dur="500"/>
                                        <p:tgtEl>
                                          <p:spTgt spid="3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6"/>
                                        </p:tgtEl>
                                        <p:attrNameLst>
                                          <p:attrName>style.visibility</p:attrName>
                                        </p:attrNameLst>
                                      </p:cBhvr>
                                      <p:to>
                                        <p:strVal val="visible"/>
                                      </p:to>
                                    </p:set>
                                    <p:animEffect transition="in" filter="fade">
                                      <p:cBhvr>
                                        <p:cTn id="48" dur="500"/>
                                        <p:tgtEl>
                                          <p:spTgt spid="4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95"/>
                                        </p:tgtEl>
                                        <p:attrNameLst>
                                          <p:attrName>style.visibility</p:attrName>
                                        </p:attrNameLst>
                                      </p:cBhvr>
                                      <p:to>
                                        <p:strVal val="visible"/>
                                      </p:to>
                                    </p:set>
                                    <p:animEffect transition="in" filter="fade">
                                      <p:cBhvr>
                                        <p:cTn id="53" dur="500"/>
                                        <p:tgtEl>
                                          <p:spTgt spid="9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78"/>
                                        </p:tgtEl>
                                        <p:attrNameLst>
                                          <p:attrName>style.visibility</p:attrName>
                                        </p:attrNameLst>
                                      </p:cBhvr>
                                      <p:to>
                                        <p:strVal val="visible"/>
                                      </p:to>
                                    </p:set>
                                    <p:animEffect transition="in" filter="fade">
                                      <p:cBhvr>
                                        <p:cTn id="58" dur="500"/>
                                        <p:tgtEl>
                                          <p:spTgt spid="7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02"/>
                                        </p:tgtEl>
                                        <p:attrNameLst>
                                          <p:attrName>style.visibility</p:attrName>
                                        </p:attrNameLst>
                                      </p:cBhvr>
                                      <p:to>
                                        <p:strVal val="visible"/>
                                      </p:to>
                                    </p:set>
                                    <p:animEffect transition="in" filter="fade">
                                      <p:cBhvr>
                                        <p:cTn id="63" dur="500"/>
                                        <p:tgtEl>
                                          <p:spTgt spid="102"/>
                                        </p:tgtEl>
                                      </p:cBhvr>
                                    </p:animEffect>
                                  </p:childTnLst>
                                </p:cTn>
                              </p:par>
                              <p:par>
                                <p:cTn id="64" presetID="10" presetClass="entr" presetSubtype="0" fill="hold" nodeType="withEffect">
                                  <p:stCondLst>
                                    <p:cond delay="0"/>
                                  </p:stCondLst>
                                  <p:childTnLst>
                                    <p:set>
                                      <p:cBhvr>
                                        <p:cTn id="65" dur="1" fill="hold">
                                          <p:stCondLst>
                                            <p:cond delay="0"/>
                                          </p:stCondLst>
                                        </p:cTn>
                                        <p:tgtEl>
                                          <p:spTgt spid="104"/>
                                        </p:tgtEl>
                                        <p:attrNameLst>
                                          <p:attrName>style.visibility</p:attrName>
                                        </p:attrNameLst>
                                      </p:cBhvr>
                                      <p:to>
                                        <p:strVal val="visible"/>
                                      </p:to>
                                    </p:set>
                                    <p:animEffect transition="in" filter="fade">
                                      <p:cBhvr>
                                        <p:cTn id="66" dur="500"/>
                                        <p:tgtEl>
                                          <p:spTgt spid="104"/>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96"/>
                                        </p:tgtEl>
                                        <p:attrNameLst>
                                          <p:attrName>style.visibility</p:attrName>
                                        </p:attrNameLst>
                                      </p:cBhvr>
                                      <p:to>
                                        <p:strVal val="visible"/>
                                      </p:to>
                                    </p:set>
                                    <p:anim calcmode="lin" valueType="num">
                                      <p:cBhvr additive="base">
                                        <p:cTn id="71" dur="500" fill="hold"/>
                                        <p:tgtEl>
                                          <p:spTgt spid="96"/>
                                        </p:tgtEl>
                                        <p:attrNameLst>
                                          <p:attrName>ppt_x</p:attrName>
                                        </p:attrNameLst>
                                      </p:cBhvr>
                                      <p:tavLst>
                                        <p:tav tm="0">
                                          <p:val>
                                            <p:strVal val="#ppt_x"/>
                                          </p:val>
                                        </p:tav>
                                        <p:tav tm="100000">
                                          <p:val>
                                            <p:strVal val="#ppt_x"/>
                                          </p:val>
                                        </p:tav>
                                      </p:tavLst>
                                    </p:anim>
                                    <p:anim calcmode="lin" valueType="num">
                                      <p:cBhvr additive="base">
                                        <p:cTn id="72" dur="500" fill="hold"/>
                                        <p:tgtEl>
                                          <p:spTgt spid="96"/>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94"/>
                                        </p:tgtEl>
                                        <p:attrNameLst>
                                          <p:attrName>style.visibility</p:attrName>
                                        </p:attrNameLst>
                                      </p:cBhvr>
                                      <p:to>
                                        <p:strVal val="visible"/>
                                      </p:to>
                                    </p:set>
                                    <p:animEffect transition="in" filter="fade">
                                      <p:cBhvr>
                                        <p:cTn id="77" dur="500"/>
                                        <p:tgtEl>
                                          <p:spTgt spid="9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07"/>
                                        </p:tgtEl>
                                        <p:attrNameLst>
                                          <p:attrName>style.visibility</p:attrName>
                                        </p:attrNameLst>
                                      </p:cBhvr>
                                      <p:to>
                                        <p:strVal val="visible"/>
                                      </p:to>
                                    </p:set>
                                    <p:animEffect transition="in" filter="fade">
                                      <p:cBhvr>
                                        <p:cTn id="82" dur="500"/>
                                        <p:tgtEl>
                                          <p:spTgt spid="107"/>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09"/>
                                        </p:tgtEl>
                                        <p:attrNameLst>
                                          <p:attrName>style.visibility</p:attrName>
                                        </p:attrNameLst>
                                      </p:cBhvr>
                                      <p:to>
                                        <p:strVal val="visible"/>
                                      </p:to>
                                    </p:set>
                                    <p:animEffect transition="in" filter="fade">
                                      <p:cBhvr>
                                        <p:cTn id="85" dur="500"/>
                                        <p:tgtEl>
                                          <p:spTgt spid="109"/>
                                        </p:tgtEl>
                                      </p:cBhvr>
                                    </p:animEffect>
                                  </p:childTnLst>
                                </p:cTn>
                              </p:par>
                              <p:par>
                                <p:cTn id="86" presetID="10" presetClass="entr" presetSubtype="0" fill="hold" nodeType="withEffect">
                                  <p:stCondLst>
                                    <p:cond delay="0"/>
                                  </p:stCondLst>
                                  <p:childTnLst>
                                    <p:set>
                                      <p:cBhvr>
                                        <p:cTn id="87" dur="1" fill="hold">
                                          <p:stCondLst>
                                            <p:cond delay="0"/>
                                          </p:stCondLst>
                                        </p:cTn>
                                        <p:tgtEl>
                                          <p:spTgt spid="112"/>
                                        </p:tgtEl>
                                        <p:attrNameLst>
                                          <p:attrName>style.visibility</p:attrName>
                                        </p:attrNameLst>
                                      </p:cBhvr>
                                      <p:to>
                                        <p:strVal val="visible"/>
                                      </p:to>
                                    </p:set>
                                    <p:animEffect transition="in" filter="fade">
                                      <p:cBhvr>
                                        <p:cTn id="88" dur="500"/>
                                        <p:tgtEl>
                                          <p:spTgt spid="112"/>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110"/>
                                        </p:tgtEl>
                                        <p:attrNameLst>
                                          <p:attrName>style.visibility</p:attrName>
                                        </p:attrNameLst>
                                      </p:cBhvr>
                                      <p:to>
                                        <p:strVal val="visible"/>
                                      </p:to>
                                    </p:set>
                                    <p:animEffect transition="in" filter="fade">
                                      <p:cBhvr>
                                        <p:cTn id="93"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P spid="31" grpId="0" animBg="1"/>
      <p:bldP spid="32" grpId="0" animBg="1"/>
      <p:bldP spid="33" grpId="0" animBg="1"/>
      <p:bldP spid="41" grpId="0"/>
      <p:bldP spid="42" grpId="0"/>
      <p:bldP spid="43" grpId="0"/>
      <p:bldP spid="44" grpId="0"/>
      <p:bldP spid="34" grpId="0" animBg="1"/>
      <p:bldP spid="46" grpId="0" animBg="1"/>
      <p:bldP spid="78" grpId="0" animBg="1"/>
      <p:bldP spid="94" grpId="0" animBg="1"/>
      <p:bldP spid="95" grpId="0" animBg="1"/>
      <p:bldP spid="96" grpId="0"/>
      <p:bldP spid="102" grpId="0" animBg="1"/>
      <p:bldP spid="107" grpId="0" animBg="1"/>
      <p:bldP spid="109" grpId="0" animBg="1"/>
      <p:bldP spid="1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Connecteur 3">
            <a:extLst>
              <a:ext uri="{FF2B5EF4-FFF2-40B4-BE49-F238E27FC236}">
                <a16:creationId xmlns:a16="http://schemas.microsoft.com/office/drawing/2014/main" id="{C7AE3046-AB4C-46CC-BF2C-57EDDE5752EB}"/>
              </a:ext>
            </a:extLst>
          </p:cNvPr>
          <p:cNvSpPr/>
          <p:nvPr/>
        </p:nvSpPr>
        <p:spPr>
          <a:xfrm>
            <a:off x="3238501" y="571501"/>
            <a:ext cx="5714998" cy="5714998"/>
          </a:xfrm>
          <a:prstGeom prst="flowChartConnector">
            <a:avLst/>
          </a:prstGeom>
          <a:solidFill>
            <a:srgbClr val="145A60">
              <a:alpha val="50000"/>
            </a:srgbClr>
          </a:solidFill>
          <a:ln w="254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sz="6000" b="1" dirty="0">
              <a:solidFill>
                <a:schemeClr val="tx1"/>
              </a:solidFill>
              <a:latin typeface="Century Gothic" panose="020B0502020202020204" pitchFamily="34" charset="0"/>
            </a:endParaRPr>
          </a:p>
        </p:txBody>
      </p:sp>
      <p:sp>
        <p:nvSpPr>
          <p:cNvPr id="6" name="ZoneTexte 5">
            <a:extLst>
              <a:ext uri="{FF2B5EF4-FFF2-40B4-BE49-F238E27FC236}">
                <a16:creationId xmlns:a16="http://schemas.microsoft.com/office/drawing/2014/main" id="{EBB7821D-16BB-4F3F-B269-77AE72243834}"/>
              </a:ext>
            </a:extLst>
          </p:cNvPr>
          <p:cNvSpPr txBox="1"/>
          <p:nvPr/>
        </p:nvSpPr>
        <p:spPr>
          <a:xfrm>
            <a:off x="4336026" y="2330245"/>
            <a:ext cx="3657600" cy="2153265"/>
          </a:xfrm>
          <a:prstGeom prst="rect">
            <a:avLst/>
          </a:prstGeom>
          <a:noFill/>
        </p:spPr>
        <p:txBody>
          <a:bodyPr wrap="square" rtlCol="0">
            <a:spAutoFit/>
          </a:bodyPr>
          <a:lstStyle/>
          <a:p>
            <a:endParaRPr lang="fr-MA" dirty="0"/>
          </a:p>
        </p:txBody>
      </p:sp>
      <p:sp>
        <p:nvSpPr>
          <p:cNvPr id="9" name="ZoneTexte 8">
            <a:extLst>
              <a:ext uri="{FF2B5EF4-FFF2-40B4-BE49-F238E27FC236}">
                <a16:creationId xmlns:a16="http://schemas.microsoft.com/office/drawing/2014/main" id="{EE2FBE16-4F89-4A60-80E5-BBA925F3B9F6}"/>
              </a:ext>
            </a:extLst>
          </p:cNvPr>
          <p:cNvSpPr txBox="1"/>
          <p:nvPr/>
        </p:nvSpPr>
        <p:spPr>
          <a:xfrm>
            <a:off x="3238501" y="2967335"/>
            <a:ext cx="5714997" cy="923330"/>
          </a:xfrm>
          <a:prstGeom prst="rect">
            <a:avLst/>
          </a:prstGeom>
          <a:noFill/>
        </p:spPr>
        <p:txBody>
          <a:bodyPr wrap="square" rtlCol="0">
            <a:spAutoFit/>
          </a:bodyPr>
          <a:lstStyle/>
          <a:p>
            <a:pPr algn="ctr"/>
            <a:r>
              <a:rPr lang="fr-MA" sz="5400" b="1" dirty="0">
                <a:latin typeface="Century Gothic" panose="020B0502020202020204" pitchFamily="34" charset="0"/>
              </a:rPr>
              <a:t>1D-CNN</a:t>
            </a:r>
            <a:endParaRPr lang="fr-MA" sz="2000" b="1" dirty="0">
              <a:latin typeface="Century Gothic" panose="020B0502020202020204" pitchFamily="34" charset="0"/>
            </a:endParaRPr>
          </a:p>
        </p:txBody>
      </p:sp>
    </p:spTree>
    <p:extLst>
      <p:ext uri="{BB962C8B-B14F-4D97-AF65-F5344CB8AC3E}">
        <p14:creationId xmlns:p14="http://schemas.microsoft.com/office/powerpoint/2010/main" val="3070716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hevron 83"/>
          <p:cNvSpPr/>
          <p:nvPr/>
        </p:nvSpPr>
        <p:spPr>
          <a:xfrm>
            <a:off x="5139559" y="553"/>
            <a:ext cx="7391585" cy="425116"/>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85" name="Pentagon 3"/>
          <p:cNvSpPr/>
          <p:nvPr/>
        </p:nvSpPr>
        <p:spPr>
          <a:xfrm>
            <a:off x="0" y="-1872"/>
            <a:ext cx="542274" cy="439200"/>
          </a:xfrm>
          <a:prstGeom prst="homePlate">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86" name="TextBox 4"/>
          <p:cNvSpPr txBox="1"/>
          <p:nvPr/>
        </p:nvSpPr>
        <p:spPr>
          <a:xfrm>
            <a:off x="922576" y="35333"/>
            <a:ext cx="4689948" cy="369332"/>
          </a:xfrm>
          <a:prstGeom prst="rect">
            <a:avLst/>
          </a:prstGeom>
          <a:noFill/>
        </p:spPr>
        <p:txBody>
          <a:bodyPr wrap="square" rtlCol="0">
            <a:spAutoFit/>
          </a:bodyPr>
          <a:lstStyle/>
          <a:p>
            <a:r>
              <a:rPr lang="fr-FR" dirty="0">
                <a:solidFill>
                  <a:prstClr val="black"/>
                </a:solidFill>
                <a:latin typeface="Century Gothic" panose="020B0502020202020204" pitchFamily="34" charset="0"/>
              </a:rPr>
              <a:t>Méthodologie</a:t>
            </a:r>
          </a:p>
        </p:txBody>
      </p:sp>
      <p:sp>
        <p:nvSpPr>
          <p:cNvPr id="68" name="Oval 10"/>
          <p:cNvSpPr/>
          <p:nvPr/>
        </p:nvSpPr>
        <p:spPr>
          <a:xfrm>
            <a:off x="5433118" y="74941"/>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solidFill>
                <a:prstClr val="white"/>
              </a:solidFill>
              <a:latin typeface="Caviar Dreams" pitchFamily="34" charset="0"/>
            </a:endParaRPr>
          </a:p>
        </p:txBody>
      </p:sp>
      <p:sp>
        <p:nvSpPr>
          <p:cNvPr id="30" name="Oval 29">
            <a:extLst>
              <a:ext uri="{FF2B5EF4-FFF2-40B4-BE49-F238E27FC236}">
                <a16:creationId xmlns:a16="http://schemas.microsoft.com/office/drawing/2014/main" id="{DA7CAC73-AF59-42F6-9C2B-C493954A9421}"/>
              </a:ext>
            </a:extLst>
          </p:cNvPr>
          <p:cNvSpPr/>
          <p:nvPr/>
        </p:nvSpPr>
        <p:spPr>
          <a:xfrm>
            <a:off x="5757511"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65" name="Oval 5"/>
          <p:cNvSpPr/>
          <p:nvPr/>
        </p:nvSpPr>
        <p:spPr>
          <a:xfrm>
            <a:off x="5413044" y="70723"/>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solidFill>
                <a:prstClr val="white"/>
              </a:solidFill>
              <a:latin typeface="Caviar Dreams" pitchFamily="34" charset="0"/>
            </a:endParaRPr>
          </a:p>
        </p:txBody>
      </p:sp>
      <p:sp>
        <p:nvSpPr>
          <p:cNvPr id="2" name="Espace réservé du numéro de diapositive 22">
            <a:extLst>
              <a:ext uri="{FF2B5EF4-FFF2-40B4-BE49-F238E27FC236}">
                <a16:creationId xmlns:a16="http://schemas.microsoft.com/office/drawing/2014/main" id="{8B35BEF5-9DC2-E0DE-9207-36B13B0BD20C}"/>
              </a:ext>
            </a:extLst>
          </p:cNvPr>
          <p:cNvSpPr txBox="1">
            <a:spLocks/>
          </p:cNvSpPr>
          <p:nvPr/>
        </p:nvSpPr>
        <p:spPr>
          <a:xfrm>
            <a:off x="11755998" y="6501439"/>
            <a:ext cx="628913" cy="35656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E7DC1A7-DA5D-45DE-8174-4FBCD0BDB448}" type="slidenum">
              <a:rPr lang="fr-FR" b="1" smtClean="0"/>
              <a:pPr/>
              <a:t>25</a:t>
            </a:fld>
            <a:endParaRPr lang="fr-FR" b="1" dirty="0"/>
          </a:p>
        </p:txBody>
      </p:sp>
      <p:sp>
        <p:nvSpPr>
          <p:cNvPr id="18" name="Chevron 6">
            <a:extLst>
              <a:ext uri="{FF2B5EF4-FFF2-40B4-BE49-F238E27FC236}">
                <a16:creationId xmlns:a16="http://schemas.microsoft.com/office/drawing/2014/main" id="{4AB944BD-EEC1-C999-4CC9-CF7F569D3195}"/>
              </a:ext>
            </a:extLst>
          </p:cNvPr>
          <p:cNvSpPr/>
          <p:nvPr/>
        </p:nvSpPr>
        <p:spPr>
          <a:xfrm>
            <a:off x="395840" y="906134"/>
            <a:ext cx="2730815" cy="187200"/>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22" name="Isosceles Triangle 35">
            <a:extLst>
              <a:ext uri="{FF2B5EF4-FFF2-40B4-BE49-F238E27FC236}">
                <a16:creationId xmlns:a16="http://schemas.microsoft.com/office/drawing/2014/main" id="{809AF80B-FBB2-D20B-90BE-C4847D5E0CA2}"/>
              </a:ext>
            </a:extLst>
          </p:cNvPr>
          <p:cNvSpPr/>
          <p:nvPr/>
        </p:nvSpPr>
        <p:spPr>
          <a:xfrm rot="10800000">
            <a:off x="10248251" y="1145821"/>
            <a:ext cx="288000" cy="144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Chevron 36">
            <a:extLst>
              <a:ext uri="{FF2B5EF4-FFF2-40B4-BE49-F238E27FC236}">
                <a16:creationId xmlns:a16="http://schemas.microsoft.com/office/drawing/2014/main" id="{B9C36B40-39CE-A1C8-0479-00968106ACDE}"/>
              </a:ext>
            </a:extLst>
          </p:cNvPr>
          <p:cNvSpPr/>
          <p:nvPr/>
        </p:nvSpPr>
        <p:spPr>
          <a:xfrm>
            <a:off x="3236731" y="900720"/>
            <a:ext cx="2760344" cy="187162"/>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2" name="Chevron 36">
            <a:extLst>
              <a:ext uri="{FF2B5EF4-FFF2-40B4-BE49-F238E27FC236}">
                <a16:creationId xmlns:a16="http://schemas.microsoft.com/office/drawing/2014/main" id="{CEE0E080-CCA6-DBC5-B30D-CCFE37039F0E}"/>
              </a:ext>
            </a:extLst>
          </p:cNvPr>
          <p:cNvSpPr/>
          <p:nvPr/>
        </p:nvSpPr>
        <p:spPr>
          <a:xfrm>
            <a:off x="6105641" y="891610"/>
            <a:ext cx="2760344" cy="187162"/>
          </a:xfrm>
          <a:prstGeom prst="chevron">
            <a:avLst/>
          </a:prstGeom>
          <a:solidFill>
            <a:srgbClr val="99B7BA"/>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3" name="Chevron 36">
            <a:extLst>
              <a:ext uri="{FF2B5EF4-FFF2-40B4-BE49-F238E27FC236}">
                <a16:creationId xmlns:a16="http://schemas.microsoft.com/office/drawing/2014/main" id="{B65788E7-74EA-8E73-2BDC-7806929E6224}"/>
              </a:ext>
            </a:extLst>
          </p:cNvPr>
          <p:cNvSpPr/>
          <p:nvPr/>
        </p:nvSpPr>
        <p:spPr>
          <a:xfrm>
            <a:off x="8974551" y="881533"/>
            <a:ext cx="2760344" cy="187162"/>
          </a:xfrm>
          <a:prstGeom prst="chevron">
            <a:avLst/>
          </a:prstGeom>
          <a:solidFill>
            <a:srgbClr val="145A6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71" name="Pentagon 3">
            <a:extLst>
              <a:ext uri="{FF2B5EF4-FFF2-40B4-BE49-F238E27FC236}">
                <a16:creationId xmlns:a16="http://schemas.microsoft.com/office/drawing/2014/main" id="{57D0E6F5-78A7-41FF-946F-9E13F35243BC}"/>
              </a:ext>
            </a:extLst>
          </p:cNvPr>
          <p:cNvSpPr/>
          <p:nvPr/>
        </p:nvSpPr>
        <p:spPr>
          <a:xfrm>
            <a:off x="0" y="-1872"/>
            <a:ext cx="542274" cy="439200"/>
          </a:xfrm>
          <a:prstGeom prst="homePlate">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72" name="Chevron 83">
            <a:extLst>
              <a:ext uri="{FF2B5EF4-FFF2-40B4-BE49-F238E27FC236}">
                <a16:creationId xmlns:a16="http://schemas.microsoft.com/office/drawing/2014/main" id="{A94826AF-6A5C-4DBF-9C3D-1BF1232533CE}"/>
              </a:ext>
            </a:extLst>
          </p:cNvPr>
          <p:cNvSpPr/>
          <p:nvPr/>
        </p:nvSpPr>
        <p:spPr>
          <a:xfrm>
            <a:off x="5139559" y="553"/>
            <a:ext cx="7391585" cy="425116"/>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73" name="TextBox 4">
            <a:extLst>
              <a:ext uri="{FF2B5EF4-FFF2-40B4-BE49-F238E27FC236}">
                <a16:creationId xmlns:a16="http://schemas.microsoft.com/office/drawing/2014/main" id="{4E8A4DC9-FD95-47E9-8C5A-243A772469F3}"/>
              </a:ext>
            </a:extLst>
          </p:cNvPr>
          <p:cNvSpPr txBox="1"/>
          <p:nvPr/>
        </p:nvSpPr>
        <p:spPr>
          <a:xfrm>
            <a:off x="922576" y="35333"/>
            <a:ext cx="4689948" cy="369332"/>
          </a:xfrm>
          <a:prstGeom prst="rect">
            <a:avLst/>
          </a:prstGeom>
          <a:noFill/>
        </p:spPr>
        <p:txBody>
          <a:bodyPr wrap="square" rtlCol="0">
            <a:spAutoFit/>
          </a:bodyPr>
          <a:lstStyle/>
          <a:p>
            <a:r>
              <a:rPr lang="fr-FR" dirty="0">
                <a:solidFill>
                  <a:prstClr val="black"/>
                </a:solidFill>
                <a:latin typeface="Century Gothic" panose="020B0502020202020204" pitchFamily="34" charset="0"/>
              </a:rPr>
              <a:t>Méthodologie</a:t>
            </a:r>
          </a:p>
        </p:txBody>
      </p:sp>
      <p:sp>
        <p:nvSpPr>
          <p:cNvPr id="74" name="Oval 8">
            <a:extLst>
              <a:ext uri="{FF2B5EF4-FFF2-40B4-BE49-F238E27FC236}">
                <a16:creationId xmlns:a16="http://schemas.microsoft.com/office/drawing/2014/main" id="{B97B6ED5-AAD0-4A8F-BD69-9014B9B05A93}"/>
              </a:ext>
            </a:extLst>
          </p:cNvPr>
          <p:cNvSpPr/>
          <p:nvPr/>
        </p:nvSpPr>
        <p:spPr>
          <a:xfrm>
            <a:off x="57168" y="66340"/>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1</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endParaRPr>
          </a:p>
        </p:txBody>
      </p:sp>
      <p:sp>
        <p:nvSpPr>
          <p:cNvPr id="75" name="Oval 10">
            <a:extLst>
              <a:ext uri="{FF2B5EF4-FFF2-40B4-BE49-F238E27FC236}">
                <a16:creationId xmlns:a16="http://schemas.microsoft.com/office/drawing/2014/main" id="{051E68F7-FDC8-484A-AB0C-C6D9D923DABD}"/>
              </a:ext>
            </a:extLst>
          </p:cNvPr>
          <p:cNvSpPr/>
          <p:nvPr/>
        </p:nvSpPr>
        <p:spPr>
          <a:xfrm>
            <a:off x="5433118" y="74941"/>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solidFill>
                <a:prstClr val="white"/>
              </a:solidFill>
              <a:latin typeface="Caviar Dreams" pitchFamily="34" charset="0"/>
            </a:endParaRPr>
          </a:p>
        </p:txBody>
      </p:sp>
      <p:sp>
        <p:nvSpPr>
          <p:cNvPr id="76" name="Oval 75">
            <a:extLst>
              <a:ext uri="{FF2B5EF4-FFF2-40B4-BE49-F238E27FC236}">
                <a16:creationId xmlns:a16="http://schemas.microsoft.com/office/drawing/2014/main" id="{38E220DD-C247-4844-A92E-BF89D2B98B49}"/>
              </a:ext>
            </a:extLst>
          </p:cNvPr>
          <p:cNvSpPr/>
          <p:nvPr/>
        </p:nvSpPr>
        <p:spPr>
          <a:xfrm>
            <a:off x="5757511"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77" name="Oval 5">
            <a:extLst>
              <a:ext uri="{FF2B5EF4-FFF2-40B4-BE49-F238E27FC236}">
                <a16:creationId xmlns:a16="http://schemas.microsoft.com/office/drawing/2014/main" id="{8E7CF235-540D-459D-8225-DE0CED3BF388}"/>
              </a:ext>
            </a:extLst>
          </p:cNvPr>
          <p:cNvSpPr/>
          <p:nvPr/>
        </p:nvSpPr>
        <p:spPr>
          <a:xfrm>
            <a:off x="681059"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solidFill>
                <a:prstClr val="white"/>
              </a:solidFill>
              <a:latin typeface="Caviar Dreams" pitchFamily="34" charset="0"/>
            </a:endParaRPr>
          </a:p>
        </p:txBody>
      </p:sp>
      <p:sp>
        <p:nvSpPr>
          <p:cNvPr id="9" name="Bande diagonale 60">
            <a:extLst>
              <a:ext uri="{FF2B5EF4-FFF2-40B4-BE49-F238E27FC236}">
                <a16:creationId xmlns:a16="http://schemas.microsoft.com/office/drawing/2014/main" id="{64556477-4701-DD08-826A-454FF5449787}"/>
              </a:ext>
            </a:extLst>
          </p:cNvPr>
          <p:cNvSpPr/>
          <p:nvPr/>
        </p:nvSpPr>
        <p:spPr>
          <a:xfrm rot="2616170">
            <a:off x="2856283" y="3208509"/>
            <a:ext cx="7489093" cy="7132473"/>
          </a:xfrm>
          <a:prstGeom prst="diagStripe">
            <a:avLst>
              <a:gd name="adj" fmla="val 98942"/>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schemeClr val="tx1"/>
              </a:solidFill>
            </a:endParaRPr>
          </a:p>
        </p:txBody>
      </p:sp>
      <p:pic>
        <p:nvPicPr>
          <p:cNvPr id="12" name="Picture 6">
            <a:extLst>
              <a:ext uri="{FF2B5EF4-FFF2-40B4-BE49-F238E27FC236}">
                <a16:creationId xmlns:a16="http://schemas.microsoft.com/office/drawing/2014/main" id="{0D84F016-B38D-1944-F5DB-E8D7DA832F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137" y="6267328"/>
            <a:ext cx="534542" cy="516944"/>
          </a:xfrm>
          <a:prstGeom prst="rect">
            <a:avLst/>
          </a:prstGeom>
        </p:spPr>
      </p:pic>
      <p:sp>
        <p:nvSpPr>
          <p:cNvPr id="41" name="Rectangle 40">
            <a:extLst>
              <a:ext uri="{FF2B5EF4-FFF2-40B4-BE49-F238E27FC236}">
                <a16:creationId xmlns:a16="http://schemas.microsoft.com/office/drawing/2014/main" id="{F552072D-BED7-4830-BBAF-9E91624742C7}"/>
              </a:ext>
            </a:extLst>
          </p:cNvPr>
          <p:cNvSpPr/>
          <p:nvPr/>
        </p:nvSpPr>
        <p:spPr>
          <a:xfrm>
            <a:off x="9438580" y="555663"/>
            <a:ext cx="1619353" cy="307777"/>
          </a:xfrm>
          <a:prstGeom prst="rect">
            <a:avLst/>
          </a:prstGeom>
        </p:spPr>
        <p:txBody>
          <a:bodyPr wrap="none">
            <a:spAutoFit/>
          </a:bodyPr>
          <a:lstStyle/>
          <a:p>
            <a:pPr algn="ctr"/>
            <a:r>
              <a:rPr lang="fr-FR" sz="1400" b="1" dirty="0">
                <a:solidFill>
                  <a:prstClr val="black"/>
                </a:solidFill>
                <a:latin typeface="Century Gothic" panose="020B0502020202020204" pitchFamily="34" charset="0"/>
              </a:rPr>
              <a:t>Modèles retenus</a:t>
            </a:r>
          </a:p>
        </p:txBody>
      </p:sp>
      <p:sp>
        <p:nvSpPr>
          <p:cNvPr id="42" name="Rectangle 41">
            <a:extLst>
              <a:ext uri="{FF2B5EF4-FFF2-40B4-BE49-F238E27FC236}">
                <a16:creationId xmlns:a16="http://schemas.microsoft.com/office/drawing/2014/main" id="{0DE084D8-F09E-4B67-89DC-8B832AA132AA}"/>
              </a:ext>
            </a:extLst>
          </p:cNvPr>
          <p:cNvSpPr/>
          <p:nvPr/>
        </p:nvSpPr>
        <p:spPr>
          <a:xfrm>
            <a:off x="1318338" y="575941"/>
            <a:ext cx="949299" cy="307777"/>
          </a:xfrm>
          <a:prstGeom prst="rect">
            <a:avLst/>
          </a:prstGeom>
        </p:spPr>
        <p:txBody>
          <a:bodyPr wrap="none">
            <a:spAutoFit/>
          </a:bodyPr>
          <a:lstStyle/>
          <a:p>
            <a:pPr algn="ctr"/>
            <a:r>
              <a:rPr lang="fr-MA" sz="1400" b="1" dirty="0">
                <a:solidFill>
                  <a:prstClr val="black"/>
                </a:solidFill>
                <a:latin typeface="Century Gothic" panose="020B0502020202020204" pitchFamily="34" charset="0"/>
              </a:rPr>
              <a:t>Données</a:t>
            </a:r>
            <a:endParaRPr lang="en-US" sz="1400" b="1" dirty="0">
              <a:solidFill>
                <a:prstClr val="black"/>
              </a:solidFill>
              <a:latin typeface="Century Gothic" panose="020B0502020202020204" pitchFamily="34" charset="0"/>
            </a:endParaRPr>
          </a:p>
        </p:txBody>
      </p:sp>
      <p:sp>
        <p:nvSpPr>
          <p:cNvPr id="43" name="Rectangle 42">
            <a:extLst>
              <a:ext uri="{FF2B5EF4-FFF2-40B4-BE49-F238E27FC236}">
                <a16:creationId xmlns:a16="http://schemas.microsoft.com/office/drawing/2014/main" id="{0F9B50D2-9064-42EF-9D05-6C31AD636BD5}"/>
              </a:ext>
            </a:extLst>
          </p:cNvPr>
          <p:cNvSpPr/>
          <p:nvPr/>
        </p:nvSpPr>
        <p:spPr>
          <a:xfrm>
            <a:off x="5459901" y="581923"/>
            <a:ext cx="4051823" cy="307777"/>
          </a:xfrm>
          <a:prstGeom prst="rect">
            <a:avLst/>
          </a:prstGeom>
        </p:spPr>
        <p:txBody>
          <a:bodyPr wrap="square">
            <a:spAutoFit/>
          </a:bodyPr>
          <a:lstStyle/>
          <a:p>
            <a:pPr algn="ctr"/>
            <a:r>
              <a:rPr lang="fr-FR" sz="1400" b="1" dirty="0">
                <a:solidFill>
                  <a:prstClr val="black"/>
                </a:solidFill>
                <a:latin typeface="Century Gothic" panose="020B0502020202020204" pitchFamily="34" charset="0"/>
              </a:rPr>
              <a:t>Métriques d’évaluation</a:t>
            </a:r>
            <a:endParaRPr lang="en-US" sz="1400" b="1" dirty="0">
              <a:solidFill>
                <a:prstClr val="black"/>
              </a:solidFill>
              <a:latin typeface="Century Gothic" panose="020B0502020202020204" pitchFamily="34" charset="0"/>
            </a:endParaRPr>
          </a:p>
        </p:txBody>
      </p:sp>
      <p:sp>
        <p:nvSpPr>
          <p:cNvPr id="44" name="Rectangle 43">
            <a:extLst>
              <a:ext uri="{FF2B5EF4-FFF2-40B4-BE49-F238E27FC236}">
                <a16:creationId xmlns:a16="http://schemas.microsoft.com/office/drawing/2014/main" id="{498DB954-1BA6-4BF6-9DB1-FC4257C3BA3C}"/>
              </a:ext>
            </a:extLst>
          </p:cNvPr>
          <p:cNvSpPr/>
          <p:nvPr/>
        </p:nvSpPr>
        <p:spPr>
          <a:xfrm>
            <a:off x="3784933" y="581924"/>
            <a:ext cx="1619547" cy="307777"/>
          </a:xfrm>
          <a:prstGeom prst="rect">
            <a:avLst/>
          </a:prstGeom>
        </p:spPr>
        <p:txBody>
          <a:bodyPr wrap="none">
            <a:spAutoFit/>
          </a:bodyPr>
          <a:lstStyle/>
          <a:p>
            <a:pPr algn="ctr"/>
            <a:r>
              <a:rPr lang="en-GB" sz="1400" b="1" dirty="0">
                <a:solidFill>
                  <a:prstClr val="black"/>
                </a:solidFill>
                <a:latin typeface="Century Gothic" panose="020B0502020202020204" pitchFamily="34" charset="0"/>
              </a:rPr>
              <a:t>Cadre Experimental</a:t>
            </a:r>
            <a:endParaRPr lang="en-US" sz="1400" b="1" dirty="0">
              <a:solidFill>
                <a:prstClr val="black"/>
              </a:solidFill>
              <a:latin typeface="Century Gothic" panose="020B0502020202020204" pitchFamily="34" charset="0"/>
            </a:endParaRPr>
          </a:p>
        </p:txBody>
      </p:sp>
      <p:sp>
        <p:nvSpPr>
          <p:cNvPr id="34" name="TextBox 33">
            <a:extLst>
              <a:ext uri="{FF2B5EF4-FFF2-40B4-BE49-F238E27FC236}">
                <a16:creationId xmlns:a16="http://schemas.microsoft.com/office/drawing/2014/main" id="{83760E84-D481-483E-855B-08213BE5BDF2}"/>
              </a:ext>
            </a:extLst>
          </p:cNvPr>
          <p:cNvSpPr txBox="1"/>
          <p:nvPr/>
        </p:nvSpPr>
        <p:spPr>
          <a:xfrm>
            <a:off x="2508801" y="2502588"/>
            <a:ext cx="4623368" cy="783193"/>
          </a:xfrm>
          <a:prstGeom prst="roundRect">
            <a:avLst/>
          </a:prstGeom>
          <a:ln w="28575">
            <a:solidFill>
              <a:schemeClr val="accent6">
                <a:lumMod val="60000"/>
                <a:lumOff val="40000"/>
              </a:schemeClr>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fr-FR" sz="2000" b="1" dirty="0"/>
              <a:t>Extraire des caractéristiques avec des convolutions</a:t>
            </a:r>
          </a:p>
        </p:txBody>
      </p:sp>
      <p:sp>
        <p:nvSpPr>
          <p:cNvPr id="35" name="TextBox 34">
            <a:extLst>
              <a:ext uri="{FF2B5EF4-FFF2-40B4-BE49-F238E27FC236}">
                <a16:creationId xmlns:a16="http://schemas.microsoft.com/office/drawing/2014/main" id="{7F8BCDA4-ADF9-47E3-97B9-F21668C1F3D7}"/>
              </a:ext>
            </a:extLst>
          </p:cNvPr>
          <p:cNvSpPr txBox="1"/>
          <p:nvPr/>
        </p:nvSpPr>
        <p:spPr>
          <a:xfrm>
            <a:off x="1077681" y="3805588"/>
            <a:ext cx="5523148" cy="442674"/>
          </a:xfrm>
          <a:prstGeom prst="roundRect">
            <a:avLst/>
          </a:prstGeom>
          <a:ln w="28575">
            <a:solidFill>
              <a:schemeClr val="accent6">
                <a:lumMod val="60000"/>
                <a:lumOff val="40000"/>
              </a:schemeClr>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fr-FR" sz="2000" b="1" dirty="0"/>
              <a:t>Concaténer les sorties des différents filtres</a:t>
            </a:r>
          </a:p>
        </p:txBody>
      </p:sp>
      <p:sp>
        <p:nvSpPr>
          <p:cNvPr id="36" name="TextBox 35">
            <a:extLst>
              <a:ext uri="{FF2B5EF4-FFF2-40B4-BE49-F238E27FC236}">
                <a16:creationId xmlns:a16="http://schemas.microsoft.com/office/drawing/2014/main" id="{5F1E398E-A369-4060-99A3-22481729E7F4}"/>
              </a:ext>
            </a:extLst>
          </p:cNvPr>
          <p:cNvSpPr txBox="1"/>
          <p:nvPr/>
        </p:nvSpPr>
        <p:spPr>
          <a:xfrm>
            <a:off x="3301376" y="4845188"/>
            <a:ext cx="2917788" cy="442674"/>
          </a:xfrm>
          <a:prstGeom prst="roundRect">
            <a:avLst/>
          </a:prstGeom>
          <a:ln w="28575">
            <a:solidFill>
              <a:schemeClr val="tx2">
                <a:lumMod val="60000"/>
                <a:lumOff val="40000"/>
              </a:schemeClr>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fr-FR" sz="2000" b="1" dirty="0"/>
              <a:t>Faire la régression</a:t>
            </a:r>
          </a:p>
        </p:txBody>
      </p:sp>
      <p:cxnSp>
        <p:nvCxnSpPr>
          <p:cNvPr id="37" name="Straight Arrow Connector 36">
            <a:extLst>
              <a:ext uri="{FF2B5EF4-FFF2-40B4-BE49-F238E27FC236}">
                <a16:creationId xmlns:a16="http://schemas.microsoft.com/office/drawing/2014/main" id="{44B74A33-ACD4-4C19-9855-E179FBD5A532}"/>
              </a:ext>
            </a:extLst>
          </p:cNvPr>
          <p:cNvCxnSpPr>
            <a:cxnSpLocks/>
          </p:cNvCxnSpPr>
          <p:nvPr/>
        </p:nvCxnSpPr>
        <p:spPr>
          <a:xfrm flipH="1">
            <a:off x="7258051" y="2783840"/>
            <a:ext cx="1052829" cy="110344"/>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38863AAE-58AB-4451-BEE2-4ED0380D0BB4}"/>
              </a:ext>
            </a:extLst>
          </p:cNvPr>
          <p:cNvCxnSpPr>
            <a:cxnSpLocks/>
          </p:cNvCxnSpPr>
          <p:nvPr/>
        </p:nvCxnSpPr>
        <p:spPr>
          <a:xfrm flipH="1">
            <a:off x="6750149" y="3517072"/>
            <a:ext cx="1560731" cy="488861"/>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cxnSp>
        <p:nvCxnSpPr>
          <p:cNvPr id="39" name="Straight Arrow Connector 38">
            <a:extLst>
              <a:ext uri="{FF2B5EF4-FFF2-40B4-BE49-F238E27FC236}">
                <a16:creationId xmlns:a16="http://schemas.microsoft.com/office/drawing/2014/main" id="{96BC461E-763D-4F47-8980-0EB598F79601}"/>
              </a:ext>
            </a:extLst>
          </p:cNvPr>
          <p:cNvCxnSpPr>
            <a:cxnSpLocks/>
          </p:cNvCxnSpPr>
          <p:nvPr/>
        </p:nvCxnSpPr>
        <p:spPr>
          <a:xfrm flipH="1">
            <a:off x="6345044" y="4490968"/>
            <a:ext cx="1965836" cy="575557"/>
          </a:xfrm>
          <a:prstGeom prst="straightConnector1">
            <a:avLst/>
          </a:prstGeom>
          <a:ln w="57150">
            <a:tailEnd type="triangle"/>
          </a:ln>
        </p:spPr>
        <p:style>
          <a:lnRef idx="1">
            <a:schemeClr val="accent5"/>
          </a:lnRef>
          <a:fillRef idx="0">
            <a:schemeClr val="accent5"/>
          </a:fillRef>
          <a:effectRef idx="0">
            <a:schemeClr val="accent5"/>
          </a:effectRef>
          <a:fontRef idx="minor">
            <a:schemeClr val="tx1"/>
          </a:fontRef>
        </p:style>
      </p:cxnSp>
      <p:sp>
        <p:nvSpPr>
          <p:cNvPr id="40" name="Rectangle : coins arrondis 21">
            <a:extLst>
              <a:ext uri="{FF2B5EF4-FFF2-40B4-BE49-F238E27FC236}">
                <a16:creationId xmlns:a16="http://schemas.microsoft.com/office/drawing/2014/main" id="{E1384E09-C1E7-48A5-A04D-150E1ACC74A0}"/>
              </a:ext>
            </a:extLst>
          </p:cNvPr>
          <p:cNvSpPr/>
          <p:nvPr/>
        </p:nvSpPr>
        <p:spPr>
          <a:xfrm>
            <a:off x="420128" y="1566915"/>
            <a:ext cx="2425709" cy="607118"/>
          </a:xfrm>
          <a:prstGeom prst="roundRect">
            <a:avLst/>
          </a:prstGeom>
          <a:solidFill>
            <a:srgbClr val="99B7BA">
              <a:alpha val="15000"/>
            </a:srgbClr>
          </a:solidFill>
          <a:ln>
            <a:solidFill>
              <a:srgbClr val="0099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latin typeface="Century Gothic" panose="020B0502020202020204" pitchFamily="34" charset="0"/>
                <a:cs typeface="Times New Roman" panose="02020603050405020304" pitchFamily="18" charset="0"/>
              </a:rPr>
              <a:t>1D-CNN</a:t>
            </a:r>
          </a:p>
        </p:txBody>
      </p:sp>
      <p:sp>
        <p:nvSpPr>
          <p:cNvPr id="28" name="TextBox 27">
            <a:extLst>
              <a:ext uri="{FF2B5EF4-FFF2-40B4-BE49-F238E27FC236}">
                <a16:creationId xmlns:a16="http://schemas.microsoft.com/office/drawing/2014/main" id="{F4B25AB7-5241-49A7-82C7-A6C96282AA0E}"/>
              </a:ext>
            </a:extLst>
          </p:cNvPr>
          <p:cNvSpPr txBox="1"/>
          <p:nvPr/>
        </p:nvSpPr>
        <p:spPr>
          <a:xfrm>
            <a:off x="6750149" y="6178971"/>
            <a:ext cx="5523149" cy="369332"/>
          </a:xfrm>
          <a:prstGeom prst="rect">
            <a:avLst/>
          </a:prstGeom>
          <a:noFill/>
        </p:spPr>
        <p:txBody>
          <a:bodyPr wrap="square" rtlCol="0">
            <a:spAutoFit/>
          </a:bodyPr>
          <a:lstStyle>
            <a:defPPr>
              <a:defRPr lang="en-US"/>
            </a:defPPr>
            <a:lvl1pPr algn="ctr">
              <a:defRPr>
                <a:latin typeface="Bahnschrift Condensed" panose="020B0502040204020203" pitchFamily="34" charset="0"/>
              </a:defRPr>
            </a:lvl1pPr>
          </a:lstStyle>
          <a:p>
            <a:r>
              <a:rPr lang="fr-FR" dirty="0"/>
              <a:t>Architecture simplifiée du modèle 1D-CNN</a:t>
            </a:r>
          </a:p>
        </p:txBody>
      </p:sp>
      <p:pic>
        <p:nvPicPr>
          <p:cNvPr id="10" name="Picture 9">
            <a:extLst>
              <a:ext uri="{FF2B5EF4-FFF2-40B4-BE49-F238E27FC236}">
                <a16:creationId xmlns:a16="http://schemas.microsoft.com/office/drawing/2014/main" id="{A8E104AB-DD18-4661-8882-A36B49E9A5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57020" y="1590665"/>
            <a:ext cx="2561506" cy="4278260"/>
          </a:xfrm>
          <a:prstGeom prst="rect">
            <a:avLst/>
          </a:prstGeom>
        </p:spPr>
      </p:pic>
    </p:spTree>
    <p:extLst>
      <p:ext uri="{BB962C8B-B14F-4D97-AF65-F5344CB8AC3E}">
        <p14:creationId xmlns:p14="http://schemas.microsoft.com/office/powerpoint/2010/main" val="27714674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0-#ppt_w/2"/>
                                          </p:val>
                                        </p:tav>
                                        <p:tav tm="100000">
                                          <p:val>
                                            <p:strVal val="#ppt_x"/>
                                          </p:val>
                                        </p:tav>
                                      </p:tavLst>
                                    </p:anim>
                                    <p:anim calcmode="lin" valueType="num">
                                      <p:cBhvr additive="base">
                                        <p:cTn id="12" dur="500" fill="hold"/>
                                        <p:tgtEl>
                                          <p:spTgt spid="3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0-#ppt_w/2"/>
                                          </p:val>
                                        </p:tav>
                                        <p:tav tm="100000">
                                          <p:val>
                                            <p:strVal val="#ppt_x"/>
                                          </p:val>
                                        </p:tav>
                                      </p:tavLst>
                                    </p:anim>
                                    <p:anim calcmode="lin" valueType="num">
                                      <p:cBhvr additive="base">
                                        <p:cTn id="16" dur="500" fill="hold"/>
                                        <p:tgtEl>
                                          <p:spTgt spid="3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0-#ppt_w/2"/>
                                          </p:val>
                                        </p:tav>
                                        <p:tav tm="100000">
                                          <p:val>
                                            <p:strVal val="#ppt_x"/>
                                          </p:val>
                                        </p:tav>
                                      </p:tavLst>
                                    </p:anim>
                                    <p:anim calcmode="lin" valueType="num">
                                      <p:cBhvr additive="base">
                                        <p:cTn id="20" dur="500" fill="hold"/>
                                        <p:tgtEl>
                                          <p:spTgt spid="33"/>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0-#ppt_w/2"/>
                                          </p:val>
                                        </p:tav>
                                        <p:tav tm="100000">
                                          <p:val>
                                            <p:strVal val="#ppt_x"/>
                                          </p:val>
                                        </p:tav>
                                      </p:tavLst>
                                    </p:anim>
                                    <p:anim calcmode="lin" valueType="num">
                                      <p:cBhvr additive="base">
                                        <p:cTn id="24" dur="500" fill="hold"/>
                                        <p:tgtEl>
                                          <p:spTgt spid="41"/>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additive="base">
                                        <p:cTn id="27" dur="500" fill="hold"/>
                                        <p:tgtEl>
                                          <p:spTgt spid="43"/>
                                        </p:tgtEl>
                                        <p:attrNameLst>
                                          <p:attrName>ppt_x</p:attrName>
                                        </p:attrNameLst>
                                      </p:cBhvr>
                                      <p:tavLst>
                                        <p:tav tm="0">
                                          <p:val>
                                            <p:strVal val="0-#ppt_w/2"/>
                                          </p:val>
                                        </p:tav>
                                        <p:tav tm="100000">
                                          <p:val>
                                            <p:strVal val="#ppt_x"/>
                                          </p:val>
                                        </p:tav>
                                      </p:tavLst>
                                    </p:anim>
                                    <p:anim calcmode="lin" valueType="num">
                                      <p:cBhvr additive="base">
                                        <p:cTn id="28" dur="500" fill="hold"/>
                                        <p:tgtEl>
                                          <p:spTgt spid="43"/>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0-#ppt_w/2"/>
                                          </p:val>
                                        </p:tav>
                                        <p:tav tm="100000">
                                          <p:val>
                                            <p:strVal val="#ppt_x"/>
                                          </p:val>
                                        </p:tav>
                                      </p:tavLst>
                                    </p:anim>
                                    <p:anim calcmode="lin" valueType="num">
                                      <p:cBhvr additive="base">
                                        <p:cTn id="32" dur="500" fill="hold"/>
                                        <p:tgtEl>
                                          <p:spTgt spid="22"/>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0-#ppt_w/2"/>
                                          </p:val>
                                        </p:tav>
                                        <p:tav tm="100000">
                                          <p:val>
                                            <p:strVal val="#ppt_x"/>
                                          </p:val>
                                        </p:tav>
                                      </p:tavLst>
                                    </p:anim>
                                    <p:anim calcmode="lin" valueType="num">
                                      <p:cBhvr additive="base">
                                        <p:cTn id="36" dur="500" fill="hold"/>
                                        <p:tgtEl>
                                          <p:spTgt spid="42"/>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anim calcmode="lin" valueType="num">
                                      <p:cBhvr additive="base">
                                        <p:cTn id="39" dur="500" fill="hold"/>
                                        <p:tgtEl>
                                          <p:spTgt spid="44"/>
                                        </p:tgtEl>
                                        <p:attrNameLst>
                                          <p:attrName>ppt_x</p:attrName>
                                        </p:attrNameLst>
                                      </p:cBhvr>
                                      <p:tavLst>
                                        <p:tav tm="0">
                                          <p:val>
                                            <p:strVal val="0-#ppt_w/2"/>
                                          </p:val>
                                        </p:tav>
                                        <p:tav tm="100000">
                                          <p:val>
                                            <p:strVal val="#ppt_x"/>
                                          </p:val>
                                        </p:tav>
                                      </p:tavLst>
                                    </p:anim>
                                    <p:anim calcmode="lin" valueType="num">
                                      <p:cBhvr additive="base">
                                        <p:cTn id="40" dur="500" fill="hold"/>
                                        <p:tgtEl>
                                          <p:spTgt spid="4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500"/>
                                        <p:tgtEl>
                                          <p:spTgt spid="1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500"/>
                                        <p:tgtEl>
                                          <p:spTgt spid="2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fade">
                                      <p:cBhvr>
                                        <p:cTn id="56" dur="500"/>
                                        <p:tgtEl>
                                          <p:spTgt spid="34"/>
                                        </p:tgtEl>
                                      </p:cBhvr>
                                    </p:animEffect>
                                  </p:childTnLst>
                                </p:cTn>
                              </p:par>
                              <p:par>
                                <p:cTn id="57" presetID="10" presetClass="entr" presetSubtype="0" fill="hold" nodeType="with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fade">
                                      <p:cBhvr>
                                        <p:cTn id="59" dur="500"/>
                                        <p:tgtEl>
                                          <p:spTgt spid="3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fade">
                                      <p:cBhvr>
                                        <p:cTn id="64" dur="500"/>
                                        <p:tgtEl>
                                          <p:spTgt spid="3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fade">
                                      <p:cBhvr>
                                        <p:cTn id="67" dur="500"/>
                                        <p:tgtEl>
                                          <p:spTgt spid="3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fade">
                                      <p:cBhvr>
                                        <p:cTn id="72" dur="500"/>
                                        <p:tgtEl>
                                          <p:spTgt spid="3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fade">
                                      <p:cBhvr>
                                        <p:cTn id="7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P spid="31" grpId="0" animBg="1"/>
      <p:bldP spid="32" grpId="0" animBg="1"/>
      <p:bldP spid="33" grpId="0" animBg="1"/>
      <p:bldP spid="41" grpId="0"/>
      <p:bldP spid="42" grpId="0"/>
      <p:bldP spid="43" grpId="0"/>
      <p:bldP spid="44" grpId="0"/>
      <p:bldP spid="34" grpId="0" animBg="1"/>
      <p:bldP spid="35" grpId="0" animBg="1"/>
      <p:bldP spid="36" grpId="0" animBg="1"/>
      <p:bldP spid="40" grpId="0" animBg="1"/>
      <p:bldP spid="2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hevron 83"/>
          <p:cNvSpPr/>
          <p:nvPr/>
        </p:nvSpPr>
        <p:spPr>
          <a:xfrm>
            <a:off x="5139559" y="553"/>
            <a:ext cx="7391585" cy="425116"/>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85" name="Pentagon 3"/>
          <p:cNvSpPr/>
          <p:nvPr/>
        </p:nvSpPr>
        <p:spPr>
          <a:xfrm>
            <a:off x="0" y="-1872"/>
            <a:ext cx="542274" cy="439200"/>
          </a:xfrm>
          <a:prstGeom prst="homePlate">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86" name="TextBox 4"/>
          <p:cNvSpPr txBox="1"/>
          <p:nvPr/>
        </p:nvSpPr>
        <p:spPr>
          <a:xfrm>
            <a:off x="922576" y="35333"/>
            <a:ext cx="4689948" cy="369332"/>
          </a:xfrm>
          <a:prstGeom prst="rect">
            <a:avLst/>
          </a:prstGeom>
          <a:noFill/>
        </p:spPr>
        <p:txBody>
          <a:bodyPr wrap="square" rtlCol="0">
            <a:spAutoFit/>
          </a:bodyPr>
          <a:lstStyle/>
          <a:p>
            <a:r>
              <a:rPr lang="fr-FR" dirty="0">
                <a:solidFill>
                  <a:prstClr val="black"/>
                </a:solidFill>
                <a:latin typeface="Century Gothic" panose="020B0502020202020204" pitchFamily="34" charset="0"/>
              </a:rPr>
              <a:t>Méthodologie</a:t>
            </a:r>
          </a:p>
        </p:txBody>
      </p:sp>
      <p:sp>
        <p:nvSpPr>
          <p:cNvPr id="68" name="Oval 10"/>
          <p:cNvSpPr/>
          <p:nvPr/>
        </p:nvSpPr>
        <p:spPr>
          <a:xfrm>
            <a:off x="5433118" y="74941"/>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solidFill>
                <a:prstClr val="white"/>
              </a:solidFill>
              <a:latin typeface="Caviar Dreams" pitchFamily="34" charset="0"/>
            </a:endParaRPr>
          </a:p>
        </p:txBody>
      </p:sp>
      <p:sp>
        <p:nvSpPr>
          <p:cNvPr id="30" name="Oval 29">
            <a:extLst>
              <a:ext uri="{FF2B5EF4-FFF2-40B4-BE49-F238E27FC236}">
                <a16:creationId xmlns:a16="http://schemas.microsoft.com/office/drawing/2014/main" id="{DA7CAC73-AF59-42F6-9C2B-C493954A9421}"/>
              </a:ext>
            </a:extLst>
          </p:cNvPr>
          <p:cNvSpPr/>
          <p:nvPr/>
        </p:nvSpPr>
        <p:spPr>
          <a:xfrm>
            <a:off x="5757511"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65" name="Oval 5"/>
          <p:cNvSpPr/>
          <p:nvPr/>
        </p:nvSpPr>
        <p:spPr>
          <a:xfrm>
            <a:off x="5413044" y="70723"/>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solidFill>
                <a:prstClr val="white"/>
              </a:solidFill>
              <a:latin typeface="Caviar Dreams" pitchFamily="34" charset="0"/>
            </a:endParaRPr>
          </a:p>
        </p:txBody>
      </p:sp>
      <p:sp>
        <p:nvSpPr>
          <p:cNvPr id="2" name="Espace réservé du numéro de diapositive 22">
            <a:extLst>
              <a:ext uri="{FF2B5EF4-FFF2-40B4-BE49-F238E27FC236}">
                <a16:creationId xmlns:a16="http://schemas.microsoft.com/office/drawing/2014/main" id="{8B35BEF5-9DC2-E0DE-9207-36B13B0BD20C}"/>
              </a:ext>
            </a:extLst>
          </p:cNvPr>
          <p:cNvSpPr txBox="1">
            <a:spLocks/>
          </p:cNvSpPr>
          <p:nvPr/>
        </p:nvSpPr>
        <p:spPr>
          <a:xfrm>
            <a:off x="11755998" y="6501439"/>
            <a:ext cx="628913" cy="35656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E7DC1A7-DA5D-45DE-8174-4FBCD0BDB448}" type="slidenum">
              <a:rPr lang="fr-FR" b="1" smtClean="0"/>
              <a:pPr/>
              <a:t>26</a:t>
            </a:fld>
            <a:endParaRPr lang="fr-FR" b="1" dirty="0"/>
          </a:p>
        </p:txBody>
      </p:sp>
      <p:sp>
        <p:nvSpPr>
          <p:cNvPr id="18" name="Chevron 6">
            <a:extLst>
              <a:ext uri="{FF2B5EF4-FFF2-40B4-BE49-F238E27FC236}">
                <a16:creationId xmlns:a16="http://schemas.microsoft.com/office/drawing/2014/main" id="{4AB944BD-EEC1-C999-4CC9-CF7F569D3195}"/>
              </a:ext>
            </a:extLst>
          </p:cNvPr>
          <p:cNvSpPr/>
          <p:nvPr/>
        </p:nvSpPr>
        <p:spPr>
          <a:xfrm>
            <a:off x="395840" y="906134"/>
            <a:ext cx="2730815" cy="187200"/>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22" name="Isosceles Triangle 35">
            <a:extLst>
              <a:ext uri="{FF2B5EF4-FFF2-40B4-BE49-F238E27FC236}">
                <a16:creationId xmlns:a16="http://schemas.microsoft.com/office/drawing/2014/main" id="{809AF80B-FBB2-D20B-90BE-C4847D5E0CA2}"/>
              </a:ext>
            </a:extLst>
          </p:cNvPr>
          <p:cNvSpPr/>
          <p:nvPr/>
        </p:nvSpPr>
        <p:spPr>
          <a:xfrm rot="10800000">
            <a:off x="10248251" y="1145821"/>
            <a:ext cx="288000" cy="144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Chevron 36">
            <a:extLst>
              <a:ext uri="{FF2B5EF4-FFF2-40B4-BE49-F238E27FC236}">
                <a16:creationId xmlns:a16="http://schemas.microsoft.com/office/drawing/2014/main" id="{B9C36B40-39CE-A1C8-0479-00968106ACDE}"/>
              </a:ext>
            </a:extLst>
          </p:cNvPr>
          <p:cNvSpPr/>
          <p:nvPr/>
        </p:nvSpPr>
        <p:spPr>
          <a:xfrm>
            <a:off x="3236731" y="900720"/>
            <a:ext cx="2760344" cy="187162"/>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2" name="Chevron 36">
            <a:extLst>
              <a:ext uri="{FF2B5EF4-FFF2-40B4-BE49-F238E27FC236}">
                <a16:creationId xmlns:a16="http://schemas.microsoft.com/office/drawing/2014/main" id="{CEE0E080-CCA6-DBC5-B30D-CCFE37039F0E}"/>
              </a:ext>
            </a:extLst>
          </p:cNvPr>
          <p:cNvSpPr/>
          <p:nvPr/>
        </p:nvSpPr>
        <p:spPr>
          <a:xfrm>
            <a:off x="6105641" y="891610"/>
            <a:ext cx="2760344" cy="187162"/>
          </a:xfrm>
          <a:prstGeom prst="chevron">
            <a:avLst/>
          </a:prstGeom>
          <a:solidFill>
            <a:srgbClr val="99B7BA"/>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3" name="Chevron 36">
            <a:extLst>
              <a:ext uri="{FF2B5EF4-FFF2-40B4-BE49-F238E27FC236}">
                <a16:creationId xmlns:a16="http://schemas.microsoft.com/office/drawing/2014/main" id="{B65788E7-74EA-8E73-2BDC-7806929E6224}"/>
              </a:ext>
            </a:extLst>
          </p:cNvPr>
          <p:cNvSpPr/>
          <p:nvPr/>
        </p:nvSpPr>
        <p:spPr>
          <a:xfrm>
            <a:off x="8974551" y="881533"/>
            <a:ext cx="2760344" cy="187162"/>
          </a:xfrm>
          <a:prstGeom prst="chevron">
            <a:avLst/>
          </a:prstGeom>
          <a:solidFill>
            <a:srgbClr val="145A6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71" name="Pentagon 3">
            <a:extLst>
              <a:ext uri="{FF2B5EF4-FFF2-40B4-BE49-F238E27FC236}">
                <a16:creationId xmlns:a16="http://schemas.microsoft.com/office/drawing/2014/main" id="{57D0E6F5-78A7-41FF-946F-9E13F35243BC}"/>
              </a:ext>
            </a:extLst>
          </p:cNvPr>
          <p:cNvSpPr/>
          <p:nvPr/>
        </p:nvSpPr>
        <p:spPr>
          <a:xfrm>
            <a:off x="0" y="-1872"/>
            <a:ext cx="542274" cy="439200"/>
          </a:xfrm>
          <a:prstGeom prst="homePlate">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72" name="Chevron 83">
            <a:extLst>
              <a:ext uri="{FF2B5EF4-FFF2-40B4-BE49-F238E27FC236}">
                <a16:creationId xmlns:a16="http://schemas.microsoft.com/office/drawing/2014/main" id="{A94826AF-6A5C-4DBF-9C3D-1BF1232533CE}"/>
              </a:ext>
            </a:extLst>
          </p:cNvPr>
          <p:cNvSpPr/>
          <p:nvPr/>
        </p:nvSpPr>
        <p:spPr>
          <a:xfrm>
            <a:off x="5139559" y="553"/>
            <a:ext cx="7391585" cy="425116"/>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73" name="TextBox 4">
            <a:extLst>
              <a:ext uri="{FF2B5EF4-FFF2-40B4-BE49-F238E27FC236}">
                <a16:creationId xmlns:a16="http://schemas.microsoft.com/office/drawing/2014/main" id="{4E8A4DC9-FD95-47E9-8C5A-243A772469F3}"/>
              </a:ext>
            </a:extLst>
          </p:cNvPr>
          <p:cNvSpPr txBox="1"/>
          <p:nvPr/>
        </p:nvSpPr>
        <p:spPr>
          <a:xfrm>
            <a:off x="922576" y="35333"/>
            <a:ext cx="4689948" cy="369332"/>
          </a:xfrm>
          <a:prstGeom prst="rect">
            <a:avLst/>
          </a:prstGeom>
          <a:noFill/>
        </p:spPr>
        <p:txBody>
          <a:bodyPr wrap="square" rtlCol="0">
            <a:spAutoFit/>
          </a:bodyPr>
          <a:lstStyle/>
          <a:p>
            <a:r>
              <a:rPr lang="fr-FR" dirty="0">
                <a:solidFill>
                  <a:prstClr val="black"/>
                </a:solidFill>
                <a:latin typeface="Century Gothic" panose="020B0502020202020204" pitchFamily="34" charset="0"/>
              </a:rPr>
              <a:t>Méthodologie</a:t>
            </a:r>
          </a:p>
        </p:txBody>
      </p:sp>
      <p:sp>
        <p:nvSpPr>
          <p:cNvPr id="74" name="Oval 8">
            <a:extLst>
              <a:ext uri="{FF2B5EF4-FFF2-40B4-BE49-F238E27FC236}">
                <a16:creationId xmlns:a16="http://schemas.microsoft.com/office/drawing/2014/main" id="{B97B6ED5-AAD0-4A8F-BD69-9014B9B05A93}"/>
              </a:ext>
            </a:extLst>
          </p:cNvPr>
          <p:cNvSpPr/>
          <p:nvPr/>
        </p:nvSpPr>
        <p:spPr>
          <a:xfrm>
            <a:off x="57168" y="66340"/>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1</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endParaRPr>
          </a:p>
        </p:txBody>
      </p:sp>
      <p:sp>
        <p:nvSpPr>
          <p:cNvPr id="75" name="Oval 10">
            <a:extLst>
              <a:ext uri="{FF2B5EF4-FFF2-40B4-BE49-F238E27FC236}">
                <a16:creationId xmlns:a16="http://schemas.microsoft.com/office/drawing/2014/main" id="{051E68F7-FDC8-484A-AB0C-C6D9D923DABD}"/>
              </a:ext>
            </a:extLst>
          </p:cNvPr>
          <p:cNvSpPr/>
          <p:nvPr/>
        </p:nvSpPr>
        <p:spPr>
          <a:xfrm>
            <a:off x="5433118" y="74941"/>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solidFill>
                <a:prstClr val="white"/>
              </a:solidFill>
              <a:latin typeface="Caviar Dreams" pitchFamily="34" charset="0"/>
            </a:endParaRPr>
          </a:p>
        </p:txBody>
      </p:sp>
      <p:sp>
        <p:nvSpPr>
          <p:cNvPr id="76" name="Oval 75">
            <a:extLst>
              <a:ext uri="{FF2B5EF4-FFF2-40B4-BE49-F238E27FC236}">
                <a16:creationId xmlns:a16="http://schemas.microsoft.com/office/drawing/2014/main" id="{38E220DD-C247-4844-A92E-BF89D2B98B49}"/>
              </a:ext>
            </a:extLst>
          </p:cNvPr>
          <p:cNvSpPr/>
          <p:nvPr/>
        </p:nvSpPr>
        <p:spPr>
          <a:xfrm>
            <a:off x="5757511"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77" name="Oval 5">
            <a:extLst>
              <a:ext uri="{FF2B5EF4-FFF2-40B4-BE49-F238E27FC236}">
                <a16:creationId xmlns:a16="http://schemas.microsoft.com/office/drawing/2014/main" id="{8E7CF235-540D-459D-8225-DE0CED3BF388}"/>
              </a:ext>
            </a:extLst>
          </p:cNvPr>
          <p:cNvSpPr/>
          <p:nvPr/>
        </p:nvSpPr>
        <p:spPr>
          <a:xfrm>
            <a:off x="681059"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solidFill>
                <a:prstClr val="white"/>
              </a:solidFill>
              <a:latin typeface="Caviar Dreams" pitchFamily="34" charset="0"/>
            </a:endParaRPr>
          </a:p>
        </p:txBody>
      </p:sp>
      <p:sp>
        <p:nvSpPr>
          <p:cNvPr id="9" name="Bande diagonale 60">
            <a:extLst>
              <a:ext uri="{FF2B5EF4-FFF2-40B4-BE49-F238E27FC236}">
                <a16:creationId xmlns:a16="http://schemas.microsoft.com/office/drawing/2014/main" id="{64556477-4701-DD08-826A-454FF5449787}"/>
              </a:ext>
            </a:extLst>
          </p:cNvPr>
          <p:cNvSpPr/>
          <p:nvPr/>
        </p:nvSpPr>
        <p:spPr>
          <a:xfrm rot="2616170">
            <a:off x="2856283" y="3208509"/>
            <a:ext cx="7489093" cy="7132473"/>
          </a:xfrm>
          <a:prstGeom prst="diagStripe">
            <a:avLst>
              <a:gd name="adj" fmla="val 98942"/>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schemeClr val="tx1"/>
              </a:solidFill>
            </a:endParaRPr>
          </a:p>
        </p:txBody>
      </p:sp>
      <p:pic>
        <p:nvPicPr>
          <p:cNvPr id="12" name="Picture 6">
            <a:extLst>
              <a:ext uri="{FF2B5EF4-FFF2-40B4-BE49-F238E27FC236}">
                <a16:creationId xmlns:a16="http://schemas.microsoft.com/office/drawing/2014/main" id="{0D84F016-B38D-1944-F5DB-E8D7DA832F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250" y="6274716"/>
            <a:ext cx="534542" cy="516944"/>
          </a:xfrm>
          <a:prstGeom prst="rect">
            <a:avLst/>
          </a:prstGeom>
        </p:spPr>
      </p:pic>
      <p:sp>
        <p:nvSpPr>
          <p:cNvPr id="41" name="Rectangle 40">
            <a:extLst>
              <a:ext uri="{FF2B5EF4-FFF2-40B4-BE49-F238E27FC236}">
                <a16:creationId xmlns:a16="http://schemas.microsoft.com/office/drawing/2014/main" id="{F552072D-BED7-4830-BBAF-9E91624742C7}"/>
              </a:ext>
            </a:extLst>
          </p:cNvPr>
          <p:cNvSpPr/>
          <p:nvPr/>
        </p:nvSpPr>
        <p:spPr>
          <a:xfrm>
            <a:off x="9438580" y="555663"/>
            <a:ext cx="1619353" cy="307777"/>
          </a:xfrm>
          <a:prstGeom prst="rect">
            <a:avLst/>
          </a:prstGeom>
        </p:spPr>
        <p:txBody>
          <a:bodyPr wrap="none">
            <a:spAutoFit/>
          </a:bodyPr>
          <a:lstStyle/>
          <a:p>
            <a:pPr algn="ctr"/>
            <a:r>
              <a:rPr lang="fr-FR" sz="1400" b="1" dirty="0">
                <a:solidFill>
                  <a:prstClr val="black"/>
                </a:solidFill>
                <a:latin typeface="Century Gothic" panose="020B0502020202020204" pitchFamily="34" charset="0"/>
              </a:rPr>
              <a:t>Modèles retenus</a:t>
            </a:r>
          </a:p>
        </p:txBody>
      </p:sp>
      <p:sp>
        <p:nvSpPr>
          <p:cNvPr id="42" name="Rectangle 41">
            <a:extLst>
              <a:ext uri="{FF2B5EF4-FFF2-40B4-BE49-F238E27FC236}">
                <a16:creationId xmlns:a16="http://schemas.microsoft.com/office/drawing/2014/main" id="{0DE084D8-F09E-4B67-89DC-8B832AA132AA}"/>
              </a:ext>
            </a:extLst>
          </p:cNvPr>
          <p:cNvSpPr/>
          <p:nvPr/>
        </p:nvSpPr>
        <p:spPr>
          <a:xfrm>
            <a:off x="1318338" y="575941"/>
            <a:ext cx="949299" cy="307777"/>
          </a:xfrm>
          <a:prstGeom prst="rect">
            <a:avLst/>
          </a:prstGeom>
        </p:spPr>
        <p:txBody>
          <a:bodyPr wrap="none">
            <a:spAutoFit/>
          </a:bodyPr>
          <a:lstStyle/>
          <a:p>
            <a:pPr algn="ctr"/>
            <a:r>
              <a:rPr lang="fr-MA" sz="1400" b="1" dirty="0">
                <a:solidFill>
                  <a:prstClr val="black"/>
                </a:solidFill>
                <a:latin typeface="Century Gothic" panose="020B0502020202020204" pitchFamily="34" charset="0"/>
              </a:rPr>
              <a:t>Données</a:t>
            </a:r>
            <a:endParaRPr lang="en-US" sz="1400" b="1" dirty="0">
              <a:solidFill>
                <a:prstClr val="black"/>
              </a:solidFill>
              <a:latin typeface="Century Gothic" panose="020B0502020202020204" pitchFamily="34" charset="0"/>
            </a:endParaRPr>
          </a:p>
        </p:txBody>
      </p:sp>
      <p:sp>
        <p:nvSpPr>
          <p:cNvPr id="43" name="Rectangle 42">
            <a:extLst>
              <a:ext uri="{FF2B5EF4-FFF2-40B4-BE49-F238E27FC236}">
                <a16:creationId xmlns:a16="http://schemas.microsoft.com/office/drawing/2014/main" id="{0F9B50D2-9064-42EF-9D05-6C31AD636BD5}"/>
              </a:ext>
            </a:extLst>
          </p:cNvPr>
          <p:cNvSpPr/>
          <p:nvPr/>
        </p:nvSpPr>
        <p:spPr>
          <a:xfrm>
            <a:off x="5459901" y="581923"/>
            <a:ext cx="4051823" cy="307777"/>
          </a:xfrm>
          <a:prstGeom prst="rect">
            <a:avLst/>
          </a:prstGeom>
        </p:spPr>
        <p:txBody>
          <a:bodyPr wrap="square">
            <a:spAutoFit/>
          </a:bodyPr>
          <a:lstStyle/>
          <a:p>
            <a:pPr algn="ctr"/>
            <a:r>
              <a:rPr lang="fr-FR" sz="1400" b="1" dirty="0">
                <a:solidFill>
                  <a:prstClr val="black"/>
                </a:solidFill>
                <a:latin typeface="Century Gothic" panose="020B0502020202020204" pitchFamily="34" charset="0"/>
              </a:rPr>
              <a:t>Métriques d’évaluation</a:t>
            </a:r>
            <a:endParaRPr lang="en-US" sz="1400" b="1" dirty="0">
              <a:solidFill>
                <a:prstClr val="black"/>
              </a:solidFill>
              <a:latin typeface="Century Gothic" panose="020B0502020202020204" pitchFamily="34" charset="0"/>
            </a:endParaRPr>
          </a:p>
        </p:txBody>
      </p:sp>
      <p:sp>
        <p:nvSpPr>
          <p:cNvPr id="44" name="Rectangle 43">
            <a:extLst>
              <a:ext uri="{FF2B5EF4-FFF2-40B4-BE49-F238E27FC236}">
                <a16:creationId xmlns:a16="http://schemas.microsoft.com/office/drawing/2014/main" id="{498DB954-1BA6-4BF6-9DB1-FC4257C3BA3C}"/>
              </a:ext>
            </a:extLst>
          </p:cNvPr>
          <p:cNvSpPr/>
          <p:nvPr/>
        </p:nvSpPr>
        <p:spPr>
          <a:xfrm>
            <a:off x="3784933" y="581924"/>
            <a:ext cx="1619547" cy="307777"/>
          </a:xfrm>
          <a:prstGeom prst="rect">
            <a:avLst/>
          </a:prstGeom>
        </p:spPr>
        <p:txBody>
          <a:bodyPr wrap="none">
            <a:spAutoFit/>
          </a:bodyPr>
          <a:lstStyle/>
          <a:p>
            <a:pPr algn="ctr"/>
            <a:r>
              <a:rPr lang="en-GB" sz="1400" b="1" dirty="0">
                <a:solidFill>
                  <a:prstClr val="black"/>
                </a:solidFill>
                <a:latin typeface="Century Gothic" panose="020B0502020202020204" pitchFamily="34" charset="0"/>
              </a:rPr>
              <a:t>Cadre Experimental</a:t>
            </a:r>
            <a:endParaRPr lang="en-US" sz="1400" b="1" dirty="0">
              <a:solidFill>
                <a:prstClr val="black"/>
              </a:solidFill>
              <a:latin typeface="Century Gothic" panose="020B0502020202020204" pitchFamily="34" charset="0"/>
            </a:endParaRPr>
          </a:p>
        </p:txBody>
      </p:sp>
      <p:sp>
        <p:nvSpPr>
          <p:cNvPr id="34" name="Rectangle : coins arrondis 21">
            <a:extLst>
              <a:ext uri="{FF2B5EF4-FFF2-40B4-BE49-F238E27FC236}">
                <a16:creationId xmlns:a16="http://schemas.microsoft.com/office/drawing/2014/main" id="{2F1CB225-1779-4607-A70B-A47C42E5CF01}"/>
              </a:ext>
            </a:extLst>
          </p:cNvPr>
          <p:cNvSpPr/>
          <p:nvPr/>
        </p:nvSpPr>
        <p:spPr>
          <a:xfrm>
            <a:off x="420128" y="1566915"/>
            <a:ext cx="2425709" cy="607118"/>
          </a:xfrm>
          <a:prstGeom prst="roundRect">
            <a:avLst/>
          </a:prstGeom>
          <a:solidFill>
            <a:srgbClr val="99B7BA">
              <a:alpha val="15000"/>
            </a:srgbClr>
          </a:solidFill>
          <a:ln>
            <a:solidFill>
              <a:srgbClr val="0099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latin typeface="Century Gothic" panose="020B0502020202020204" pitchFamily="34" charset="0"/>
                <a:cs typeface="Times New Roman" panose="02020603050405020304" pitchFamily="18" charset="0"/>
              </a:rPr>
              <a:t>1D-CNN</a:t>
            </a:r>
          </a:p>
        </p:txBody>
      </p:sp>
      <p:sp>
        <p:nvSpPr>
          <p:cNvPr id="19" name="TextBox 18">
            <a:extLst>
              <a:ext uri="{FF2B5EF4-FFF2-40B4-BE49-F238E27FC236}">
                <a16:creationId xmlns:a16="http://schemas.microsoft.com/office/drawing/2014/main" id="{E18EE0AF-7936-43A4-82E7-F0939A7160FE}"/>
              </a:ext>
            </a:extLst>
          </p:cNvPr>
          <p:cNvSpPr txBox="1"/>
          <p:nvPr/>
        </p:nvSpPr>
        <p:spPr>
          <a:xfrm>
            <a:off x="1259138" y="4605297"/>
            <a:ext cx="3209730" cy="1631216"/>
          </a:xfrm>
          <a:prstGeom prst="rect">
            <a:avLst/>
          </a:prstGeom>
          <a:noFill/>
        </p:spPr>
        <p:txBody>
          <a:bodyPr wrap="square" rtlCol="0">
            <a:spAutoFit/>
          </a:bodyPr>
          <a:lstStyle/>
          <a:p>
            <a:pPr marL="285750" indent="-285750">
              <a:buFont typeface="Arial" panose="020B0604020202020204" pitchFamily="34" charset="0"/>
              <a:buChar char="•"/>
            </a:pPr>
            <a:r>
              <a:rPr lang="fr-FR" sz="2000" b="1" dirty="0"/>
              <a:t>Un seul grand filtre de la taille du spectre (700)</a:t>
            </a:r>
          </a:p>
          <a:p>
            <a:endParaRPr lang="fr-FR" sz="2000" b="1" dirty="0"/>
          </a:p>
          <a:p>
            <a:pPr marL="285750" indent="-285750">
              <a:buFont typeface="Arial" panose="020B0604020202020204" pitchFamily="34" charset="0"/>
              <a:buChar char="•"/>
            </a:pPr>
            <a:r>
              <a:rPr lang="fr-FR" sz="2000" b="1" dirty="0"/>
              <a:t>Plusieurs couches denses pour la régression</a:t>
            </a:r>
          </a:p>
        </p:txBody>
      </p:sp>
      <p:sp>
        <p:nvSpPr>
          <p:cNvPr id="47" name="TextBox 46">
            <a:extLst>
              <a:ext uri="{FF2B5EF4-FFF2-40B4-BE49-F238E27FC236}">
                <a16:creationId xmlns:a16="http://schemas.microsoft.com/office/drawing/2014/main" id="{9B55EE30-0FD2-4A7C-83A4-19C77C095509}"/>
              </a:ext>
            </a:extLst>
          </p:cNvPr>
          <p:cNvSpPr txBox="1"/>
          <p:nvPr/>
        </p:nvSpPr>
        <p:spPr>
          <a:xfrm>
            <a:off x="8525165" y="4369627"/>
            <a:ext cx="3209730" cy="1631216"/>
          </a:xfrm>
          <a:prstGeom prst="rect">
            <a:avLst/>
          </a:prstGeom>
          <a:noFill/>
        </p:spPr>
        <p:txBody>
          <a:bodyPr wrap="square" rtlCol="0">
            <a:spAutoFit/>
          </a:bodyPr>
          <a:lstStyle/>
          <a:p>
            <a:pPr marL="285750" indent="-285750">
              <a:buFont typeface="Arial" panose="020B0604020202020204" pitchFamily="34" charset="0"/>
              <a:buChar char="•"/>
            </a:pPr>
            <a:r>
              <a:rPr lang="fr-FR" sz="2000" b="1" dirty="0"/>
              <a:t>Plusieurs filtre de petite taille</a:t>
            </a:r>
          </a:p>
          <a:p>
            <a:pPr marL="285750" indent="-285750">
              <a:buFont typeface="Arial" panose="020B0604020202020204" pitchFamily="34" charset="0"/>
              <a:buChar char="•"/>
            </a:pPr>
            <a:endParaRPr lang="fr-FR" sz="2000" b="1" dirty="0"/>
          </a:p>
          <a:p>
            <a:pPr marL="285750" indent="-285750">
              <a:buFont typeface="Arial" panose="020B0604020202020204" pitchFamily="34" charset="0"/>
              <a:buChar char="•"/>
            </a:pPr>
            <a:r>
              <a:rPr lang="fr-FR" sz="2000" b="1" dirty="0"/>
              <a:t>Une seule couche dense pour la régression</a:t>
            </a:r>
          </a:p>
        </p:txBody>
      </p:sp>
      <p:sp>
        <p:nvSpPr>
          <p:cNvPr id="36" name="Rectangle : coins arrondis 41">
            <a:extLst>
              <a:ext uri="{FF2B5EF4-FFF2-40B4-BE49-F238E27FC236}">
                <a16:creationId xmlns:a16="http://schemas.microsoft.com/office/drawing/2014/main" id="{87A6DEA0-08B8-4860-90E2-7509F7688823}"/>
              </a:ext>
            </a:extLst>
          </p:cNvPr>
          <p:cNvSpPr/>
          <p:nvPr/>
        </p:nvSpPr>
        <p:spPr>
          <a:xfrm>
            <a:off x="4874692" y="1834547"/>
            <a:ext cx="2965804" cy="854559"/>
          </a:xfrm>
          <a:prstGeom prst="roundRect">
            <a:avLst/>
          </a:prstGeom>
          <a:solidFill>
            <a:srgbClr val="145A60"/>
          </a:solidFill>
          <a:ln>
            <a:solidFill>
              <a:srgbClr val="0099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bg1"/>
                </a:solidFill>
                <a:latin typeface="Century Gothic" panose="020B0502020202020204" pitchFamily="34" charset="0"/>
                <a:cs typeface="Times New Roman" panose="02020603050405020304" pitchFamily="18" charset="0"/>
              </a:rPr>
              <a:t>Deux variantes</a:t>
            </a:r>
          </a:p>
        </p:txBody>
      </p:sp>
      <p:grpSp>
        <p:nvGrpSpPr>
          <p:cNvPr id="15" name="Group 14">
            <a:extLst>
              <a:ext uri="{FF2B5EF4-FFF2-40B4-BE49-F238E27FC236}">
                <a16:creationId xmlns:a16="http://schemas.microsoft.com/office/drawing/2014/main" id="{9EE097E7-B1F9-4379-9D06-51D71D597F03}"/>
              </a:ext>
            </a:extLst>
          </p:cNvPr>
          <p:cNvGrpSpPr/>
          <p:nvPr/>
        </p:nvGrpSpPr>
        <p:grpSpPr>
          <a:xfrm>
            <a:off x="7840496" y="2261827"/>
            <a:ext cx="3274460" cy="1752509"/>
            <a:chOff x="7840496" y="2261827"/>
            <a:chExt cx="3274460" cy="1752509"/>
          </a:xfrm>
        </p:grpSpPr>
        <p:cxnSp>
          <p:nvCxnSpPr>
            <p:cNvPr id="4" name="Straight Arrow Connector 3">
              <a:extLst>
                <a:ext uri="{FF2B5EF4-FFF2-40B4-BE49-F238E27FC236}">
                  <a16:creationId xmlns:a16="http://schemas.microsoft.com/office/drawing/2014/main" id="{8526F61E-BBDC-47A1-A7F3-D187EB7B4FAC}"/>
                </a:ext>
              </a:extLst>
            </p:cNvPr>
            <p:cNvCxnSpPr>
              <a:cxnSpLocks/>
              <a:stCxn id="36" idx="3"/>
              <a:endCxn id="37" idx="0"/>
            </p:cNvCxnSpPr>
            <p:nvPr/>
          </p:nvCxnSpPr>
          <p:spPr>
            <a:xfrm>
              <a:off x="7840496" y="2261827"/>
              <a:ext cx="2061606" cy="114539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7" name="Rectangle : coins arrondis 21">
              <a:extLst>
                <a:ext uri="{FF2B5EF4-FFF2-40B4-BE49-F238E27FC236}">
                  <a16:creationId xmlns:a16="http://schemas.microsoft.com/office/drawing/2014/main" id="{CA2DD03B-471D-4A78-A7DE-A486F023CCE5}"/>
                </a:ext>
              </a:extLst>
            </p:cNvPr>
            <p:cNvSpPr/>
            <p:nvPr/>
          </p:nvSpPr>
          <p:spPr>
            <a:xfrm>
              <a:off x="8689247" y="3407218"/>
              <a:ext cx="2425709" cy="607118"/>
            </a:xfrm>
            <a:prstGeom prst="roundRect">
              <a:avLst/>
            </a:prstGeom>
            <a:solidFill>
              <a:srgbClr val="0070C0">
                <a:alpha val="15000"/>
              </a:srgbClr>
            </a:solidFill>
            <a:ln w="38100">
              <a:solidFill>
                <a:srgbClr val="0099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latin typeface="Century Gothic" panose="020B0502020202020204" pitchFamily="34" charset="0"/>
                  <a:cs typeface="Times New Roman" panose="02020603050405020304" pitchFamily="18" charset="0"/>
                </a:rPr>
                <a:t>1D-CNN_v1D</a:t>
              </a:r>
            </a:p>
          </p:txBody>
        </p:sp>
      </p:grpSp>
      <p:grpSp>
        <p:nvGrpSpPr>
          <p:cNvPr id="13" name="Group 12">
            <a:extLst>
              <a:ext uri="{FF2B5EF4-FFF2-40B4-BE49-F238E27FC236}">
                <a16:creationId xmlns:a16="http://schemas.microsoft.com/office/drawing/2014/main" id="{5D6FFE75-4FCD-483F-B8B1-947E4644DD51}"/>
              </a:ext>
            </a:extLst>
          </p:cNvPr>
          <p:cNvGrpSpPr/>
          <p:nvPr/>
        </p:nvGrpSpPr>
        <p:grpSpPr>
          <a:xfrm>
            <a:off x="1632982" y="2261827"/>
            <a:ext cx="3241710" cy="2082485"/>
            <a:chOff x="1632982" y="2261827"/>
            <a:chExt cx="3241710" cy="2082485"/>
          </a:xfrm>
        </p:grpSpPr>
        <p:cxnSp>
          <p:nvCxnSpPr>
            <p:cNvPr id="35" name="Straight Arrow Connector 34">
              <a:extLst>
                <a:ext uri="{FF2B5EF4-FFF2-40B4-BE49-F238E27FC236}">
                  <a16:creationId xmlns:a16="http://schemas.microsoft.com/office/drawing/2014/main" id="{6D91BFCA-186E-4471-A464-43ADEF5F4AB0}"/>
                </a:ext>
              </a:extLst>
            </p:cNvPr>
            <p:cNvCxnSpPr>
              <a:cxnSpLocks/>
              <a:stCxn id="36" idx="1"/>
              <a:endCxn id="38" idx="0"/>
            </p:cNvCxnSpPr>
            <p:nvPr/>
          </p:nvCxnSpPr>
          <p:spPr>
            <a:xfrm flipH="1">
              <a:off x="2845837" y="2261827"/>
              <a:ext cx="2028855" cy="14753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8" name="Rectangle : coins arrondis 21">
              <a:extLst>
                <a:ext uri="{FF2B5EF4-FFF2-40B4-BE49-F238E27FC236}">
                  <a16:creationId xmlns:a16="http://schemas.microsoft.com/office/drawing/2014/main" id="{4D299C6B-C133-45F3-BACC-4C190AD53704}"/>
                </a:ext>
              </a:extLst>
            </p:cNvPr>
            <p:cNvSpPr/>
            <p:nvPr/>
          </p:nvSpPr>
          <p:spPr>
            <a:xfrm>
              <a:off x="1632982" y="3737194"/>
              <a:ext cx="2425709" cy="607118"/>
            </a:xfrm>
            <a:prstGeom prst="roundRect">
              <a:avLst/>
            </a:prstGeom>
            <a:solidFill>
              <a:srgbClr val="0070C0">
                <a:alpha val="15000"/>
              </a:srgbClr>
            </a:solidFill>
            <a:ln w="28575">
              <a:solidFill>
                <a:srgbClr val="0099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latin typeface="Century Gothic" panose="020B0502020202020204" pitchFamily="34" charset="0"/>
                  <a:cs typeface="Times New Roman" panose="02020603050405020304" pitchFamily="18" charset="0"/>
                </a:rPr>
                <a:t>1D-CNN_v1E</a:t>
              </a:r>
            </a:p>
          </p:txBody>
        </p:sp>
      </p:grpSp>
    </p:spTree>
    <p:extLst>
      <p:ext uri="{BB962C8B-B14F-4D97-AF65-F5344CB8AC3E}">
        <p14:creationId xmlns:p14="http://schemas.microsoft.com/office/powerpoint/2010/main" val="35994456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47" grpId="0"/>
      <p:bldP spid="3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Connecteur 3">
            <a:extLst>
              <a:ext uri="{FF2B5EF4-FFF2-40B4-BE49-F238E27FC236}">
                <a16:creationId xmlns:a16="http://schemas.microsoft.com/office/drawing/2014/main" id="{C7AE3046-AB4C-46CC-BF2C-57EDDE5752EB}"/>
              </a:ext>
            </a:extLst>
          </p:cNvPr>
          <p:cNvSpPr/>
          <p:nvPr/>
        </p:nvSpPr>
        <p:spPr>
          <a:xfrm>
            <a:off x="3238501" y="571501"/>
            <a:ext cx="5714998" cy="5714998"/>
          </a:xfrm>
          <a:prstGeom prst="flowChartConnector">
            <a:avLst/>
          </a:prstGeom>
          <a:solidFill>
            <a:srgbClr val="145A60">
              <a:alpha val="50000"/>
            </a:srgbClr>
          </a:solidFill>
          <a:ln w="254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sz="6000" b="1" dirty="0">
              <a:solidFill>
                <a:schemeClr val="tx1"/>
              </a:solidFill>
              <a:latin typeface="Century Gothic" panose="020B0502020202020204" pitchFamily="34" charset="0"/>
            </a:endParaRPr>
          </a:p>
        </p:txBody>
      </p:sp>
      <p:sp>
        <p:nvSpPr>
          <p:cNvPr id="6" name="ZoneTexte 5">
            <a:extLst>
              <a:ext uri="{FF2B5EF4-FFF2-40B4-BE49-F238E27FC236}">
                <a16:creationId xmlns:a16="http://schemas.microsoft.com/office/drawing/2014/main" id="{EBB7821D-16BB-4F3F-B269-77AE72243834}"/>
              </a:ext>
            </a:extLst>
          </p:cNvPr>
          <p:cNvSpPr txBox="1"/>
          <p:nvPr/>
        </p:nvSpPr>
        <p:spPr>
          <a:xfrm>
            <a:off x="4336026" y="2330245"/>
            <a:ext cx="3657600" cy="2153265"/>
          </a:xfrm>
          <a:prstGeom prst="rect">
            <a:avLst/>
          </a:prstGeom>
          <a:noFill/>
        </p:spPr>
        <p:txBody>
          <a:bodyPr wrap="square" rtlCol="0">
            <a:spAutoFit/>
          </a:bodyPr>
          <a:lstStyle/>
          <a:p>
            <a:endParaRPr lang="fr-MA" dirty="0"/>
          </a:p>
        </p:txBody>
      </p:sp>
      <p:sp>
        <p:nvSpPr>
          <p:cNvPr id="9" name="ZoneTexte 8">
            <a:extLst>
              <a:ext uri="{FF2B5EF4-FFF2-40B4-BE49-F238E27FC236}">
                <a16:creationId xmlns:a16="http://schemas.microsoft.com/office/drawing/2014/main" id="{EE2FBE16-4F89-4A60-80E5-BBA925F3B9F6}"/>
              </a:ext>
            </a:extLst>
          </p:cNvPr>
          <p:cNvSpPr txBox="1"/>
          <p:nvPr/>
        </p:nvSpPr>
        <p:spPr>
          <a:xfrm>
            <a:off x="3238502" y="2967335"/>
            <a:ext cx="5714997" cy="923330"/>
          </a:xfrm>
          <a:prstGeom prst="rect">
            <a:avLst/>
          </a:prstGeom>
          <a:noFill/>
        </p:spPr>
        <p:txBody>
          <a:bodyPr wrap="square" rtlCol="0">
            <a:spAutoFit/>
          </a:bodyPr>
          <a:lstStyle/>
          <a:p>
            <a:pPr algn="ctr"/>
            <a:r>
              <a:rPr lang="fr-MA" sz="5400" b="1" dirty="0">
                <a:latin typeface="Century Gothic" panose="020B0502020202020204" pitchFamily="34" charset="0"/>
              </a:rPr>
              <a:t>IPA</a:t>
            </a:r>
            <a:endParaRPr lang="fr-MA" sz="2000" b="1" dirty="0">
              <a:latin typeface="Century Gothic" panose="020B0502020202020204" pitchFamily="34" charset="0"/>
            </a:endParaRPr>
          </a:p>
        </p:txBody>
      </p:sp>
    </p:spTree>
    <p:extLst>
      <p:ext uri="{BB962C8B-B14F-4D97-AF65-F5344CB8AC3E}">
        <p14:creationId xmlns:p14="http://schemas.microsoft.com/office/powerpoint/2010/main" val="326779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hevron 83"/>
          <p:cNvSpPr/>
          <p:nvPr/>
        </p:nvSpPr>
        <p:spPr>
          <a:xfrm>
            <a:off x="5139559" y="553"/>
            <a:ext cx="7391585" cy="425116"/>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85" name="Pentagon 3"/>
          <p:cNvSpPr/>
          <p:nvPr/>
        </p:nvSpPr>
        <p:spPr>
          <a:xfrm>
            <a:off x="0" y="-1872"/>
            <a:ext cx="542274" cy="439200"/>
          </a:xfrm>
          <a:prstGeom prst="homePlate">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86" name="TextBox 4"/>
          <p:cNvSpPr txBox="1"/>
          <p:nvPr/>
        </p:nvSpPr>
        <p:spPr>
          <a:xfrm>
            <a:off x="922576" y="35333"/>
            <a:ext cx="4689948" cy="369332"/>
          </a:xfrm>
          <a:prstGeom prst="rect">
            <a:avLst/>
          </a:prstGeom>
          <a:noFill/>
        </p:spPr>
        <p:txBody>
          <a:bodyPr wrap="square" rtlCol="0">
            <a:spAutoFit/>
          </a:bodyPr>
          <a:lstStyle/>
          <a:p>
            <a:r>
              <a:rPr lang="fr-FR" dirty="0">
                <a:solidFill>
                  <a:prstClr val="black"/>
                </a:solidFill>
                <a:latin typeface="Century Gothic" panose="020B0502020202020204" pitchFamily="34" charset="0"/>
              </a:rPr>
              <a:t>Méthodologie</a:t>
            </a:r>
          </a:p>
        </p:txBody>
      </p:sp>
      <p:sp>
        <p:nvSpPr>
          <p:cNvPr id="68" name="Oval 10"/>
          <p:cNvSpPr/>
          <p:nvPr/>
        </p:nvSpPr>
        <p:spPr>
          <a:xfrm>
            <a:off x="5433118" y="74941"/>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solidFill>
                <a:prstClr val="white"/>
              </a:solidFill>
              <a:latin typeface="Caviar Dreams" pitchFamily="34" charset="0"/>
            </a:endParaRPr>
          </a:p>
        </p:txBody>
      </p:sp>
      <p:sp>
        <p:nvSpPr>
          <p:cNvPr id="30" name="Oval 29">
            <a:extLst>
              <a:ext uri="{FF2B5EF4-FFF2-40B4-BE49-F238E27FC236}">
                <a16:creationId xmlns:a16="http://schemas.microsoft.com/office/drawing/2014/main" id="{DA7CAC73-AF59-42F6-9C2B-C493954A9421}"/>
              </a:ext>
            </a:extLst>
          </p:cNvPr>
          <p:cNvSpPr/>
          <p:nvPr/>
        </p:nvSpPr>
        <p:spPr>
          <a:xfrm>
            <a:off x="5757511"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65" name="Oval 5"/>
          <p:cNvSpPr/>
          <p:nvPr/>
        </p:nvSpPr>
        <p:spPr>
          <a:xfrm>
            <a:off x="5413044" y="70723"/>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solidFill>
                <a:prstClr val="white"/>
              </a:solidFill>
              <a:latin typeface="Caviar Dreams" pitchFamily="34" charset="0"/>
            </a:endParaRPr>
          </a:p>
        </p:txBody>
      </p:sp>
      <p:sp>
        <p:nvSpPr>
          <p:cNvPr id="2" name="Espace réservé du numéro de diapositive 22">
            <a:extLst>
              <a:ext uri="{FF2B5EF4-FFF2-40B4-BE49-F238E27FC236}">
                <a16:creationId xmlns:a16="http://schemas.microsoft.com/office/drawing/2014/main" id="{8B35BEF5-9DC2-E0DE-9207-36B13B0BD20C}"/>
              </a:ext>
            </a:extLst>
          </p:cNvPr>
          <p:cNvSpPr txBox="1">
            <a:spLocks/>
          </p:cNvSpPr>
          <p:nvPr/>
        </p:nvSpPr>
        <p:spPr>
          <a:xfrm>
            <a:off x="11755998" y="6501439"/>
            <a:ext cx="628913" cy="35656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E7DC1A7-DA5D-45DE-8174-4FBCD0BDB448}" type="slidenum">
              <a:rPr lang="fr-FR" b="1" smtClean="0"/>
              <a:pPr/>
              <a:t>28</a:t>
            </a:fld>
            <a:endParaRPr lang="fr-FR" b="1" dirty="0"/>
          </a:p>
        </p:txBody>
      </p:sp>
      <p:sp>
        <p:nvSpPr>
          <p:cNvPr id="18" name="Chevron 6">
            <a:extLst>
              <a:ext uri="{FF2B5EF4-FFF2-40B4-BE49-F238E27FC236}">
                <a16:creationId xmlns:a16="http://schemas.microsoft.com/office/drawing/2014/main" id="{4AB944BD-EEC1-C999-4CC9-CF7F569D3195}"/>
              </a:ext>
            </a:extLst>
          </p:cNvPr>
          <p:cNvSpPr/>
          <p:nvPr/>
        </p:nvSpPr>
        <p:spPr>
          <a:xfrm>
            <a:off x="395840" y="906134"/>
            <a:ext cx="2730815" cy="187200"/>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22" name="Isosceles Triangle 35">
            <a:extLst>
              <a:ext uri="{FF2B5EF4-FFF2-40B4-BE49-F238E27FC236}">
                <a16:creationId xmlns:a16="http://schemas.microsoft.com/office/drawing/2014/main" id="{809AF80B-FBB2-D20B-90BE-C4847D5E0CA2}"/>
              </a:ext>
            </a:extLst>
          </p:cNvPr>
          <p:cNvSpPr/>
          <p:nvPr/>
        </p:nvSpPr>
        <p:spPr>
          <a:xfrm rot="10800000">
            <a:off x="10248251" y="1145821"/>
            <a:ext cx="288000" cy="144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Chevron 36">
            <a:extLst>
              <a:ext uri="{FF2B5EF4-FFF2-40B4-BE49-F238E27FC236}">
                <a16:creationId xmlns:a16="http://schemas.microsoft.com/office/drawing/2014/main" id="{B9C36B40-39CE-A1C8-0479-00968106ACDE}"/>
              </a:ext>
            </a:extLst>
          </p:cNvPr>
          <p:cNvSpPr/>
          <p:nvPr/>
        </p:nvSpPr>
        <p:spPr>
          <a:xfrm>
            <a:off x="3236731" y="900720"/>
            <a:ext cx="2760344" cy="187162"/>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2" name="Chevron 36">
            <a:extLst>
              <a:ext uri="{FF2B5EF4-FFF2-40B4-BE49-F238E27FC236}">
                <a16:creationId xmlns:a16="http://schemas.microsoft.com/office/drawing/2014/main" id="{CEE0E080-CCA6-DBC5-B30D-CCFE37039F0E}"/>
              </a:ext>
            </a:extLst>
          </p:cNvPr>
          <p:cNvSpPr/>
          <p:nvPr/>
        </p:nvSpPr>
        <p:spPr>
          <a:xfrm>
            <a:off x="6105641" y="891610"/>
            <a:ext cx="2760344" cy="187162"/>
          </a:xfrm>
          <a:prstGeom prst="chevron">
            <a:avLst/>
          </a:prstGeom>
          <a:solidFill>
            <a:srgbClr val="99B7BA"/>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3" name="Chevron 36">
            <a:extLst>
              <a:ext uri="{FF2B5EF4-FFF2-40B4-BE49-F238E27FC236}">
                <a16:creationId xmlns:a16="http://schemas.microsoft.com/office/drawing/2014/main" id="{B65788E7-74EA-8E73-2BDC-7806929E6224}"/>
              </a:ext>
            </a:extLst>
          </p:cNvPr>
          <p:cNvSpPr/>
          <p:nvPr/>
        </p:nvSpPr>
        <p:spPr>
          <a:xfrm>
            <a:off x="8974551" y="881533"/>
            <a:ext cx="2760344" cy="187162"/>
          </a:xfrm>
          <a:prstGeom prst="chevron">
            <a:avLst/>
          </a:prstGeom>
          <a:solidFill>
            <a:srgbClr val="145A6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71" name="Pentagon 3">
            <a:extLst>
              <a:ext uri="{FF2B5EF4-FFF2-40B4-BE49-F238E27FC236}">
                <a16:creationId xmlns:a16="http://schemas.microsoft.com/office/drawing/2014/main" id="{57D0E6F5-78A7-41FF-946F-9E13F35243BC}"/>
              </a:ext>
            </a:extLst>
          </p:cNvPr>
          <p:cNvSpPr/>
          <p:nvPr/>
        </p:nvSpPr>
        <p:spPr>
          <a:xfrm>
            <a:off x="0" y="-1872"/>
            <a:ext cx="542274" cy="439200"/>
          </a:xfrm>
          <a:prstGeom prst="homePlate">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72" name="Chevron 83">
            <a:extLst>
              <a:ext uri="{FF2B5EF4-FFF2-40B4-BE49-F238E27FC236}">
                <a16:creationId xmlns:a16="http://schemas.microsoft.com/office/drawing/2014/main" id="{A94826AF-6A5C-4DBF-9C3D-1BF1232533CE}"/>
              </a:ext>
            </a:extLst>
          </p:cNvPr>
          <p:cNvSpPr/>
          <p:nvPr/>
        </p:nvSpPr>
        <p:spPr>
          <a:xfrm>
            <a:off x="5139559" y="553"/>
            <a:ext cx="7391585" cy="425116"/>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73" name="TextBox 4">
            <a:extLst>
              <a:ext uri="{FF2B5EF4-FFF2-40B4-BE49-F238E27FC236}">
                <a16:creationId xmlns:a16="http://schemas.microsoft.com/office/drawing/2014/main" id="{4E8A4DC9-FD95-47E9-8C5A-243A772469F3}"/>
              </a:ext>
            </a:extLst>
          </p:cNvPr>
          <p:cNvSpPr txBox="1"/>
          <p:nvPr/>
        </p:nvSpPr>
        <p:spPr>
          <a:xfrm>
            <a:off x="922576" y="35333"/>
            <a:ext cx="4689948" cy="369332"/>
          </a:xfrm>
          <a:prstGeom prst="rect">
            <a:avLst/>
          </a:prstGeom>
          <a:noFill/>
        </p:spPr>
        <p:txBody>
          <a:bodyPr wrap="square" rtlCol="0">
            <a:spAutoFit/>
          </a:bodyPr>
          <a:lstStyle/>
          <a:p>
            <a:r>
              <a:rPr lang="fr-FR" dirty="0">
                <a:solidFill>
                  <a:prstClr val="black"/>
                </a:solidFill>
                <a:latin typeface="Century Gothic" panose="020B0502020202020204" pitchFamily="34" charset="0"/>
              </a:rPr>
              <a:t>Méthodologie</a:t>
            </a:r>
          </a:p>
        </p:txBody>
      </p:sp>
      <p:sp>
        <p:nvSpPr>
          <p:cNvPr id="74" name="Oval 8">
            <a:extLst>
              <a:ext uri="{FF2B5EF4-FFF2-40B4-BE49-F238E27FC236}">
                <a16:creationId xmlns:a16="http://schemas.microsoft.com/office/drawing/2014/main" id="{B97B6ED5-AAD0-4A8F-BD69-9014B9B05A93}"/>
              </a:ext>
            </a:extLst>
          </p:cNvPr>
          <p:cNvSpPr/>
          <p:nvPr/>
        </p:nvSpPr>
        <p:spPr>
          <a:xfrm>
            <a:off x="57168" y="66340"/>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1</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endParaRPr>
          </a:p>
        </p:txBody>
      </p:sp>
      <p:sp>
        <p:nvSpPr>
          <p:cNvPr id="75" name="Oval 10">
            <a:extLst>
              <a:ext uri="{FF2B5EF4-FFF2-40B4-BE49-F238E27FC236}">
                <a16:creationId xmlns:a16="http://schemas.microsoft.com/office/drawing/2014/main" id="{051E68F7-FDC8-484A-AB0C-C6D9D923DABD}"/>
              </a:ext>
            </a:extLst>
          </p:cNvPr>
          <p:cNvSpPr/>
          <p:nvPr/>
        </p:nvSpPr>
        <p:spPr>
          <a:xfrm>
            <a:off x="5433118" y="74941"/>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solidFill>
                <a:prstClr val="white"/>
              </a:solidFill>
              <a:latin typeface="Caviar Dreams" pitchFamily="34" charset="0"/>
            </a:endParaRPr>
          </a:p>
        </p:txBody>
      </p:sp>
      <p:sp>
        <p:nvSpPr>
          <p:cNvPr id="76" name="Oval 75">
            <a:extLst>
              <a:ext uri="{FF2B5EF4-FFF2-40B4-BE49-F238E27FC236}">
                <a16:creationId xmlns:a16="http://schemas.microsoft.com/office/drawing/2014/main" id="{38E220DD-C247-4844-A92E-BF89D2B98B49}"/>
              </a:ext>
            </a:extLst>
          </p:cNvPr>
          <p:cNvSpPr/>
          <p:nvPr/>
        </p:nvSpPr>
        <p:spPr>
          <a:xfrm>
            <a:off x="5757511"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77" name="Oval 5">
            <a:extLst>
              <a:ext uri="{FF2B5EF4-FFF2-40B4-BE49-F238E27FC236}">
                <a16:creationId xmlns:a16="http://schemas.microsoft.com/office/drawing/2014/main" id="{8E7CF235-540D-459D-8225-DE0CED3BF388}"/>
              </a:ext>
            </a:extLst>
          </p:cNvPr>
          <p:cNvSpPr/>
          <p:nvPr/>
        </p:nvSpPr>
        <p:spPr>
          <a:xfrm>
            <a:off x="681059"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solidFill>
                <a:prstClr val="white"/>
              </a:solidFill>
              <a:latin typeface="Caviar Dreams" pitchFamily="34" charset="0"/>
            </a:endParaRPr>
          </a:p>
        </p:txBody>
      </p:sp>
      <p:sp>
        <p:nvSpPr>
          <p:cNvPr id="9" name="Bande diagonale 60">
            <a:extLst>
              <a:ext uri="{FF2B5EF4-FFF2-40B4-BE49-F238E27FC236}">
                <a16:creationId xmlns:a16="http://schemas.microsoft.com/office/drawing/2014/main" id="{64556477-4701-DD08-826A-454FF5449787}"/>
              </a:ext>
            </a:extLst>
          </p:cNvPr>
          <p:cNvSpPr/>
          <p:nvPr/>
        </p:nvSpPr>
        <p:spPr>
          <a:xfrm rot="2616170">
            <a:off x="2856283" y="3208509"/>
            <a:ext cx="7489093" cy="7132473"/>
          </a:xfrm>
          <a:prstGeom prst="diagStripe">
            <a:avLst>
              <a:gd name="adj" fmla="val 98942"/>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schemeClr val="tx1"/>
              </a:solidFill>
            </a:endParaRPr>
          </a:p>
        </p:txBody>
      </p:sp>
      <p:pic>
        <p:nvPicPr>
          <p:cNvPr id="12" name="Picture 6">
            <a:extLst>
              <a:ext uri="{FF2B5EF4-FFF2-40B4-BE49-F238E27FC236}">
                <a16:creationId xmlns:a16="http://schemas.microsoft.com/office/drawing/2014/main" id="{0D84F016-B38D-1944-F5DB-E8D7DA832F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0517" y="6267328"/>
            <a:ext cx="534542" cy="516944"/>
          </a:xfrm>
          <a:prstGeom prst="rect">
            <a:avLst/>
          </a:prstGeom>
        </p:spPr>
      </p:pic>
      <p:sp>
        <p:nvSpPr>
          <p:cNvPr id="41" name="Rectangle 40">
            <a:extLst>
              <a:ext uri="{FF2B5EF4-FFF2-40B4-BE49-F238E27FC236}">
                <a16:creationId xmlns:a16="http://schemas.microsoft.com/office/drawing/2014/main" id="{F552072D-BED7-4830-BBAF-9E91624742C7}"/>
              </a:ext>
            </a:extLst>
          </p:cNvPr>
          <p:cNvSpPr/>
          <p:nvPr/>
        </p:nvSpPr>
        <p:spPr>
          <a:xfrm>
            <a:off x="9438580" y="555663"/>
            <a:ext cx="1619353" cy="307777"/>
          </a:xfrm>
          <a:prstGeom prst="rect">
            <a:avLst/>
          </a:prstGeom>
        </p:spPr>
        <p:txBody>
          <a:bodyPr wrap="none">
            <a:spAutoFit/>
          </a:bodyPr>
          <a:lstStyle/>
          <a:p>
            <a:pPr algn="ctr"/>
            <a:r>
              <a:rPr lang="fr-FR" sz="1400" b="1" dirty="0">
                <a:solidFill>
                  <a:prstClr val="black"/>
                </a:solidFill>
                <a:latin typeface="Century Gothic" panose="020B0502020202020204" pitchFamily="34" charset="0"/>
              </a:rPr>
              <a:t>Modèles retenus</a:t>
            </a:r>
          </a:p>
        </p:txBody>
      </p:sp>
      <p:sp>
        <p:nvSpPr>
          <p:cNvPr id="42" name="Rectangle 41">
            <a:extLst>
              <a:ext uri="{FF2B5EF4-FFF2-40B4-BE49-F238E27FC236}">
                <a16:creationId xmlns:a16="http://schemas.microsoft.com/office/drawing/2014/main" id="{0DE084D8-F09E-4B67-89DC-8B832AA132AA}"/>
              </a:ext>
            </a:extLst>
          </p:cNvPr>
          <p:cNvSpPr/>
          <p:nvPr/>
        </p:nvSpPr>
        <p:spPr>
          <a:xfrm>
            <a:off x="1318338" y="575941"/>
            <a:ext cx="949299" cy="307777"/>
          </a:xfrm>
          <a:prstGeom prst="rect">
            <a:avLst/>
          </a:prstGeom>
        </p:spPr>
        <p:txBody>
          <a:bodyPr wrap="none">
            <a:spAutoFit/>
          </a:bodyPr>
          <a:lstStyle/>
          <a:p>
            <a:pPr algn="ctr"/>
            <a:r>
              <a:rPr lang="fr-MA" sz="1400" b="1" dirty="0">
                <a:solidFill>
                  <a:prstClr val="black"/>
                </a:solidFill>
                <a:latin typeface="Century Gothic" panose="020B0502020202020204" pitchFamily="34" charset="0"/>
              </a:rPr>
              <a:t>Données</a:t>
            </a:r>
            <a:endParaRPr lang="en-US" sz="1400" b="1" dirty="0">
              <a:solidFill>
                <a:prstClr val="black"/>
              </a:solidFill>
              <a:latin typeface="Century Gothic" panose="020B0502020202020204" pitchFamily="34" charset="0"/>
            </a:endParaRPr>
          </a:p>
        </p:txBody>
      </p:sp>
      <p:sp>
        <p:nvSpPr>
          <p:cNvPr id="43" name="Rectangle 42">
            <a:extLst>
              <a:ext uri="{FF2B5EF4-FFF2-40B4-BE49-F238E27FC236}">
                <a16:creationId xmlns:a16="http://schemas.microsoft.com/office/drawing/2014/main" id="{0F9B50D2-9064-42EF-9D05-6C31AD636BD5}"/>
              </a:ext>
            </a:extLst>
          </p:cNvPr>
          <p:cNvSpPr/>
          <p:nvPr/>
        </p:nvSpPr>
        <p:spPr>
          <a:xfrm>
            <a:off x="5459901" y="581923"/>
            <a:ext cx="4051823" cy="307777"/>
          </a:xfrm>
          <a:prstGeom prst="rect">
            <a:avLst/>
          </a:prstGeom>
        </p:spPr>
        <p:txBody>
          <a:bodyPr wrap="square">
            <a:spAutoFit/>
          </a:bodyPr>
          <a:lstStyle/>
          <a:p>
            <a:pPr algn="ctr"/>
            <a:r>
              <a:rPr lang="fr-FR" sz="1400" b="1" dirty="0">
                <a:solidFill>
                  <a:prstClr val="black"/>
                </a:solidFill>
                <a:latin typeface="Century Gothic" panose="020B0502020202020204" pitchFamily="34" charset="0"/>
              </a:rPr>
              <a:t>Métriques d’évaluation</a:t>
            </a:r>
            <a:endParaRPr lang="en-US" sz="1400" b="1" dirty="0">
              <a:solidFill>
                <a:prstClr val="black"/>
              </a:solidFill>
              <a:latin typeface="Century Gothic" panose="020B0502020202020204" pitchFamily="34" charset="0"/>
            </a:endParaRPr>
          </a:p>
        </p:txBody>
      </p:sp>
      <p:sp>
        <p:nvSpPr>
          <p:cNvPr id="44" name="Rectangle 43">
            <a:extLst>
              <a:ext uri="{FF2B5EF4-FFF2-40B4-BE49-F238E27FC236}">
                <a16:creationId xmlns:a16="http://schemas.microsoft.com/office/drawing/2014/main" id="{498DB954-1BA6-4BF6-9DB1-FC4257C3BA3C}"/>
              </a:ext>
            </a:extLst>
          </p:cNvPr>
          <p:cNvSpPr/>
          <p:nvPr/>
        </p:nvSpPr>
        <p:spPr>
          <a:xfrm>
            <a:off x="3784933" y="581924"/>
            <a:ext cx="1619547" cy="307777"/>
          </a:xfrm>
          <a:prstGeom prst="rect">
            <a:avLst/>
          </a:prstGeom>
        </p:spPr>
        <p:txBody>
          <a:bodyPr wrap="none">
            <a:spAutoFit/>
          </a:bodyPr>
          <a:lstStyle/>
          <a:p>
            <a:pPr algn="ctr"/>
            <a:r>
              <a:rPr lang="en-GB" sz="1400" b="1" dirty="0">
                <a:solidFill>
                  <a:prstClr val="black"/>
                </a:solidFill>
                <a:latin typeface="Century Gothic" panose="020B0502020202020204" pitchFamily="34" charset="0"/>
              </a:rPr>
              <a:t>Cadre Experimental</a:t>
            </a:r>
            <a:endParaRPr lang="en-US" sz="1400" b="1" dirty="0">
              <a:solidFill>
                <a:prstClr val="black"/>
              </a:solidFill>
              <a:latin typeface="Century Gothic" panose="020B0502020202020204" pitchFamily="34" charset="0"/>
            </a:endParaRPr>
          </a:p>
        </p:txBody>
      </p:sp>
      <p:sp>
        <p:nvSpPr>
          <p:cNvPr id="28" name="Rectangle : coins arrondis 21">
            <a:extLst>
              <a:ext uri="{FF2B5EF4-FFF2-40B4-BE49-F238E27FC236}">
                <a16:creationId xmlns:a16="http://schemas.microsoft.com/office/drawing/2014/main" id="{7D889CC3-B83E-4FD0-B8AD-A4985E7307B5}"/>
              </a:ext>
            </a:extLst>
          </p:cNvPr>
          <p:cNvSpPr/>
          <p:nvPr/>
        </p:nvSpPr>
        <p:spPr>
          <a:xfrm>
            <a:off x="420128" y="1566915"/>
            <a:ext cx="2425709" cy="607118"/>
          </a:xfrm>
          <a:prstGeom prst="roundRect">
            <a:avLst/>
          </a:prstGeom>
          <a:solidFill>
            <a:srgbClr val="99B7BA">
              <a:alpha val="15000"/>
            </a:srgbClr>
          </a:solidFill>
          <a:ln>
            <a:solidFill>
              <a:srgbClr val="0099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latin typeface="Century Gothic" panose="020B0502020202020204" pitchFamily="34" charset="0"/>
                <a:cs typeface="Times New Roman" panose="02020603050405020304" pitchFamily="18" charset="0"/>
              </a:rPr>
              <a:t>IPA</a:t>
            </a:r>
          </a:p>
        </p:txBody>
      </p:sp>
      <p:sp>
        <p:nvSpPr>
          <p:cNvPr id="3" name="TextBox 2">
            <a:extLst>
              <a:ext uri="{FF2B5EF4-FFF2-40B4-BE49-F238E27FC236}">
                <a16:creationId xmlns:a16="http://schemas.microsoft.com/office/drawing/2014/main" id="{2316BF44-55AE-448D-B067-BC780EC2D344}"/>
              </a:ext>
            </a:extLst>
          </p:cNvPr>
          <p:cNvSpPr txBox="1"/>
          <p:nvPr/>
        </p:nvSpPr>
        <p:spPr>
          <a:xfrm>
            <a:off x="5296678" y="1681229"/>
            <a:ext cx="6363478" cy="400110"/>
          </a:xfrm>
          <a:prstGeom prst="rect">
            <a:avLst/>
          </a:prstGeom>
          <a:noFill/>
        </p:spPr>
        <p:txBody>
          <a:bodyPr wrap="square" rtlCol="0">
            <a:spAutoFit/>
          </a:bodyPr>
          <a:lstStyle/>
          <a:p>
            <a:r>
              <a:rPr lang="fr-FR" sz="2000" b="1" dirty="0"/>
              <a:t>Plusieurs branches de convolution opérant en parallèle</a:t>
            </a:r>
          </a:p>
        </p:txBody>
      </p:sp>
      <p:sp>
        <p:nvSpPr>
          <p:cNvPr id="6" name="TextBox 5">
            <a:extLst>
              <a:ext uri="{FF2B5EF4-FFF2-40B4-BE49-F238E27FC236}">
                <a16:creationId xmlns:a16="http://schemas.microsoft.com/office/drawing/2014/main" id="{478AA55E-FBAE-4B73-8308-E35A0FEC6CB5}"/>
              </a:ext>
            </a:extLst>
          </p:cNvPr>
          <p:cNvSpPr txBox="1"/>
          <p:nvPr/>
        </p:nvSpPr>
        <p:spPr>
          <a:xfrm>
            <a:off x="5038097" y="6032818"/>
            <a:ext cx="6393459" cy="369332"/>
          </a:xfrm>
          <a:prstGeom prst="rect">
            <a:avLst/>
          </a:prstGeom>
          <a:noFill/>
        </p:spPr>
        <p:txBody>
          <a:bodyPr wrap="square" rtlCol="0">
            <a:spAutoFit/>
          </a:bodyPr>
          <a:lstStyle>
            <a:defPPr>
              <a:defRPr lang="en-US"/>
            </a:defPPr>
            <a:lvl1pPr algn="ctr">
              <a:defRPr>
                <a:latin typeface="Bahnschrift Condensed" panose="020B0502040204020203" pitchFamily="34" charset="0"/>
              </a:defRPr>
            </a:lvl1pPr>
          </a:lstStyle>
          <a:p>
            <a:r>
              <a:rPr lang="fr-FR" dirty="0"/>
              <a:t>Architecture simplifiée du modèle IPA</a:t>
            </a:r>
          </a:p>
        </p:txBody>
      </p:sp>
      <p:sp>
        <p:nvSpPr>
          <p:cNvPr id="34" name="Organigramme : Connecteur 3">
            <a:extLst>
              <a:ext uri="{FF2B5EF4-FFF2-40B4-BE49-F238E27FC236}">
                <a16:creationId xmlns:a16="http://schemas.microsoft.com/office/drawing/2014/main" id="{3C825967-93AE-425B-BC49-EB7EFF6A877C}"/>
              </a:ext>
            </a:extLst>
          </p:cNvPr>
          <p:cNvSpPr/>
          <p:nvPr/>
        </p:nvSpPr>
        <p:spPr>
          <a:xfrm>
            <a:off x="-2005781" y="-4672781"/>
            <a:ext cx="16203562" cy="16203562"/>
          </a:xfrm>
          <a:prstGeom prst="flowChartConnector">
            <a:avLst/>
          </a:prstGeom>
          <a:noFill/>
          <a:ln w="254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sz="6000" b="1" dirty="0">
              <a:solidFill>
                <a:schemeClr val="tx1"/>
              </a:solidFill>
              <a:latin typeface="Century Gothic" panose="020B0502020202020204" pitchFamily="34" charset="0"/>
            </a:endParaRPr>
          </a:p>
        </p:txBody>
      </p:sp>
      <p:pic>
        <p:nvPicPr>
          <p:cNvPr id="7" name="Picture 6">
            <a:extLst>
              <a:ext uri="{FF2B5EF4-FFF2-40B4-BE49-F238E27FC236}">
                <a16:creationId xmlns:a16="http://schemas.microsoft.com/office/drawing/2014/main" id="{528466C9-BC66-4F1E-9F2E-A351AC87F7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2982" y="2438433"/>
            <a:ext cx="10029841" cy="3594385"/>
          </a:xfrm>
          <a:prstGeom prst="rect">
            <a:avLst/>
          </a:prstGeom>
        </p:spPr>
      </p:pic>
    </p:spTree>
    <p:extLst>
      <p:ext uri="{BB962C8B-B14F-4D97-AF65-F5344CB8AC3E}">
        <p14:creationId xmlns:p14="http://schemas.microsoft.com/office/powerpoint/2010/main" val="17522370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0-#ppt_w/2"/>
                                          </p:val>
                                        </p:tav>
                                        <p:tav tm="100000">
                                          <p:val>
                                            <p:strVal val="#ppt_x"/>
                                          </p:val>
                                        </p:tav>
                                      </p:tavLst>
                                    </p:anim>
                                    <p:anim calcmode="lin" valueType="num">
                                      <p:cBhvr additive="base">
                                        <p:cTn id="12" dur="500" fill="hold"/>
                                        <p:tgtEl>
                                          <p:spTgt spid="3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0-#ppt_w/2"/>
                                          </p:val>
                                        </p:tav>
                                        <p:tav tm="100000">
                                          <p:val>
                                            <p:strVal val="#ppt_x"/>
                                          </p:val>
                                        </p:tav>
                                      </p:tavLst>
                                    </p:anim>
                                    <p:anim calcmode="lin" valueType="num">
                                      <p:cBhvr additive="base">
                                        <p:cTn id="16" dur="500" fill="hold"/>
                                        <p:tgtEl>
                                          <p:spTgt spid="3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0-#ppt_w/2"/>
                                          </p:val>
                                        </p:tav>
                                        <p:tav tm="100000">
                                          <p:val>
                                            <p:strVal val="#ppt_x"/>
                                          </p:val>
                                        </p:tav>
                                      </p:tavLst>
                                    </p:anim>
                                    <p:anim calcmode="lin" valueType="num">
                                      <p:cBhvr additive="base">
                                        <p:cTn id="20" dur="50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0-#ppt_w/2"/>
                                          </p:val>
                                        </p:tav>
                                        <p:tav tm="100000">
                                          <p:val>
                                            <p:strVal val="#ppt_x"/>
                                          </p:val>
                                        </p:tav>
                                      </p:tavLst>
                                    </p:anim>
                                    <p:anim calcmode="lin" valueType="num">
                                      <p:cBhvr additive="base">
                                        <p:cTn id="24" dur="500" fill="hold"/>
                                        <p:tgtEl>
                                          <p:spTgt spid="33"/>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additive="base">
                                        <p:cTn id="27" dur="500" fill="hold"/>
                                        <p:tgtEl>
                                          <p:spTgt spid="41"/>
                                        </p:tgtEl>
                                        <p:attrNameLst>
                                          <p:attrName>ppt_x</p:attrName>
                                        </p:attrNameLst>
                                      </p:cBhvr>
                                      <p:tavLst>
                                        <p:tav tm="0">
                                          <p:val>
                                            <p:strVal val="0-#ppt_w/2"/>
                                          </p:val>
                                        </p:tav>
                                        <p:tav tm="100000">
                                          <p:val>
                                            <p:strVal val="#ppt_x"/>
                                          </p:val>
                                        </p:tav>
                                      </p:tavLst>
                                    </p:anim>
                                    <p:anim calcmode="lin" valueType="num">
                                      <p:cBhvr additive="base">
                                        <p:cTn id="28" dur="500" fill="hold"/>
                                        <p:tgtEl>
                                          <p:spTgt spid="41"/>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500" fill="hold"/>
                                        <p:tgtEl>
                                          <p:spTgt spid="43"/>
                                        </p:tgtEl>
                                        <p:attrNameLst>
                                          <p:attrName>ppt_x</p:attrName>
                                        </p:attrNameLst>
                                      </p:cBhvr>
                                      <p:tavLst>
                                        <p:tav tm="0">
                                          <p:val>
                                            <p:strVal val="0-#ppt_w/2"/>
                                          </p:val>
                                        </p:tav>
                                        <p:tav tm="100000">
                                          <p:val>
                                            <p:strVal val="#ppt_x"/>
                                          </p:val>
                                        </p:tav>
                                      </p:tavLst>
                                    </p:anim>
                                    <p:anim calcmode="lin" valueType="num">
                                      <p:cBhvr additive="base">
                                        <p:cTn id="32" dur="500" fill="hold"/>
                                        <p:tgtEl>
                                          <p:spTgt spid="43"/>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0-#ppt_w/2"/>
                                          </p:val>
                                        </p:tav>
                                        <p:tav tm="100000">
                                          <p:val>
                                            <p:strVal val="#ppt_x"/>
                                          </p:val>
                                        </p:tav>
                                      </p:tavLst>
                                    </p:anim>
                                    <p:anim calcmode="lin" valueType="num">
                                      <p:cBhvr additive="base">
                                        <p:cTn id="36" dur="500" fill="hold"/>
                                        <p:tgtEl>
                                          <p:spTgt spid="42"/>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anim calcmode="lin" valueType="num">
                                      <p:cBhvr additive="base">
                                        <p:cTn id="39" dur="500" fill="hold"/>
                                        <p:tgtEl>
                                          <p:spTgt spid="44"/>
                                        </p:tgtEl>
                                        <p:attrNameLst>
                                          <p:attrName>ppt_x</p:attrName>
                                        </p:attrNameLst>
                                      </p:cBhvr>
                                      <p:tavLst>
                                        <p:tav tm="0">
                                          <p:val>
                                            <p:strVal val="0-#ppt_w/2"/>
                                          </p:val>
                                        </p:tav>
                                        <p:tav tm="100000">
                                          <p:val>
                                            <p:strVal val="#ppt_x"/>
                                          </p:val>
                                        </p:tav>
                                      </p:tavLst>
                                    </p:anim>
                                    <p:anim calcmode="lin" valueType="num">
                                      <p:cBhvr additive="base">
                                        <p:cTn id="40" dur="500" fill="hold"/>
                                        <p:tgtEl>
                                          <p:spTgt spid="4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P spid="31" grpId="0" animBg="1"/>
      <p:bldP spid="32" grpId="0" animBg="1"/>
      <p:bldP spid="33" grpId="0" animBg="1"/>
      <p:bldP spid="41" grpId="0"/>
      <p:bldP spid="42" grpId="0"/>
      <p:bldP spid="43" grpId="0"/>
      <p:bldP spid="44" grpId="0"/>
      <p:bldP spid="2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rganigramme : Connecteur 3">
            <a:extLst>
              <a:ext uri="{FF2B5EF4-FFF2-40B4-BE49-F238E27FC236}">
                <a16:creationId xmlns:a16="http://schemas.microsoft.com/office/drawing/2014/main" id="{C7AE3046-AB4C-46CC-BF2C-57EDDE5752EB}"/>
              </a:ext>
            </a:extLst>
          </p:cNvPr>
          <p:cNvSpPr/>
          <p:nvPr/>
        </p:nvSpPr>
        <p:spPr>
          <a:xfrm>
            <a:off x="3238501" y="571501"/>
            <a:ext cx="5714998" cy="5714998"/>
          </a:xfrm>
          <a:prstGeom prst="flowChartConnector">
            <a:avLst/>
          </a:prstGeom>
          <a:solidFill>
            <a:srgbClr val="145A60">
              <a:alpha val="50000"/>
            </a:srgbClr>
          </a:solidFill>
          <a:ln w="2540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MA" sz="6000" b="1" dirty="0">
              <a:solidFill>
                <a:schemeClr val="tx1"/>
              </a:solidFill>
              <a:latin typeface="Century Gothic" panose="020B0502020202020204" pitchFamily="34" charset="0"/>
            </a:endParaRPr>
          </a:p>
        </p:txBody>
      </p:sp>
      <p:sp>
        <p:nvSpPr>
          <p:cNvPr id="6" name="ZoneTexte 5">
            <a:extLst>
              <a:ext uri="{FF2B5EF4-FFF2-40B4-BE49-F238E27FC236}">
                <a16:creationId xmlns:a16="http://schemas.microsoft.com/office/drawing/2014/main" id="{EBB7821D-16BB-4F3F-B269-77AE72243834}"/>
              </a:ext>
            </a:extLst>
          </p:cNvPr>
          <p:cNvSpPr txBox="1"/>
          <p:nvPr/>
        </p:nvSpPr>
        <p:spPr>
          <a:xfrm>
            <a:off x="4336026" y="2330245"/>
            <a:ext cx="3657600" cy="2153265"/>
          </a:xfrm>
          <a:prstGeom prst="rect">
            <a:avLst/>
          </a:prstGeom>
          <a:noFill/>
        </p:spPr>
        <p:txBody>
          <a:bodyPr wrap="square" rtlCol="0">
            <a:spAutoFit/>
          </a:bodyPr>
          <a:lstStyle/>
          <a:p>
            <a:endParaRPr lang="fr-MA" dirty="0"/>
          </a:p>
        </p:txBody>
      </p:sp>
      <p:sp>
        <p:nvSpPr>
          <p:cNvPr id="9" name="ZoneTexte 8">
            <a:extLst>
              <a:ext uri="{FF2B5EF4-FFF2-40B4-BE49-F238E27FC236}">
                <a16:creationId xmlns:a16="http://schemas.microsoft.com/office/drawing/2014/main" id="{EE2FBE16-4F89-4A60-80E5-BBA925F3B9F6}"/>
              </a:ext>
            </a:extLst>
          </p:cNvPr>
          <p:cNvSpPr txBox="1"/>
          <p:nvPr/>
        </p:nvSpPr>
        <p:spPr>
          <a:xfrm>
            <a:off x="3238501" y="2967335"/>
            <a:ext cx="5714998" cy="923330"/>
          </a:xfrm>
          <a:prstGeom prst="rect">
            <a:avLst/>
          </a:prstGeom>
          <a:noFill/>
        </p:spPr>
        <p:txBody>
          <a:bodyPr wrap="square" rtlCol="0">
            <a:spAutoFit/>
          </a:bodyPr>
          <a:lstStyle/>
          <a:p>
            <a:pPr algn="ctr"/>
            <a:r>
              <a:rPr lang="fr-MA" sz="5400" b="1" dirty="0">
                <a:latin typeface="Century Gothic" panose="020B0502020202020204" pitchFamily="34" charset="0"/>
              </a:rPr>
              <a:t>1D-CAE</a:t>
            </a:r>
            <a:endParaRPr lang="fr-MA" sz="2000" b="1" dirty="0">
              <a:latin typeface="Century Gothic" panose="020B0502020202020204" pitchFamily="34" charset="0"/>
            </a:endParaRPr>
          </a:p>
        </p:txBody>
      </p:sp>
    </p:spTree>
    <p:extLst>
      <p:ext uri="{BB962C8B-B14F-4D97-AF65-F5344CB8AC3E}">
        <p14:creationId xmlns:p14="http://schemas.microsoft.com/office/powerpoint/2010/main" val="16382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172955" y="2975199"/>
            <a:ext cx="720081" cy="907601"/>
          </a:xfrm>
          <a:prstGeom prst="rect">
            <a:avLst/>
          </a:prstGeom>
        </p:spPr>
        <p:txBody>
          <a:bodyPr anchor="ctr"/>
          <a:lstStyle>
            <a:lvl1pPr algn="r" defTabSz="1632753" rtl="0" eaLnBrk="1" latinLnBrk="0" hangingPunct="1">
              <a:lnSpc>
                <a:spcPts val="9000"/>
              </a:lnSpc>
              <a:spcBef>
                <a:spcPct val="0"/>
              </a:spcBef>
              <a:buNone/>
              <a:defRPr sz="9600" kern="1200" spc="600" baseline="0">
                <a:solidFill>
                  <a:schemeClr val="tx1"/>
                </a:solidFill>
                <a:latin typeface="+mj-lt"/>
                <a:ea typeface="+mj-ea"/>
                <a:cs typeface="+mj-cs"/>
              </a:defRPr>
            </a:lvl1pPr>
          </a:lstStyle>
          <a:p>
            <a:pPr algn="l">
              <a:lnSpc>
                <a:spcPct val="120000"/>
              </a:lnSpc>
              <a:spcBef>
                <a:spcPct val="20000"/>
              </a:spcBef>
            </a:pPr>
            <a:r>
              <a:rPr kumimoji="1" lang="en-US" altLang="ja-JP" sz="4000" b="1" dirty="0">
                <a:solidFill>
                  <a:srgbClr val="00808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rPr>
              <a:t>1</a:t>
            </a:r>
            <a:endParaRPr kumimoji="1" lang="ja-JP" altLang="en-US" sz="4000" b="1" dirty="0">
              <a:solidFill>
                <a:srgbClr val="00808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endParaRPr>
          </a:p>
        </p:txBody>
      </p:sp>
      <p:sp>
        <p:nvSpPr>
          <p:cNvPr id="3" name="正方形/長方形 5"/>
          <p:cNvSpPr/>
          <p:nvPr/>
        </p:nvSpPr>
        <p:spPr>
          <a:xfrm>
            <a:off x="2052158" y="2888940"/>
            <a:ext cx="59145" cy="1080120"/>
          </a:xfrm>
          <a:prstGeom prst="rect">
            <a:avLst/>
          </a:prstGeom>
          <a:solidFill>
            <a:srgbClr val="004C52">
              <a:alpha val="26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ja-JP" altLang="en-US">
              <a:solidFill>
                <a:schemeClr val="tx1"/>
              </a:solidFill>
            </a:endParaRPr>
          </a:p>
        </p:txBody>
      </p:sp>
      <p:sp>
        <p:nvSpPr>
          <p:cNvPr id="4" name="テキスト プレースホルダー 11"/>
          <p:cNvSpPr txBox="1">
            <a:spLocks/>
          </p:cNvSpPr>
          <p:nvPr/>
        </p:nvSpPr>
        <p:spPr>
          <a:xfrm>
            <a:off x="2429547" y="2348880"/>
            <a:ext cx="9181020" cy="2160240"/>
          </a:xfrm>
          <a:prstGeom prst="rect">
            <a:avLst/>
          </a:prstGeom>
        </p:spPr>
        <p:txBody>
          <a:bodyPr anchor="ctr">
            <a:noAutofit/>
          </a:bodyPr>
          <a:lstStyle>
            <a:lvl1pPr marL="0" indent="0" algn="l" defTabSz="1632753" rtl="0" eaLnBrk="1" latinLnBrk="0" hangingPunct="1">
              <a:lnSpc>
                <a:spcPct val="120000"/>
              </a:lnSpc>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en-US" altLang="ja-JP" sz="4000" b="1" dirty="0">
                <a:solidFill>
                  <a:srgbClr val="00808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INTRODUCTION</a:t>
            </a:r>
            <a:endParaRPr lang="en-US" sz="1600" dirty="0">
              <a:solidFill>
                <a:srgbClr val="008080"/>
              </a:solidFill>
              <a:latin typeface="Cambria" panose="02040503050406030204" pitchFamily="18" charset="0"/>
              <a:ea typeface="Cambria" panose="02040503050406030204" pitchFamily="18" charset="0"/>
            </a:endParaRPr>
          </a:p>
        </p:txBody>
      </p:sp>
      <p:sp>
        <p:nvSpPr>
          <p:cNvPr id="5" name="Rectangle 4"/>
          <p:cNvSpPr/>
          <p:nvPr/>
        </p:nvSpPr>
        <p:spPr>
          <a:xfrm>
            <a:off x="607774" y="5935579"/>
            <a:ext cx="11234270" cy="30997"/>
          </a:xfrm>
          <a:prstGeom prst="rect">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schemeClr val="tx1"/>
              </a:solidFill>
            </a:endParaRPr>
          </a:p>
        </p:txBody>
      </p:sp>
      <p:sp>
        <p:nvSpPr>
          <p:cNvPr id="7" name="Rectangle 6">
            <a:extLst>
              <a:ext uri="{FF2B5EF4-FFF2-40B4-BE49-F238E27FC236}">
                <a16:creationId xmlns:a16="http://schemas.microsoft.com/office/drawing/2014/main" id="{9BA88E54-DC96-21B7-777C-E90F2C09AD93}"/>
              </a:ext>
            </a:extLst>
          </p:cNvPr>
          <p:cNvSpPr/>
          <p:nvPr/>
        </p:nvSpPr>
        <p:spPr>
          <a:xfrm>
            <a:off x="607774" y="941107"/>
            <a:ext cx="11234270" cy="30997"/>
          </a:xfrm>
          <a:prstGeom prst="rect">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schemeClr val="tx1"/>
              </a:solidFill>
            </a:endParaRPr>
          </a:p>
        </p:txBody>
      </p:sp>
      <p:sp>
        <p:nvSpPr>
          <p:cNvPr id="10" name="Espace réservé du numéro de diapositive 22">
            <a:extLst>
              <a:ext uri="{FF2B5EF4-FFF2-40B4-BE49-F238E27FC236}">
                <a16:creationId xmlns:a16="http://schemas.microsoft.com/office/drawing/2014/main" id="{FC4F4B00-DAD8-78EA-D415-8269C2BD305B}"/>
              </a:ext>
            </a:extLst>
          </p:cNvPr>
          <p:cNvSpPr txBox="1">
            <a:spLocks/>
          </p:cNvSpPr>
          <p:nvPr/>
        </p:nvSpPr>
        <p:spPr>
          <a:xfrm>
            <a:off x="11842044" y="5753016"/>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E7DC1A7-DA5D-45DE-8174-4FBCD0BDB448}" type="slidenum">
              <a:rPr lang="fr-FR" b="1" smtClean="0"/>
              <a:pPr/>
              <a:t>3</a:t>
            </a:fld>
            <a:endParaRPr lang="fr-FR" b="1" dirty="0"/>
          </a:p>
        </p:txBody>
      </p:sp>
    </p:spTree>
    <p:extLst>
      <p:ext uri="{BB962C8B-B14F-4D97-AF65-F5344CB8AC3E}">
        <p14:creationId xmlns:p14="http://schemas.microsoft.com/office/powerpoint/2010/main" val="24750103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50" fill="hold"/>
                                        <p:tgtEl>
                                          <p:spTgt spid="3"/>
                                        </p:tgtEl>
                                        <p:attrNameLst>
                                          <p:attrName>ppt_x</p:attrName>
                                        </p:attrNameLst>
                                      </p:cBhvr>
                                      <p:tavLst>
                                        <p:tav tm="0">
                                          <p:val>
                                            <p:strVal val="#ppt_x"/>
                                          </p:val>
                                        </p:tav>
                                        <p:tav tm="100000">
                                          <p:val>
                                            <p:strVal val="#ppt_x"/>
                                          </p:val>
                                        </p:tav>
                                      </p:tavLst>
                                    </p:anim>
                                    <p:anim calcmode="lin" valueType="num">
                                      <p:cBhvr additive="base">
                                        <p:cTn id="12" dur="55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build="p">
        <p:tmplLst>
          <p:tmpl lvl="1">
            <p:tnLst>
              <p:par>
                <p:cTn presetID="2" presetClass="entr" presetSubtype="2" decel="100000" fill="hold" nodeType="withEffect">
                  <p:stCondLst>
                    <p:cond delay="25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1+#ppt_w/2"/>
                          </p:val>
                        </p:tav>
                        <p:tav tm="100000">
                          <p:val>
                            <p:strVal val="#ppt_x"/>
                          </p:val>
                        </p:tav>
                      </p:tavLst>
                    </p:anim>
                    <p:anim calcmode="lin" valueType="num">
                      <p:cBhvr additive="base">
                        <p:cTn dur="500" fill="hold"/>
                        <p:tgtEl>
                          <p:spTgt spid="4"/>
                        </p:tgtEl>
                        <p:attrNameLst>
                          <p:attrName>ppt_y</p:attrName>
                        </p:attrNameLst>
                      </p:cBhvr>
                      <p:tavLst>
                        <p:tav tm="0">
                          <p:val>
                            <p:strVal val="#ppt_y"/>
                          </p:val>
                        </p:tav>
                        <p:tav tm="100000">
                          <p:val>
                            <p:strVal val="#ppt_y"/>
                          </p:val>
                        </p:tav>
                      </p:tavLst>
                    </p:anim>
                  </p:childTnLst>
                </p:cTn>
              </p:par>
            </p:tnLst>
          </p:tmpl>
        </p:tmplLst>
      </p:b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hevron 83"/>
          <p:cNvSpPr/>
          <p:nvPr/>
        </p:nvSpPr>
        <p:spPr>
          <a:xfrm>
            <a:off x="5139559" y="553"/>
            <a:ext cx="7391585" cy="425116"/>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85" name="Pentagon 3"/>
          <p:cNvSpPr/>
          <p:nvPr/>
        </p:nvSpPr>
        <p:spPr>
          <a:xfrm>
            <a:off x="0" y="-1872"/>
            <a:ext cx="542274" cy="439200"/>
          </a:xfrm>
          <a:prstGeom prst="homePlate">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86" name="TextBox 4"/>
          <p:cNvSpPr txBox="1"/>
          <p:nvPr/>
        </p:nvSpPr>
        <p:spPr>
          <a:xfrm>
            <a:off x="922576" y="35333"/>
            <a:ext cx="4689948" cy="369332"/>
          </a:xfrm>
          <a:prstGeom prst="rect">
            <a:avLst/>
          </a:prstGeom>
          <a:noFill/>
        </p:spPr>
        <p:txBody>
          <a:bodyPr wrap="square" rtlCol="0">
            <a:spAutoFit/>
          </a:bodyPr>
          <a:lstStyle/>
          <a:p>
            <a:r>
              <a:rPr lang="fr-FR" dirty="0">
                <a:solidFill>
                  <a:prstClr val="black"/>
                </a:solidFill>
                <a:latin typeface="Century Gothic" panose="020B0502020202020204" pitchFamily="34" charset="0"/>
              </a:rPr>
              <a:t>Méthodologie</a:t>
            </a:r>
          </a:p>
        </p:txBody>
      </p:sp>
      <p:sp>
        <p:nvSpPr>
          <p:cNvPr id="68" name="Oval 10"/>
          <p:cNvSpPr/>
          <p:nvPr/>
        </p:nvSpPr>
        <p:spPr>
          <a:xfrm>
            <a:off x="5433118" y="74941"/>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solidFill>
                <a:prstClr val="white"/>
              </a:solidFill>
              <a:latin typeface="Caviar Dreams" pitchFamily="34" charset="0"/>
            </a:endParaRPr>
          </a:p>
        </p:txBody>
      </p:sp>
      <p:sp>
        <p:nvSpPr>
          <p:cNvPr id="30" name="Oval 29">
            <a:extLst>
              <a:ext uri="{FF2B5EF4-FFF2-40B4-BE49-F238E27FC236}">
                <a16:creationId xmlns:a16="http://schemas.microsoft.com/office/drawing/2014/main" id="{DA7CAC73-AF59-42F6-9C2B-C493954A9421}"/>
              </a:ext>
            </a:extLst>
          </p:cNvPr>
          <p:cNvSpPr/>
          <p:nvPr/>
        </p:nvSpPr>
        <p:spPr>
          <a:xfrm>
            <a:off x="5757511"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65" name="Oval 5"/>
          <p:cNvSpPr/>
          <p:nvPr/>
        </p:nvSpPr>
        <p:spPr>
          <a:xfrm>
            <a:off x="5413044" y="70723"/>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solidFill>
                <a:prstClr val="white"/>
              </a:solidFill>
              <a:latin typeface="Caviar Dreams" pitchFamily="34" charset="0"/>
            </a:endParaRPr>
          </a:p>
        </p:txBody>
      </p:sp>
      <p:sp>
        <p:nvSpPr>
          <p:cNvPr id="2" name="Espace réservé du numéro de diapositive 22">
            <a:extLst>
              <a:ext uri="{FF2B5EF4-FFF2-40B4-BE49-F238E27FC236}">
                <a16:creationId xmlns:a16="http://schemas.microsoft.com/office/drawing/2014/main" id="{8B35BEF5-9DC2-E0DE-9207-36B13B0BD20C}"/>
              </a:ext>
            </a:extLst>
          </p:cNvPr>
          <p:cNvSpPr txBox="1">
            <a:spLocks/>
          </p:cNvSpPr>
          <p:nvPr/>
        </p:nvSpPr>
        <p:spPr>
          <a:xfrm>
            <a:off x="11755998" y="6501439"/>
            <a:ext cx="628913" cy="356561"/>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E7DC1A7-DA5D-45DE-8174-4FBCD0BDB448}" type="slidenum">
              <a:rPr lang="fr-FR" b="1" smtClean="0"/>
              <a:pPr/>
              <a:t>30</a:t>
            </a:fld>
            <a:endParaRPr lang="fr-FR" b="1" dirty="0"/>
          </a:p>
        </p:txBody>
      </p:sp>
      <p:sp>
        <p:nvSpPr>
          <p:cNvPr id="18" name="Chevron 6">
            <a:extLst>
              <a:ext uri="{FF2B5EF4-FFF2-40B4-BE49-F238E27FC236}">
                <a16:creationId xmlns:a16="http://schemas.microsoft.com/office/drawing/2014/main" id="{4AB944BD-EEC1-C999-4CC9-CF7F569D3195}"/>
              </a:ext>
            </a:extLst>
          </p:cNvPr>
          <p:cNvSpPr/>
          <p:nvPr/>
        </p:nvSpPr>
        <p:spPr>
          <a:xfrm>
            <a:off x="395840" y="906134"/>
            <a:ext cx="2730815" cy="187200"/>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22" name="Isosceles Triangle 35">
            <a:extLst>
              <a:ext uri="{FF2B5EF4-FFF2-40B4-BE49-F238E27FC236}">
                <a16:creationId xmlns:a16="http://schemas.microsoft.com/office/drawing/2014/main" id="{809AF80B-FBB2-D20B-90BE-C4847D5E0CA2}"/>
              </a:ext>
            </a:extLst>
          </p:cNvPr>
          <p:cNvSpPr/>
          <p:nvPr/>
        </p:nvSpPr>
        <p:spPr>
          <a:xfrm rot="10800000">
            <a:off x="10248251" y="1145821"/>
            <a:ext cx="288000" cy="144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Chevron 36">
            <a:extLst>
              <a:ext uri="{FF2B5EF4-FFF2-40B4-BE49-F238E27FC236}">
                <a16:creationId xmlns:a16="http://schemas.microsoft.com/office/drawing/2014/main" id="{B9C36B40-39CE-A1C8-0479-00968106ACDE}"/>
              </a:ext>
            </a:extLst>
          </p:cNvPr>
          <p:cNvSpPr/>
          <p:nvPr/>
        </p:nvSpPr>
        <p:spPr>
          <a:xfrm>
            <a:off x="3236731" y="900720"/>
            <a:ext cx="2760344" cy="187162"/>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2" name="Chevron 36">
            <a:extLst>
              <a:ext uri="{FF2B5EF4-FFF2-40B4-BE49-F238E27FC236}">
                <a16:creationId xmlns:a16="http://schemas.microsoft.com/office/drawing/2014/main" id="{CEE0E080-CCA6-DBC5-B30D-CCFE37039F0E}"/>
              </a:ext>
            </a:extLst>
          </p:cNvPr>
          <p:cNvSpPr/>
          <p:nvPr/>
        </p:nvSpPr>
        <p:spPr>
          <a:xfrm>
            <a:off x="6105641" y="891610"/>
            <a:ext cx="2760344" cy="187162"/>
          </a:xfrm>
          <a:prstGeom prst="chevron">
            <a:avLst/>
          </a:prstGeom>
          <a:solidFill>
            <a:srgbClr val="99B7BA"/>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3" name="Chevron 36">
            <a:extLst>
              <a:ext uri="{FF2B5EF4-FFF2-40B4-BE49-F238E27FC236}">
                <a16:creationId xmlns:a16="http://schemas.microsoft.com/office/drawing/2014/main" id="{B65788E7-74EA-8E73-2BDC-7806929E6224}"/>
              </a:ext>
            </a:extLst>
          </p:cNvPr>
          <p:cNvSpPr/>
          <p:nvPr/>
        </p:nvSpPr>
        <p:spPr>
          <a:xfrm>
            <a:off x="8974551" y="881533"/>
            <a:ext cx="2760344" cy="187162"/>
          </a:xfrm>
          <a:prstGeom prst="chevron">
            <a:avLst/>
          </a:prstGeom>
          <a:solidFill>
            <a:srgbClr val="145A6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71" name="Pentagon 3">
            <a:extLst>
              <a:ext uri="{FF2B5EF4-FFF2-40B4-BE49-F238E27FC236}">
                <a16:creationId xmlns:a16="http://schemas.microsoft.com/office/drawing/2014/main" id="{57D0E6F5-78A7-41FF-946F-9E13F35243BC}"/>
              </a:ext>
            </a:extLst>
          </p:cNvPr>
          <p:cNvSpPr/>
          <p:nvPr/>
        </p:nvSpPr>
        <p:spPr>
          <a:xfrm>
            <a:off x="0" y="-1872"/>
            <a:ext cx="542274" cy="439200"/>
          </a:xfrm>
          <a:prstGeom prst="homePlate">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72" name="Chevron 83">
            <a:extLst>
              <a:ext uri="{FF2B5EF4-FFF2-40B4-BE49-F238E27FC236}">
                <a16:creationId xmlns:a16="http://schemas.microsoft.com/office/drawing/2014/main" id="{A94826AF-6A5C-4DBF-9C3D-1BF1232533CE}"/>
              </a:ext>
            </a:extLst>
          </p:cNvPr>
          <p:cNvSpPr/>
          <p:nvPr/>
        </p:nvSpPr>
        <p:spPr>
          <a:xfrm>
            <a:off x="5139559" y="553"/>
            <a:ext cx="7391585" cy="425116"/>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73" name="TextBox 4">
            <a:extLst>
              <a:ext uri="{FF2B5EF4-FFF2-40B4-BE49-F238E27FC236}">
                <a16:creationId xmlns:a16="http://schemas.microsoft.com/office/drawing/2014/main" id="{4E8A4DC9-FD95-47E9-8C5A-243A772469F3}"/>
              </a:ext>
            </a:extLst>
          </p:cNvPr>
          <p:cNvSpPr txBox="1"/>
          <p:nvPr/>
        </p:nvSpPr>
        <p:spPr>
          <a:xfrm>
            <a:off x="922576" y="35333"/>
            <a:ext cx="4689948" cy="369332"/>
          </a:xfrm>
          <a:prstGeom prst="rect">
            <a:avLst/>
          </a:prstGeom>
          <a:noFill/>
        </p:spPr>
        <p:txBody>
          <a:bodyPr wrap="square" rtlCol="0">
            <a:spAutoFit/>
          </a:bodyPr>
          <a:lstStyle/>
          <a:p>
            <a:r>
              <a:rPr lang="fr-FR" dirty="0">
                <a:solidFill>
                  <a:prstClr val="black"/>
                </a:solidFill>
                <a:latin typeface="Century Gothic" panose="020B0502020202020204" pitchFamily="34" charset="0"/>
              </a:rPr>
              <a:t>Méthodologie</a:t>
            </a:r>
          </a:p>
        </p:txBody>
      </p:sp>
      <p:sp>
        <p:nvSpPr>
          <p:cNvPr id="74" name="Oval 8">
            <a:extLst>
              <a:ext uri="{FF2B5EF4-FFF2-40B4-BE49-F238E27FC236}">
                <a16:creationId xmlns:a16="http://schemas.microsoft.com/office/drawing/2014/main" id="{B97B6ED5-AAD0-4A8F-BD69-9014B9B05A93}"/>
              </a:ext>
            </a:extLst>
          </p:cNvPr>
          <p:cNvSpPr/>
          <p:nvPr/>
        </p:nvSpPr>
        <p:spPr>
          <a:xfrm>
            <a:off x="57168" y="66340"/>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1</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endParaRPr>
          </a:p>
        </p:txBody>
      </p:sp>
      <p:sp>
        <p:nvSpPr>
          <p:cNvPr id="75" name="Oval 10">
            <a:extLst>
              <a:ext uri="{FF2B5EF4-FFF2-40B4-BE49-F238E27FC236}">
                <a16:creationId xmlns:a16="http://schemas.microsoft.com/office/drawing/2014/main" id="{051E68F7-FDC8-484A-AB0C-C6D9D923DABD}"/>
              </a:ext>
            </a:extLst>
          </p:cNvPr>
          <p:cNvSpPr/>
          <p:nvPr/>
        </p:nvSpPr>
        <p:spPr>
          <a:xfrm>
            <a:off x="5433118" y="74941"/>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solidFill>
                <a:prstClr val="white"/>
              </a:solidFill>
              <a:latin typeface="Caviar Dreams" pitchFamily="34" charset="0"/>
            </a:endParaRPr>
          </a:p>
        </p:txBody>
      </p:sp>
      <p:sp>
        <p:nvSpPr>
          <p:cNvPr id="76" name="Oval 75">
            <a:extLst>
              <a:ext uri="{FF2B5EF4-FFF2-40B4-BE49-F238E27FC236}">
                <a16:creationId xmlns:a16="http://schemas.microsoft.com/office/drawing/2014/main" id="{38E220DD-C247-4844-A92E-BF89D2B98B49}"/>
              </a:ext>
            </a:extLst>
          </p:cNvPr>
          <p:cNvSpPr/>
          <p:nvPr/>
        </p:nvSpPr>
        <p:spPr>
          <a:xfrm>
            <a:off x="5757511"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77" name="Oval 5">
            <a:extLst>
              <a:ext uri="{FF2B5EF4-FFF2-40B4-BE49-F238E27FC236}">
                <a16:creationId xmlns:a16="http://schemas.microsoft.com/office/drawing/2014/main" id="{8E7CF235-540D-459D-8225-DE0CED3BF388}"/>
              </a:ext>
            </a:extLst>
          </p:cNvPr>
          <p:cNvSpPr/>
          <p:nvPr/>
        </p:nvSpPr>
        <p:spPr>
          <a:xfrm>
            <a:off x="681059" y="73728"/>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solidFill>
                <a:prstClr val="white"/>
              </a:solidFill>
              <a:latin typeface="Caviar Dreams" pitchFamily="34" charset="0"/>
            </a:endParaRPr>
          </a:p>
        </p:txBody>
      </p:sp>
      <p:sp>
        <p:nvSpPr>
          <p:cNvPr id="9" name="Bande diagonale 60">
            <a:extLst>
              <a:ext uri="{FF2B5EF4-FFF2-40B4-BE49-F238E27FC236}">
                <a16:creationId xmlns:a16="http://schemas.microsoft.com/office/drawing/2014/main" id="{64556477-4701-DD08-826A-454FF5449787}"/>
              </a:ext>
            </a:extLst>
          </p:cNvPr>
          <p:cNvSpPr/>
          <p:nvPr/>
        </p:nvSpPr>
        <p:spPr>
          <a:xfrm rot="2616170">
            <a:off x="2856283" y="3208509"/>
            <a:ext cx="7489093" cy="7132473"/>
          </a:xfrm>
          <a:prstGeom prst="diagStripe">
            <a:avLst>
              <a:gd name="adj" fmla="val 98942"/>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schemeClr val="tx1"/>
              </a:solidFill>
            </a:endParaRPr>
          </a:p>
        </p:txBody>
      </p:sp>
      <p:pic>
        <p:nvPicPr>
          <p:cNvPr id="12" name="Picture 6">
            <a:extLst>
              <a:ext uri="{FF2B5EF4-FFF2-40B4-BE49-F238E27FC236}">
                <a16:creationId xmlns:a16="http://schemas.microsoft.com/office/drawing/2014/main" id="{0D84F016-B38D-1944-F5DB-E8D7DA832F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137" y="6274716"/>
            <a:ext cx="534542" cy="516944"/>
          </a:xfrm>
          <a:prstGeom prst="rect">
            <a:avLst/>
          </a:prstGeom>
        </p:spPr>
      </p:pic>
      <p:sp>
        <p:nvSpPr>
          <p:cNvPr id="41" name="Rectangle 40">
            <a:extLst>
              <a:ext uri="{FF2B5EF4-FFF2-40B4-BE49-F238E27FC236}">
                <a16:creationId xmlns:a16="http://schemas.microsoft.com/office/drawing/2014/main" id="{F552072D-BED7-4830-BBAF-9E91624742C7}"/>
              </a:ext>
            </a:extLst>
          </p:cNvPr>
          <p:cNvSpPr/>
          <p:nvPr/>
        </p:nvSpPr>
        <p:spPr>
          <a:xfrm>
            <a:off x="9438580" y="555663"/>
            <a:ext cx="1619353" cy="307777"/>
          </a:xfrm>
          <a:prstGeom prst="rect">
            <a:avLst/>
          </a:prstGeom>
        </p:spPr>
        <p:txBody>
          <a:bodyPr wrap="none">
            <a:spAutoFit/>
          </a:bodyPr>
          <a:lstStyle/>
          <a:p>
            <a:pPr algn="ctr"/>
            <a:r>
              <a:rPr lang="fr-FR" sz="1400" b="1" dirty="0">
                <a:solidFill>
                  <a:prstClr val="black"/>
                </a:solidFill>
                <a:latin typeface="Century Gothic" panose="020B0502020202020204" pitchFamily="34" charset="0"/>
              </a:rPr>
              <a:t>Modèles retenus</a:t>
            </a:r>
          </a:p>
        </p:txBody>
      </p:sp>
      <p:sp>
        <p:nvSpPr>
          <p:cNvPr id="42" name="Rectangle 41">
            <a:extLst>
              <a:ext uri="{FF2B5EF4-FFF2-40B4-BE49-F238E27FC236}">
                <a16:creationId xmlns:a16="http://schemas.microsoft.com/office/drawing/2014/main" id="{0DE084D8-F09E-4B67-89DC-8B832AA132AA}"/>
              </a:ext>
            </a:extLst>
          </p:cNvPr>
          <p:cNvSpPr/>
          <p:nvPr/>
        </p:nvSpPr>
        <p:spPr>
          <a:xfrm>
            <a:off x="1318338" y="575941"/>
            <a:ext cx="949299" cy="307777"/>
          </a:xfrm>
          <a:prstGeom prst="rect">
            <a:avLst/>
          </a:prstGeom>
        </p:spPr>
        <p:txBody>
          <a:bodyPr wrap="none">
            <a:spAutoFit/>
          </a:bodyPr>
          <a:lstStyle/>
          <a:p>
            <a:pPr algn="ctr"/>
            <a:r>
              <a:rPr lang="fr-MA" sz="1400" b="1" dirty="0">
                <a:solidFill>
                  <a:prstClr val="black"/>
                </a:solidFill>
                <a:latin typeface="Century Gothic" panose="020B0502020202020204" pitchFamily="34" charset="0"/>
              </a:rPr>
              <a:t>Données</a:t>
            </a:r>
            <a:endParaRPr lang="en-US" sz="1400" b="1" dirty="0">
              <a:solidFill>
                <a:prstClr val="black"/>
              </a:solidFill>
              <a:latin typeface="Century Gothic" panose="020B0502020202020204" pitchFamily="34" charset="0"/>
            </a:endParaRPr>
          </a:p>
        </p:txBody>
      </p:sp>
      <p:sp>
        <p:nvSpPr>
          <p:cNvPr id="43" name="Rectangle 42">
            <a:extLst>
              <a:ext uri="{FF2B5EF4-FFF2-40B4-BE49-F238E27FC236}">
                <a16:creationId xmlns:a16="http://schemas.microsoft.com/office/drawing/2014/main" id="{0F9B50D2-9064-42EF-9D05-6C31AD636BD5}"/>
              </a:ext>
            </a:extLst>
          </p:cNvPr>
          <p:cNvSpPr/>
          <p:nvPr/>
        </p:nvSpPr>
        <p:spPr>
          <a:xfrm>
            <a:off x="5459901" y="581923"/>
            <a:ext cx="4051823" cy="307777"/>
          </a:xfrm>
          <a:prstGeom prst="rect">
            <a:avLst/>
          </a:prstGeom>
        </p:spPr>
        <p:txBody>
          <a:bodyPr wrap="square">
            <a:spAutoFit/>
          </a:bodyPr>
          <a:lstStyle/>
          <a:p>
            <a:pPr algn="ctr"/>
            <a:r>
              <a:rPr lang="fr-FR" sz="1400" b="1" dirty="0">
                <a:solidFill>
                  <a:prstClr val="black"/>
                </a:solidFill>
                <a:latin typeface="Century Gothic" panose="020B0502020202020204" pitchFamily="34" charset="0"/>
              </a:rPr>
              <a:t>Métriques d’évaluation</a:t>
            </a:r>
            <a:endParaRPr lang="en-US" sz="1400" b="1" dirty="0">
              <a:solidFill>
                <a:prstClr val="black"/>
              </a:solidFill>
              <a:latin typeface="Century Gothic" panose="020B0502020202020204" pitchFamily="34" charset="0"/>
            </a:endParaRPr>
          </a:p>
        </p:txBody>
      </p:sp>
      <p:sp>
        <p:nvSpPr>
          <p:cNvPr id="44" name="Rectangle 43">
            <a:extLst>
              <a:ext uri="{FF2B5EF4-FFF2-40B4-BE49-F238E27FC236}">
                <a16:creationId xmlns:a16="http://schemas.microsoft.com/office/drawing/2014/main" id="{498DB954-1BA6-4BF6-9DB1-FC4257C3BA3C}"/>
              </a:ext>
            </a:extLst>
          </p:cNvPr>
          <p:cNvSpPr/>
          <p:nvPr/>
        </p:nvSpPr>
        <p:spPr>
          <a:xfrm>
            <a:off x="3784933" y="581924"/>
            <a:ext cx="1619547" cy="307777"/>
          </a:xfrm>
          <a:prstGeom prst="rect">
            <a:avLst/>
          </a:prstGeom>
        </p:spPr>
        <p:txBody>
          <a:bodyPr wrap="none">
            <a:spAutoFit/>
          </a:bodyPr>
          <a:lstStyle/>
          <a:p>
            <a:pPr algn="ctr"/>
            <a:r>
              <a:rPr lang="en-GB" sz="1400" b="1" dirty="0">
                <a:solidFill>
                  <a:prstClr val="black"/>
                </a:solidFill>
                <a:latin typeface="Century Gothic" panose="020B0502020202020204" pitchFamily="34" charset="0"/>
              </a:rPr>
              <a:t>Cadre Experimental</a:t>
            </a:r>
            <a:endParaRPr lang="en-US" sz="1400" b="1" dirty="0">
              <a:solidFill>
                <a:prstClr val="black"/>
              </a:solidFill>
              <a:latin typeface="Century Gothic" panose="020B0502020202020204" pitchFamily="34" charset="0"/>
            </a:endParaRPr>
          </a:p>
        </p:txBody>
      </p:sp>
      <p:sp>
        <p:nvSpPr>
          <p:cNvPr id="29" name="Rectangle : coins arrondis 21">
            <a:extLst>
              <a:ext uri="{FF2B5EF4-FFF2-40B4-BE49-F238E27FC236}">
                <a16:creationId xmlns:a16="http://schemas.microsoft.com/office/drawing/2014/main" id="{98CB2B62-0FB5-4BB5-A067-FF76577142FB}"/>
              </a:ext>
            </a:extLst>
          </p:cNvPr>
          <p:cNvSpPr/>
          <p:nvPr/>
        </p:nvSpPr>
        <p:spPr>
          <a:xfrm>
            <a:off x="420128" y="1566915"/>
            <a:ext cx="2425709" cy="607118"/>
          </a:xfrm>
          <a:prstGeom prst="roundRect">
            <a:avLst/>
          </a:prstGeom>
          <a:solidFill>
            <a:srgbClr val="99B7BA">
              <a:alpha val="15000"/>
            </a:srgbClr>
          </a:solidFill>
          <a:ln>
            <a:solidFill>
              <a:srgbClr val="0099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latin typeface="Century Gothic" panose="020B0502020202020204" pitchFamily="34" charset="0"/>
                <a:cs typeface="Times New Roman" panose="02020603050405020304" pitchFamily="18" charset="0"/>
              </a:rPr>
              <a:t>1D-CAE + MLR</a:t>
            </a:r>
          </a:p>
        </p:txBody>
      </p:sp>
      <p:sp>
        <p:nvSpPr>
          <p:cNvPr id="35" name="Rectangle: Rounded Corners 30">
            <a:extLst>
              <a:ext uri="{FF2B5EF4-FFF2-40B4-BE49-F238E27FC236}">
                <a16:creationId xmlns:a16="http://schemas.microsoft.com/office/drawing/2014/main" id="{796B4116-1099-4DF1-987C-B470FAFFBE6C}"/>
              </a:ext>
            </a:extLst>
          </p:cNvPr>
          <p:cNvSpPr/>
          <p:nvPr/>
        </p:nvSpPr>
        <p:spPr>
          <a:xfrm>
            <a:off x="6625143" y="2724349"/>
            <a:ext cx="3072836" cy="813443"/>
          </a:xfrm>
          <a:prstGeom prst="roundRect">
            <a:avLst/>
          </a:prstGeom>
          <a:solidFill>
            <a:srgbClr val="145A60"/>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noProof="0" dirty="0"/>
              <a:t>Utiliser l’encodeur entrainé</a:t>
            </a:r>
          </a:p>
        </p:txBody>
      </p:sp>
      <p:sp>
        <p:nvSpPr>
          <p:cNvPr id="15" name="TextBox 14">
            <a:extLst>
              <a:ext uri="{FF2B5EF4-FFF2-40B4-BE49-F238E27FC236}">
                <a16:creationId xmlns:a16="http://schemas.microsoft.com/office/drawing/2014/main" id="{21F69B5C-6618-40EF-AEFE-97328013086F}"/>
              </a:ext>
            </a:extLst>
          </p:cNvPr>
          <p:cNvSpPr txBox="1"/>
          <p:nvPr/>
        </p:nvSpPr>
        <p:spPr>
          <a:xfrm>
            <a:off x="3088116" y="1800824"/>
            <a:ext cx="3185360" cy="830997"/>
          </a:xfrm>
          <a:prstGeom prst="rect">
            <a:avLst/>
          </a:prstGeom>
          <a:noFill/>
        </p:spPr>
        <p:txBody>
          <a:bodyPr wrap="square" rtlCol="0">
            <a:spAutoFit/>
          </a:bodyPr>
          <a:lstStyle/>
          <a:p>
            <a:pPr algn="ctr"/>
            <a:r>
              <a:rPr lang="fr-FR" sz="2400" b="1" dirty="0"/>
              <a:t>Spectres d’absorbance</a:t>
            </a:r>
          </a:p>
          <a:p>
            <a:pPr algn="ctr"/>
            <a:r>
              <a:rPr lang="fr-FR" sz="2400" b="1" dirty="0"/>
              <a:t>(X)</a:t>
            </a:r>
          </a:p>
        </p:txBody>
      </p:sp>
      <p:sp>
        <p:nvSpPr>
          <p:cNvPr id="20" name="TextBox 19">
            <a:extLst>
              <a:ext uri="{FF2B5EF4-FFF2-40B4-BE49-F238E27FC236}">
                <a16:creationId xmlns:a16="http://schemas.microsoft.com/office/drawing/2014/main" id="{AEA531A8-28E6-4341-AE6A-33840DAE6FA0}"/>
              </a:ext>
            </a:extLst>
          </p:cNvPr>
          <p:cNvSpPr txBox="1"/>
          <p:nvPr/>
        </p:nvSpPr>
        <p:spPr>
          <a:xfrm>
            <a:off x="7747962" y="4691711"/>
            <a:ext cx="1994665" cy="830997"/>
          </a:xfrm>
          <a:prstGeom prst="rect">
            <a:avLst/>
          </a:prstGeom>
          <a:noFill/>
        </p:spPr>
        <p:txBody>
          <a:bodyPr wrap="square" rtlCol="0">
            <a:spAutoFit/>
          </a:bodyPr>
          <a:lstStyle>
            <a:defPPr>
              <a:defRPr lang="en-US"/>
            </a:defPPr>
            <a:lvl1pPr algn="ctr">
              <a:defRPr b="1"/>
            </a:lvl1pPr>
          </a:lstStyle>
          <a:p>
            <a:r>
              <a:rPr lang="fr-FR" sz="2400" dirty="0"/>
              <a:t>Variables latentes</a:t>
            </a:r>
          </a:p>
        </p:txBody>
      </p:sp>
      <p:sp>
        <p:nvSpPr>
          <p:cNvPr id="58" name="Rectangle: Rounded Corners 30">
            <a:extLst>
              <a:ext uri="{FF2B5EF4-FFF2-40B4-BE49-F238E27FC236}">
                <a16:creationId xmlns:a16="http://schemas.microsoft.com/office/drawing/2014/main" id="{5F1185E2-AF3F-4DC2-B0BD-9B93D37AE31C}"/>
              </a:ext>
            </a:extLst>
          </p:cNvPr>
          <p:cNvSpPr/>
          <p:nvPr/>
        </p:nvSpPr>
        <p:spPr>
          <a:xfrm>
            <a:off x="4795482" y="4755106"/>
            <a:ext cx="1423321" cy="813443"/>
          </a:xfrm>
          <a:prstGeom prst="roundRect">
            <a:avLst/>
          </a:prstGeom>
          <a:solidFill>
            <a:srgbClr val="145A60"/>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noProof="0" dirty="0"/>
              <a:t>MLR</a:t>
            </a:r>
          </a:p>
        </p:txBody>
      </p:sp>
      <p:sp>
        <p:nvSpPr>
          <p:cNvPr id="60" name="TextBox 59">
            <a:extLst>
              <a:ext uri="{FF2B5EF4-FFF2-40B4-BE49-F238E27FC236}">
                <a16:creationId xmlns:a16="http://schemas.microsoft.com/office/drawing/2014/main" id="{462397E3-8725-4CDC-B2FA-96F60712CB76}"/>
              </a:ext>
            </a:extLst>
          </p:cNvPr>
          <p:cNvSpPr txBox="1"/>
          <p:nvPr/>
        </p:nvSpPr>
        <p:spPr>
          <a:xfrm>
            <a:off x="843109" y="4896403"/>
            <a:ext cx="2316830" cy="523220"/>
          </a:xfrm>
          <a:prstGeom prst="rect">
            <a:avLst/>
          </a:prstGeom>
          <a:noFill/>
        </p:spPr>
        <p:txBody>
          <a:bodyPr wrap="square" rtlCol="0">
            <a:spAutoFit/>
          </a:bodyPr>
          <a:lstStyle>
            <a:defPPr>
              <a:defRPr lang="en-US"/>
            </a:defPPr>
            <a:lvl1pPr algn="ctr">
              <a:defRPr b="1"/>
            </a:lvl1pPr>
          </a:lstStyle>
          <a:p>
            <a:r>
              <a:rPr lang="fr-FR" sz="2800" dirty="0"/>
              <a:t>Prédictions</a:t>
            </a:r>
          </a:p>
        </p:txBody>
      </p:sp>
      <p:sp>
        <p:nvSpPr>
          <p:cNvPr id="38" name="Arrow: Right 37">
            <a:extLst>
              <a:ext uri="{FF2B5EF4-FFF2-40B4-BE49-F238E27FC236}">
                <a16:creationId xmlns:a16="http://schemas.microsoft.com/office/drawing/2014/main" id="{7ACB2E17-2EE6-4279-BDE4-47B8E2EDEC2B}"/>
              </a:ext>
            </a:extLst>
          </p:cNvPr>
          <p:cNvSpPr/>
          <p:nvPr/>
        </p:nvSpPr>
        <p:spPr>
          <a:xfrm rot="10800000">
            <a:off x="3183288" y="4986211"/>
            <a:ext cx="1596565" cy="369330"/>
          </a:xfrm>
          <a:prstGeom prst="rightArrow">
            <a:avLst>
              <a:gd name="adj1" fmla="val 50000"/>
              <a:gd name="adj2" fmla="val 129738"/>
            </a:avLst>
          </a:prstGeom>
          <a:solidFill>
            <a:srgbClr val="145A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Arrow: Right 39">
            <a:extLst>
              <a:ext uri="{FF2B5EF4-FFF2-40B4-BE49-F238E27FC236}">
                <a16:creationId xmlns:a16="http://schemas.microsoft.com/office/drawing/2014/main" id="{A28504FE-7523-450D-80CD-C8E832951990}"/>
              </a:ext>
            </a:extLst>
          </p:cNvPr>
          <p:cNvSpPr/>
          <p:nvPr/>
        </p:nvSpPr>
        <p:spPr>
          <a:xfrm>
            <a:off x="3860800" y="3041071"/>
            <a:ext cx="2854959" cy="339109"/>
          </a:xfrm>
          <a:prstGeom prst="rightArrow">
            <a:avLst>
              <a:gd name="adj1" fmla="val 50000"/>
              <a:gd name="adj2" fmla="val 129738"/>
            </a:avLst>
          </a:prstGeom>
          <a:solidFill>
            <a:srgbClr val="145A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Arrow: Right 44">
            <a:extLst>
              <a:ext uri="{FF2B5EF4-FFF2-40B4-BE49-F238E27FC236}">
                <a16:creationId xmlns:a16="http://schemas.microsoft.com/office/drawing/2014/main" id="{F83F77A6-B4C0-4255-855B-C1D553E1B7A7}"/>
              </a:ext>
            </a:extLst>
          </p:cNvPr>
          <p:cNvSpPr/>
          <p:nvPr/>
        </p:nvSpPr>
        <p:spPr>
          <a:xfrm rot="10800000">
            <a:off x="6203690" y="4977162"/>
            <a:ext cx="1596565" cy="369330"/>
          </a:xfrm>
          <a:prstGeom prst="rightArrow">
            <a:avLst>
              <a:gd name="adj1" fmla="val 50000"/>
              <a:gd name="adj2" fmla="val 129738"/>
            </a:avLst>
          </a:prstGeom>
          <a:solidFill>
            <a:srgbClr val="145A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Arrow: Bent-Up 2">
            <a:extLst>
              <a:ext uri="{FF2B5EF4-FFF2-40B4-BE49-F238E27FC236}">
                <a16:creationId xmlns:a16="http://schemas.microsoft.com/office/drawing/2014/main" id="{3DF37DB7-0C32-42F0-8F11-83D2DA505027}"/>
              </a:ext>
            </a:extLst>
          </p:cNvPr>
          <p:cNvSpPr/>
          <p:nvPr/>
        </p:nvSpPr>
        <p:spPr>
          <a:xfrm rot="5400000">
            <a:off x="5250435" y="2005472"/>
            <a:ext cx="703120" cy="2046295"/>
          </a:xfrm>
          <a:prstGeom prst="bentUpArrow">
            <a:avLst>
              <a:gd name="adj1" fmla="val 24257"/>
              <a:gd name="adj2" fmla="val 26432"/>
              <a:gd name="adj3" fmla="val 50000"/>
            </a:avLst>
          </a:prstGeom>
          <a:solidFill>
            <a:srgbClr val="145A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Rectangle: Rounded Corners 30">
            <a:extLst>
              <a:ext uri="{FF2B5EF4-FFF2-40B4-BE49-F238E27FC236}">
                <a16:creationId xmlns:a16="http://schemas.microsoft.com/office/drawing/2014/main" id="{F085854B-9E12-4EA6-BAC7-D12FB65E1C24}"/>
              </a:ext>
            </a:extLst>
          </p:cNvPr>
          <p:cNvSpPr/>
          <p:nvPr/>
        </p:nvSpPr>
        <p:spPr>
          <a:xfrm>
            <a:off x="766294" y="2724349"/>
            <a:ext cx="3072836" cy="954223"/>
          </a:xfrm>
          <a:prstGeom prst="roundRect">
            <a:avLst/>
          </a:prstGeom>
          <a:solidFill>
            <a:srgbClr val="145A60"/>
          </a:solidFill>
          <a:ln w="285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noProof="0" dirty="0"/>
              <a:t>Entrainer un auto-encodeur</a:t>
            </a:r>
          </a:p>
        </p:txBody>
      </p:sp>
      <p:sp>
        <p:nvSpPr>
          <p:cNvPr id="4" name="Arrow: Circular 3">
            <a:extLst>
              <a:ext uri="{FF2B5EF4-FFF2-40B4-BE49-F238E27FC236}">
                <a16:creationId xmlns:a16="http://schemas.microsoft.com/office/drawing/2014/main" id="{9ECACFB9-CF5C-43C7-90A1-A8CF5C83F4A1}"/>
              </a:ext>
            </a:extLst>
          </p:cNvPr>
          <p:cNvSpPr/>
          <p:nvPr/>
        </p:nvSpPr>
        <p:spPr>
          <a:xfrm rot="5400000">
            <a:off x="8408512" y="2620493"/>
            <a:ext cx="2578934" cy="3088516"/>
          </a:xfrm>
          <a:prstGeom prst="circularArrow">
            <a:avLst/>
          </a:prstGeom>
          <a:solidFill>
            <a:srgbClr val="145A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33695447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0-#ppt_w/2"/>
                                          </p:val>
                                        </p:tav>
                                        <p:tav tm="100000">
                                          <p:val>
                                            <p:strVal val="#ppt_x"/>
                                          </p:val>
                                        </p:tav>
                                      </p:tavLst>
                                    </p:anim>
                                    <p:anim calcmode="lin" valueType="num">
                                      <p:cBhvr additive="base">
                                        <p:cTn id="12" dur="500" fill="hold"/>
                                        <p:tgtEl>
                                          <p:spTgt spid="3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0-#ppt_w/2"/>
                                          </p:val>
                                        </p:tav>
                                        <p:tav tm="100000">
                                          <p:val>
                                            <p:strVal val="#ppt_x"/>
                                          </p:val>
                                        </p:tav>
                                      </p:tavLst>
                                    </p:anim>
                                    <p:anim calcmode="lin" valueType="num">
                                      <p:cBhvr additive="base">
                                        <p:cTn id="16" dur="500" fill="hold"/>
                                        <p:tgtEl>
                                          <p:spTgt spid="3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0-#ppt_w/2"/>
                                          </p:val>
                                        </p:tav>
                                        <p:tav tm="100000">
                                          <p:val>
                                            <p:strVal val="#ppt_x"/>
                                          </p:val>
                                        </p:tav>
                                      </p:tavLst>
                                    </p:anim>
                                    <p:anim calcmode="lin" valueType="num">
                                      <p:cBhvr additive="base">
                                        <p:cTn id="20" dur="500" fill="hold"/>
                                        <p:tgtEl>
                                          <p:spTgt spid="33"/>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0-#ppt_w/2"/>
                                          </p:val>
                                        </p:tav>
                                        <p:tav tm="100000">
                                          <p:val>
                                            <p:strVal val="#ppt_x"/>
                                          </p:val>
                                        </p:tav>
                                      </p:tavLst>
                                    </p:anim>
                                    <p:anim calcmode="lin" valueType="num">
                                      <p:cBhvr additive="base">
                                        <p:cTn id="24" dur="500" fill="hold"/>
                                        <p:tgtEl>
                                          <p:spTgt spid="2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additive="base">
                                        <p:cTn id="27" dur="500" fill="hold"/>
                                        <p:tgtEl>
                                          <p:spTgt spid="41"/>
                                        </p:tgtEl>
                                        <p:attrNameLst>
                                          <p:attrName>ppt_x</p:attrName>
                                        </p:attrNameLst>
                                      </p:cBhvr>
                                      <p:tavLst>
                                        <p:tav tm="0">
                                          <p:val>
                                            <p:strVal val="0-#ppt_w/2"/>
                                          </p:val>
                                        </p:tav>
                                        <p:tav tm="100000">
                                          <p:val>
                                            <p:strVal val="#ppt_x"/>
                                          </p:val>
                                        </p:tav>
                                      </p:tavLst>
                                    </p:anim>
                                    <p:anim calcmode="lin" valueType="num">
                                      <p:cBhvr additive="base">
                                        <p:cTn id="28" dur="500" fill="hold"/>
                                        <p:tgtEl>
                                          <p:spTgt spid="41"/>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500" fill="hold"/>
                                        <p:tgtEl>
                                          <p:spTgt spid="43"/>
                                        </p:tgtEl>
                                        <p:attrNameLst>
                                          <p:attrName>ppt_x</p:attrName>
                                        </p:attrNameLst>
                                      </p:cBhvr>
                                      <p:tavLst>
                                        <p:tav tm="0">
                                          <p:val>
                                            <p:strVal val="0-#ppt_w/2"/>
                                          </p:val>
                                        </p:tav>
                                        <p:tav tm="100000">
                                          <p:val>
                                            <p:strVal val="#ppt_x"/>
                                          </p:val>
                                        </p:tav>
                                      </p:tavLst>
                                    </p:anim>
                                    <p:anim calcmode="lin" valueType="num">
                                      <p:cBhvr additive="base">
                                        <p:cTn id="32" dur="500" fill="hold"/>
                                        <p:tgtEl>
                                          <p:spTgt spid="43"/>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0-#ppt_w/2"/>
                                          </p:val>
                                        </p:tav>
                                        <p:tav tm="100000">
                                          <p:val>
                                            <p:strVal val="#ppt_x"/>
                                          </p:val>
                                        </p:tav>
                                      </p:tavLst>
                                    </p:anim>
                                    <p:anim calcmode="lin" valueType="num">
                                      <p:cBhvr additive="base">
                                        <p:cTn id="36" dur="500" fill="hold"/>
                                        <p:tgtEl>
                                          <p:spTgt spid="42"/>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anim calcmode="lin" valueType="num">
                                      <p:cBhvr additive="base">
                                        <p:cTn id="39" dur="500" fill="hold"/>
                                        <p:tgtEl>
                                          <p:spTgt spid="44"/>
                                        </p:tgtEl>
                                        <p:attrNameLst>
                                          <p:attrName>ppt_x</p:attrName>
                                        </p:attrNameLst>
                                      </p:cBhvr>
                                      <p:tavLst>
                                        <p:tav tm="0">
                                          <p:val>
                                            <p:strVal val="0-#ppt_w/2"/>
                                          </p:val>
                                        </p:tav>
                                        <p:tav tm="100000">
                                          <p:val>
                                            <p:strVal val="#ppt_x"/>
                                          </p:val>
                                        </p:tav>
                                      </p:tavLst>
                                    </p:anim>
                                    <p:anim calcmode="lin" valueType="num">
                                      <p:cBhvr additive="base">
                                        <p:cTn id="40" dur="500" fill="hold"/>
                                        <p:tgtEl>
                                          <p:spTgt spid="44"/>
                                        </p:tgtEl>
                                        <p:attrNameLst>
                                          <p:attrName>ppt_y</p:attrName>
                                        </p:attrNameLst>
                                      </p:cBhvr>
                                      <p:tavLst>
                                        <p:tav tm="0">
                                          <p:val>
                                            <p:strVal val="#ppt_y"/>
                                          </p:val>
                                        </p:tav>
                                        <p:tav tm="100000">
                                          <p:val>
                                            <p:strVal val="#ppt_y"/>
                                          </p:val>
                                        </p:tav>
                                      </p:tavLst>
                                    </p:anim>
                                  </p:childTnLst>
                                </p:cTn>
                              </p:par>
                              <p:par>
                                <p:cTn id="41" presetID="10"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500"/>
                                        <p:tgtEl>
                                          <p:spTgt spid="2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6"/>
                                        </p:tgtEl>
                                        <p:attrNameLst>
                                          <p:attrName>style.visibility</p:attrName>
                                        </p:attrNameLst>
                                      </p:cBhvr>
                                      <p:to>
                                        <p:strVal val="visible"/>
                                      </p:to>
                                    </p:set>
                                    <p:animEffect transition="in" filter="fade">
                                      <p:cBhvr>
                                        <p:cTn id="48" dur="500"/>
                                        <p:tgtEl>
                                          <p:spTgt spid="4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fade">
                                      <p:cBhvr>
                                        <p:cTn id="53" dur="500"/>
                                        <p:tgtEl>
                                          <p:spTgt spid="4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fade">
                                      <p:cBhvr>
                                        <p:cTn id="56" dur="500"/>
                                        <p:tgtEl>
                                          <p:spTgt spid="3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fade">
                                      <p:cBhvr>
                                        <p:cTn id="64" dur="500"/>
                                        <p:tgtEl>
                                          <p:spTgt spid="3"/>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fade">
                                      <p:cBhvr>
                                        <p:cTn id="72" dur="500"/>
                                        <p:tgtEl>
                                          <p:spTgt spid="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500"/>
                                        <p:tgtEl>
                                          <p:spTgt spid="45"/>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58"/>
                                        </p:tgtEl>
                                        <p:attrNameLst>
                                          <p:attrName>style.visibility</p:attrName>
                                        </p:attrNameLst>
                                      </p:cBhvr>
                                      <p:to>
                                        <p:strVal val="visible"/>
                                      </p:to>
                                    </p:set>
                                    <p:animEffect transition="in" filter="fade">
                                      <p:cBhvr>
                                        <p:cTn id="80" dur="500"/>
                                        <p:tgtEl>
                                          <p:spTgt spid="58"/>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8"/>
                                        </p:tgtEl>
                                        <p:attrNameLst>
                                          <p:attrName>style.visibility</p:attrName>
                                        </p:attrNameLst>
                                      </p:cBhvr>
                                      <p:to>
                                        <p:strVal val="visible"/>
                                      </p:to>
                                    </p:set>
                                    <p:animEffect transition="in" filter="fade">
                                      <p:cBhvr>
                                        <p:cTn id="83" dur="500"/>
                                        <p:tgtEl>
                                          <p:spTgt spid="3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60"/>
                                        </p:tgtEl>
                                        <p:attrNameLst>
                                          <p:attrName>style.visibility</p:attrName>
                                        </p:attrNameLst>
                                      </p:cBhvr>
                                      <p:to>
                                        <p:strVal val="visible"/>
                                      </p:to>
                                    </p:set>
                                    <p:animEffect transition="in" filter="fade">
                                      <p:cBhvr>
                                        <p:cTn id="8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P spid="31" grpId="0" animBg="1"/>
      <p:bldP spid="32" grpId="0" animBg="1"/>
      <p:bldP spid="33" grpId="0" animBg="1"/>
      <p:bldP spid="41" grpId="0"/>
      <p:bldP spid="42" grpId="0"/>
      <p:bldP spid="43" grpId="0"/>
      <p:bldP spid="44" grpId="0"/>
      <p:bldP spid="29" grpId="0" animBg="1"/>
      <p:bldP spid="35" grpId="0" animBg="1"/>
      <p:bldP spid="15" grpId="0"/>
      <p:bldP spid="20" grpId="0"/>
      <p:bldP spid="58" grpId="0" animBg="1"/>
      <p:bldP spid="60" grpId="0"/>
      <p:bldP spid="38" grpId="0" animBg="1"/>
      <p:bldP spid="40" grpId="0" animBg="1"/>
      <p:bldP spid="45" grpId="0" animBg="1"/>
      <p:bldP spid="3" grpId="0" animBg="1"/>
      <p:bldP spid="46" grpId="0" animBg="1"/>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172955" y="2975199"/>
            <a:ext cx="720081" cy="907601"/>
          </a:xfrm>
          <a:prstGeom prst="rect">
            <a:avLst/>
          </a:prstGeom>
        </p:spPr>
        <p:txBody>
          <a:bodyPr anchor="ctr"/>
          <a:lstStyle>
            <a:lvl1pPr algn="r" defTabSz="1632753" rtl="0" eaLnBrk="1" latinLnBrk="0" hangingPunct="1">
              <a:lnSpc>
                <a:spcPts val="9000"/>
              </a:lnSpc>
              <a:spcBef>
                <a:spcPct val="0"/>
              </a:spcBef>
              <a:buNone/>
              <a:defRPr sz="9600" kern="1200" spc="600" baseline="0">
                <a:solidFill>
                  <a:schemeClr val="tx1"/>
                </a:solidFill>
                <a:latin typeface="+mj-lt"/>
                <a:ea typeface="+mj-ea"/>
                <a:cs typeface="+mj-cs"/>
              </a:defRPr>
            </a:lvl1pPr>
          </a:lstStyle>
          <a:p>
            <a:pPr algn="l">
              <a:lnSpc>
                <a:spcPct val="120000"/>
              </a:lnSpc>
              <a:spcBef>
                <a:spcPct val="20000"/>
              </a:spcBef>
            </a:pPr>
            <a:r>
              <a:rPr kumimoji="1" lang="fr-FR" altLang="ja-JP" sz="4000" b="1" dirty="0">
                <a:solidFill>
                  <a:srgbClr val="00808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rPr>
              <a:t>3</a:t>
            </a:r>
            <a:endParaRPr kumimoji="1" lang="ja-JP" altLang="en-US" sz="4000" b="1" dirty="0">
              <a:solidFill>
                <a:srgbClr val="00808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endParaRPr>
          </a:p>
        </p:txBody>
      </p:sp>
      <p:sp>
        <p:nvSpPr>
          <p:cNvPr id="3" name="正方形/長方形 5"/>
          <p:cNvSpPr/>
          <p:nvPr/>
        </p:nvSpPr>
        <p:spPr>
          <a:xfrm>
            <a:off x="2052158" y="2888940"/>
            <a:ext cx="59145" cy="1080120"/>
          </a:xfrm>
          <a:prstGeom prst="rect">
            <a:avLst/>
          </a:prstGeom>
          <a:solidFill>
            <a:srgbClr val="004C52">
              <a:alpha val="26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ja-JP" altLang="en-US">
              <a:solidFill>
                <a:schemeClr val="tx1"/>
              </a:solidFill>
            </a:endParaRPr>
          </a:p>
        </p:txBody>
      </p:sp>
      <p:sp>
        <p:nvSpPr>
          <p:cNvPr id="4" name="テキスト プレースホルダー 11"/>
          <p:cNvSpPr txBox="1">
            <a:spLocks/>
          </p:cNvSpPr>
          <p:nvPr/>
        </p:nvSpPr>
        <p:spPr>
          <a:xfrm>
            <a:off x="2429547" y="2348880"/>
            <a:ext cx="9181020" cy="2160240"/>
          </a:xfrm>
          <a:prstGeom prst="rect">
            <a:avLst/>
          </a:prstGeom>
        </p:spPr>
        <p:txBody>
          <a:bodyPr anchor="ctr">
            <a:noAutofit/>
          </a:bodyPr>
          <a:lstStyle>
            <a:lvl1pPr marL="0" indent="0" algn="l" defTabSz="1632753" rtl="0" eaLnBrk="1" latinLnBrk="0" hangingPunct="1">
              <a:lnSpc>
                <a:spcPct val="120000"/>
              </a:lnSpc>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fr-MA" altLang="ja-JP" sz="4000" b="1" dirty="0">
                <a:solidFill>
                  <a:srgbClr val="00808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Résultats</a:t>
            </a:r>
            <a:r>
              <a:rPr kumimoji="1" lang="en-US" altLang="ja-JP" sz="4000" b="1" dirty="0">
                <a:solidFill>
                  <a:srgbClr val="00808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et discussion</a:t>
            </a:r>
            <a:endParaRPr lang="en-US" sz="1600" dirty="0">
              <a:solidFill>
                <a:srgbClr val="008080"/>
              </a:solidFill>
              <a:latin typeface="Cambria" panose="02040503050406030204" pitchFamily="18" charset="0"/>
              <a:ea typeface="Cambria" panose="02040503050406030204" pitchFamily="18" charset="0"/>
            </a:endParaRPr>
          </a:p>
        </p:txBody>
      </p:sp>
      <p:sp>
        <p:nvSpPr>
          <p:cNvPr id="5" name="Rectangle 4"/>
          <p:cNvSpPr/>
          <p:nvPr/>
        </p:nvSpPr>
        <p:spPr>
          <a:xfrm>
            <a:off x="607774" y="5935579"/>
            <a:ext cx="11234270" cy="30997"/>
          </a:xfrm>
          <a:prstGeom prst="rect">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schemeClr val="tx1"/>
              </a:solidFill>
            </a:endParaRPr>
          </a:p>
        </p:txBody>
      </p:sp>
      <p:sp>
        <p:nvSpPr>
          <p:cNvPr id="7" name="Rectangle 6">
            <a:extLst>
              <a:ext uri="{FF2B5EF4-FFF2-40B4-BE49-F238E27FC236}">
                <a16:creationId xmlns:a16="http://schemas.microsoft.com/office/drawing/2014/main" id="{9BA88E54-DC96-21B7-777C-E90F2C09AD93}"/>
              </a:ext>
            </a:extLst>
          </p:cNvPr>
          <p:cNvSpPr/>
          <p:nvPr/>
        </p:nvSpPr>
        <p:spPr>
          <a:xfrm>
            <a:off x="607774" y="941107"/>
            <a:ext cx="11234270" cy="30997"/>
          </a:xfrm>
          <a:prstGeom prst="rect">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schemeClr val="tx1"/>
              </a:solidFill>
            </a:endParaRPr>
          </a:p>
        </p:txBody>
      </p:sp>
      <p:sp>
        <p:nvSpPr>
          <p:cNvPr id="6" name="Espace réservé du numéro de diapositive 22">
            <a:extLst>
              <a:ext uri="{FF2B5EF4-FFF2-40B4-BE49-F238E27FC236}">
                <a16:creationId xmlns:a16="http://schemas.microsoft.com/office/drawing/2014/main" id="{B4645E05-F6C9-7978-127E-5BACD1CFA3E3}"/>
              </a:ext>
            </a:extLst>
          </p:cNvPr>
          <p:cNvSpPr txBox="1">
            <a:spLocks/>
          </p:cNvSpPr>
          <p:nvPr/>
        </p:nvSpPr>
        <p:spPr>
          <a:xfrm>
            <a:off x="11829344" y="5448842"/>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b="1" dirty="0"/>
              <a:t>                                             25</a:t>
            </a:r>
          </a:p>
        </p:txBody>
      </p:sp>
    </p:spTree>
    <p:extLst>
      <p:ext uri="{BB962C8B-B14F-4D97-AF65-F5344CB8AC3E}">
        <p14:creationId xmlns:p14="http://schemas.microsoft.com/office/powerpoint/2010/main" val="423968644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build="p">
        <p:tmplLst>
          <p:tmpl lvl="1">
            <p:tnLst>
              <p:par>
                <p:cTn presetID="2" presetClass="entr" presetSubtype="2" decel="100000" fill="hold" nodeType="withEffect">
                  <p:stCondLst>
                    <p:cond delay="25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1+#ppt_w/2"/>
                          </p:val>
                        </p:tav>
                        <p:tav tm="100000">
                          <p:val>
                            <p:strVal val="#ppt_x"/>
                          </p:val>
                        </p:tav>
                      </p:tavLst>
                    </p:anim>
                    <p:anim calcmode="lin" valueType="num">
                      <p:cBhvr additive="base">
                        <p:cTn dur="500" fill="hold"/>
                        <p:tgtEl>
                          <p:spTgt spid="4"/>
                        </p:tgtEl>
                        <p:attrNameLst>
                          <p:attrName>ppt_y</p:attrName>
                        </p:attrNameLst>
                      </p:cBhvr>
                      <p:tavLst>
                        <p:tav tm="0">
                          <p:val>
                            <p:strVal val="#ppt_y"/>
                          </p:val>
                        </p:tav>
                        <p:tav tm="100000">
                          <p:val>
                            <p:strVal val="#ppt_y"/>
                          </p:val>
                        </p:tav>
                      </p:tavLst>
                    </p:anim>
                  </p:childTnLst>
                </p:cTn>
              </p:par>
            </p:tnLst>
          </p:tmpl>
        </p:tmplLst>
      </p:b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evron 1"/>
          <p:cNvSpPr/>
          <p:nvPr/>
        </p:nvSpPr>
        <p:spPr>
          <a:xfrm>
            <a:off x="4873033" y="0"/>
            <a:ext cx="8307352" cy="437892"/>
          </a:xfrm>
          <a:prstGeom prst="chevron">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 name="Pentagon 3"/>
          <p:cNvSpPr/>
          <p:nvPr/>
        </p:nvSpPr>
        <p:spPr>
          <a:xfrm>
            <a:off x="0" y="-1872"/>
            <a:ext cx="1465943" cy="439200"/>
          </a:xfrm>
          <a:prstGeom prst="homePlate">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4" name="TextBox 4"/>
          <p:cNvSpPr txBox="1"/>
          <p:nvPr/>
        </p:nvSpPr>
        <p:spPr>
          <a:xfrm>
            <a:off x="2156934" y="25179"/>
            <a:ext cx="3877280" cy="369332"/>
          </a:xfrm>
          <a:prstGeom prst="rect">
            <a:avLst/>
          </a:prstGeom>
          <a:noFill/>
        </p:spPr>
        <p:txBody>
          <a:bodyPr wrap="square" rtlCol="0">
            <a:spAutoFit/>
          </a:bodyPr>
          <a:lstStyle/>
          <a:p>
            <a:r>
              <a:rPr lang="fr-FR" dirty="0">
                <a:solidFill>
                  <a:prstClr val="black"/>
                </a:solidFill>
                <a:latin typeface="Century Gothic" panose="020B0502020202020204" pitchFamily="34" charset="0"/>
              </a:rPr>
              <a:t>Résultats et Discussions</a:t>
            </a:r>
          </a:p>
        </p:txBody>
      </p:sp>
      <p:sp>
        <p:nvSpPr>
          <p:cNvPr id="5" name="Oval 10"/>
          <p:cNvSpPr/>
          <p:nvPr/>
        </p:nvSpPr>
        <p:spPr>
          <a:xfrm>
            <a:off x="1002250" y="81332"/>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solidFill>
                <a:prstClr val="white"/>
              </a:solidFill>
              <a:latin typeface="Caviar Dreams" pitchFamily="34" charset="0"/>
            </a:endParaRPr>
          </a:p>
        </p:txBody>
      </p:sp>
      <p:sp>
        <p:nvSpPr>
          <p:cNvPr id="6" name="Oval 55">
            <a:extLst>
              <a:ext uri="{FF2B5EF4-FFF2-40B4-BE49-F238E27FC236}">
                <a16:creationId xmlns:a16="http://schemas.microsoft.com/office/drawing/2014/main" id="{C6362156-3794-4CE7-ABF4-2BB41750F9BE}"/>
              </a:ext>
            </a:extLst>
          </p:cNvPr>
          <p:cNvSpPr/>
          <p:nvPr/>
        </p:nvSpPr>
        <p:spPr>
          <a:xfrm>
            <a:off x="5172168" y="83254"/>
            <a:ext cx="303576" cy="2785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endParaRPr>
          </a:p>
        </p:txBody>
      </p:sp>
      <p:sp>
        <p:nvSpPr>
          <p:cNvPr id="11" name="Oval 5"/>
          <p:cNvSpPr/>
          <p:nvPr/>
        </p:nvSpPr>
        <p:spPr>
          <a:xfrm>
            <a:off x="630467" y="81332"/>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1</a:t>
            </a:r>
            <a:endParaRPr lang="en-US" dirty="0">
              <a:solidFill>
                <a:prstClr val="white"/>
              </a:solidFill>
              <a:latin typeface="Caviar Dreams" pitchFamily="34" charset="0"/>
            </a:endParaRPr>
          </a:p>
        </p:txBody>
      </p:sp>
      <p:sp>
        <p:nvSpPr>
          <p:cNvPr id="12" name="Oval 34">
            <a:extLst>
              <a:ext uri="{FF2B5EF4-FFF2-40B4-BE49-F238E27FC236}">
                <a16:creationId xmlns:a16="http://schemas.microsoft.com/office/drawing/2014/main" id="{C6362156-3794-4CE7-ABF4-2BB41750F9BE}"/>
              </a:ext>
            </a:extLst>
          </p:cNvPr>
          <p:cNvSpPr/>
          <p:nvPr/>
        </p:nvSpPr>
        <p:spPr>
          <a:xfrm>
            <a:off x="5562456" y="83254"/>
            <a:ext cx="303576" cy="2785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59" name="Espace réservé du numéro de diapositive 22">
            <a:extLst>
              <a:ext uri="{FF2B5EF4-FFF2-40B4-BE49-F238E27FC236}">
                <a16:creationId xmlns:a16="http://schemas.microsoft.com/office/drawing/2014/main" id="{FC4F4B00-DAD8-78EA-D415-8269C2BD305B}"/>
              </a:ext>
            </a:extLst>
          </p:cNvPr>
          <p:cNvSpPr>
            <a:spLocks noGrp="1"/>
          </p:cNvSpPr>
          <p:nvPr>
            <p:ph type="sldNum" sz="quarter" idx="12"/>
          </p:nvPr>
        </p:nvSpPr>
        <p:spPr>
          <a:xfrm>
            <a:off x="9447771" y="6492875"/>
            <a:ext cx="2743200" cy="365125"/>
          </a:xfrm>
        </p:spPr>
        <p:txBody>
          <a:bodyPr/>
          <a:lstStyle/>
          <a:p>
            <a:r>
              <a:rPr lang="fr-FR" sz="1800" b="1" dirty="0">
                <a:solidFill>
                  <a:schemeClr val="tx1"/>
                </a:solidFill>
              </a:rPr>
              <a:t>26</a:t>
            </a:r>
          </a:p>
        </p:txBody>
      </p:sp>
      <p:sp>
        <p:nvSpPr>
          <p:cNvPr id="7" name="Bande diagonale 60">
            <a:extLst>
              <a:ext uri="{FF2B5EF4-FFF2-40B4-BE49-F238E27FC236}">
                <a16:creationId xmlns:a16="http://schemas.microsoft.com/office/drawing/2014/main" id="{E68AB777-2081-278A-D286-6641FDA5F422}"/>
              </a:ext>
            </a:extLst>
          </p:cNvPr>
          <p:cNvSpPr/>
          <p:nvPr/>
        </p:nvSpPr>
        <p:spPr>
          <a:xfrm rot="2616170">
            <a:off x="2856283" y="3208509"/>
            <a:ext cx="7489093" cy="7132473"/>
          </a:xfrm>
          <a:prstGeom prst="diagStripe">
            <a:avLst>
              <a:gd name="adj" fmla="val 98942"/>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schemeClr val="tx1"/>
              </a:solidFill>
            </a:endParaRPr>
          </a:p>
        </p:txBody>
      </p:sp>
      <p:pic>
        <p:nvPicPr>
          <p:cNvPr id="8" name="Picture 6">
            <a:extLst>
              <a:ext uri="{FF2B5EF4-FFF2-40B4-BE49-F238E27FC236}">
                <a16:creationId xmlns:a16="http://schemas.microsoft.com/office/drawing/2014/main" id="{488C20D1-F683-CBF3-58F9-60E58C1CE1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000" y="6266824"/>
            <a:ext cx="534542" cy="516944"/>
          </a:xfrm>
          <a:prstGeom prst="rect">
            <a:avLst/>
          </a:prstGeom>
        </p:spPr>
      </p:pic>
      <p:sp>
        <p:nvSpPr>
          <p:cNvPr id="15" name="Isosceles Triangle 35">
            <a:extLst>
              <a:ext uri="{FF2B5EF4-FFF2-40B4-BE49-F238E27FC236}">
                <a16:creationId xmlns:a16="http://schemas.microsoft.com/office/drawing/2014/main" id="{95ECBC62-A337-C4D9-B01B-48548702FDB7}"/>
              </a:ext>
            </a:extLst>
          </p:cNvPr>
          <p:cNvSpPr/>
          <p:nvPr/>
        </p:nvSpPr>
        <p:spPr>
          <a:xfrm rot="10800000">
            <a:off x="0" y="1032002"/>
            <a:ext cx="288000" cy="144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Chevron 6">
            <a:extLst>
              <a:ext uri="{FF2B5EF4-FFF2-40B4-BE49-F238E27FC236}">
                <a16:creationId xmlns:a16="http://schemas.microsoft.com/office/drawing/2014/main" id="{66730B7E-4356-2D0B-B401-9574D342FBCD}"/>
              </a:ext>
            </a:extLst>
          </p:cNvPr>
          <p:cNvSpPr/>
          <p:nvPr/>
        </p:nvSpPr>
        <p:spPr>
          <a:xfrm>
            <a:off x="1184034" y="820492"/>
            <a:ext cx="4837808" cy="187200"/>
          </a:xfrm>
          <a:prstGeom prst="chevron">
            <a:avLst/>
          </a:prstGeom>
          <a:solidFill>
            <a:srgbClr val="145A6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57237A44-EAF2-01DA-82D1-01FDFFA1D5C0}"/>
              </a:ext>
            </a:extLst>
          </p:cNvPr>
          <p:cNvSpPr/>
          <p:nvPr/>
        </p:nvSpPr>
        <p:spPr>
          <a:xfrm>
            <a:off x="2821549" y="462774"/>
            <a:ext cx="1034257" cy="307777"/>
          </a:xfrm>
          <a:prstGeom prst="rect">
            <a:avLst/>
          </a:prstGeom>
        </p:spPr>
        <p:txBody>
          <a:bodyPr wrap="square">
            <a:spAutoFit/>
          </a:bodyPr>
          <a:lstStyle/>
          <a:p>
            <a:pPr algn="ctr"/>
            <a:r>
              <a:rPr lang="fr-MA" sz="1400" b="1" dirty="0">
                <a:solidFill>
                  <a:prstClr val="black"/>
                </a:solidFill>
                <a:latin typeface="Century Gothic" panose="020B0502020202020204" pitchFamily="34" charset="0"/>
              </a:rPr>
              <a:t>Résultats</a:t>
            </a:r>
            <a:endParaRPr lang="en-US" sz="1400" b="1" dirty="0">
              <a:solidFill>
                <a:prstClr val="black"/>
              </a:solidFill>
              <a:latin typeface="Century Gothic" panose="020B0502020202020204" pitchFamily="34" charset="0"/>
            </a:endParaRPr>
          </a:p>
        </p:txBody>
      </p:sp>
      <p:sp>
        <p:nvSpPr>
          <p:cNvPr id="14" name="Rectangle 13">
            <a:extLst>
              <a:ext uri="{FF2B5EF4-FFF2-40B4-BE49-F238E27FC236}">
                <a16:creationId xmlns:a16="http://schemas.microsoft.com/office/drawing/2014/main" id="{518BEF60-39EF-6480-8202-DBA1C800C165}"/>
              </a:ext>
            </a:extLst>
          </p:cNvPr>
          <p:cNvSpPr/>
          <p:nvPr/>
        </p:nvSpPr>
        <p:spPr>
          <a:xfrm>
            <a:off x="6600829" y="523083"/>
            <a:ext cx="4051823" cy="307777"/>
          </a:xfrm>
          <a:prstGeom prst="rect">
            <a:avLst/>
          </a:prstGeom>
        </p:spPr>
        <p:txBody>
          <a:bodyPr wrap="square">
            <a:spAutoFit/>
          </a:bodyPr>
          <a:lstStyle/>
          <a:p>
            <a:pPr algn="ctr"/>
            <a:r>
              <a:rPr lang="fr-FR" sz="1400" b="1" dirty="0">
                <a:solidFill>
                  <a:prstClr val="black"/>
                </a:solidFill>
                <a:latin typeface="Century Gothic" panose="020B0502020202020204" pitchFamily="34" charset="0"/>
              </a:rPr>
              <a:t>Discussion</a:t>
            </a:r>
            <a:endParaRPr lang="en-US" sz="1400" b="1" dirty="0">
              <a:solidFill>
                <a:prstClr val="black"/>
              </a:solidFill>
              <a:latin typeface="Century Gothic" panose="020B0502020202020204" pitchFamily="34" charset="0"/>
            </a:endParaRPr>
          </a:p>
        </p:txBody>
      </p:sp>
      <p:sp>
        <p:nvSpPr>
          <p:cNvPr id="18" name="Chevron 36">
            <a:extLst>
              <a:ext uri="{FF2B5EF4-FFF2-40B4-BE49-F238E27FC236}">
                <a16:creationId xmlns:a16="http://schemas.microsoft.com/office/drawing/2014/main" id="{5479F060-7D97-434B-9456-2A6155FAD3EF}"/>
              </a:ext>
            </a:extLst>
          </p:cNvPr>
          <p:cNvSpPr/>
          <p:nvPr/>
        </p:nvSpPr>
        <p:spPr>
          <a:xfrm>
            <a:off x="6170159" y="820511"/>
            <a:ext cx="4890118" cy="187162"/>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27" name="Rectangle : coins arrondis 21">
            <a:extLst>
              <a:ext uri="{FF2B5EF4-FFF2-40B4-BE49-F238E27FC236}">
                <a16:creationId xmlns:a16="http://schemas.microsoft.com/office/drawing/2014/main" id="{AE386F10-D412-40E6-8A99-B9BA1FE731BF}"/>
              </a:ext>
            </a:extLst>
          </p:cNvPr>
          <p:cNvSpPr/>
          <p:nvPr/>
        </p:nvSpPr>
        <p:spPr>
          <a:xfrm>
            <a:off x="395840" y="1343418"/>
            <a:ext cx="2425709" cy="607118"/>
          </a:xfrm>
          <a:prstGeom prst="roundRect">
            <a:avLst/>
          </a:prstGeom>
          <a:solidFill>
            <a:srgbClr val="99B7BA">
              <a:alpha val="15000"/>
            </a:srgbClr>
          </a:solidFill>
          <a:ln>
            <a:solidFill>
              <a:srgbClr val="0099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latin typeface="Century Gothic" panose="020B0502020202020204" pitchFamily="34" charset="0"/>
                <a:cs typeface="Times New Roman" panose="02020603050405020304" pitchFamily="18" charset="0"/>
              </a:rPr>
              <a:t>RMSEP</a:t>
            </a:r>
          </a:p>
        </p:txBody>
      </p:sp>
      <p:pic>
        <p:nvPicPr>
          <p:cNvPr id="22" name="Picture 21">
            <a:extLst>
              <a:ext uri="{FF2B5EF4-FFF2-40B4-BE49-F238E27FC236}">
                <a16:creationId xmlns:a16="http://schemas.microsoft.com/office/drawing/2014/main" id="{947BE6EF-EF7D-4856-8207-AD9DC55E72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4267" y="1342289"/>
            <a:ext cx="9096704" cy="4548352"/>
          </a:xfrm>
          <a:prstGeom prst="rect">
            <a:avLst/>
          </a:prstGeom>
        </p:spPr>
      </p:pic>
      <p:sp>
        <p:nvSpPr>
          <p:cNvPr id="23" name="TextBox 22">
            <a:extLst>
              <a:ext uri="{FF2B5EF4-FFF2-40B4-BE49-F238E27FC236}">
                <a16:creationId xmlns:a16="http://schemas.microsoft.com/office/drawing/2014/main" id="{B4C2C366-EFF6-438B-9E14-ABFE99A3BBAE}"/>
              </a:ext>
            </a:extLst>
          </p:cNvPr>
          <p:cNvSpPr txBox="1"/>
          <p:nvPr/>
        </p:nvSpPr>
        <p:spPr>
          <a:xfrm>
            <a:off x="3405674" y="5917384"/>
            <a:ext cx="8593494" cy="369332"/>
          </a:xfrm>
          <a:prstGeom prst="rect">
            <a:avLst/>
          </a:prstGeom>
          <a:noFill/>
        </p:spPr>
        <p:txBody>
          <a:bodyPr wrap="square" rtlCol="0">
            <a:spAutoFit/>
          </a:bodyPr>
          <a:lstStyle>
            <a:defPPr>
              <a:defRPr lang="en-US"/>
            </a:defPPr>
            <a:lvl1pPr algn="ctr">
              <a:defRPr>
                <a:latin typeface="Bahnschrift Condensed" panose="020B0502040204020203" pitchFamily="34" charset="0"/>
              </a:defRPr>
            </a:lvl1pPr>
          </a:lstStyle>
          <a:p>
            <a:r>
              <a:rPr lang="fr-FR" dirty="0"/>
              <a:t>Comparaison de l’erreur quadratique moyenne de prédiction</a:t>
            </a:r>
          </a:p>
        </p:txBody>
      </p:sp>
      <p:sp>
        <p:nvSpPr>
          <p:cNvPr id="9" name="Rectangle 8">
            <a:extLst>
              <a:ext uri="{FF2B5EF4-FFF2-40B4-BE49-F238E27FC236}">
                <a16:creationId xmlns:a16="http://schemas.microsoft.com/office/drawing/2014/main" id="{A8657EDC-FAE5-4F3E-BD50-D0A0440C5DAC}"/>
              </a:ext>
            </a:extLst>
          </p:cNvPr>
          <p:cNvSpPr/>
          <p:nvPr/>
        </p:nvSpPr>
        <p:spPr>
          <a:xfrm>
            <a:off x="3094267" y="4990181"/>
            <a:ext cx="2523281" cy="422300"/>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a:extLst>
              <a:ext uri="{FF2B5EF4-FFF2-40B4-BE49-F238E27FC236}">
                <a16:creationId xmlns:a16="http://schemas.microsoft.com/office/drawing/2014/main" id="{73F7FD5A-124B-4F36-A5AA-6DC8F58013EF}"/>
              </a:ext>
            </a:extLst>
          </p:cNvPr>
          <p:cNvSpPr/>
          <p:nvPr/>
        </p:nvSpPr>
        <p:spPr>
          <a:xfrm>
            <a:off x="6134582" y="4346470"/>
            <a:ext cx="2757499" cy="4223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a:extLst>
              <a:ext uri="{FF2B5EF4-FFF2-40B4-BE49-F238E27FC236}">
                <a16:creationId xmlns:a16="http://schemas.microsoft.com/office/drawing/2014/main" id="{49B9D0B2-9769-4B63-AB97-C5567E913EFA}"/>
              </a:ext>
            </a:extLst>
          </p:cNvPr>
          <p:cNvSpPr/>
          <p:nvPr/>
        </p:nvSpPr>
        <p:spPr>
          <a:xfrm>
            <a:off x="6170159" y="2089230"/>
            <a:ext cx="2757499" cy="4223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a:extLst>
              <a:ext uri="{FF2B5EF4-FFF2-40B4-BE49-F238E27FC236}">
                <a16:creationId xmlns:a16="http://schemas.microsoft.com/office/drawing/2014/main" id="{7BFF4ED4-B7A5-44B5-9FD2-D94A71EE9526}"/>
              </a:ext>
            </a:extLst>
          </p:cNvPr>
          <p:cNvSpPr/>
          <p:nvPr/>
        </p:nvSpPr>
        <p:spPr>
          <a:xfrm>
            <a:off x="2952463" y="2752873"/>
            <a:ext cx="2523281" cy="422300"/>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a:extLst>
              <a:ext uri="{FF2B5EF4-FFF2-40B4-BE49-F238E27FC236}">
                <a16:creationId xmlns:a16="http://schemas.microsoft.com/office/drawing/2014/main" id="{DB9F2C80-1C33-47BC-AC92-EF4CF100C843}"/>
              </a:ext>
            </a:extLst>
          </p:cNvPr>
          <p:cNvSpPr/>
          <p:nvPr/>
        </p:nvSpPr>
        <p:spPr>
          <a:xfrm>
            <a:off x="9211614" y="2767561"/>
            <a:ext cx="2523281" cy="422300"/>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Rectangle 32">
            <a:extLst>
              <a:ext uri="{FF2B5EF4-FFF2-40B4-BE49-F238E27FC236}">
                <a16:creationId xmlns:a16="http://schemas.microsoft.com/office/drawing/2014/main" id="{B2C4A1CD-1DC1-4409-A3F2-9BEA193CB970}"/>
              </a:ext>
            </a:extLst>
          </p:cNvPr>
          <p:cNvSpPr/>
          <p:nvPr/>
        </p:nvSpPr>
        <p:spPr>
          <a:xfrm>
            <a:off x="9166046" y="4990181"/>
            <a:ext cx="2523281" cy="422300"/>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82073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45833E-6 2.59259E-6 L -0.29974 2.59259E-6 " pathEditMode="relative" rAng="0" ptsTypes="AA">
                                      <p:cBhvr>
                                        <p:cTn id="6" dur="1000" fill="hold"/>
                                        <p:tgtEl>
                                          <p:spTgt spid="6"/>
                                        </p:tgtEl>
                                        <p:attrNameLst>
                                          <p:attrName>ppt_x</p:attrName>
                                          <p:attrName>ppt_y</p:attrName>
                                        </p:attrNameLst>
                                      </p:cBhvr>
                                      <p:rCtr x="-14987" y="0"/>
                                    </p:animMotion>
                                  </p:childTnLst>
                                </p:cTn>
                              </p:par>
                              <p:par>
                                <p:cTn id="7" presetID="29"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 calcmode="lin" valueType="num">
                                      <p:cBhvr>
                                        <p:cTn id="9" dur="500" fill="hold"/>
                                        <p:tgtEl>
                                          <p:spTgt spid="4"/>
                                        </p:tgtEl>
                                        <p:attrNameLst>
                                          <p:attrName>ppt_x</p:attrName>
                                        </p:attrNameLst>
                                      </p:cBhvr>
                                      <p:tavLst>
                                        <p:tav tm="0">
                                          <p:val>
                                            <p:strVal val="#ppt_x-.2"/>
                                          </p:val>
                                        </p:tav>
                                        <p:tav tm="100000">
                                          <p:val>
                                            <p:strVal val="#ppt_x"/>
                                          </p:val>
                                        </p:tav>
                                      </p:tavLst>
                                    </p:anim>
                                    <p:anim calcmode="lin" valueType="num">
                                      <p:cBhvr>
                                        <p:cTn id="10" dur="5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11" dur="500"/>
                                        <p:tgtEl>
                                          <p:spTgt spid="4"/>
                                        </p:tgtEl>
                                      </p:cBhvr>
                                    </p:animEffect>
                                  </p:childTnLst>
                                </p:cTn>
                              </p:par>
                              <p:par>
                                <p:cTn id="12" presetID="10" presetClass="entr" presetSubtype="0" fill="hold" grpId="1"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par>
                                <p:cTn id="15" presetID="42" presetClass="path" presetSubtype="0" accel="50000" decel="50000" fill="hold" grpId="0" nodeType="withEffect">
                                  <p:stCondLst>
                                    <p:cond delay="0"/>
                                  </p:stCondLst>
                                  <p:childTnLst>
                                    <p:animMotion origin="layout" path="M 2.70833E-6 -1.11111E-6 L 0.27943 0.00231 " pathEditMode="relative" rAng="0" ptsTypes="AA">
                                      <p:cBhvr>
                                        <p:cTn id="16" dur="1000" fill="hold"/>
                                        <p:tgtEl>
                                          <p:spTgt spid="15"/>
                                        </p:tgtEl>
                                        <p:attrNameLst>
                                          <p:attrName>ppt_x</p:attrName>
                                          <p:attrName>ppt_y</p:attrName>
                                        </p:attrNameLst>
                                      </p:cBhvr>
                                      <p:rCtr x="14010" y="93"/>
                                    </p:animMotion>
                                  </p:childTnLst>
                                </p:cTn>
                              </p:par>
                              <p:par>
                                <p:cTn id="17" presetID="2" presetClass="entr" presetSubtype="8"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0-#ppt_w/2"/>
                                          </p:val>
                                        </p:tav>
                                        <p:tav tm="100000">
                                          <p:val>
                                            <p:strVal val="#ppt_x"/>
                                          </p:val>
                                        </p:tav>
                                      </p:tavLst>
                                    </p:anim>
                                    <p:anim calcmode="lin" valueType="num">
                                      <p:cBhvr additive="base">
                                        <p:cTn id="32" dur="500" fill="hold"/>
                                        <p:tgtEl>
                                          <p:spTgt spid="14"/>
                                        </p:tgtEl>
                                        <p:attrNameLst>
                                          <p:attrName>ppt_y</p:attrName>
                                        </p:attrNameLst>
                                      </p:cBhvr>
                                      <p:tavLst>
                                        <p:tav tm="0">
                                          <p:val>
                                            <p:strVal val="#ppt_y"/>
                                          </p:val>
                                        </p:tav>
                                        <p:tav tm="100000">
                                          <p:val>
                                            <p:strVal val="#ppt_y"/>
                                          </p:val>
                                        </p:tav>
                                      </p:tavLst>
                                    </p:anim>
                                  </p:childTnLst>
                                </p:cTn>
                              </p:par>
                              <p:par>
                                <p:cTn id="33" presetID="10"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arn(inVertical)">
                                      <p:cBhvr>
                                        <p:cTn id="40" dur="500"/>
                                        <p:tgtEl>
                                          <p:spTgt spid="9"/>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barn(inVertical)">
                                      <p:cBhvr>
                                        <p:cTn id="43" dur="500"/>
                                        <p:tgtEl>
                                          <p:spTgt spid="31"/>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barn(inVertical)">
                                      <p:cBhvr>
                                        <p:cTn id="46" dur="500"/>
                                        <p:tgtEl>
                                          <p:spTgt spid="32"/>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barn(inVertical)">
                                      <p:cBhvr>
                                        <p:cTn id="49" dur="500"/>
                                        <p:tgtEl>
                                          <p:spTgt spid="33"/>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barn(inVertical)">
                                      <p:cBhvr>
                                        <p:cTn id="54" dur="500"/>
                                        <p:tgtEl>
                                          <p:spTgt spid="30"/>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barn(inVertical)">
                                      <p:cBhvr>
                                        <p:cTn id="5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15" grpId="0" animBg="1"/>
      <p:bldP spid="15" grpId="1" animBg="1"/>
      <p:bldP spid="10" grpId="0" animBg="1"/>
      <p:bldP spid="13" grpId="0"/>
      <p:bldP spid="14" grpId="0"/>
      <p:bldP spid="18" grpId="0" animBg="1"/>
      <p:bldP spid="27" grpId="0" animBg="1"/>
      <p:bldP spid="9" grpId="0" animBg="1"/>
      <p:bldP spid="29" grpId="0" animBg="1"/>
      <p:bldP spid="30" grpId="0" animBg="1"/>
      <p:bldP spid="31" grpId="0" animBg="1"/>
      <p:bldP spid="32" grpId="0" animBg="1"/>
      <p:bldP spid="3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evron 1"/>
          <p:cNvSpPr/>
          <p:nvPr/>
        </p:nvSpPr>
        <p:spPr>
          <a:xfrm>
            <a:off x="4873033" y="0"/>
            <a:ext cx="8307352" cy="437892"/>
          </a:xfrm>
          <a:prstGeom prst="chevron">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 name="Pentagon 3"/>
          <p:cNvSpPr/>
          <p:nvPr/>
        </p:nvSpPr>
        <p:spPr>
          <a:xfrm>
            <a:off x="0" y="-1872"/>
            <a:ext cx="1465943" cy="439200"/>
          </a:xfrm>
          <a:prstGeom prst="homePlate">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4" name="TextBox 4"/>
          <p:cNvSpPr txBox="1"/>
          <p:nvPr/>
        </p:nvSpPr>
        <p:spPr>
          <a:xfrm>
            <a:off x="2156934" y="25179"/>
            <a:ext cx="3877280" cy="369332"/>
          </a:xfrm>
          <a:prstGeom prst="rect">
            <a:avLst/>
          </a:prstGeom>
          <a:noFill/>
        </p:spPr>
        <p:txBody>
          <a:bodyPr wrap="square" rtlCol="0">
            <a:spAutoFit/>
          </a:bodyPr>
          <a:lstStyle/>
          <a:p>
            <a:r>
              <a:rPr lang="fr-FR" dirty="0">
                <a:solidFill>
                  <a:prstClr val="black"/>
                </a:solidFill>
                <a:latin typeface="Century Gothic" panose="020B0502020202020204" pitchFamily="34" charset="0"/>
              </a:rPr>
              <a:t>Résultats et Discussions</a:t>
            </a:r>
          </a:p>
        </p:txBody>
      </p:sp>
      <p:sp>
        <p:nvSpPr>
          <p:cNvPr id="5" name="Oval 10"/>
          <p:cNvSpPr/>
          <p:nvPr/>
        </p:nvSpPr>
        <p:spPr>
          <a:xfrm>
            <a:off x="1002250" y="81332"/>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solidFill>
                <a:prstClr val="white"/>
              </a:solidFill>
              <a:latin typeface="Caviar Dreams" pitchFamily="34" charset="0"/>
            </a:endParaRPr>
          </a:p>
        </p:txBody>
      </p:sp>
      <p:sp>
        <p:nvSpPr>
          <p:cNvPr id="6" name="Oval 55">
            <a:extLst>
              <a:ext uri="{FF2B5EF4-FFF2-40B4-BE49-F238E27FC236}">
                <a16:creationId xmlns:a16="http://schemas.microsoft.com/office/drawing/2014/main" id="{C6362156-3794-4CE7-ABF4-2BB41750F9BE}"/>
              </a:ext>
            </a:extLst>
          </p:cNvPr>
          <p:cNvSpPr/>
          <p:nvPr/>
        </p:nvSpPr>
        <p:spPr>
          <a:xfrm>
            <a:off x="5172168" y="83254"/>
            <a:ext cx="303576" cy="2785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endParaRPr>
          </a:p>
        </p:txBody>
      </p:sp>
      <p:sp>
        <p:nvSpPr>
          <p:cNvPr id="11" name="Oval 5"/>
          <p:cNvSpPr/>
          <p:nvPr/>
        </p:nvSpPr>
        <p:spPr>
          <a:xfrm>
            <a:off x="630467" y="81332"/>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1</a:t>
            </a:r>
            <a:endParaRPr lang="en-US" dirty="0">
              <a:solidFill>
                <a:prstClr val="white"/>
              </a:solidFill>
              <a:latin typeface="Caviar Dreams" pitchFamily="34" charset="0"/>
            </a:endParaRPr>
          </a:p>
        </p:txBody>
      </p:sp>
      <p:sp>
        <p:nvSpPr>
          <p:cNvPr id="12" name="Oval 34">
            <a:extLst>
              <a:ext uri="{FF2B5EF4-FFF2-40B4-BE49-F238E27FC236}">
                <a16:creationId xmlns:a16="http://schemas.microsoft.com/office/drawing/2014/main" id="{C6362156-3794-4CE7-ABF4-2BB41750F9BE}"/>
              </a:ext>
            </a:extLst>
          </p:cNvPr>
          <p:cNvSpPr/>
          <p:nvPr/>
        </p:nvSpPr>
        <p:spPr>
          <a:xfrm>
            <a:off x="5562456" y="83254"/>
            <a:ext cx="303576" cy="2785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59" name="Espace réservé du numéro de diapositive 22">
            <a:extLst>
              <a:ext uri="{FF2B5EF4-FFF2-40B4-BE49-F238E27FC236}">
                <a16:creationId xmlns:a16="http://schemas.microsoft.com/office/drawing/2014/main" id="{FC4F4B00-DAD8-78EA-D415-8269C2BD305B}"/>
              </a:ext>
            </a:extLst>
          </p:cNvPr>
          <p:cNvSpPr>
            <a:spLocks noGrp="1"/>
          </p:cNvSpPr>
          <p:nvPr>
            <p:ph type="sldNum" sz="quarter" idx="12"/>
          </p:nvPr>
        </p:nvSpPr>
        <p:spPr>
          <a:xfrm>
            <a:off x="9447771" y="6492875"/>
            <a:ext cx="2743200" cy="365125"/>
          </a:xfrm>
        </p:spPr>
        <p:txBody>
          <a:bodyPr/>
          <a:lstStyle/>
          <a:p>
            <a:r>
              <a:rPr lang="fr-FR" sz="1800" b="1" dirty="0">
                <a:solidFill>
                  <a:schemeClr val="tx1"/>
                </a:solidFill>
              </a:rPr>
              <a:t>26</a:t>
            </a:r>
          </a:p>
        </p:txBody>
      </p:sp>
      <p:sp>
        <p:nvSpPr>
          <p:cNvPr id="7" name="Bande diagonale 60">
            <a:extLst>
              <a:ext uri="{FF2B5EF4-FFF2-40B4-BE49-F238E27FC236}">
                <a16:creationId xmlns:a16="http://schemas.microsoft.com/office/drawing/2014/main" id="{E68AB777-2081-278A-D286-6641FDA5F422}"/>
              </a:ext>
            </a:extLst>
          </p:cNvPr>
          <p:cNvSpPr/>
          <p:nvPr/>
        </p:nvSpPr>
        <p:spPr>
          <a:xfrm rot="2616170">
            <a:off x="2856283" y="3208509"/>
            <a:ext cx="7489093" cy="7132473"/>
          </a:xfrm>
          <a:prstGeom prst="diagStripe">
            <a:avLst>
              <a:gd name="adj" fmla="val 98942"/>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schemeClr val="tx1"/>
              </a:solidFill>
            </a:endParaRPr>
          </a:p>
        </p:txBody>
      </p:sp>
      <p:pic>
        <p:nvPicPr>
          <p:cNvPr id="8" name="Picture 6">
            <a:extLst>
              <a:ext uri="{FF2B5EF4-FFF2-40B4-BE49-F238E27FC236}">
                <a16:creationId xmlns:a16="http://schemas.microsoft.com/office/drawing/2014/main" id="{488C20D1-F683-CBF3-58F9-60E58C1CE1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000" y="6286716"/>
            <a:ext cx="534542" cy="516944"/>
          </a:xfrm>
          <a:prstGeom prst="rect">
            <a:avLst/>
          </a:prstGeom>
        </p:spPr>
      </p:pic>
      <p:sp>
        <p:nvSpPr>
          <p:cNvPr id="15" name="Isosceles Triangle 35">
            <a:extLst>
              <a:ext uri="{FF2B5EF4-FFF2-40B4-BE49-F238E27FC236}">
                <a16:creationId xmlns:a16="http://schemas.microsoft.com/office/drawing/2014/main" id="{95ECBC62-A337-C4D9-B01B-48548702FDB7}"/>
              </a:ext>
            </a:extLst>
          </p:cNvPr>
          <p:cNvSpPr/>
          <p:nvPr/>
        </p:nvSpPr>
        <p:spPr>
          <a:xfrm rot="10800000">
            <a:off x="3261674" y="1062506"/>
            <a:ext cx="288000" cy="144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Rectangle : coins arrondis 21">
            <a:extLst>
              <a:ext uri="{FF2B5EF4-FFF2-40B4-BE49-F238E27FC236}">
                <a16:creationId xmlns:a16="http://schemas.microsoft.com/office/drawing/2014/main" id="{AE386F10-D412-40E6-8A99-B9BA1FE731BF}"/>
              </a:ext>
            </a:extLst>
          </p:cNvPr>
          <p:cNvSpPr/>
          <p:nvPr/>
        </p:nvSpPr>
        <p:spPr>
          <a:xfrm>
            <a:off x="395840" y="1343418"/>
            <a:ext cx="2425709" cy="607118"/>
          </a:xfrm>
          <a:prstGeom prst="roundRect">
            <a:avLst/>
          </a:prstGeom>
          <a:solidFill>
            <a:srgbClr val="99B7BA">
              <a:alpha val="15000"/>
            </a:srgbClr>
          </a:solidFill>
          <a:ln>
            <a:solidFill>
              <a:srgbClr val="0099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latin typeface="Century Gothic" panose="020B0502020202020204" pitchFamily="34" charset="0"/>
                <a:cs typeface="Times New Roman" panose="02020603050405020304" pitchFamily="18" charset="0"/>
              </a:rPr>
              <a:t>RPD</a:t>
            </a:r>
          </a:p>
        </p:txBody>
      </p:sp>
      <p:sp>
        <p:nvSpPr>
          <p:cNvPr id="23" name="TextBox 22">
            <a:extLst>
              <a:ext uri="{FF2B5EF4-FFF2-40B4-BE49-F238E27FC236}">
                <a16:creationId xmlns:a16="http://schemas.microsoft.com/office/drawing/2014/main" id="{B4C2C366-EFF6-438B-9E14-ABFE99A3BBAE}"/>
              </a:ext>
            </a:extLst>
          </p:cNvPr>
          <p:cNvSpPr txBox="1"/>
          <p:nvPr/>
        </p:nvSpPr>
        <p:spPr>
          <a:xfrm>
            <a:off x="3405674" y="5917384"/>
            <a:ext cx="8593494" cy="369332"/>
          </a:xfrm>
          <a:prstGeom prst="rect">
            <a:avLst/>
          </a:prstGeom>
          <a:noFill/>
        </p:spPr>
        <p:txBody>
          <a:bodyPr wrap="square" rtlCol="0">
            <a:spAutoFit/>
          </a:bodyPr>
          <a:lstStyle>
            <a:defPPr>
              <a:defRPr lang="en-US"/>
            </a:defPPr>
            <a:lvl1pPr algn="ctr">
              <a:defRPr>
                <a:latin typeface="Bahnschrift Condensed" panose="020B0502040204020203" pitchFamily="34" charset="0"/>
              </a:defRPr>
            </a:lvl1pPr>
          </a:lstStyle>
          <a:p>
            <a:r>
              <a:rPr lang="fr-FR" dirty="0"/>
              <a:t>Comparaison des RPD de différents modèles</a:t>
            </a:r>
          </a:p>
        </p:txBody>
      </p:sp>
      <p:pic>
        <p:nvPicPr>
          <p:cNvPr id="28" name="Picture 27">
            <a:extLst>
              <a:ext uri="{FF2B5EF4-FFF2-40B4-BE49-F238E27FC236}">
                <a16:creationId xmlns:a16="http://schemas.microsoft.com/office/drawing/2014/main" id="{7B8F447E-6DAB-4404-8D52-975E15C292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3214" y="1405339"/>
            <a:ext cx="8958809" cy="4479405"/>
          </a:xfrm>
          <a:prstGeom prst="rect">
            <a:avLst/>
          </a:prstGeom>
        </p:spPr>
      </p:pic>
      <p:sp>
        <p:nvSpPr>
          <p:cNvPr id="32" name="Chevron 6">
            <a:extLst>
              <a:ext uri="{FF2B5EF4-FFF2-40B4-BE49-F238E27FC236}">
                <a16:creationId xmlns:a16="http://schemas.microsoft.com/office/drawing/2014/main" id="{CA39FACB-4322-439C-AC4B-81E725CE2031}"/>
              </a:ext>
            </a:extLst>
          </p:cNvPr>
          <p:cNvSpPr/>
          <p:nvPr/>
        </p:nvSpPr>
        <p:spPr>
          <a:xfrm>
            <a:off x="1184034" y="820492"/>
            <a:ext cx="4837808" cy="187200"/>
          </a:xfrm>
          <a:prstGeom prst="chevron">
            <a:avLst/>
          </a:prstGeom>
          <a:solidFill>
            <a:srgbClr val="145A6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3" name="Rectangle 32">
            <a:extLst>
              <a:ext uri="{FF2B5EF4-FFF2-40B4-BE49-F238E27FC236}">
                <a16:creationId xmlns:a16="http://schemas.microsoft.com/office/drawing/2014/main" id="{638ACA57-8BDC-418E-AFC3-854CC4C8CAD5}"/>
              </a:ext>
            </a:extLst>
          </p:cNvPr>
          <p:cNvSpPr/>
          <p:nvPr/>
        </p:nvSpPr>
        <p:spPr>
          <a:xfrm>
            <a:off x="2821549" y="462774"/>
            <a:ext cx="1034257" cy="307777"/>
          </a:xfrm>
          <a:prstGeom prst="rect">
            <a:avLst/>
          </a:prstGeom>
        </p:spPr>
        <p:txBody>
          <a:bodyPr wrap="square">
            <a:spAutoFit/>
          </a:bodyPr>
          <a:lstStyle/>
          <a:p>
            <a:pPr algn="ctr"/>
            <a:r>
              <a:rPr lang="fr-MA" sz="1400" b="1" dirty="0">
                <a:solidFill>
                  <a:prstClr val="black"/>
                </a:solidFill>
                <a:latin typeface="Century Gothic" panose="020B0502020202020204" pitchFamily="34" charset="0"/>
              </a:rPr>
              <a:t>Résultats</a:t>
            </a:r>
            <a:endParaRPr lang="en-US" sz="1400" b="1" dirty="0">
              <a:solidFill>
                <a:prstClr val="black"/>
              </a:solidFill>
              <a:latin typeface="Century Gothic" panose="020B0502020202020204" pitchFamily="34" charset="0"/>
            </a:endParaRPr>
          </a:p>
        </p:txBody>
      </p:sp>
      <p:sp>
        <p:nvSpPr>
          <p:cNvPr id="34" name="Rectangle 33">
            <a:extLst>
              <a:ext uri="{FF2B5EF4-FFF2-40B4-BE49-F238E27FC236}">
                <a16:creationId xmlns:a16="http://schemas.microsoft.com/office/drawing/2014/main" id="{928FA0F6-63A6-4692-A0A9-EA461462489E}"/>
              </a:ext>
            </a:extLst>
          </p:cNvPr>
          <p:cNvSpPr/>
          <p:nvPr/>
        </p:nvSpPr>
        <p:spPr>
          <a:xfrm>
            <a:off x="6600829" y="523083"/>
            <a:ext cx="4051823" cy="307777"/>
          </a:xfrm>
          <a:prstGeom prst="rect">
            <a:avLst/>
          </a:prstGeom>
        </p:spPr>
        <p:txBody>
          <a:bodyPr wrap="square">
            <a:spAutoFit/>
          </a:bodyPr>
          <a:lstStyle/>
          <a:p>
            <a:pPr algn="ctr"/>
            <a:r>
              <a:rPr lang="fr-FR" sz="1400" b="1" dirty="0">
                <a:solidFill>
                  <a:prstClr val="black"/>
                </a:solidFill>
                <a:latin typeface="Century Gothic" panose="020B0502020202020204" pitchFamily="34" charset="0"/>
              </a:rPr>
              <a:t>Discussion</a:t>
            </a:r>
            <a:endParaRPr lang="en-US" sz="1400" b="1" dirty="0">
              <a:solidFill>
                <a:prstClr val="black"/>
              </a:solidFill>
              <a:latin typeface="Century Gothic" panose="020B0502020202020204" pitchFamily="34" charset="0"/>
            </a:endParaRPr>
          </a:p>
        </p:txBody>
      </p:sp>
      <p:sp>
        <p:nvSpPr>
          <p:cNvPr id="35" name="Chevron 36">
            <a:extLst>
              <a:ext uri="{FF2B5EF4-FFF2-40B4-BE49-F238E27FC236}">
                <a16:creationId xmlns:a16="http://schemas.microsoft.com/office/drawing/2014/main" id="{A19F6C10-B2AF-4783-B814-7B463469AE02}"/>
              </a:ext>
            </a:extLst>
          </p:cNvPr>
          <p:cNvSpPr/>
          <p:nvPr/>
        </p:nvSpPr>
        <p:spPr>
          <a:xfrm>
            <a:off x="6170159" y="820511"/>
            <a:ext cx="4890118" cy="187162"/>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415893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45833E-6 2.59259E-6 L -0.29974 2.59259E-6 " pathEditMode="relative" rAng="0" ptsTypes="AA">
                                      <p:cBhvr>
                                        <p:cTn id="6" dur="1000" fill="hold"/>
                                        <p:tgtEl>
                                          <p:spTgt spid="6"/>
                                        </p:tgtEl>
                                        <p:attrNameLst>
                                          <p:attrName>ppt_x</p:attrName>
                                          <p:attrName>ppt_y</p:attrName>
                                        </p:attrNameLst>
                                      </p:cBhvr>
                                      <p:rCtr x="-14987" y="0"/>
                                    </p:animMotion>
                                  </p:childTnLst>
                                </p:cTn>
                              </p:par>
                              <p:par>
                                <p:cTn id="7" presetID="29"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 calcmode="lin" valueType="num">
                                      <p:cBhvr>
                                        <p:cTn id="9" dur="500" fill="hold"/>
                                        <p:tgtEl>
                                          <p:spTgt spid="4"/>
                                        </p:tgtEl>
                                        <p:attrNameLst>
                                          <p:attrName>ppt_x</p:attrName>
                                        </p:attrNameLst>
                                      </p:cBhvr>
                                      <p:tavLst>
                                        <p:tav tm="0">
                                          <p:val>
                                            <p:strVal val="#ppt_x-.2"/>
                                          </p:val>
                                        </p:tav>
                                        <p:tav tm="100000">
                                          <p:val>
                                            <p:strVal val="#ppt_x"/>
                                          </p:val>
                                        </p:tav>
                                      </p:tavLst>
                                    </p:anim>
                                    <p:anim calcmode="lin" valueType="num">
                                      <p:cBhvr>
                                        <p:cTn id="10" dur="5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evron 1"/>
          <p:cNvSpPr/>
          <p:nvPr/>
        </p:nvSpPr>
        <p:spPr>
          <a:xfrm>
            <a:off x="4873033" y="0"/>
            <a:ext cx="8307352" cy="437892"/>
          </a:xfrm>
          <a:prstGeom prst="chevron">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 name="Pentagon 3"/>
          <p:cNvSpPr/>
          <p:nvPr/>
        </p:nvSpPr>
        <p:spPr>
          <a:xfrm>
            <a:off x="0" y="-1872"/>
            <a:ext cx="1465943" cy="439200"/>
          </a:xfrm>
          <a:prstGeom prst="homePlate">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4" name="TextBox 4"/>
          <p:cNvSpPr txBox="1"/>
          <p:nvPr/>
        </p:nvSpPr>
        <p:spPr>
          <a:xfrm>
            <a:off x="2156934" y="25179"/>
            <a:ext cx="3877280" cy="369332"/>
          </a:xfrm>
          <a:prstGeom prst="rect">
            <a:avLst/>
          </a:prstGeom>
          <a:noFill/>
        </p:spPr>
        <p:txBody>
          <a:bodyPr wrap="square" rtlCol="0">
            <a:spAutoFit/>
          </a:bodyPr>
          <a:lstStyle/>
          <a:p>
            <a:r>
              <a:rPr lang="fr-FR" dirty="0">
                <a:solidFill>
                  <a:prstClr val="black"/>
                </a:solidFill>
                <a:latin typeface="Century Gothic" panose="020B0502020202020204" pitchFamily="34" charset="0"/>
              </a:rPr>
              <a:t>Résultats et Discussions</a:t>
            </a:r>
          </a:p>
        </p:txBody>
      </p:sp>
      <p:sp>
        <p:nvSpPr>
          <p:cNvPr id="5" name="Oval 10"/>
          <p:cNvSpPr/>
          <p:nvPr/>
        </p:nvSpPr>
        <p:spPr>
          <a:xfrm>
            <a:off x="1002250" y="81332"/>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solidFill>
                <a:prstClr val="white"/>
              </a:solidFill>
              <a:latin typeface="Caviar Dreams" pitchFamily="34" charset="0"/>
            </a:endParaRPr>
          </a:p>
        </p:txBody>
      </p:sp>
      <p:sp>
        <p:nvSpPr>
          <p:cNvPr id="6" name="Oval 55">
            <a:extLst>
              <a:ext uri="{FF2B5EF4-FFF2-40B4-BE49-F238E27FC236}">
                <a16:creationId xmlns:a16="http://schemas.microsoft.com/office/drawing/2014/main" id="{C6362156-3794-4CE7-ABF4-2BB41750F9BE}"/>
              </a:ext>
            </a:extLst>
          </p:cNvPr>
          <p:cNvSpPr/>
          <p:nvPr/>
        </p:nvSpPr>
        <p:spPr>
          <a:xfrm>
            <a:off x="5172168" y="83254"/>
            <a:ext cx="303576" cy="2785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endParaRPr>
          </a:p>
        </p:txBody>
      </p:sp>
      <p:sp>
        <p:nvSpPr>
          <p:cNvPr id="11" name="Oval 5"/>
          <p:cNvSpPr/>
          <p:nvPr/>
        </p:nvSpPr>
        <p:spPr>
          <a:xfrm>
            <a:off x="630467" y="81332"/>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1</a:t>
            </a:r>
            <a:endParaRPr lang="en-US" dirty="0">
              <a:solidFill>
                <a:prstClr val="white"/>
              </a:solidFill>
              <a:latin typeface="Caviar Dreams" pitchFamily="34" charset="0"/>
            </a:endParaRPr>
          </a:p>
        </p:txBody>
      </p:sp>
      <p:sp>
        <p:nvSpPr>
          <p:cNvPr id="12" name="Oval 34">
            <a:extLst>
              <a:ext uri="{FF2B5EF4-FFF2-40B4-BE49-F238E27FC236}">
                <a16:creationId xmlns:a16="http://schemas.microsoft.com/office/drawing/2014/main" id="{C6362156-3794-4CE7-ABF4-2BB41750F9BE}"/>
              </a:ext>
            </a:extLst>
          </p:cNvPr>
          <p:cNvSpPr/>
          <p:nvPr/>
        </p:nvSpPr>
        <p:spPr>
          <a:xfrm>
            <a:off x="5562456" y="83254"/>
            <a:ext cx="303576" cy="2785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59" name="Espace réservé du numéro de diapositive 22">
            <a:extLst>
              <a:ext uri="{FF2B5EF4-FFF2-40B4-BE49-F238E27FC236}">
                <a16:creationId xmlns:a16="http://schemas.microsoft.com/office/drawing/2014/main" id="{FC4F4B00-DAD8-78EA-D415-8269C2BD305B}"/>
              </a:ext>
            </a:extLst>
          </p:cNvPr>
          <p:cNvSpPr>
            <a:spLocks noGrp="1"/>
          </p:cNvSpPr>
          <p:nvPr>
            <p:ph type="sldNum" sz="quarter" idx="12"/>
          </p:nvPr>
        </p:nvSpPr>
        <p:spPr>
          <a:xfrm>
            <a:off x="9447771" y="6492875"/>
            <a:ext cx="2743200" cy="365125"/>
          </a:xfrm>
        </p:spPr>
        <p:txBody>
          <a:bodyPr/>
          <a:lstStyle/>
          <a:p>
            <a:r>
              <a:rPr lang="fr-FR" sz="1800" b="1" dirty="0">
                <a:solidFill>
                  <a:schemeClr val="tx1"/>
                </a:solidFill>
              </a:rPr>
              <a:t>26</a:t>
            </a:r>
          </a:p>
        </p:txBody>
      </p:sp>
      <p:sp>
        <p:nvSpPr>
          <p:cNvPr id="7" name="Bande diagonale 60">
            <a:extLst>
              <a:ext uri="{FF2B5EF4-FFF2-40B4-BE49-F238E27FC236}">
                <a16:creationId xmlns:a16="http://schemas.microsoft.com/office/drawing/2014/main" id="{E68AB777-2081-278A-D286-6641FDA5F422}"/>
              </a:ext>
            </a:extLst>
          </p:cNvPr>
          <p:cNvSpPr/>
          <p:nvPr/>
        </p:nvSpPr>
        <p:spPr>
          <a:xfrm rot="2616170">
            <a:off x="2856283" y="3208509"/>
            <a:ext cx="7489093" cy="7132473"/>
          </a:xfrm>
          <a:prstGeom prst="diagStripe">
            <a:avLst>
              <a:gd name="adj" fmla="val 98942"/>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schemeClr val="tx1"/>
              </a:solidFill>
            </a:endParaRPr>
          </a:p>
        </p:txBody>
      </p:sp>
      <p:pic>
        <p:nvPicPr>
          <p:cNvPr id="8" name="Picture 6">
            <a:extLst>
              <a:ext uri="{FF2B5EF4-FFF2-40B4-BE49-F238E27FC236}">
                <a16:creationId xmlns:a16="http://schemas.microsoft.com/office/drawing/2014/main" id="{488C20D1-F683-CBF3-58F9-60E58C1CE1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3902" y="6285485"/>
            <a:ext cx="534542" cy="516944"/>
          </a:xfrm>
          <a:prstGeom prst="rect">
            <a:avLst/>
          </a:prstGeom>
        </p:spPr>
      </p:pic>
      <p:sp>
        <p:nvSpPr>
          <p:cNvPr id="27" name="Rectangle : coins arrondis 21">
            <a:extLst>
              <a:ext uri="{FF2B5EF4-FFF2-40B4-BE49-F238E27FC236}">
                <a16:creationId xmlns:a16="http://schemas.microsoft.com/office/drawing/2014/main" id="{AE386F10-D412-40E6-8A99-B9BA1FE731BF}"/>
              </a:ext>
            </a:extLst>
          </p:cNvPr>
          <p:cNvSpPr/>
          <p:nvPr/>
        </p:nvSpPr>
        <p:spPr>
          <a:xfrm>
            <a:off x="395840" y="1343418"/>
            <a:ext cx="2425709" cy="607118"/>
          </a:xfrm>
          <a:prstGeom prst="roundRect">
            <a:avLst/>
          </a:prstGeom>
          <a:solidFill>
            <a:srgbClr val="99B7BA">
              <a:alpha val="15000"/>
            </a:srgbClr>
          </a:solidFill>
          <a:ln>
            <a:solidFill>
              <a:srgbClr val="0099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latin typeface="Century Gothic" panose="020B0502020202020204" pitchFamily="34" charset="0"/>
                <a:cs typeface="Times New Roman" panose="02020603050405020304" pitchFamily="18" charset="0"/>
              </a:rPr>
              <a:t>ER</a:t>
            </a:r>
          </a:p>
        </p:txBody>
      </p:sp>
      <p:sp>
        <p:nvSpPr>
          <p:cNvPr id="25" name="TextBox 24">
            <a:extLst>
              <a:ext uri="{FF2B5EF4-FFF2-40B4-BE49-F238E27FC236}">
                <a16:creationId xmlns:a16="http://schemas.microsoft.com/office/drawing/2014/main" id="{3DE956D4-AC1A-4F38-9CB5-EB75D64F3734}"/>
              </a:ext>
            </a:extLst>
          </p:cNvPr>
          <p:cNvSpPr txBox="1"/>
          <p:nvPr/>
        </p:nvSpPr>
        <p:spPr>
          <a:xfrm>
            <a:off x="3745308" y="5717116"/>
            <a:ext cx="8593494" cy="369332"/>
          </a:xfrm>
          <a:prstGeom prst="rect">
            <a:avLst/>
          </a:prstGeom>
          <a:noFill/>
        </p:spPr>
        <p:txBody>
          <a:bodyPr wrap="square" rtlCol="0">
            <a:spAutoFit/>
          </a:bodyPr>
          <a:lstStyle>
            <a:defPPr>
              <a:defRPr lang="en-US"/>
            </a:defPPr>
            <a:lvl1pPr algn="ctr">
              <a:defRPr>
                <a:latin typeface="Bahnschrift Condensed" panose="020B0502040204020203" pitchFamily="34" charset="0"/>
              </a:defRPr>
            </a:lvl1pPr>
          </a:lstStyle>
          <a:p>
            <a:r>
              <a:rPr lang="fr-FR" dirty="0"/>
              <a:t>Comparaison des performances avec l’erreur relative</a:t>
            </a:r>
          </a:p>
        </p:txBody>
      </p:sp>
      <p:pic>
        <p:nvPicPr>
          <p:cNvPr id="24" name="Picture 23">
            <a:extLst>
              <a:ext uri="{FF2B5EF4-FFF2-40B4-BE49-F238E27FC236}">
                <a16:creationId xmlns:a16="http://schemas.microsoft.com/office/drawing/2014/main" id="{53D9389B-7522-4D2A-B909-9840F1AE5B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5729" y="1634223"/>
            <a:ext cx="7843689" cy="3921845"/>
          </a:xfrm>
          <a:prstGeom prst="rect">
            <a:avLst/>
          </a:prstGeom>
        </p:spPr>
      </p:pic>
      <p:sp>
        <p:nvSpPr>
          <p:cNvPr id="9" name="Rectangle 8">
            <a:extLst>
              <a:ext uri="{FF2B5EF4-FFF2-40B4-BE49-F238E27FC236}">
                <a16:creationId xmlns:a16="http://schemas.microsoft.com/office/drawing/2014/main" id="{148B142A-013F-474B-BA23-E33E4976CE80}"/>
              </a:ext>
            </a:extLst>
          </p:cNvPr>
          <p:cNvSpPr/>
          <p:nvPr/>
        </p:nvSpPr>
        <p:spPr>
          <a:xfrm>
            <a:off x="6643866" y="1634223"/>
            <a:ext cx="2685327" cy="196550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Isosceles Triangle 35">
            <a:extLst>
              <a:ext uri="{FF2B5EF4-FFF2-40B4-BE49-F238E27FC236}">
                <a16:creationId xmlns:a16="http://schemas.microsoft.com/office/drawing/2014/main" id="{30F6F6A4-F988-4D44-B400-21204FED98CF}"/>
              </a:ext>
            </a:extLst>
          </p:cNvPr>
          <p:cNvSpPr/>
          <p:nvPr/>
        </p:nvSpPr>
        <p:spPr>
          <a:xfrm rot="10800000">
            <a:off x="3314938" y="1052532"/>
            <a:ext cx="288000" cy="144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4" name="Chevron 6">
            <a:extLst>
              <a:ext uri="{FF2B5EF4-FFF2-40B4-BE49-F238E27FC236}">
                <a16:creationId xmlns:a16="http://schemas.microsoft.com/office/drawing/2014/main" id="{F299FBA1-7AC2-4FB2-A17C-64B7FCC3DA24}"/>
              </a:ext>
            </a:extLst>
          </p:cNvPr>
          <p:cNvSpPr/>
          <p:nvPr/>
        </p:nvSpPr>
        <p:spPr>
          <a:xfrm>
            <a:off x="1184034" y="820492"/>
            <a:ext cx="4837808" cy="187200"/>
          </a:xfrm>
          <a:prstGeom prst="chevron">
            <a:avLst/>
          </a:prstGeom>
          <a:solidFill>
            <a:srgbClr val="145A6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5" name="Rectangle 34">
            <a:extLst>
              <a:ext uri="{FF2B5EF4-FFF2-40B4-BE49-F238E27FC236}">
                <a16:creationId xmlns:a16="http://schemas.microsoft.com/office/drawing/2014/main" id="{95E89B52-8B50-4633-8479-BE10D73628A7}"/>
              </a:ext>
            </a:extLst>
          </p:cNvPr>
          <p:cNvSpPr/>
          <p:nvPr/>
        </p:nvSpPr>
        <p:spPr>
          <a:xfrm>
            <a:off x="2821549" y="462774"/>
            <a:ext cx="1034257" cy="307777"/>
          </a:xfrm>
          <a:prstGeom prst="rect">
            <a:avLst/>
          </a:prstGeom>
        </p:spPr>
        <p:txBody>
          <a:bodyPr wrap="square">
            <a:spAutoFit/>
          </a:bodyPr>
          <a:lstStyle/>
          <a:p>
            <a:pPr algn="ctr"/>
            <a:r>
              <a:rPr lang="fr-MA" sz="1400" b="1" dirty="0">
                <a:solidFill>
                  <a:prstClr val="black"/>
                </a:solidFill>
                <a:latin typeface="Century Gothic" panose="020B0502020202020204" pitchFamily="34" charset="0"/>
              </a:rPr>
              <a:t>Résultats</a:t>
            </a:r>
            <a:endParaRPr lang="en-US" sz="1400" b="1" dirty="0">
              <a:solidFill>
                <a:prstClr val="black"/>
              </a:solidFill>
              <a:latin typeface="Century Gothic" panose="020B0502020202020204" pitchFamily="34" charset="0"/>
            </a:endParaRPr>
          </a:p>
        </p:txBody>
      </p:sp>
      <p:sp>
        <p:nvSpPr>
          <p:cNvPr id="36" name="Rectangle 35">
            <a:extLst>
              <a:ext uri="{FF2B5EF4-FFF2-40B4-BE49-F238E27FC236}">
                <a16:creationId xmlns:a16="http://schemas.microsoft.com/office/drawing/2014/main" id="{43A06C5E-3967-401A-B09B-0EDE54A69C6D}"/>
              </a:ext>
            </a:extLst>
          </p:cNvPr>
          <p:cNvSpPr/>
          <p:nvPr/>
        </p:nvSpPr>
        <p:spPr>
          <a:xfrm>
            <a:off x="6600829" y="523083"/>
            <a:ext cx="4051823" cy="307777"/>
          </a:xfrm>
          <a:prstGeom prst="rect">
            <a:avLst/>
          </a:prstGeom>
        </p:spPr>
        <p:txBody>
          <a:bodyPr wrap="square">
            <a:spAutoFit/>
          </a:bodyPr>
          <a:lstStyle/>
          <a:p>
            <a:pPr algn="ctr"/>
            <a:r>
              <a:rPr lang="fr-FR" sz="1400" b="1" dirty="0">
                <a:solidFill>
                  <a:prstClr val="black"/>
                </a:solidFill>
                <a:latin typeface="Century Gothic" panose="020B0502020202020204" pitchFamily="34" charset="0"/>
              </a:rPr>
              <a:t>Discussion</a:t>
            </a:r>
            <a:endParaRPr lang="en-US" sz="1400" b="1" dirty="0">
              <a:solidFill>
                <a:prstClr val="black"/>
              </a:solidFill>
              <a:latin typeface="Century Gothic" panose="020B0502020202020204" pitchFamily="34" charset="0"/>
            </a:endParaRPr>
          </a:p>
        </p:txBody>
      </p:sp>
      <p:sp>
        <p:nvSpPr>
          <p:cNvPr id="37" name="Chevron 36">
            <a:extLst>
              <a:ext uri="{FF2B5EF4-FFF2-40B4-BE49-F238E27FC236}">
                <a16:creationId xmlns:a16="http://schemas.microsoft.com/office/drawing/2014/main" id="{0A84FAA1-B75B-46FC-9F88-82EEE5512D2A}"/>
              </a:ext>
            </a:extLst>
          </p:cNvPr>
          <p:cNvSpPr/>
          <p:nvPr/>
        </p:nvSpPr>
        <p:spPr>
          <a:xfrm>
            <a:off x="6170159" y="820511"/>
            <a:ext cx="4890118" cy="187162"/>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4248525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45833E-6 2.59259E-6 L -0.29974 2.59259E-6 " pathEditMode="relative" rAng="0" ptsTypes="AA">
                                      <p:cBhvr>
                                        <p:cTn id="6" dur="1000" fill="hold"/>
                                        <p:tgtEl>
                                          <p:spTgt spid="6"/>
                                        </p:tgtEl>
                                        <p:attrNameLst>
                                          <p:attrName>ppt_x</p:attrName>
                                          <p:attrName>ppt_y</p:attrName>
                                        </p:attrNameLst>
                                      </p:cBhvr>
                                      <p:rCtr x="-14987" y="0"/>
                                    </p:animMotion>
                                  </p:childTnLst>
                                </p:cTn>
                              </p:par>
                              <p:par>
                                <p:cTn id="7" presetID="29"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anim calcmode="lin" valueType="num">
                                      <p:cBhvr>
                                        <p:cTn id="9" dur="500" fill="hold"/>
                                        <p:tgtEl>
                                          <p:spTgt spid="4"/>
                                        </p:tgtEl>
                                        <p:attrNameLst>
                                          <p:attrName>ppt_x</p:attrName>
                                        </p:attrNameLst>
                                      </p:cBhvr>
                                      <p:tavLst>
                                        <p:tav tm="0">
                                          <p:val>
                                            <p:strVal val="#ppt_x-.2"/>
                                          </p:val>
                                        </p:tav>
                                        <p:tav tm="100000">
                                          <p:val>
                                            <p:strVal val="#ppt_x"/>
                                          </p:val>
                                        </p:tav>
                                      </p:tavLst>
                                    </p:anim>
                                    <p:anim calcmode="lin" valueType="num">
                                      <p:cBhvr>
                                        <p:cTn id="10" dur="5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Vertic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evron 1"/>
          <p:cNvSpPr/>
          <p:nvPr/>
        </p:nvSpPr>
        <p:spPr>
          <a:xfrm>
            <a:off x="4873033" y="0"/>
            <a:ext cx="8307352" cy="437892"/>
          </a:xfrm>
          <a:prstGeom prst="chevron">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 name="Pentagon 3"/>
          <p:cNvSpPr/>
          <p:nvPr/>
        </p:nvSpPr>
        <p:spPr>
          <a:xfrm>
            <a:off x="0" y="-1872"/>
            <a:ext cx="1465943" cy="439200"/>
          </a:xfrm>
          <a:prstGeom prst="homePlate">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4" name="TextBox 4"/>
          <p:cNvSpPr txBox="1"/>
          <p:nvPr/>
        </p:nvSpPr>
        <p:spPr>
          <a:xfrm>
            <a:off x="2156934" y="25179"/>
            <a:ext cx="3877280" cy="369332"/>
          </a:xfrm>
          <a:prstGeom prst="rect">
            <a:avLst/>
          </a:prstGeom>
          <a:noFill/>
        </p:spPr>
        <p:txBody>
          <a:bodyPr wrap="square" rtlCol="0">
            <a:spAutoFit/>
          </a:bodyPr>
          <a:lstStyle/>
          <a:p>
            <a:r>
              <a:rPr lang="fr-FR" dirty="0">
                <a:solidFill>
                  <a:prstClr val="black"/>
                </a:solidFill>
                <a:latin typeface="Century Gothic" panose="020B0502020202020204" pitchFamily="34" charset="0"/>
              </a:rPr>
              <a:t>Résultats et Discussions</a:t>
            </a:r>
          </a:p>
        </p:txBody>
      </p:sp>
      <p:sp>
        <p:nvSpPr>
          <p:cNvPr id="5" name="Oval 10"/>
          <p:cNvSpPr/>
          <p:nvPr/>
        </p:nvSpPr>
        <p:spPr>
          <a:xfrm>
            <a:off x="1002250" y="81332"/>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solidFill>
                <a:prstClr val="white"/>
              </a:solidFill>
              <a:latin typeface="Caviar Dreams" pitchFamily="34" charset="0"/>
            </a:endParaRPr>
          </a:p>
        </p:txBody>
      </p:sp>
      <p:sp>
        <p:nvSpPr>
          <p:cNvPr id="6" name="Oval 55">
            <a:extLst>
              <a:ext uri="{FF2B5EF4-FFF2-40B4-BE49-F238E27FC236}">
                <a16:creationId xmlns:a16="http://schemas.microsoft.com/office/drawing/2014/main" id="{C6362156-3794-4CE7-ABF4-2BB41750F9BE}"/>
              </a:ext>
            </a:extLst>
          </p:cNvPr>
          <p:cNvSpPr/>
          <p:nvPr/>
        </p:nvSpPr>
        <p:spPr>
          <a:xfrm>
            <a:off x="1514567" y="83254"/>
            <a:ext cx="303576" cy="2785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endParaRPr>
          </a:p>
        </p:txBody>
      </p:sp>
      <p:sp>
        <p:nvSpPr>
          <p:cNvPr id="11" name="Oval 5"/>
          <p:cNvSpPr/>
          <p:nvPr/>
        </p:nvSpPr>
        <p:spPr>
          <a:xfrm>
            <a:off x="630467" y="81332"/>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1</a:t>
            </a:r>
            <a:endParaRPr lang="en-US" dirty="0">
              <a:solidFill>
                <a:prstClr val="white"/>
              </a:solidFill>
              <a:latin typeface="Caviar Dreams" pitchFamily="34" charset="0"/>
            </a:endParaRPr>
          </a:p>
        </p:txBody>
      </p:sp>
      <p:sp>
        <p:nvSpPr>
          <p:cNvPr id="59" name="Espace réservé du numéro de diapositive 22">
            <a:extLst>
              <a:ext uri="{FF2B5EF4-FFF2-40B4-BE49-F238E27FC236}">
                <a16:creationId xmlns:a16="http://schemas.microsoft.com/office/drawing/2014/main" id="{FC4F4B00-DAD8-78EA-D415-8269C2BD305B}"/>
              </a:ext>
            </a:extLst>
          </p:cNvPr>
          <p:cNvSpPr>
            <a:spLocks noGrp="1"/>
          </p:cNvSpPr>
          <p:nvPr>
            <p:ph type="sldNum" sz="quarter" idx="12"/>
          </p:nvPr>
        </p:nvSpPr>
        <p:spPr>
          <a:xfrm>
            <a:off x="9447771" y="6492875"/>
            <a:ext cx="2743200" cy="365125"/>
          </a:xfrm>
        </p:spPr>
        <p:txBody>
          <a:bodyPr/>
          <a:lstStyle/>
          <a:p>
            <a:r>
              <a:rPr lang="fr-FR" sz="1800" b="1" dirty="0">
                <a:solidFill>
                  <a:schemeClr val="tx1"/>
                </a:solidFill>
              </a:rPr>
              <a:t>27</a:t>
            </a:r>
          </a:p>
        </p:txBody>
      </p:sp>
      <p:sp>
        <p:nvSpPr>
          <p:cNvPr id="7" name="Bande diagonale 60">
            <a:extLst>
              <a:ext uri="{FF2B5EF4-FFF2-40B4-BE49-F238E27FC236}">
                <a16:creationId xmlns:a16="http://schemas.microsoft.com/office/drawing/2014/main" id="{E68AB777-2081-278A-D286-6641FDA5F422}"/>
              </a:ext>
            </a:extLst>
          </p:cNvPr>
          <p:cNvSpPr/>
          <p:nvPr/>
        </p:nvSpPr>
        <p:spPr>
          <a:xfrm rot="2616170">
            <a:off x="2856283" y="3208509"/>
            <a:ext cx="7489093" cy="7132473"/>
          </a:xfrm>
          <a:prstGeom prst="diagStripe">
            <a:avLst>
              <a:gd name="adj" fmla="val 98942"/>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schemeClr val="tx1"/>
              </a:solidFill>
            </a:endParaRPr>
          </a:p>
        </p:txBody>
      </p:sp>
      <p:pic>
        <p:nvPicPr>
          <p:cNvPr id="8" name="Picture 6">
            <a:extLst>
              <a:ext uri="{FF2B5EF4-FFF2-40B4-BE49-F238E27FC236}">
                <a16:creationId xmlns:a16="http://schemas.microsoft.com/office/drawing/2014/main" id="{488C20D1-F683-CBF3-58F9-60E58C1CE1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9925" y="6257801"/>
            <a:ext cx="534542" cy="516944"/>
          </a:xfrm>
          <a:prstGeom prst="rect">
            <a:avLst/>
          </a:prstGeom>
        </p:spPr>
      </p:pic>
      <p:sp>
        <p:nvSpPr>
          <p:cNvPr id="15" name="Isosceles Triangle 35">
            <a:extLst>
              <a:ext uri="{FF2B5EF4-FFF2-40B4-BE49-F238E27FC236}">
                <a16:creationId xmlns:a16="http://schemas.microsoft.com/office/drawing/2014/main" id="{95ECBC62-A337-C4D9-B01B-48548702FDB7}"/>
              </a:ext>
            </a:extLst>
          </p:cNvPr>
          <p:cNvSpPr/>
          <p:nvPr/>
        </p:nvSpPr>
        <p:spPr>
          <a:xfrm rot="10800000">
            <a:off x="-439517" y="982854"/>
            <a:ext cx="288000" cy="144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2" name="Oval 34">
            <a:extLst>
              <a:ext uri="{FF2B5EF4-FFF2-40B4-BE49-F238E27FC236}">
                <a16:creationId xmlns:a16="http://schemas.microsoft.com/office/drawing/2014/main" id="{86FDEA96-A4EA-A8CD-6142-5AAA92A1441C}"/>
              </a:ext>
            </a:extLst>
          </p:cNvPr>
          <p:cNvSpPr/>
          <p:nvPr/>
        </p:nvSpPr>
        <p:spPr>
          <a:xfrm>
            <a:off x="5140423" y="83254"/>
            <a:ext cx="303576" cy="2785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24" name="Chevron 6">
            <a:extLst>
              <a:ext uri="{FF2B5EF4-FFF2-40B4-BE49-F238E27FC236}">
                <a16:creationId xmlns:a16="http://schemas.microsoft.com/office/drawing/2014/main" id="{6D89C1C9-A4FE-4C22-9E0E-4A86F8BF0DBE}"/>
              </a:ext>
            </a:extLst>
          </p:cNvPr>
          <p:cNvSpPr/>
          <p:nvPr/>
        </p:nvSpPr>
        <p:spPr>
          <a:xfrm>
            <a:off x="1290250" y="795673"/>
            <a:ext cx="4837808" cy="187200"/>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25" name="Rectangle 24">
            <a:extLst>
              <a:ext uri="{FF2B5EF4-FFF2-40B4-BE49-F238E27FC236}">
                <a16:creationId xmlns:a16="http://schemas.microsoft.com/office/drawing/2014/main" id="{5E6F4480-8A51-47DA-83A9-E58EEAFCCF20}"/>
              </a:ext>
            </a:extLst>
          </p:cNvPr>
          <p:cNvSpPr/>
          <p:nvPr/>
        </p:nvSpPr>
        <p:spPr>
          <a:xfrm>
            <a:off x="2927765" y="437955"/>
            <a:ext cx="1034257" cy="307777"/>
          </a:xfrm>
          <a:prstGeom prst="rect">
            <a:avLst/>
          </a:prstGeom>
        </p:spPr>
        <p:txBody>
          <a:bodyPr wrap="square">
            <a:spAutoFit/>
          </a:bodyPr>
          <a:lstStyle/>
          <a:p>
            <a:pPr algn="ctr"/>
            <a:r>
              <a:rPr lang="fr-MA" sz="1400" b="1" dirty="0">
                <a:solidFill>
                  <a:prstClr val="black"/>
                </a:solidFill>
                <a:latin typeface="Century Gothic" panose="020B0502020202020204" pitchFamily="34" charset="0"/>
              </a:rPr>
              <a:t>Résultats</a:t>
            </a:r>
            <a:endParaRPr lang="en-US" sz="1400" b="1" dirty="0">
              <a:solidFill>
                <a:prstClr val="black"/>
              </a:solidFill>
              <a:latin typeface="Century Gothic" panose="020B0502020202020204" pitchFamily="34" charset="0"/>
            </a:endParaRPr>
          </a:p>
        </p:txBody>
      </p:sp>
      <p:sp>
        <p:nvSpPr>
          <p:cNvPr id="26" name="Rectangle 25">
            <a:extLst>
              <a:ext uri="{FF2B5EF4-FFF2-40B4-BE49-F238E27FC236}">
                <a16:creationId xmlns:a16="http://schemas.microsoft.com/office/drawing/2014/main" id="{22EAE5D5-F759-4FD7-8F8F-38A946A85B60}"/>
              </a:ext>
            </a:extLst>
          </p:cNvPr>
          <p:cNvSpPr/>
          <p:nvPr/>
        </p:nvSpPr>
        <p:spPr>
          <a:xfrm>
            <a:off x="6707045" y="498264"/>
            <a:ext cx="4051823" cy="307777"/>
          </a:xfrm>
          <a:prstGeom prst="rect">
            <a:avLst/>
          </a:prstGeom>
        </p:spPr>
        <p:txBody>
          <a:bodyPr wrap="square">
            <a:spAutoFit/>
          </a:bodyPr>
          <a:lstStyle/>
          <a:p>
            <a:pPr algn="ctr"/>
            <a:r>
              <a:rPr lang="fr-FR" sz="1400" b="1" dirty="0">
                <a:solidFill>
                  <a:prstClr val="black"/>
                </a:solidFill>
                <a:latin typeface="Century Gothic" panose="020B0502020202020204" pitchFamily="34" charset="0"/>
              </a:rPr>
              <a:t>Discussion</a:t>
            </a:r>
            <a:endParaRPr lang="en-US" sz="1400" b="1" dirty="0">
              <a:solidFill>
                <a:prstClr val="black"/>
              </a:solidFill>
              <a:latin typeface="Century Gothic" panose="020B0502020202020204" pitchFamily="34" charset="0"/>
            </a:endParaRPr>
          </a:p>
        </p:txBody>
      </p:sp>
      <p:sp>
        <p:nvSpPr>
          <p:cNvPr id="27" name="Chevron 36">
            <a:extLst>
              <a:ext uri="{FF2B5EF4-FFF2-40B4-BE49-F238E27FC236}">
                <a16:creationId xmlns:a16="http://schemas.microsoft.com/office/drawing/2014/main" id="{DA1FA06B-D1C4-404D-BA51-F9E838CD99CD}"/>
              </a:ext>
            </a:extLst>
          </p:cNvPr>
          <p:cNvSpPr/>
          <p:nvPr/>
        </p:nvSpPr>
        <p:spPr>
          <a:xfrm>
            <a:off x="6276375" y="795692"/>
            <a:ext cx="4890118" cy="187162"/>
          </a:xfrm>
          <a:prstGeom prst="chevron">
            <a:avLst/>
          </a:prstGeom>
          <a:solidFill>
            <a:srgbClr val="145A6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0" name="Rectangle : coins arrondis 30">
            <a:extLst>
              <a:ext uri="{FF2B5EF4-FFF2-40B4-BE49-F238E27FC236}">
                <a16:creationId xmlns:a16="http://schemas.microsoft.com/office/drawing/2014/main" id="{E1D9FC46-2F1C-4B58-B276-4AB923E00D7D}"/>
              </a:ext>
            </a:extLst>
          </p:cNvPr>
          <p:cNvSpPr/>
          <p:nvPr/>
        </p:nvSpPr>
        <p:spPr>
          <a:xfrm>
            <a:off x="440235" y="1533784"/>
            <a:ext cx="6160594" cy="536990"/>
          </a:xfrm>
          <a:prstGeom prst="roundRect">
            <a:avLst/>
          </a:prstGeom>
          <a:solidFill>
            <a:srgbClr val="99B7BA">
              <a:alpha val="15000"/>
            </a:srgbClr>
          </a:solidFill>
          <a:ln>
            <a:solidFill>
              <a:srgbClr val="0099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latin typeface="Century Gothic" panose="020B0502020202020204" pitchFamily="34" charset="0"/>
                <a:cs typeface="Times New Roman" panose="02020603050405020304" pitchFamily="18" charset="0"/>
              </a:rPr>
              <a:t>Le Verdict : Le kNN-LWPLSR s’impose</a:t>
            </a:r>
          </a:p>
        </p:txBody>
      </p:sp>
      <p:sp>
        <p:nvSpPr>
          <p:cNvPr id="35" name="Rectangle : coins arrondis 41">
            <a:extLst>
              <a:ext uri="{FF2B5EF4-FFF2-40B4-BE49-F238E27FC236}">
                <a16:creationId xmlns:a16="http://schemas.microsoft.com/office/drawing/2014/main" id="{86653DEC-6BFE-4666-B033-00A9461EE74E}"/>
              </a:ext>
            </a:extLst>
          </p:cNvPr>
          <p:cNvSpPr/>
          <p:nvPr/>
        </p:nvSpPr>
        <p:spPr>
          <a:xfrm>
            <a:off x="1666355" y="2649112"/>
            <a:ext cx="7830825" cy="601581"/>
          </a:xfrm>
          <a:prstGeom prst="roundRect">
            <a:avLst/>
          </a:prstGeom>
          <a:solidFill>
            <a:srgbClr val="145A60"/>
          </a:solidFill>
          <a:ln>
            <a:solidFill>
              <a:srgbClr val="0099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t>Le kNN-LWPLSR est le plus performant pour la plupart des variables</a:t>
            </a:r>
          </a:p>
        </p:txBody>
      </p:sp>
      <p:sp>
        <p:nvSpPr>
          <p:cNvPr id="36" name="Rectangle : coins arrondis 3">
            <a:extLst>
              <a:ext uri="{FF2B5EF4-FFF2-40B4-BE49-F238E27FC236}">
                <a16:creationId xmlns:a16="http://schemas.microsoft.com/office/drawing/2014/main" id="{217A3B94-2331-48D3-A87B-024DD6B2F7AB}"/>
              </a:ext>
            </a:extLst>
          </p:cNvPr>
          <p:cNvSpPr/>
          <p:nvPr/>
        </p:nvSpPr>
        <p:spPr>
          <a:xfrm>
            <a:off x="7472185" y="4169480"/>
            <a:ext cx="2743200" cy="962078"/>
          </a:xfrm>
          <a:prstGeom prst="rect">
            <a:avLst/>
          </a:prstGeom>
          <a:solidFill>
            <a:srgbClr val="99B7B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rPr>
              <a:t>Hétérogénéité du jeu de données</a:t>
            </a:r>
            <a:endParaRPr lang="fr-FR" sz="2000" b="1" dirty="0">
              <a:solidFill>
                <a:schemeClr val="tx1"/>
              </a:solidFill>
              <a:latin typeface="Recursive Variable"/>
            </a:endParaRPr>
          </a:p>
        </p:txBody>
      </p:sp>
      <p:sp>
        <p:nvSpPr>
          <p:cNvPr id="37" name="Rectangle : coins arrondis 3">
            <a:extLst>
              <a:ext uri="{FF2B5EF4-FFF2-40B4-BE49-F238E27FC236}">
                <a16:creationId xmlns:a16="http://schemas.microsoft.com/office/drawing/2014/main" id="{E2A7F6DE-B851-478D-B3F4-9543C1DBF578}"/>
              </a:ext>
            </a:extLst>
          </p:cNvPr>
          <p:cNvSpPr/>
          <p:nvPr/>
        </p:nvSpPr>
        <p:spPr>
          <a:xfrm>
            <a:off x="1945014" y="4188436"/>
            <a:ext cx="2743200" cy="962078"/>
          </a:xfrm>
          <a:prstGeom prst="rect">
            <a:avLst/>
          </a:prstGeom>
          <a:solidFill>
            <a:srgbClr val="99B7B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rPr>
              <a:t>Modélisation locale</a:t>
            </a:r>
            <a:endParaRPr lang="fr-FR" sz="2000" b="1" dirty="0">
              <a:solidFill>
                <a:schemeClr val="tx1"/>
              </a:solidFill>
              <a:latin typeface="Recursive Variable"/>
            </a:endParaRPr>
          </a:p>
        </p:txBody>
      </p:sp>
    </p:spTree>
    <p:extLst>
      <p:ext uri="{BB962C8B-B14F-4D97-AF65-F5344CB8AC3E}">
        <p14:creationId xmlns:p14="http://schemas.microsoft.com/office/powerpoint/2010/main" val="2524062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0-#ppt_w/2"/>
                                          </p:val>
                                        </p:tav>
                                        <p:tav tm="100000">
                                          <p:val>
                                            <p:strVal val="#ppt_x"/>
                                          </p:val>
                                        </p:tav>
                                      </p:tavLst>
                                    </p:anim>
                                    <p:anim calcmode="lin" valueType="num">
                                      <p:cBhvr additive="base">
                                        <p:cTn id="16" dur="500" fill="hold"/>
                                        <p:tgtEl>
                                          <p:spTgt spid="25"/>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0-#ppt_w/2"/>
                                          </p:val>
                                        </p:tav>
                                        <p:tav tm="100000">
                                          <p:val>
                                            <p:strVal val="#ppt_x"/>
                                          </p:val>
                                        </p:tav>
                                      </p:tavLst>
                                    </p:anim>
                                    <p:anim calcmode="lin" valueType="num">
                                      <p:cBhvr additive="base">
                                        <p:cTn id="20" dur="500" fill="hold"/>
                                        <p:tgtEl>
                                          <p:spTgt spid="26"/>
                                        </p:tgtEl>
                                        <p:attrNameLst>
                                          <p:attrName>ppt_y</p:attrName>
                                        </p:attrNameLst>
                                      </p:cBhvr>
                                      <p:tavLst>
                                        <p:tav tm="0">
                                          <p:val>
                                            <p:strVal val="#ppt_y"/>
                                          </p:val>
                                        </p:tav>
                                        <p:tav tm="100000">
                                          <p:val>
                                            <p:strVal val="#ppt_y"/>
                                          </p:val>
                                        </p:tav>
                                      </p:tavLst>
                                    </p:anim>
                                  </p:childTnLst>
                                </p:cTn>
                              </p:par>
                              <p:par>
                                <p:cTn id="21" presetID="42" presetClass="path" presetSubtype="0" accel="50000" decel="50000" fill="hold" grpId="0" nodeType="withEffect">
                                  <p:stCondLst>
                                    <p:cond delay="0"/>
                                  </p:stCondLst>
                                  <p:childTnLst>
                                    <p:animMotion origin="layout" path="M -0.05169 -0.00162 L 0.73268 0.00718 " pathEditMode="relative" rAng="0" ptsTypes="AA">
                                      <p:cBhvr>
                                        <p:cTn id="22" dur="1000" fill="hold"/>
                                        <p:tgtEl>
                                          <p:spTgt spid="15"/>
                                        </p:tgtEl>
                                        <p:attrNameLst>
                                          <p:attrName>ppt_x</p:attrName>
                                          <p:attrName>ppt_y</p:attrName>
                                        </p:attrNameLst>
                                      </p:cBhvr>
                                      <p:rCtr x="39219" y="440"/>
                                    </p:animMotion>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barn(inVertical)">
                                      <p:cBhvr>
                                        <p:cTn id="34" dur="500"/>
                                        <p:tgtEl>
                                          <p:spTgt spid="37"/>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barn(inVertical)">
                                      <p:cBhvr>
                                        <p:cTn id="3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4" grpId="0" animBg="1"/>
      <p:bldP spid="25" grpId="0"/>
      <p:bldP spid="26" grpId="0"/>
      <p:bldP spid="27" grpId="0" animBg="1"/>
      <p:bldP spid="30" grpId="0" animBg="1"/>
      <p:bldP spid="35" grpId="0" animBg="1"/>
      <p:bldP spid="36" grpId="0" animBg="1"/>
      <p:bldP spid="3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evron 1"/>
          <p:cNvSpPr/>
          <p:nvPr/>
        </p:nvSpPr>
        <p:spPr>
          <a:xfrm>
            <a:off x="4873033" y="0"/>
            <a:ext cx="8307352" cy="437892"/>
          </a:xfrm>
          <a:prstGeom prst="chevron">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 name="Pentagon 3"/>
          <p:cNvSpPr/>
          <p:nvPr/>
        </p:nvSpPr>
        <p:spPr>
          <a:xfrm>
            <a:off x="0" y="-1872"/>
            <a:ext cx="1465943" cy="439200"/>
          </a:xfrm>
          <a:prstGeom prst="homePlate">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4" name="TextBox 4"/>
          <p:cNvSpPr txBox="1"/>
          <p:nvPr/>
        </p:nvSpPr>
        <p:spPr>
          <a:xfrm>
            <a:off x="2156934" y="25179"/>
            <a:ext cx="3877280" cy="369332"/>
          </a:xfrm>
          <a:prstGeom prst="rect">
            <a:avLst/>
          </a:prstGeom>
          <a:noFill/>
        </p:spPr>
        <p:txBody>
          <a:bodyPr wrap="square" rtlCol="0">
            <a:spAutoFit/>
          </a:bodyPr>
          <a:lstStyle/>
          <a:p>
            <a:r>
              <a:rPr lang="fr-FR" dirty="0">
                <a:solidFill>
                  <a:prstClr val="black"/>
                </a:solidFill>
                <a:latin typeface="Century Gothic" panose="020B0502020202020204" pitchFamily="34" charset="0"/>
              </a:rPr>
              <a:t>Résultats et Discussions</a:t>
            </a:r>
          </a:p>
        </p:txBody>
      </p:sp>
      <p:sp>
        <p:nvSpPr>
          <p:cNvPr id="5" name="Oval 10"/>
          <p:cNvSpPr/>
          <p:nvPr/>
        </p:nvSpPr>
        <p:spPr>
          <a:xfrm>
            <a:off x="1002250" y="81332"/>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solidFill>
                <a:prstClr val="white"/>
              </a:solidFill>
              <a:latin typeface="Caviar Dreams" pitchFamily="34" charset="0"/>
            </a:endParaRPr>
          </a:p>
        </p:txBody>
      </p:sp>
      <p:sp>
        <p:nvSpPr>
          <p:cNvPr id="11" name="Oval 5"/>
          <p:cNvSpPr/>
          <p:nvPr/>
        </p:nvSpPr>
        <p:spPr>
          <a:xfrm>
            <a:off x="630467" y="81332"/>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1</a:t>
            </a:r>
            <a:endParaRPr lang="en-US" dirty="0">
              <a:solidFill>
                <a:prstClr val="white"/>
              </a:solidFill>
              <a:latin typeface="Caviar Dreams" pitchFamily="34" charset="0"/>
            </a:endParaRPr>
          </a:p>
        </p:txBody>
      </p:sp>
      <p:sp>
        <p:nvSpPr>
          <p:cNvPr id="59" name="Espace réservé du numéro de diapositive 22">
            <a:extLst>
              <a:ext uri="{FF2B5EF4-FFF2-40B4-BE49-F238E27FC236}">
                <a16:creationId xmlns:a16="http://schemas.microsoft.com/office/drawing/2014/main" id="{FC4F4B00-DAD8-78EA-D415-8269C2BD305B}"/>
              </a:ext>
            </a:extLst>
          </p:cNvPr>
          <p:cNvSpPr>
            <a:spLocks noGrp="1"/>
          </p:cNvSpPr>
          <p:nvPr>
            <p:ph type="sldNum" sz="quarter" idx="12"/>
          </p:nvPr>
        </p:nvSpPr>
        <p:spPr>
          <a:xfrm>
            <a:off x="9447771" y="6492875"/>
            <a:ext cx="2743200" cy="365125"/>
          </a:xfrm>
        </p:spPr>
        <p:txBody>
          <a:bodyPr/>
          <a:lstStyle/>
          <a:p>
            <a:r>
              <a:rPr lang="fr-FR" sz="1800" b="1" dirty="0">
                <a:solidFill>
                  <a:schemeClr val="tx1"/>
                </a:solidFill>
              </a:rPr>
              <a:t>29</a:t>
            </a:r>
          </a:p>
        </p:txBody>
      </p:sp>
      <p:sp>
        <p:nvSpPr>
          <p:cNvPr id="7" name="Bande diagonale 60">
            <a:extLst>
              <a:ext uri="{FF2B5EF4-FFF2-40B4-BE49-F238E27FC236}">
                <a16:creationId xmlns:a16="http://schemas.microsoft.com/office/drawing/2014/main" id="{E68AB777-2081-278A-D286-6641FDA5F422}"/>
              </a:ext>
            </a:extLst>
          </p:cNvPr>
          <p:cNvSpPr/>
          <p:nvPr/>
        </p:nvSpPr>
        <p:spPr>
          <a:xfrm rot="2616170">
            <a:off x="2856283" y="3208509"/>
            <a:ext cx="7489093" cy="7132473"/>
          </a:xfrm>
          <a:prstGeom prst="diagStripe">
            <a:avLst>
              <a:gd name="adj" fmla="val 98942"/>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schemeClr val="tx1"/>
              </a:solidFill>
            </a:endParaRPr>
          </a:p>
        </p:txBody>
      </p:sp>
      <p:pic>
        <p:nvPicPr>
          <p:cNvPr id="8" name="Picture 6">
            <a:extLst>
              <a:ext uri="{FF2B5EF4-FFF2-40B4-BE49-F238E27FC236}">
                <a16:creationId xmlns:a16="http://schemas.microsoft.com/office/drawing/2014/main" id="{488C20D1-F683-CBF3-58F9-60E58C1CE1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68" y="6286716"/>
            <a:ext cx="534542" cy="516944"/>
          </a:xfrm>
          <a:prstGeom prst="rect">
            <a:avLst/>
          </a:prstGeom>
        </p:spPr>
      </p:pic>
      <p:sp>
        <p:nvSpPr>
          <p:cNvPr id="15" name="Isosceles Triangle 35">
            <a:extLst>
              <a:ext uri="{FF2B5EF4-FFF2-40B4-BE49-F238E27FC236}">
                <a16:creationId xmlns:a16="http://schemas.microsoft.com/office/drawing/2014/main" id="{95ECBC62-A337-C4D9-B01B-48548702FDB7}"/>
              </a:ext>
            </a:extLst>
          </p:cNvPr>
          <p:cNvSpPr/>
          <p:nvPr/>
        </p:nvSpPr>
        <p:spPr>
          <a:xfrm rot="10800000">
            <a:off x="8588956" y="1047540"/>
            <a:ext cx="288000" cy="144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55">
            <a:extLst>
              <a:ext uri="{FF2B5EF4-FFF2-40B4-BE49-F238E27FC236}">
                <a16:creationId xmlns:a16="http://schemas.microsoft.com/office/drawing/2014/main" id="{FF7A7358-AB24-4C3E-4D74-6BDFA9143048}"/>
              </a:ext>
            </a:extLst>
          </p:cNvPr>
          <p:cNvSpPr/>
          <p:nvPr/>
        </p:nvSpPr>
        <p:spPr>
          <a:xfrm>
            <a:off x="1514567" y="83254"/>
            <a:ext cx="303576" cy="2785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endParaRPr>
          </a:p>
        </p:txBody>
      </p:sp>
      <p:sp>
        <p:nvSpPr>
          <p:cNvPr id="29" name="Oval 34">
            <a:extLst>
              <a:ext uri="{FF2B5EF4-FFF2-40B4-BE49-F238E27FC236}">
                <a16:creationId xmlns:a16="http://schemas.microsoft.com/office/drawing/2014/main" id="{E2B03DA9-DB70-0813-304D-7372FD9DC013}"/>
              </a:ext>
            </a:extLst>
          </p:cNvPr>
          <p:cNvSpPr/>
          <p:nvPr/>
        </p:nvSpPr>
        <p:spPr>
          <a:xfrm>
            <a:off x="5140423" y="83254"/>
            <a:ext cx="303576" cy="2785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27" name="Rectangle : coins arrondis 30">
            <a:extLst>
              <a:ext uri="{FF2B5EF4-FFF2-40B4-BE49-F238E27FC236}">
                <a16:creationId xmlns:a16="http://schemas.microsoft.com/office/drawing/2014/main" id="{0344F5E4-2100-42CB-BD40-8BB8D8051879}"/>
              </a:ext>
            </a:extLst>
          </p:cNvPr>
          <p:cNvSpPr/>
          <p:nvPr/>
        </p:nvSpPr>
        <p:spPr>
          <a:xfrm>
            <a:off x="324439" y="1450529"/>
            <a:ext cx="5082840" cy="536990"/>
          </a:xfrm>
          <a:prstGeom prst="roundRect">
            <a:avLst/>
          </a:prstGeom>
          <a:solidFill>
            <a:srgbClr val="99B7BA">
              <a:alpha val="15000"/>
            </a:srgbClr>
          </a:solidFill>
          <a:ln>
            <a:solidFill>
              <a:srgbClr val="0099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latin typeface="Century Gothic" panose="020B0502020202020204" pitchFamily="34" charset="0"/>
                <a:cs typeface="Times New Roman" panose="02020603050405020304" pitchFamily="18" charset="0"/>
              </a:rPr>
              <a:t>Le potentiel du Deep Learning</a:t>
            </a:r>
          </a:p>
        </p:txBody>
      </p:sp>
      <p:sp>
        <p:nvSpPr>
          <p:cNvPr id="32" name="Rectangle : coins arrondis 41">
            <a:extLst>
              <a:ext uri="{FF2B5EF4-FFF2-40B4-BE49-F238E27FC236}">
                <a16:creationId xmlns:a16="http://schemas.microsoft.com/office/drawing/2014/main" id="{6B38808E-5902-48FE-8CE6-1E9AC964B137}"/>
              </a:ext>
            </a:extLst>
          </p:cNvPr>
          <p:cNvSpPr/>
          <p:nvPr/>
        </p:nvSpPr>
        <p:spPr>
          <a:xfrm>
            <a:off x="2059096" y="2474945"/>
            <a:ext cx="7830825" cy="601581"/>
          </a:xfrm>
          <a:prstGeom prst="roundRect">
            <a:avLst/>
          </a:prstGeom>
          <a:solidFill>
            <a:srgbClr val="145A60"/>
          </a:solidFill>
          <a:ln>
            <a:solidFill>
              <a:srgbClr val="0099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t>Le 1D-CNN_v1E est le meilleur pour l’ADL et la </a:t>
            </a:r>
            <a:r>
              <a:rPr lang="fr-FR" sz="2000" b="1" dirty="0" err="1"/>
              <a:t>DMDCell</a:t>
            </a:r>
            <a:endParaRPr lang="fr-FR" sz="2000" b="1" dirty="0"/>
          </a:p>
        </p:txBody>
      </p:sp>
      <p:sp>
        <p:nvSpPr>
          <p:cNvPr id="33" name="TextBox 32">
            <a:extLst>
              <a:ext uri="{FF2B5EF4-FFF2-40B4-BE49-F238E27FC236}">
                <a16:creationId xmlns:a16="http://schemas.microsoft.com/office/drawing/2014/main" id="{CDA9B735-A512-4312-AB5C-53E9685C6AA9}"/>
              </a:ext>
            </a:extLst>
          </p:cNvPr>
          <p:cNvSpPr txBox="1"/>
          <p:nvPr/>
        </p:nvSpPr>
        <p:spPr>
          <a:xfrm>
            <a:off x="4304150" y="4241751"/>
            <a:ext cx="3274927" cy="1006397"/>
          </a:xfrm>
          <a:prstGeom prst="rect">
            <a:avLst/>
          </a:prstGeom>
          <a:solidFill>
            <a:srgbClr val="99B7B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a:defRPr sz="2000" b="1"/>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2400" dirty="0">
                <a:solidFill>
                  <a:schemeClr val="tx1"/>
                </a:solidFill>
              </a:rPr>
              <a:t>Informations spectrales globales</a:t>
            </a:r>
          </a:p>
        </p:txBody>
      </p:sp>
      <p:sp>
        <p:nvSpPr>
          <p:cNvPr id="34" name="Chevron 6">
            <a:extLst>
              <a:ext uri="{FF2B5EF4-FFF2-40B4-BE49-F238E27FC236}">
                <a16:creationId xmlns:a16="http://schemas.microsoft.com/office/drawing/2014/main" id="{A85C8D87-1280-4537-8DE1-7DA5B0B30A95}"/>
              </a:ext>
            </a:extLst>
          </p:cNvPr>
          <p:cNvSpPr/>
          <p:nvPr/>
        </p:nvSpPr>
        <p:spPr>
          <a:xfrm>
            <a:off x="1290250" y="795673"/>
            <a:ext cx="4837808" cy="187200"/>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5" name="Rectangle 34">
            <a:extLst>
              <a:ext uri="{FF2B5EF4-FFF2-40B4-BE49-F238E27FC236}">
                <a16:creationId xmlns:a16="http://schemas.microsoft.com/office/drawing/2014/main" id="{F908AE22-BC10-4371-B00C-DA567FEC1090}"/>
              </a:ext>
            </a:extLst>
          </p:cNvPr>
          <p:cNvSpPr/>
          <p:nvPr/>
        </p:nvSpPr>
        <p:spPr>
          <a:xfrm>
            <a:off x="2927765" y="437955"/>
            <a:ext cx="1034257" cy="307777"/>
          </a:xfrm>
          <a:prstGeom prst="rect">
            <a:avLst/>
          </a:prstGeom>
        </p:spPr>
        <p:txBody>
          <a:bodyPr wrap="square">
            <a:spAutoFit/>
          </a:bodyPr>
          <a:lstStyle/>
          <a:p>
            <a:pPr algn="ctr"/>
            <a:r>
              <a:rPr lang="fr-MA" sz="1400" b="1" dirty="0">
                <a:solidFill>
                  <a:prstClr val="black"/>
                </a:solidFill>
                <a:latin typeface="Century Gothic" panose="020B0502020202020204" pitchFamily="34" charset="0"/>
              </a:rPr>
              <a:t>Résultats</a:t>
            </a:r>
            <a:endParaRPr lang="en-US" sz="1400" b="1" dirty="0">
              <a:solidFill>
                <a:prstClr val="black"/>
              </a:solidFill>
              <a:latin typeface="Century Gothic" panose="020B0502020202020204" pitchFamily="34" charset="0"/>
            </a:endParaRPr>
          </a:p>
        </p:txBody>
      </p:sp>
      <p:sp>
        <p:nvSpPr>
          <p:cNvPr id="36" name="Rectangle 35">
            <a:extLst>
              <a:ext uri="{FF2B5EF4-FFF2-40B4-BE49-F238E27FC236}">
                <a16:creationId xmlns:a16="http://schemas.microsoft.com/office/drawing/2014/main" id="{BD2F47B9-E080-44E9-A798-94F6E20F3A0A}"/>
              </a:ext>
            </a:extLst>
          </p:cNvPr>
          <p:cNvSpPr/>
          <p:nvPr/>
        </p:nvSpPr>
        <p:spPr>
          <a:xfrm>
            <a:off x="6707045" y="498264"/>
            <a:ext cx="4051823" cy="307777"/>
          </a:xfrm>
          <a:prstGeom prst="rect">
            <a:avLst/>
          </a:prstGeom>
        </p:spPr>
        <p:txBody>
          <a:bodyPr wrap="square">
            <a:spAutoFit/>
          </a:bodyPr>
          <a:lstStyle/>
          <a:p>
            <a:pPr algn="ctr"/>
            <a:r>
              <a:rPr lang="fr-FR" sz="1400" b="1" dirty="0">
                <a:solidFill>
                  <a:prstClr val="black"/>
                </a:solidFill>
                <a:latin typeface="Century Gothic" panose="020B0502020202020204" pitchFamily="34" charset="0"/>
              </a:rPr>
              <a:t>Discussion</a:t>
            </a:r>
            <a:endParaRPr lang="en-US" sz="1400" b="1" dirty="0">
              <a:solidFill>
                <a:prstClr val="black"/>
              </a:solidFill>
              <a:latin typeface="Century Gothic" panose="020B0502020202020204" pitchFamily="34" charset="0"/>
            </a:endParaRPr>
          </a:p>
        </p:txBody>
      </p:sp>
      <p:sp>
        <p:nvSpPr>
          <p:cNvPr id="37" name="Chevron 36">
            <a:extLst>
              <a:ext uri="{FF2B5EF4-FFF2-40B4-BE49-F238E27FC236}">
                <a16:creationId xmlns:a16="http://schemas.microsoft.com/office/drawing/2014/main" id="{3CB46EC5-B8DF-4328-B327-26CD1C97BEC6}"/>
              </a:ext>
            </a:extLst>
          </p:cNvPr>
          <p:cNvSpPr/>
          <p:nvPr/>
        </p:nvSpPr>
        <p:spPr>
          <a:xfrm>
            <a:off x="6276375" y="795692"/>
            <a:ext cx="4890118" cy="187162"/>
          </a:xfrm>
          <a:prstGeom prst="chevron">
            <a:avLst/>
          </a:prstGeom>
          <a:solidFill>
            <a:srgbClr val="145A6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4532342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2" grpId="0" animBg="1"/>
      <p:bldP spid="3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evron 1"/>
          <p:cNvSpPr/>
          <p:nvPr/>
        </p:nvSpPr>
        <p:spPr>
          <a:xfrm>
            <a:off x="4873033" y="0"/>
            <a:ext cx="8307352" cy="437892"/>
          </a:xfrm>
          <a:prstGeom prst="chevron">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 name="Pentagon 3"/>
          <p:cNvSpPr/>
          <p:nvPr/>
        </p:nvSpPr>
        <p:spPr>
          <a:xfrm>
            <a:off x="0" y="-1872"/>
            <a:ext cx="1465943" cy="439200"/>
          </a:xfrm>
          <a:prstGeom prst="homePlate">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4" name="TextBox 4"/>
          <p:cNvSpPr txBox="1"/>
          <p:nvPr/>
        </p:nvSpPr>
        <p:spPr>
          <a:xfrm>
            <a:off x="2156934" y="25179"/>
            <a:ext cx="3877280" cy="369332"/>
          </a:xfrm>
          <a:prstGeom prst="rect">
            <a:avLst/>
          </a:prstGeom>
          <a:noFill/>
        </p:spPr>
        <p:txBody>
          <a:bodyPr wrap="square" rtlCol="0">
            <a:spAutoFit/>
          </a:bodyPr>
          <a:lstStyle/>
          <a:p>
            <a:r>
              <a:rPr lang="fr-FR" dirty="0">
                <a:solidFill>
                  <a:prstClr val="black"/>
                </a:solidFill>
                <a:latin typeface="Century Gothic" panose="020B0502020202020204" pitchFamily="34" charset="0"/>
              </a:rPr>
              <a:t>Résultats et Discussions</a:t>
            </a:r>
          </a:p>
        </p:txBody>
      </p:sp>
      <p:sp>
        <p:nvSpPr>
          <p:cNvPr id="5" name="Oval 10"/>
          <p:cNvSpPr/>
          <p:nvPr/>
        </p:nvSpPr>
        <p:spPr>
          <a:xfrm>
            <a:off x="1002250" y="81332"/>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solidFill>
                <a:prstClr val="white"/>
              </a:solidFill>
              <a:latin typeface="Caviar Dreams" pitchFamily="34" charset="0"/>
            </a:endParaRPr>
          </a:p>
        </p:txBody>
      </p:sp>
      <p:sp>
        <p:nvSpPr>
          <p:cNvPr id="11" name="Oval 5"/>
          <p:cNvSpPr/>
          <p:nvPr/>
        </p:nvSpPr>
        <p:spPr>
          <a:xfrm>
            <a:off x="630467" y="81332"/>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1</a:t>
            </a:r>
            <a:endParaRPr lang="en-US" dirty="0">
              <a:solidFill>
                <a:prstClr val="white"/>
              </a:solidFill>
              <a:latin typeface="Caviar Dreams" pitchFamily="34" charset="0"/>
            </a:endParaRPr>
          </a:p>
        </p:txBody>
      </p:sp>
      <p:sp>
        <p:nvSpPr>
          <p:cNvPr id="59" name="Espace réservé du numéro de diapositive 22">
            <a:extLst>
              <a:ext uri="{FF2B5EF4-FFF2-40B4-BE49-F238E27FC236}">
                <a16:creationId xmlns:a16="http://schemas.microsoft.com/office/drawing/2014/main" id="{FC4F4B00-DAD8-78EA-D415-8269C2BD305B}"/>
              </a:ext>
            </a:extLst>
          </p:cNvPr>
          <p:cNvSpPr>
            <a:spLocks noGrp="1"/>
          </p:cNvSpPr>
          <p:nvPr>
            <p:ph type="sldNum" sz="quarter" idx="12"/>
          </p:nvPr>
        </p:nvSpPr>
        <p:spPr>
          <a:xfrm>
            <a:off x="9447771" y="6492875"/>
            <a:ext cx="2743200" cy="365125"/>
          </a:xfrm>
        </p:spPr>
        <p:txBody>
          <a:bodyPr/>
          <a:lstStyle/>
          <a:p>
            <a:r>
              <a:rPr lang="fr-FR" sz="1800" b="1" dirty="0">
                <a:solidFill>
                  <a:schemeClr val="tx1"/>
                </a:solidFill>
              </a:rPr>
              <a:t>28</a:t>
            </a:r>
          </a:p>
        </p:txBody>
      </p:sp>
      <p:sp>
        <p:nvSpPr>
          <p:cNvPr id="7" name="Bande diagonale 60">
            <a:extLst>
              <a:ext uri="{FF2B5EF4-FFF2-40B4-BE49-F238E27FC236}">
                <a16:creationId xmlns:a16="http://schemas.microsoft.com/office/drawing/2014/main" id="{E68AB777-2081-278A-D286-6641FDA5F422}"/>
              </a:ext>
            </a:extLst>
          </p:cNvPr>
          <p:cNvSpPr/>
          <p:nvPr/>
        </p:nvSpPr>
        <p:spPr>
          <a:xfrm rot="2616170">
            <a:off x="2856283" y="3208509"/>
            <a:ext cx="7489093" cy="7132473"/>
          </a:xfrm>
          <a:prstGeom prst="diagStripe">
            <a:avLst>
              <a:gd name="adj" fmla="val 98942"/>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schemeClr val="tx1"/>
              </a:solidFill>
            </a:endParaRPr>
          </a:p>
        </p:txBody>
      </p:sp>
      <p:pic>
        <p:nvPicPr>
          <p:cNvPr id="8" name="Picture 6">
            <a:extLst>
              <a:ext uri="{FF2B5EF4-FFF2-40B4-BE49-F238E27FC236}">
                <a16:creationId xmlns:a16="http://schemas.microsoft.com/office/drawing/2014/main" id="{488C20D1-F683-CBF3-58F9-60E58C1CE1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68" y="6286716"/>
            <a:ext cx="534542" cy="516944"/>
          </a:xfrm>
          <a:prstGeom prst="rect">
            <a:avLst/>
          </a:prstGeom>
        </p:spPr>
      </p:pic>
      <p:sp>
        <p:nvSpPr>
          <p:cNvPr id="10" name="Chevron 6">
            <a:extLst>
              <a:ext uri="{FF2B5EF4-FFF2-40B4-BE49-F238E27FC236}">
                <a16:creationId xmlns:a16="http://schemas.microsoft.com/office/drawing/2014/main" id="{66730B7E-4356-2D0B-B401-9574D342FBCD}"/>
              </a:ext>
            </a:extLst>
          </p:cNvPr>
          <p:cNvSpPr/>
          <p:nvPr/>
        </p:nvSpPr>
        <p:spPr>
          <a:xfrm>
            <a:off x="395840" y="822822"/>
            <a:ext cx="2730815" cy="187200"/>
          </a:xfrm>
          <a:prstGeom prst="chevron">
            <a:avLst/>
          </a:prstGeom>
          <a:solidFill>
            <a:srgbClr val="99B7BA"/>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57237A44-EAF2-01DA-82D1-01FDFFA1D5C0}"/>
              </a:ext>
            </a:extLst>
          </p:cNvPr>
          <p:cNvSpPr/>
          <p:nvPr/>
        </p:nvSpPr>
        <p:spPr>
          <a:xfrm>
            <a:off x="1278559" y="470799"/>
            <a:ext cx="1034257" cy="307777"/>
          </a:xfrm>
          <a:prstGeom prst="rect">
            <a:avLst/>
          </a:prstGeom>
        </p:spPr>
        <p:txBody>
          <a:bodyPr wrap="square">
            <a:spAutoFit/>
          </a:bodyPr>
          <a:lstStyle/>
          <a:p>
            <a:pPr algn="ctr"/>
            <a:r>
              <a:rPr lang="fr-MA" sz="1400" b="1" dirty="0">
                <a:solidFill>
                  <a:prstClr val="black"/>
                </a:solidFill>
                <a:latin typeface="Century Gothic" panose="020B0502020202020204" pitchFamily="34" charset="0"/>
              </a:rPr>
              <a:t>Résultats</a:t>
            </a:r>
            <a:endParaRPr lang="en-US" sz="1400" b="1" dirty="0">
              <a:solidFill>
                <a:prstClr val="black"/>
              </a:solidFill>
              <a:latin typeface="Century Gothic" panose="020B0502020202020204" pitchFamily="34" charset="0"/>
            </a:endParaRPr>
          </a:p>
        </p:txBody>
      </p:sp>
      <p:sp>
        <p:nvSpPr>
          <p:cNvPr id="14" name="Rectangle 13">
            <a:extLst>
              <a:ext uri="{FF2B5EF4-FFF2-40B4-BE49-F238E27FC236}">
                <a16:creationId xmlns:a16="http://schemas.microsoft.com/office/drawing/2014/main" id="{518BEF60-39EF-6480-8202-DBA1C800C165}"/>
              </a:ext>
            </a:extLst>
          </p:cNvPr>
          <p:cNvSpPr/>
          <p:nvPr/>
        </p:nvSpPr>
        <p:spPr>
          <a:xfrm>
            <a:off x="5459901" y="510803"/>
            <a:ext cx="4051823" cy="307777"/>
          </a:xfrm>
          <a:prstGeom prst="rect">
            <a:avLst/>
          </a:prstGeom>
        </p:spPr>
        <p:txBody>
          <a:bodyPr wrap="square">
            <a:spAutoFit/>
          </a:bodyPr>
          <a:lstStyle/>
          <a:p>
            <a:pPr algn="ctr"/>
            <a:r>
              <a:rPr lang="fr-FR" sz="1400" b="1" dirty="0">
                <a:solidFill>
                  <a:prstClr val="black"/>
                </a:solidFill>
                <a:latin typeface="Century Gothic" panose="020B0502020202020204" pitchFamily="34" charset="0"/>
              </a:rPr>
              <a:t>Discussion</a:t>
            </a:r>
            <a:endParaRPr lang="en-US" sz="1400" b="1" dirty="0">
              <a:solidFill>
                <a:prstClr val="black"/>
              </a:solidFill>
              <a:latin typeface="Century Gothic" panose="020B0502020202020204" pitchFamily="34" charset="0"/>
            </a:endParaRPr>
          </a:p>
        </p:txBody>
      </p:sp>
      <p:sp>
        <p:nvSpPr>
          <p:cNvPr id="15" name="Isosceles Triangle 35">
            <a:extLst>
              <a:ext uri="{FF2B5EF4-FFF2-40B4-BE49-F238E27FC236}">
                <a16:creationId xmlns:a16="http://schemas.microsoft.com/office/drawing/2014/main" id="{95ECBC62-A337-C4D9-B01B-48548702FDB7}"/>
              </a:ext>
            </a:extLst>
          </p:cNvPr>
          <p:cNvSpPr/>
          <p:nvPr/>
        </p:nvSpPr>
        <p:spPr>
          <a:xfrm rot="10800000">
            <a:off x="7341812" y="1057114"/>
            <a:ext cx="288000" cy="144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Rectangle 15">
            <a:extLst>
              <a:ext uri="{FF2B5EF4-FFF2-40B4-BE49-F238E27FC236}">
                <a16:creationId xmlns:a16="http://schemas.microsoft.com/office/drawing/2014/main" id="{33588586-1967-97AA-F6EF-A3894C86D688}"/>
              </a:ext>
            </a:extLst>
          </p:cNvPr>
          <p:cNvSpPr/>
          <p:nvPr/>
        </p:nvSpPr>
        <p:spPr>
          <a:xfrm>
            <a:off x="3950139" y="510804"/>
            <a:ext cx="1289135" cy="307777"/>
          </a:xfrm>
          <a:prstGeom prst="rect">
            <a:avLst/>
          </a:prstGeom>
        </p:spPr>
        <p:txBody>
          <a:bodyPr wrap="square">
            <a:spAutoFit/>
          </a:bodyPr>
          <a:lstStyle/>
          <a:p>
            <a:pPr algn="ctr"/>
            <a:r>
              <a:rPr lang="fr-FR" sz="1400" b="1" dirty="0">
                <a:solidFill>
                  <a:prstClr val="black"/>
                </a:solidFill>
                <a:latin typeface="Century Gothic" panose="020B0502020202020204" pitchFamily="34" charset="0"/>
              </a:rPr>
              <a:t>Verdict</a:t>
            </a:r>
            <a:endParaRPr lang="en-US" sz="1400" b="1" dirty="0">
              <a:solidFill>
                <a:prstClr val="black"/>
              </a:solidFill>
              <a:latin typeface="Century Gothic" panose="020B0502020202020204" pitchFamily="34" charset="0"/>
            </a:endParaRPr>
          </a:p>
        </p:txBody>
      </p:sp>
      <p:sp>
        <p:nvSpPr>
          <p:cNvPr id="17" name="Chevron 36">
            <a:extLst>
              <a:ext uri="{FF2B5EF4-FFF2-40B4-BE49-F238E27FC236}">
                <a16:creationId xmlns:a16="http://schemas.microsoft.com/office/drawing/2014/main" id="{43539895-6E29-F9FC-8EC2-97147B8694A1}"/>
              </a:ext>
            </a:extLst>
          </p:cNvPr>
          <p:cNvSpPr/>
          <p:nvPr/>
        </p:nvSpPr>
        <p:spPr>
          <a:xfrm>
            <a:off x="3236731" y="820456"/>
            <a:ext cx="2760344" cy="187162"/>
          </a:xfrm>
          <a:prstGeom prst="chevron">
            <a:avLst/>
          </a:prstGeom>
          <a:solidFill>
            <a:srgbClr val="99B7BA"/>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18" name="Chevron 36">
            <a:extLst>
              <a:ext uri="{FF2B5EF4-FFF2-40B4-BE49-F238E27FC236}">
                <a16:creationId xmlns:a16="http://schemas.microsoft.com/office/drawing/2014/main" id="{5479F060-7D97-434B-9456-2A6155FAD3EF}"/>
              </a:ext>
            </a:extLst>
          </p:cNvPr>
          <p:cNvSpPr/>
          <p:nvPr/>
        </p:nvSpPr>
        <p:spPr>
          <a:xfrm>
            <a:off x="6105641" y="820490"/>
            <a:ext cx="2760344" cy="187162"/>
          </a:xfrm>
          <a:prstGeom prst="chevron">
            <a:avLst/>
          </a:prstGeom>
          <a:solidFill>
            <a:srgbClr val="145A6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19" name="Chevron 36">
            <a:extLst>
              <a:ext uri="{FF2B5EF4-FFF2-40B4-BE49-F238E27FC236}">
                <a16:creationId xmlns:a16="http://schemas.microsoft.com/office/drawing/2014/main" id="{E40053EE-DEB9-5981-DEEB-B4E2669BD7E0}"/>
              </a:ext>
            </a:extLst>
          </p:cNvPr>
          <p:cNvSpPr/>
          <p:nvPr/>
        </p:nvSpPr>
        <p:spPr>
          <a:xfrm>
            <a:off x="8974551" y="820456"/>
            <a:ext cx="2760344" cy="187162"/>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20" name="Rectangle 19">
            <a:extLst>
              <a:ext uri="{FF2B5EF4-FFF2-40B4-BE49-F238E27FC236}">
                <a16:creationId xmlns:a16="http://schemas.microsoft.com/office/drawing/2014/main" id="{AA77F7FC-D576-186C-91AB-9339FB2F5354}"/>
              </a:ext>
            </a:extLst>
          </p:cNvPr>
          <p:cNvSpPr/>
          <p:nvPr/>
        </p:nvSpPr>
        <p:spPr>
          <a:xfrm>
            <a:off x="9710155" y="512905"/>
            <a:ext cx="1289135" cy="307777"/>
          </a:xfrm>
          <a:prstGeom prst="rect">
            <a:avLst/>
          </a:prstGeom>
        </p:spPr>
        <p:txBody>
          <a:bodyPr wrap="square">
            <a:spAutoFit/>
          </a:bodyPr>
          <a:lstStyle/>
          <a:p>
            <a:pPr algn="ctr"/>
            <a:r>
              <a:rPr lang="fr-FR" sz="1400" b="1" dirty="0">
                <a:solidFill>
                  <a:prstClr val="black"/>
                </a:solidFill>
                <a:latin typeface="Century Gothic" panose="020B0502020202020204" pitchFamily="34" charset="0"/>
              </a:rPr>
              <a:t>Limites</a:t>
            </a:r>
            <a:endParaRPr lang="en-US" sz="1400" b="1" dirty="0">
              <a:solidFill>
                <a:prstClr val="black"/>
              </a:solidFill>
              <a:latin typeface="Century Gothic" panose="020B0502020202020204" pitchFamily="34" charset="0"/>
            </a:endParaRPr>
          </a:p>
        </p:txBody>
      </p:sp>
      <p:sp>
        <p:nvSpPr>
          <p:cNvPr id="31" name="Oval 55">
            <a:extLst>
              <a:ext uri="{FF2B5EF4-FFF2-40B4-BE49-F238E27FC236}">
                <a16:creationId xmlns:a16="http://schemas.microsoft.com/office/drawing/2014/main" id="{15EDBE7D-6438-ADB7-0ED6-DCCC35190FC7}"/>
              </a:ext>
            </a:extLst>
          </p:cNvPr>
          <p:cNvSpPr/>
          <p:nvPr/>
        </p:nvSpPr>
        <p:spPr>
          <a:xfrm>
            <a:off x="1514567" y="83254"/>
            <a:ext cx="303576" cy="2785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endParaRPr>
          </a:p>
        </p:txBody>
      </p:sp>
      <p:sp>
        <p:nvSpPr>
          <p:cNvPr id="32" name="Oval 34">
            <a:extLst>
              <a:ext uri="{FF2B5EF4-FFF2-40B4-BE49-F238E27FC236}">
                <a16:creationId xmlns:a16="http://schemas.microsoft.com/office/drawing/2014/main" id="{963B8404-DC66-FA65-43F0-6240F45FD092}"/>
              </a:ext>
            </a:extLst>
          </p:cNvPr>
          <p:cNvSpPr/>
          <p:nvPr/>
        </p:nvSpPr>
        <p:spPr>
          <a:xfrm>
            <a:off x="5140423" y="83254"/>
            <a:ext cx="303576" cy="2785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pic>
        <p:nvPicPr>
          <p:cNvPr id="12" name="Picture 11">
            <a:extLst>
              <a:ext uri="{FF2B5EF4-FFF2-40B4-BE49-F238E27FC236}">
                <a16:creationId xmlns:a16="http://schemas.microsoft.com/office/drawing/2014/main" id="{A2493251-926F-414F-B8B3-594194880EB0}"/>
              </a:ext>
            </a:extLst>
          </p:cNvPr>
          <p:cNvPicPr>
            <a:picLocks noChangeAspect="1"/>
          </p:cNvPicPr>
          <p:nvPr/>
        </p:nvPicPr>
        <p:blipFill>
          <a:blip r:embed="rId4"/>
          <a:stretch>
            <a:fillRect/>
          </a:stretch>
        </p:blipFill>
        <p:spPr>
          <a:xfrm>
            <a:off x="5289863" y="1185783"/>
            <a:ext cx="6585166" cy="4985413"/>
          </a:xfrm>
          <a:prstGeom prst="rect">
            <a:avLst/>
          </a:prstGeom>
        </p:spPr>
      </p:pic>
      <p:sp>
        <p:nvSpPr>
          <p:cNvPr id="22" name="TextBox 21">
            <a:extLst>
              <a:ext uri="{FF2B5EF4-FFF2-40B4-BE49-F238E27FC236}">
                <a16:creationId xmlns:a16="http://schemas.microsoft.com/office/drawing/2014/main" id="{850FCF52-3237-4794-A991-E3833F084A6F}"/>
              </a:ext>
            </a:extLst>
          </p:cNvPr>
          <p:cNvSpPr txBox="1"/>
          <p:nvPr/>
        </p:nvSpPr>
        <p:spPr>
          <a:xfrm>
            <a:off x="4760903" y="6169067"/>
            <a:ext cx="7778296" cy="369332"/>
          </a:xfrm>
          <a:prstGeom prst="rect">
            <a:avLst/>
          </a:prstGeom>
          <a:noFill/>
        </p:spPr>
        <p:txBody>
          <a:bodyPr wrap="square" rtlCol="0">
            <a:spAutoFit/>
          </a:bodyPr>
          <a:lstStyle>
            <a:defPPr>
              <a:defRPr lang="en-US"/>
            </a:defPPr>
            <a:lvl1pPr algn="ctr">
              <a:defRPr>
                <a:latin typeface="Bahnschrift Condensed" panose="020B0502040204020203" pitchFamily="34" charset="0"/>
              </a:defRPr>
            </a:lvl1pPr>
          </a:lstStyle>
          <a:p>
            <a:r>
              <a:rPr lang="fr-FR" dirty="0"/>
              <a:t>Exemple de deux spectres: original (en bleu) et reconstruit (en rouge) de l’ensemble du test</a:t>
            </a:r>
          </a:p>
        </p:txBody>
      </p:sp>
      <p:sp>
        <p:nvSpPr>
          <p:cNvPr id="30" name="TextBox 29">
            <a:extLst>
              <a:ext uri="{FF2B5EF4-FFF2-40B4-BE49-F238E27FC236}">
                <a16:creationId xmlns:a16="http://schemas.microsoft.com/office/drawing/2014/main" id="{AF66E14F-2C09-4DE3-A457-4B757D429995}"/>
              </a:ext>
            </a:extLst>
          </p:cNvPr>
          <p:cNvSpPr txBox="1"/>
          <p:nvPr/>
        </p:nvSpPr>
        <p:spPr>
          <a:xfrm>
            <a:off x="787975" y="3279496"/>
            <a:ext cx="3920936" cy="1188799"/>
          </a:xfrm>
          <a:prstGeom prst="rect">
            <a:avLst/>
          </a:prstGeom>
          <a:solidFill>
            <a:srgbClr val="99B7B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ctr">
              <a:defRPr sz="2400" b="1"/>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dirty="0">
                <a:solidFill>
                  <a:schemeClr val="tx1"/>
                </a:solidFill>
              </a:rPr>
              <a:t>La régression linéaire est une approche excessivement simple</a:t>
            </a:r>
          </a:p>
        </p:txBody>
      </p:sp>
      <p:sp>
        <p:nvSpPr>
          <p:cNvPr id="26" name="Rectangle : coins arrondis 30">
            <a:extLst>
              <a:ext uri="{FF2B5EF4-FFF2-40B4-BE49-F238E27FC236}">
                <a16:creationId xmlns:a16="http://schemas.microsoft.com/office/drawing/2014/main" id="{2ED18060-BFCE-4C4D-843A-6D8A3BF2F9B0}"/>
              </a:ext>
            </a:extLst>
          </p:cNvPr>
          <p:cNvSpPr/>
          <p:nvPr/>
        </p:nvSpPr>
        <p:spPr>
          <a:xfrm>
            <a:off x="207023" y="1320688"/>
            <a:ext cx="5082840" cy="536990"/>
          </a:xfrm>
          <a:prstGeom prst="roundRect">
            <a:avLst/>
          </a:prstGeom>
          <a:solidFill>
            <a:srgbClr val="99B7BA">
              <a:alpha val="15000"/>
            </a:srgbClr>
          </a:solidFill>
          <a:ln>
            <a:solidFill>
              <a:srgbClr val="0099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latin typeface="Century Gothic" panose="020B0502020202020204" pitchFamily="34" charset="0"/>
                <a:cs typeface="Times New Roman" panose="02020603050405020304" pitchFamily="18" charset="0"/>
              </a:rPr>
              <a:t>Analyse des limites (Ex: CAE + MLR)</a:t>
            </a:r>
          </a:p>
        </p:txBody>
      </p:sp>
    </p:spTree>
    <p:extLst>
      <p:ext uri="{BB962C8B-B14F-4D97-AF65-F5344CB8AC3E}">
        <p14:creationId xmlns:p14="http://schemas.microsoft.com/office/powerpoint/2010/main" val="3084090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0" grpId="0" animBg="1"/>
      <p:bldP spid="2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172955" y="2975199"/>
            <a:ext cx="720081" cy="907601"/>
          </a:xfrm>
          <a:prstGeom prst="rect">
            <a:avLst/>
          </a:prstGeom>
        </p:spPr>
        <p:txBody>
          <a:bodyPr anchor="ctr"/>
          <a:lstStyle>
            <a:lvl1pPr algn="r" defTabSz="1632753" rtl="0" eaLnBrk="1" latinLnBrk="0" hangingPunct="1">
              <a:lnSpc>
                <a:spcPts val="9000"/>
              </a:lnSpc>
              <a:spcBef>
                <a:spcPct val="0"/>
              </a:spcBef>
              <a:buNone/>
              <a:defRPr sz="9600" kern="1200" spc="600" baseline="0">
                <a:solidFill>
                  <a:schemeClr val="tx1"/>
                </a:solidFill>
                <a:latin typeface="+mj-lt"/>
                <a:ea typeface="+mj-ea"/>
                <a:cs typeface="+mj-cs"/>
              </a:defRPr>
            </a:lvl1pPr>
          </a:lstStyle>
          <a:p>
            <a:pPr algn="l">
              <a:lnSpc>
                <a:spcPct val="120000"/>
              </a:lnSpc>
              <a:spcBef>
                <a:spcPct val="20000"/>
              </a:spcBef>
            </a:pPr>
            <a:r>
              <a:rPr kumimoji="1" lang="fr-FR" altLang="ja-JP" sz="4000" b="1" dirty="0">
                <a:solidFill>
                  <a:srgbClr val="00808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rPr>
              <a:t>4</a:t>
            </a:r>
            <a:endParaRPr kumimoji="1" lang="ja-JP" altLang="en-US" sz="4000" b="1" dirty="0">
              <a:solidFill>
                <a:srgbClr val="00808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endParaRPr>
          </a:p>
        </p:txBody>
      </p:sp>
      <p:sp>
        <p:nvSpPr>
          <p:cNvPr id="3" name="正方形/長方形 5"/>
          <p:cNvSpPr/>
          <p:nvPr/>
        </p:nvSpPr>
        <p:spPr>
          <a:xfrm>
            <a:off x="2052158" y="2888940"/>
            <a:ext cx="59145" cy="1080120"/>
          </a:xfrm>
          <a:prstGeom prst="rect">
            <a:avLst/>
          </a:prstGeom>
          <a:solidFill>
            <a:srgbClr val="004C52">
              <a:alpha val="26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ja-JP" altLang="en-US">
              <a:solidFill>
                <a:schemeClr val="tx1"/>
              </a:solidFill>
            </a:endParaRPr>
          </a:p>
        </p:txBody>
      </p:sp>
      <p:sp>
        <p:nvSpPr>
          <p:cNvPr id="4" name="テキスト プレースホルダー 11"/>
          <p:cNvSpPr txBox="1">
            <a:spLocks/>
          </p:cNvSpPr>
          <p:nvPr/>
        </p:nvSpPr>
        <p:spPr>
          <a:xfrm>
            <a:off x="2429547" y="2348880"/>
            <a:ext cx="9181020" cy="2160240"/>
          </a:xfrm>
          <a:prstGeom prst="rect">
            <a:avLst/>
          </a:prstGeom>
        </p:spPr>
        <p:txBody>
          <a:bodyPr anchor="ctr">
            <a:noAutofit/>
          </a:bodyPr>
          <a:lstStyle>
            <a:lvl1pPr marL="0" indent="0" algn="l" defTabSz="1632753" rtl="0" eaLnBrk="1" latinLnBrk="0" hangingPunct="1">
              <a:lnSpc>
                <a:spcPct val="120000"/>
              </a:lnSpc>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fr-FR" altLang="ja-JP" sz="4000" b="1" dirty="0">
                <a:solidFill>
                  <a:srgbClr val="00808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Conclusion et Recommandations</a:t>
            </a:r>
            <a:endParaRPr lang="en-US" sz="1600" dirty="0">
              <a:solidFill>
                <a:srgbClr val="008080"/>
              </a:solidFill>
              <a:latin typeface="Cambria" panose="02040503050406030204" pitchFamily="18" charset="0"/>
              <a:ea typeface="Cambria" panose="02040503050406030204" pitchFamily="18" charset="0"/>
            </a:endParaRPr>
          </a:p>
        </p:txBody>
      </p:sp>
      <p:sp>
        <p:nvSpPr>
          <p:cNvPr id="5" name="Rectangle 4"/>
          <p:cNvSpPr/>
          <p:nvPr/>
        </p:nvSpPr>
        <p:spPr>
          <a:xfrm>
            <a:off x="607774" y="5935579"/>
            <a:ext cx="11234270" cy="30997"/>
          </a:xfrm>
          <a:prstGeom prst="rect">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schemeClr val="tx1"/>
              </a:solidFill>
            </a:endParaRPr>
          </a:p>
        </p:txBody>
      </p:sp>
      <p:sp>
        <p:nvSpPr>
          <p:cNvPr id="7" name="Rectangle 6">
            <a:extLst>
              <a:ext uri="{FF2B5EF4-FFF2-40B4-BE49-F238E27FC236}">
                <a16:creationId xmlns:a16="http://schemas.microsoft.com/office/drawing/2014/main" id="{9BA88E54-DC96-21B7-777C-E90F2C09AD93}"/>
              </a:ext>
            </a:extLst>
          </p:cNvPr>
          <p:cNvSpPr/>
          <p:nvPr/>
        </p:nvSpPr>
        <p:spPr>
          <a:xfrm>
            <a:off x="607774" y="941107"/>
            <a:ext cx="11234270" cy="30997"/>
          </a:xfrm>
          <a:prstGeom prst="rect">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schemeClr val="tx1"/>
              </a:solidFill>
            </a:endParaRPr>
          </a:p>
        </p:txBody>
      </p:sp>
      <p:sp>
        <p:nvSpPr>
          <p:cNvPr id="6" name="Espace réservé du numéro de diapositive 22">
            <a:extLst>
              <a:ext uri="{FF2B5EF4-FFF2-40B4-BE49-F238E27FC236}">
                <a16:creationId xmlns:a16="http://schemas.microsoft.com/office/drawing/2014/main" id="{B44E0425-87B7-A75B-F03A-FE87C4C48CFB}"/>
              </a:ext>
            </a:extLst>
          </p:cNvPr>
          <p:cNvSpPr txBox="1">
            <a:spLocks/>
          </p:cNvSpPr>
          <p:nvPr/>
        </p:nvSpPr>
        <p:spPr>
          <a:xfrm>
            <a:off x="11842044" y="573433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b="1" dirty="0"/>
              <a:t>31</a:t>
            </a:r>
          </a:p>
        </p:txBody>
      </p:sp>
    </p:spTree>
    <p:extLst>
      <p:ext uri="{BB962C8B-B14F-4D97-AF65-F5344CB8AC3E}">
        <p14:creationId xmlns:p14="http://schemas.microsoft.com/office/powerpoint/2010/main" val="362417070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25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build="p">
        <p:tmplLst>
          <p:tmpl lvl="1">
            <p:tnLst>
              <p:par>
                <p:cTn presetID="2" presetClass="entr" presetSubtype="2" decel="100000" fill="hold" nodeType="withEffect">
                  <p:stCondLst>
                    <p:cond delay="25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1+#ppt_w/2"/>
                          </p:val>
                        </p:tav>
                        <p:tav tm="100000">
                          <p:val>
                            <p:strVal val="#ppt_x"/>
                          </p:val>
                        </p:tav>
                      </p:tavLst>
                    </p:anim>
                    <p:anim calcmode="lin" valueType="num">
                      <p:cBhvr additive="base">
                        <p:cTn dur="500" fill="hold"/>
                        <p:tgtEl>
                          <p:spTgt spid="4"/>
                        </p:tgtEl>
                        <p:attrNameLst>
                          <p:attrName>ppt_y</p:attrName>
                        </p:attrNameLst>
                      </p:cBhvr>
                      <p:tavLst>
                        <p:tav tm="0">
                          <p:val>
                            <p:strVal val="#ppt_y"/>
                          </p:val>
                        </p:tav>
                        <p:tav tm="100000">
                          <p:val>
                            <p:strVal val="#ppt_y"/>
                          </p:val>
                        </p:tav>
                      </p:tavLst>
                    </p:anim>
                  </p:childTnLst>
                </p:cTn>
              </p:par>
            </p:tnLst>
          </p:tmpl>
        </p:tmplLst>
      </p:b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entagon 3"/>
          <p:cNvSpPr/>
          <p:nvPr/>
        </p:nvSpPr>
        <p:spPr>
          <a:xfrm>
            <a:off x="-197681" y="0"/>
            <a:ext cx="2561264" cy="419395"/>
          </a:xfrm>
          <a:prstGeom prst="homePlate">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48" name="Oval 5"/>
          <p:cNvSpPr/>
          <p:nvPr/>
        </p:nvSpPr>
        <p:spPr>
          <a:xfrm>
            <a:off x="551060" y="84371"/>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1</a:t>
            </a:r>
            <a:endParaRPr lang="en-US" dirty="0">
              <a:solidFill>
                <a:prstClr val="white"/>
              </a:solidFill>
              <a:latin typeface="Caviar Dreams" pitchFamily="34" charset="0"/>
            </a:endParaRPr>
          </a:p>
        </p:txBody>
      </p:sp>
      <p:sp>
        <p:nvSpPr>
          <p:cNvPr id="49" name="Oval 10"/>
          <p:cNvSpPr/>
          <p:nvPr/>
        </p:nvSpPr>
        <p:spPr>
          <a:xfrm>
            <a:off x="1619738" y="74941"/>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solidFill>
                <a:prstClr val="white"/>
              </a:solidFill>
              <a:latin typeface="Caviar Dreams" pitchFamily="34" charset="0"/>
            </a:endParaRPr>
          </a:p>
        </p:txBody>
      </p:sp>
      <p:sp>
        <p:nvSpPr>
          <p:cNvPr id="58" name="Oval 8"/>
          <p:cNvSpPr/>
          <p:nvPr/>
        </p:nvSpPr>
        <p:spPr>
          <a:xfrm>
            <a:off x="1096723" y="74941"/>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endParaRPr>
          </a:p>
        </p:txBody>
      </p:sp>
      <p:sp>
        <p:nvSpPr>
          <p:cNvPr id="63" name="Chevron 62"/>
          <p:cNvSpPr/>
          <p:nvPr/>
        </p:nvSpPr>
        <p:spPr>
          <a:xfrm>
            <a:off x="7878870" y="4427"/>
            <a:ext cx="8116044" cy="422235"/>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64" name="Oval 29">
            <a:extLst>
              <a:ext uri="{FF2B5EF4-FFF2-40B4-BE49-F238E27FC236}">
                <a16:creationId xmlns:a16="http://schemas.microsoft.com/office/drawing/2014/main" id="{DA7CAC73-AF59-42F6-9C2B-C493954A9421}"/>
              </a:ext>
            </a:extLst>
          </p:cNvPr>
          <p:cNvSpPr/>
          <p:nvPr/>
        </p:nvSpPr>
        <p:spPr>
          <a:xfrm>
            <a:off x="2487360" y="74941"/>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65" name="TextBox 17"/>
          <p:cNvSpPr txBox="1"/>
          <p:nvPr/>
        </p:nvSpPr>
        <p:spPr>
          <a:xfrm>
            <a:off x="3028757" y="15477"/>
            <a:ext cx="4343319" cy="369332"/>
          </a:xfrm>
          <a:prstGeom prst="rect">
            <a:avLst/>
          </a:prstGeom>
          <a:noFill/>
        </p:spPr>
        <p:txBody>
          <a:bodyPr wrap="square" rtlCol="0">
            <a:spAutoFit/>
          </a:bodyPr>
          <a:lstStyle/>
          <a:p>
            <a:r>
              <a:rPr lang="fr-FR" dirty="0">
                <a:latin typeface="Century Gothic" panose="020B0502020202020204" pitchFamily="34" charset="0"/>
              </a:rPr>
              <a:t>Conclusion et Recommandations </a:t>
            </a:r>
          </a:p>
        </p:txBody>
      </p:sp>
      <p:sp>
        <p:nvSpPr>
          <p:cNvPr id="6" name="Chevron 36">
            <a:extLst>
              <a:ext uri="{FF2B5EF4-FFF2-40B4-BE49-F238E27FC236}">
                <a16:creationId xmlns:a16="http://schemas.microsoft.com/office/drawing/2014/main" id="{50A25F87-D420-B08F-5D79-70A7013C1E4B}"/>
              </a:ext>
            </a:extLst>
          </p:cNvPr>
          <p:cNvSpPr/>
          <p:nvPr/>
        </p:nvSpPr>
        <p:spPr>
          <a:xfrm>
            <a:off x="324439" y="811714"/>
            <a:ext cx="5342946" cy="144000"/>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7" name="Isosceles Triangle 35">
            <a:extLst>
              <a:ext uri="{FF2B5EF4-FFF2-40B4-BE49-F238E27FC236}">
                <a16:creationId xmlns:a16="http://schemas.microsoft.com/office/drawing/2014/main" id="{A0207106-7C32-846D-B5E4-49D9ED2EA3CA}"/>
              </a:ext>
            </a:extLst>
          </p:cNvPr>
          <p:cNvSpPr/>
          <p:nvPr/>
        </p:nvSpPr>
        <p:spPr>
          <a:xfrm rot="10800000">
            <a:off x="47726" y="985751"/>
            <a:ext cx="288000" cy="144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Chevron 36">
            <a:extLst>
              <a:ext uri="{FF2B5EF4-FFF2-40B4-BE49-F238E27FC236}">
                <a16:creationId xmlns:a16="http://schemas.microsoft.com/office/drawing/2014/main" id="{8F37646C-4865-7488-03FB-1BA16233E9DB}"/>
              </a:ext>
            </a:extLst>
          </p:cNvPr>
          <p:cNvSpPr/>
          <p:nvPr/>
        </p:nvSpPr>
        <p:spPr>
          <a:xfrm>
            <a:off x="6217920" y="811714"/>
            <a:ext cx="5342946" cy="144000"/>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9" name="Rectangle 8">
            <a:extLst>
              <a:ext uri="{FF2B5EF4-FFF2-40B4-BE49-F238E27FC236}">
                <a16:creationId xmlns:a16="http://schemas.microsoft.com/office/drawing/2014/main" id="{2318BE39-2426-87A4-8CB8-62DB3A549F5E}"/>
              </a:ext>
            </a:extLst>
          </p:cNvPr>
          <p:cNvSpPr/>
          <p:nvPr/>
        </p:nvSpPr>
        <p:spPr>
          <a:xfrm>
            <a:off x="2312512" y="486759"/>
            <a:ext cx="1157689" cy="307777"/>
          </a:xfrm>
          <a:prstGeom prst="rect">
            <a:avLst/>
          </a:prstGeom>
        </p:spPr>
        <p:txBody>
          <a:bodyPr wrap="none">
            <a:spAutoFit/>
          </a:bodyPr>
          <a:lstStyle/>
          <a:p>
            <a:pPr algn="ctr"/>
            <a:r>
              <a:rPr lang="fr-FR" sz="1400" b="1" dirty="0">
                <a:solidFill>
                  <a:prstClr val="black"/>
                </a:solidFill>
                <a:latin typeface="Century Gothic" panose="020B0502020202020204" pitchFamily="34" charset="0"/>
              </a:rPr>
              <a:t>Conclusion</a:t>
            </a:r>
            <a:endParaRPr lang="en-US" sz="1400" b="1" dirty="0">
              <a:solidFill>
                <a:prstClr val="black"/>
              </a:solidFill>
              <a:latin typeface="Century Gothic" panose="020B0502020202020204" pitchFamily="34" charset="0"/>
            </a:endParaRPr>
          </a:p>
        </p:txBody>
      </p:sp>
      <p:sp>
        <p:nvSpPr>
          <p:cNvPr id="10" name="Rectangle 9">
            <a:extLst>
              <a:ext uri="{FF2B5EF4-FFF2-40B4-BE49-F238E27FC236}">
                <a16:creationId xmlns:a16="http://schemas.microsoft.com/office/drawing/2014/main" id="{DB7BAAFA-DFAF-897C-6EAE-F323DE44C007}"/>
              </a:ext>
            </a:extLst>
          </p:cNvPr>
          <p:cNvSpPr/>
          <p:nvPr/>
        </p:nvSpPr>
        <p:spPr>
          <a:xfrm>
            <a:off x="7664468" y="503937"/>
            <a:ext cx="2121886" cy="307777"/>
          </a:xfrm>
          <a:prstGeom prst="rect">
            <a:avLst/>
          </a:prstGeom>
        </p:spPr>
        <p:txBody>
          <a:bodyPr wrap="square">
            <a:spAutoFit/>
          </a:bodyPr>
          <a:lstStyle/>
          <a:p>
            <a:pPr algn="ctr"/>
            <a:r>
              <a:rPr lang="fr-FR" sz="1400" b="1" dirty="0">
                <a:solidFill>
                  <a:prstClr val="black"/>
                </a:solidFill>
                <a:latin typeface="Century Gothic" panose="020B0502020202020204" pitchFamily="34" charset="0"/>
              </a:rPr>
              <a:t>Recommandations</a:t>
            </a:r>
            <a:endParaRPr lang="en-US" sz="1400" b="1" dirty="0">
              <a:solidFill>
                <a:prstClr val="black"/>
              </a:solidFill>
              <a:latin typeface="Century Gothic" panose="020B0502020202020204" pitchFamily="34" charset="0"/>
            </a:endParaRPr>
          </a:p>
        </p:txBody>
      </p:sp>
      <p:sp>
        <p:nvSpPr>
          <p:cNvPr id="2" name="Espace réservé du numéro de diapositive 22">
            <a:extLst>
              <a:ext uri="{FF2B5EF4-FFF2-40B4-BE49-F238E27FC236}">
                <a16:creationId xmlns:a16="http://schemas.microsoft.com/office/drawing/2014/main" id="{E5DD8499-6837-32E7-0383-E78DB55F7F20}"/>
              </a:ext>
            </a:extLst>
          </p:cNvPr>
          <p:cNvSpPr txBox="1">
            <a:spLocks/>
          </p:cNvSpPr>
          <p:nvPr/>
        </p:nvSpPr>
        <p:spPr>
          <a:xfrm>
            <a:off x="11765832" y="6243037"/>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b="1" dirty="0"/>
              <a:t>                                             32</a:t>
            </a:r>
          </a:p>
        </p:txBody>
      </p:sp>
      <p:sp>
        <p:nvSpPr>
          <p:cNvPr id="5" name="Bande diagonale 60">
            <a:extLst>
              <a:ext uri="{FF2B5EF4-FFF2-40B4-BE49-F238E27FC236}">
                <a16:creationId xmlns:a16="http://schemas.microsoft.com/office/drawing/2014/main" id="{618BCCCC-13DA-3327-8F45-A9B3183D4048}"/>
              </a:ext>
            </a:extLst>
          </p:cNvPr>
          <p:cNvSpPr/>
          <p:nvPr/>
        </p:nvSpPr>
        <p:spPr>
          <a:xfrm rot="2616170">
            <a:off x="2856283" y="3208509"/>
            <a:ext cx="7489093" cy="7132473"/>
          </a:xfrm>
          <a:prstGeom prst="diagStripe">
            <a:avLst>
              <a:gd name="adj" fmla="val 98942"/>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schemeClr val="tx1"/>
              </a:solidFill>
            </a:endParaRPr>
          </a:p>
        </p:txBody>
      </p:sp>
      <p:pic>
        <p:nvPicPr>
          <p:cNvPr id="11" name="Picture 6">
            <a:extLst>
              <a:ext uri="{FF2B5EF4-FFF2-40B4-BE49-F238E27FC236}">
                <a16:creationId xmlns:a16="http://schemas.microsoft.com/office/drawing/2014/main" id="{ECC13677-AD1F-8281-A2AA-ED7C9F9482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68" y="6286716"/>
            <a:ext cx="534542" cy="516944"/>
          </a:xfrm>
          <a:prstGeom prst="rect">
            <a:avLst/>
          </a:prstGeom>
        </p:spPr>
      </p:pic>
      <p:pic>
        <p:nvPicPr>
          <p:cNvPr id="16" name="Image 15">
            <a:extLst>
              <a:ext uri="{FF2B5EF4-FFF2-40B4-BE49-F238E27FC236}">
                <a16:creationId xmlns:a16="http://schemas.microsoft.com/office/drawing/2014/main" id="{3B13F0C3-D065-E6A6-167F-FD312D5809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6305" y="1558891"/>
            <a:ext cx="1358919" cy="1278983"/>
          </a:xfrm>
          <a:prstGeom prst="rect">
            <a:avLst/>
          </a:prstGeom>
        </p:spPr>
      </p:pic>
      <p:pic>
        <p:nvPicPr>
          <p:cNvPr id="20" name="Image 19">
            <a:extLst>
              <a:ext uri="{FF2B5EF4-FFF2-40B4-BE49-F238E27FC236}">
                <a16:creationId xmlns:a16="http://schemas.microsoft.com/office/drawing/2014/main" id="{E40D14FD-A26D-F3F5-AB4C-01FB9F27F7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4762" y="4710821"/>
            <a:ext cx="642948" cy="642948"/>
          </a:xfrm>
          <a:prstGeom prst="rect">
            <a:avLst/>
          </a:prstGeom>
        </p:spPr>
      </p:pic>
      <p:sp>
        <p:nvSpPr>
          <p:cNvPr id="21" name="Rectangle 20">
            <a:extLst>
              <a:ext uri="{FF2B5EF4-FFF2-40B4-BE49-F238E27FC236}">
                <a16:creationId xmlns:a16="http://schemas.microsoft.com/office/drawing/2014/main" id="{4A4B7DB4-2494-25DA-5BE6-48A8DBA8A92F}"/>
              </a:ext>
            </a:extLst>
          </p:cNvPr>
          <p:cNvSpPr/>
          <p:nvPr/>
        </p:nvSpPr>
        <p:spPr>
          <a:xfrm>
            <a:off x="4093776" y="1738841"/>
            <a:ext cx="7141383" cy="1034726"/>
          </a:xfrm>
          <a:prstGeom prst="rect">
            <a:avLst/>
          </a:prstGeom>
          <a:solidFill>
            <a:srgbClr val="145A60"/>
          </a:solidFill>
          <a:ln>
            <a:solidFill>
              <a:srgbClr val="0099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t>Le kNN-LWPLSR s’avère le modèle le plus performant pour la majorité des variables</a:t>
            </a:r>
            <a:endParaRPr lang="fr-FR" sz="2000" b="1" dirty="0">
              <a:solidFill>
                <a:schemeClr val="bg1"/>
              </a:solidFill>
              <a:latin typeface="Century Gothic" panose="020B050202020202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968FC378-298F-8624-0F7E-CB9EE530B67F}"/>
              </a:ext>
            </a:extLst>
          </p:cNvPr>
          <p:cNvSpPr/>
          <p:nvPr/>
        </p:nvSpPr>
        <p:spPr>
          <a:xfrm>
            <a:off x="1665372" y="3159984"/>
            <a:ext cx="6668400" cy="922462"/>
          </a:xfrm>
          <a:prstGeom prst="rect">
            <a:avLst/>
          </a:prstGeom>
          <a:solidFill>
            <a:srgbClr val="145A60"/>
          </a:solidFill>
          <a:ln>
            <a:solidFill>
              <a:srgbClr val="0099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t>Le modèle 1D-CNN_v1E s’adapte mieux pour deux variables</a:t>
            </a:r>
          </a:p>
        </p:txBody>
      </p:sp>
      <p:sp>
        <p:nvSpPr>
          <p:cNvPr id="24" name="Rectangle 23">
            <a:extLst>
              <a:ext uri="{FF2B5EF4-FFF2-40B4-BE49-F238E27FC236}">
                <a16:creationId xmlns:a16="http://schemas.microsoft.com/office/drawing/2014/main" id="{CCC31BBB-EBFB-2F9F-0308-D49BDE1B3CA2}"/>
              </a:ext>
            </a:extLst>
          </p:cNvPr>
          <p:cNvSpPr/>
          <p:nvPr/>
        </p:nvSpPr>
        <p:spPr>
          <a:xfrm>
            <a:off x="3799272" y="4658974"/>
            <a:ext cx="7601791" cy="794199"/>
          </a:xfrm>
          <a:prstGeom prst="rect">
            <a:avLst/>
          </a:prstGeom>
          <a:solidFill>
            <a:srgbClr val="145A60"/>
          </a:solidFill>
          <a:ln>
            <a:solidFill>
              <a:srgbClr val="0099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b="1" dirty="0"/>
              <a:t>Tous les modèles non-linéaires</a:t>
            </a:r>
            <a:r>
              <a:rPr lang="fr-FR" sz="2000" dirty="0"/>
              <a:t> </a:t>
            </a:r>
            <a:r>
              <a:rPr lang="fr-FR" sz="2000" b="1" dirty="0"/>
              <a:t>ont surpassé la référence linéaire PLSR</a:t>
            </a:r>
            <a:endParaRPr lang="fr-FR" sz="2000" b="1" dirty="0">
              <a:solidFill>
                <a:schemeClr val="bg1"/>
              </a:solidFill>
              <a:latin typeface="Century Gothic" panose="020B0502020202020204" pitchFamily="34" charset="0"/>
              <a:cs typeface="Times New Roman" panose="02020603050405020304" pitchFamily="18" charset="0"/>
            </a:endParaRPr>
          </a:p>
        </p:txBody>
      </p:sp>
      <p:pic>
        <p:nvPicPr>
          <p:cNvPr id="4" name="Graphic 3" descr="Bar graph with upward trend with solid fill">
            <a:extLst>
              <a:ext uri="{FF2B5EF4-FFF2-40B4-BE49-F238E27FC236}">
                <a16:creationId xmlns:a16="http://schemas.microsoft.com/office/drawing/2014/main" id="{9530274B-C90E-4F7C-A983-D5AF6F9786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3160" y="3218681"/>
            <a:ext cx="806101" cy="806101"/>
          </a:xfrm>
          <a:prstGeom prst="rect">
            <a:avLst/>
          </a:prstGeom>
        </p:spPr>
      </p:pic>
    </p:spTree>
    <p:extLst>
      <p:ext uri="{BB962C8B-B14F-4D97-AF65-F5344CB8AC3E}">
        <p14:creationId xmlns:p14="http://schemas.microsoft.com/office/powerpoint/2010/main" val="794294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42" presetClass="path" presetSubtype="0" accel="50000" decel="50000" fill="hold" grpId="0" nodeType="withEffect">
                                  <p:stCondLst>
                                    <p:cond delay="0"/>
                                  </p:stCondLst>
                                  <p:childTnLst>
                                    <p:animMotion origin="layout" path="M 5E-6 3.33333E-6 L 0.21198 0.00231 " pathEditMode="relative" rAng="0" ptsTypes="AA">
                                      <p:cBhvr>
                                        <p:cTn id="9" dur="2000" fill="hold"/>
                                        <p:tgtEl>
                                          <p:spTgt spid="7"/>
                                        </p:tgtEl>
                                        <p:attrNameLst>
                                          <p:attrName>ppt_x</p:attrName>
                                          <p:attrName>ppt_y</p:attrName>
                                        </p:attrNameLst>
                                      </p:cBhvr>
                                      <p:rCtr x="10599" y="116"/>
                                    </p:animMotion>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21" grpId="0" animBg="1"/>
      <p:bldP spid="22" grpId="0" animBg="1"/>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hevron 13"/>
          <p:cNvSpPr/>
          <p:nvPr/>
        </p:nvSpPr>
        <p:spPr>
          <a:xfrm>
            <a:off x="4223792" y="553"/>
            <a:ext cx="8307352" cy="437892"/>
          </a:xfrm>
          <a:prstGeom prst="chevron">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4" name="Pentagon 3"/>
          <p:cNvSpPr/>
          <p:nvPr/>
        </p:nvSpPr>
        <p:spPr>
          <a:xfrm>
            <a:off x="0" y="-1872"/>
            <a:ext cx="467544" cy="439200"/>
          </a:xfrm>
          <a:prstGeom prst="homePlate">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5" name="TextBox 4"/>
          <p:cNvSpPr txBox="1"/>
          <p:nvPr/>
        </p:nvSpPr>
        <p:spPr>
          <a:xfrm>
            <a:off x="942192" y="31660"/>
            <a:ext cx="3877280" cy="369332"/>
          </a:xfrm>
          <a:prstGeom prst="rect">
            <a:avLst/>
          </a:prstGeom>
          <a:noFill/>
        </p:spPr>
        <p:txBody>
          <a:bodyPr wrap="square" rtlCol="0">
            <a:spAutoFit/>
          </a:bodyPr>
          <a:lstStyle/>
          <a:p>
            <a:r>
              <a:rPr lang="fr-FR" dirty="0">
                <a:solidFill>
                  <a:prstClr val="black"/>
                </a:solidFill>
                <a:latin typeface="Century Gothic" panose="020B0502020202020204" pitchFamily="34" charset="0"/>
              </a:rPr>
              <a:t>INTRODUCTION</a:t>
            </a:r>
          </a:p>
        </p:txBody>
      </p:sp>
      <p:sp>
        <p:nvSpPr>
          <p:cNvPr id="11" name="Oval 10"/>
          <p:cNvSpPr/>
          <p:nvPr/>
        </p:nvSpPr>
        <p:spPr>
          <a:xfrm>
            <a:off x="4873033" y="74470"/>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solidFill>
                <a:prstClr val="white"/>
              </a:solidFill>
              <a:latin typeface="Caviar Dreams" pitchFamily="34" charset="0"/>
            </a:endParaRPr>
          </a:p>
        </p:txBody>
      </p:sp>
      <p:sp>
        <p:nvSpPr>
          <p:cNvPr id="56" name="Oval 55">
            <a:extLst>
              <a:ext uri="{FF2B5EF4-FFF2-40B4-BE49-F238E27FC236}">
                <a16:creationId xmlns:a16="http://schemas.microsoft.com/office/drawing/2014/main" id="{C6362156-3794-4CE7-ABF4-2BB41750F9BE}"/>
              </a:ext>
            </a:extLst>
          </p:cNvPr>
          <p:cNvSpPr/>
          <p:nvPr/>
        </p:nvSpPr>
        <p:spPr>
          <a:xfrm>
            <a:off x="5213821" y="83254"/>
            <a:ext cx="303576" cy="2785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solidFill>
                <a:prstClr val="white"/>
              </a:solidFill>
              <a:latin typeface="Caviar Dreams" pitchFamily="34" charset="0"/>
            </a:endParaRPr>
          </a:p>
        </p:txBody>
      </p:sp>
      <p:sp>
        <p:nvSpPr>
          <p:cNvPr id="37" name="Chevron 36"/>
          <p:cNvSpPr/>
          <p:nvPr/>
        </p:nvSpPr>
        <p:spPr>
          <a:xfrm>
            <a:off x="324439" y="811714"/>
            <a:ext cx="3681996" cy="144000"/>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8" name="Rectangle 37"/>
          <p:cNvSpPr/>
          <p:nvPr/>
        </p:nvSpPr>
        <p:spPr>
          <a:xfrm>
            <a:off x="1221258" y="435307"/>
            <a:ext cx="1713931" cy="307777"/>
          </a:xfrm>
          <a:prstGeom prst="rect">
            <a:avLst/>
          </a:prstGeom>
        </p:spPr>
        <p:txBody>
          <a:bodyPr wrap="none">
            <a:spAutoFit/>
          </a:bodyPr>
          <a:lstStyle/>
          <a:p>
            <a:pPr algn="ctr"/>
            <a:r>
              <a:rPr lang="fr-FR" sz="1400" b="1" dirty="0">
                <a:solidFill>
                  <a:prstClr val="black"/>
                </a:solidFill>
                <a:latin typeface="Century Gothic" panose="020B0502020202020204" pitchFamily="34" charset="0"/>
              </a:rPr>
              <a:t>Contexte général</a:t>
            </a:r>
            <a:endParaRPr lang="en-US" sz="1400" b="1" dirty="0">
              <a:solidFill>
                <a:prstClr val="black"/>
              </a:solidFill>
              <a:latin typeface="Century Gothic" panose="020B0502020202020204" pitchFamily="34" charset="0"/>
            </a:endParaRPr>
          </a:p>
        </p:txBody>
      </p:sp>
      <p:sp>
        <p:nvSpPr>
          <p:cNvPr id="39" name="Rectangle 38"/>
          <p:cNvSpPr/>
          <p:nvPr/>
        </p:nvSpPr>
        <p:spPr>
          <a:xfrm>
            <a:off x="7799763" y="475311"/>
            <a:ext cx="4051823" cy="307777"/>
          </a:xfrm>
          <a:prstGeom prst="rect">
            <a:avLst/>
          </a:prstGeom>
        </p:spPr>
        <p:txBody>
          <a:bodyPr wrap="square">
            <a:spAutoFit/>
          </a:bodyPr>
          <a:lstStyle/>
          <a:p>
            <a:pPr algn="ctr"/>
            <a:r>
              <a:rPr lang="fr-FR" sz="1400" b="1" dirty="0">
                <a:solidFill>
                  <a:prstClr val="black"/>
                </a:solidFill>
                <a:latin typeface="Century Gothic" panose="020B0502020202020204" pitchFamily="34" charset="0"/>
              </a:rPr>
              <a:t>Objectifs</a:t>
            </a:r>
            <a:endParaRPr lang="en-US" sz="1400" b="1" dirty="0">
              <a:solidFill>
                <a:prstClr val="black"/>
              </a:solidFill>
              <a:latin typeface="Century Gothic" panose="020B0502020202020204" pitchFamily="34" charset="0"/>
            </a:endParaRPr>
          </a:p>
        </p:txBody>
      </p:sp>
      <p:sp>
        <p:nvSpPr>
          <p:cNvPr id="41" name="Isosceles Triangle 35"/>
          <p:cNvSpPr/>
          <p:nvPr/>
        </p:nvSpPr>
        <p:spPr>
          <a:xfrm rot="10800000">
            <a:off x="1934224" y="996510"/>
            <a:ext cx="288000" cy="144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Oval 5"/>
          <p:cNvSpPr/>
          <p:nvPr/>
        </p:nvSpPr>
        <p:spPr>
          <a:xfrm>
            <a:off x="4531472" y="78539"/>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1</a:t>
            </a:r>
            <a:endParaRPr lang="en-US" dirty="0">
              <a:solidFill>
                <a:prstClr val="white"/>
              </a:solidFill>
              <a:latin typeface="Caviar Dreams" pitchFamily="34" charset="0"/>
            </a:endParaRPr>
          </a:p>
        </p:txBody>
      </p:sp>
      <p:sp>
        <p:nvSpPr>
          <p:cNvPr id="2" name="Espace réservé du numéro de diapositive 22">
            <a:extLst>
              <a:ext uri="{FF2B5EF4-FFF2-40B4-BE49-F238E27FC236}">
                <a16:creationId xmlns:a16="http://schemas.microsoft.com/office/drawing/2014/main" id="{FC4F4B00-DAD8-78EA-D415-8269C2BD305B}"/>
              </a:ext>
            </a:extLst>
          </p:cNvPr>
          <p:cNvSpPr>
            <a:spLocks noGrp="1"/>
          </p:cNvSpPr>
          <p:nvPr>
            <p:ph type="sldNum" sz="quarter" idx="12"/>
          </p:nvPr>
        </p:nvSpPr>
        <p:spPr>
          <a:xfrm>
            <a:off x="9325315" y="6438535"/>
            <a:ext cx="2743200" cy="365125"/>
          </a:xfrm>
        </p:spPr>
        <p:txBody>
          <a:bodyPr/>
          <a:lstStyle/>
          <a:p>
            <a:fld id="{BE7DC1A7-DA5D-45DE-8174-4FBCD0BDB448}" type="slidenum">
              <a:rPr lang="fr-FR" sz="1800" b="1" smtClean="0">
                <a:solidFill>
                  <a:schemeClr val="tx1"/>
                </a:solidFill>
              </a:rPr>
              <a:t>4</a:t>
            </a:fld>
            <a:endParaRPr lang="fr-FR" sz="1800" b="1" dirty="0">
              <a:solidFill>
                <a:schemeClr val="tx1"/>
              </a:solidFill>
            </a:endParaRPr>
          </a:p>
        </p:txBody>
      </p:sp>
      <p:sp>
        <p:nvSpPr>
          <p:cNvPr id="10" name="Chevron 36">
            <a:extLst>
              <a:ext uri="{FF2B5EF4-FFF2-40B4-BE49-F238E27FC236}">
                <a16:creationId xmlns:a16="http://schemas.microsoft.com/office/drawing/2014/main" id="{7498E795-0588-5D1B-E2EA-41868695BFDC}"/>
              </a:ext>
            </a:extLst>
          </p:cNvPr>
          <p:cNvSpPr/>
          <p:nvPr/>
        </p:nvSpPr>
        <p:spPr>
          <a:xfrm>
            <a:off x="4207157" y="819956"/>
            <a:ext cx="3681996" cy="144000"/>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12" name="Chevron 36">
            <a:extLst>
              <a:ext uri="{FF2B5EF4-FFF2-40B4-BE49-F238E27FC236}">
                <a16:creationId xmlns:a16="http://schemas.microsoft.com/office/drawing/2014/main" id="{D0D81680-1F8D-3C3B-0243-29296F3466F3}"/>
              </a:ext>
            </a:extLst>
          </p:cNvPr>
          <p:cNvSpPr/>
          <p:nvPr/>
        </p:nvSpPr>
        <p:spPr>
          <a:xfrm>
            <a:off x="8089875" y="811714"/>
            <a:ext cx="3681996" cy="144000"/>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18" name="Oval 17">
            <a:extLst>
              <a:ext uri="{FF2B5EF4-FFF2-40B4-BE49-F238E27FC236}">
                <a16:creationId xmlns:a16="http://schemas.microsoft.com/office/drawing/2014/main" id="{C83188B6-35C7-391E-C21F-6CA1F08EC2EB}"/>
              </a:ext>
            </a:extLst>
          </p:cNvPr>
          <p:cNvSpPr/>
          <p:nvPr/>
        </p:nvSpPr>
        <p:spPr>
          <a:xfrm>
            <a:off x="5552370" y="77041"/>
            <a:ext cx="303576" cy="2785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8" name="Bande diagonale 60">
            <a:extLst>
              <a:ext uri="{FF2B5EF4-FFF2-40B4-BE49-F238E27FC236}">
                <a16:creationId xmlns:a16="http://schemas.microsoft.com/office/drawing/2014/main" id="{946460DC-F590-3A72-A879-E1FF28935604}"/>
              </a:ext>
            </a:extLst>
          </p:cNvPr>
          <p:cNvSpPr/>
          <p:nvPr/>
        </p:nvSpPr>
        <p:spPr>
          <a:xfrm rot="2616170">
            <a:off x="2734365" y="3208509"/>
            <a:ext cx="7489093" cy="7132473"/>
          </a:xfrm>
          <a:prstGeom prst="diagStripe">
            <a:avLst>
              <a:gd name="adj" fmla="val 98942"/>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schemeClr val="tx1"/>
              </a:solidFill>
            </a:endParaRPr>
          </a:p>
        </p:txBody>
      </p:sp>
      <p:pic>
        <p:nvPicPr>
          <p:cNvPr id="15" name="Picture 6">
            <a:extLst>
              <a:ext uri="{FF2B5EF4-FFF2-40B4-BE49-F238E27FC236}">
                <a16:creationId xmlns:a16="http://schemas.microsoft.com/office/drawing/2014/main" id="{67AE43C2-5160-9CA4-A900-C28DC3D3FA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273" y="6286716"/>
            <a:ext cx="534542" cy="516944"/>
          </a:xfrm>
          <a:prstGeom prst="rect">
            <a:avLst/>
          </a:prstGeom>
        </p:spPr>
      </p:pic>
      <p:sp>
        <p:nvSpPr>
          <p:cNvPr id="23" name="Rectangle 22">
            <a:extLst>
              <a:ext uri="{FF2B5EF4-FFF2-40B4-BE49-F238E27FC236}">
                <a16:creationId xmlns:a16="http://schemas.microsoft.com/office/drawing/2014/main" id="{9ACD734D-BF9E-4CC9-8E29-E1D387158D67}"/>
              </a:ext>
            </a:extLst>
          </p:cNvPr>
          <p:cNvSpPr/>
          <p:nvPr/>
        </p:nvSpPr>
        <p:spPr>
          <a:xfrm>
            <a:off x="5246843" y="475312"/>
            <a:ext cx="1462260" cy="307777"/>
          </a:xfrm>
          <a:prstGeom prst="rect">
            <a:avLst/>
          </a:prstGeom>
        </p:spPr>
        <p:txBody>
          <a:bodyPr wrap="square">
            <a:spAutoFit/>
          </a:bodyPr>
          <a:lstStyle/>
          <a:p>
            <a:pPr algn="ctr"/>
            <a:r>
              <a:rPr lang="fr-FR" sz="1400" b="1" dirty="0">
                <a:solidFill>
                  <a:prstClr val="black"/>
                </a:solidFill>
                <a:latin typeface="Century Gothic" panose="020B0502020202020204" pitchFamily="34" charset="0"/>
              </a:rPr>
              <a:t>Problématique</a:t>
            </a:r>
            <a:endParaRPr lang="en-US" sz="1400" b="1" dirty="0">
              <a:solidFill>
                <a:prstClr val="black"/>
              </a:solidFill>
              <a:latin typeface="Century Gothic" panose="020B0502020202020204" pitchFamily="34" charset="0"/>
            </a:endParaRPr>
          </a:p>
        </p:txBody>
      </p:sp>
      <p:pic>
        <p:nvPicPr>
          <p:cNvPr id="9" name="Picture 8">
            <a:extLst>
              <a:ext uri="{FF2B5EF4-FFF2-40B4-BE49-F238E27FC236}">
                <a16:creationId xmlns:a16="http://schemas.microsoft.com/office/drawing/2014/main" id="{923526C7-7E0F-4227-A840-F92DBF5511CA}"/>
              </a:ext>
            </a:extLst>
          </p:cNvPr>
          <p:cNvPicPr>
            <a:picLocks noChangeAspect="1"/>
          </p:cNvPicPr>
          <p:nvPr/>
        </p:nvPicPr>
        <p:blipFill rotWithShape="1">
          <a:blip r:embed="rId4">
            <a:extLst>
              <a:ext uri="{28A0092B-C50C-407E-A947-70E740481C1C}">
                <a14:useLocalDpi xmlns:a14="http://schemas.microsoft.com/office/drawing/2010/main" val="0"/>
              </a:ext>
            </a:extLst>
          </a:blip>
          <a:srcRect t="13884" r="3228" b="12986"/>
          <a:stretch/>
        </p:blipFill>
        <p:spPr>
          <a:xfrm>
            <a:off x="939376" y="2392390"/>
            <a:ext cx="2193778" cy="948716"/>
          </a:xfrm>
          <a:prstGeom prst="rect">
            <a:avLst/>
          </a:prstGeom>
        </p:spPr>
      </p:pic>
      <p:pic>
        <p:nvPicPr>
          <p:cNvPr id="17" name="Picture 16">
            <a:extLst>
              <a:ext uri="{FF2B5EF4-FFF2-40B4-BE49-F238E27FC236}">
                <a16:creationId xmlns:a16="http://schemas.microsoft.com/office/drawing/2014/main" id="{8F9BB31C-A0B6-4D19-BB90-2D01CE3723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4009" y="3350226"/>
            <a:ext cx="2117076" cy="636776"/>
          </a:xfrm>
          <a:prstGeom prst="rect">
            <a:avLst/>
          </a:prstGeom>
        </p:spPr>
      </p:pic>
      <p:pic>
        <p:nvPicPr>
          <p:cNvPr id="20" name="Graphic 19" descr="Cow with solid fill">
            <a:extLst>
              <a:ext uri="{FF2B5EF4-FFF2-40B4-BE49-F238E27FC236}">
                <a16:creationId xmlns:a16="http://schemas.microsoft.com/office/drawing/2014/main" id="{DD3A5881-EFF6-4143-8D19-F46ABB91129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15044" y="3680935"/>
            <a:ext cx="914400" cy="914400"/>
          </a:xfrm>
          <a:prstGeom prst="rect">
            <a:avLst/>
          </a:prstGeom>
        </p:spPr>
      </p:pic>
      <p:pic>
        <p:nvPicPr>
          <p:cNvPr id="22" name="Graphic 21" descr="Plant with solid fill">
            <a:extLst>
              <a:ext uri="{FF2B5EF4-FFF2-40B4-BE49-F238E27FC236}">
                <a16:creationId xmlns:a16="http://schemas.microsoft.com/office/drawing/2014/main" id="{00BF7C08-3C1A-4EE5-B5A8-210E72AB15D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817402" y="1801314"/>
            <a:ext cx="914400" cy="914400"/>
          </a:xfrm>
          <a:prstGeom prst="rect">
            <a:avLst/>
          </a:prstGeom>
        </p:spPr>
      </p:pic>
      <p:sp>
        <p:nvSpPr>
          <p:cNvPr id="35" name="Rectangle : coins arrondis 23">
            <a:extLst>
              <a:ext uri="{FF2B5EF4-FFF2-40B4-BE49-F238E27FC236}">
                <a16:creationId xmlns:a16="http://schemas.microsoft.com/office/drawing/2014/main" id="{292D154A-1B5C-4F14-8856-9DB6A839D880}"/>
              </a:ext>
            </a:extLst>
          </p:cNvPr>
          <p:cNvSpPr/>
          <p:nvPr/>
        </p:nvSpPr>
        <p:spPr>
          <a:xfrm>
            <a:off x="5350538" y="3777344"/>
            <a:ext cx="5639758" cy="795629"/>
          </a:xfrm>
          <a:prstGeom prst="roundRect">
            <a:avLst/>
          </a:prstGeom>
          <a:noFill/>
          <a:ln>
            <a:solidFill>
              <a:srgbClr val="0099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rgbClr val="145A60"/>
                </a:solidFill>
                <a:latin typeface="Century Gothic" panose="020B0502020202020204" pitchFamily="34" charset="0"/>
                <a:cs typeface="Times New Roman" panose="02020603050405020304" pitchFamily="18" charset="0"/>
              </a:rPr>
              <a:t>Résilience des systèmes d'élevage</a:t>
            </a:r>
          </a:p>
        </p:txBody>
      </p:sp>
      <p:sp>
        <p:nvSpPr>
          <p:cNvPr id="49" name="Rectangle : coins arrondis 23">
            <a:extLst>
              <a:ext uri="{FF2B5EF4-FFF2-40B4-BE49-F238E27FC236}">
                <a16:creationId xmlns:a16="http://schemas.microsoft.com/office/drawing/2014/main" id="{899E8F8F-DC8C-4919-8BC0-C6F1F7D238FE}"/>
              </a:ext>
            </a:extLst>
          </p:cNvPr>
          <p:cNvSpPr/>
          <p:nvPr/>
        </p:nvSpPr>
        <p:spPr>
          <a:xfrm>
            <a:off x="5873732" y="1911782"/>
            <a:ext cx="3608134" cy="795629"/>
          </a:xfrm>
          <a:prstGeom prst="roundRect">
            <a:avLst/>
          </a:prstGeom>
          <a:noFill/>
          <a:ln>
            <a:solidFill>
              <a:srgbClr val="0099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rgbClr val="145A60"/>
                </a:solidFill>
                <a:latin typeface="Century Gothic" panose="020B0502020202020204" pitchFamily="34" charset="0"/>
                <a:cs typeface="Times New Roman" panose="02020603050405020304" pitchFamily="18" charset="0"/>
              </a:rPr>
              <a:t>Qualité des Fourrages</a:t>
            </a:r>
          </a:p>
        </p:txBody>
      </p:sp>
    </p:spTree>
    <p:extLst>
      <p:ext uri="{BB962C8B-B14F-4D97-AF65-F5344CB8AC3E}">
        <p14:creationId xmlns:p14="http://schemas.microsoft.com/office/powerpoint/2010/main" val="414985950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withEffect">
                                  <p:stCondLst>
                                    <p:cond delay="0"/>
                                  </p:stCondLst>
                                  <p:childTnLst>
                                    <p:animMotion origin="layout" path="M -3.33333E-6 3.33333E-6 L -0.31849 3.33333E-6 " pathEditMode="relative" rAng="0" ptsTypes="AA">
                                      <p:cBhvr>
                                        <p:cTn id="6" dur="1000" fill="hold"/>
                                        <p:tgtEl>
                                          <p:spTgt spid="6"/>
                                        </p:tgtEl>
                                        <p:attrNameLst>
                                          <p:attrName>ppt_x</p:attrName>
                                          <p:attrName>ppt_y</p:attrName>
                                        </p:attrNameLst>
                                      </p:cBhvr>
                                      <p:rCtr x="-15924" y="0"/>
                                    </p:animMotion>
                                  </p:childTnLst>
                                </p:cTn>
                              </p:par>
                              <p:par>
                                <p:cTn id="7" presetID="29"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anim calcmode="lin" valueType="num">
                                      <p:cBhvr>
                                        <p:cTn id="9" dur="500" fill="hold"/>
                                        <p:tgtEl>
                                          <p:spTgt spid="5"/>
                                        </p:tgtEl>
                                        <p:attrNameLst>
                                          <p:attrName>ppt_x</p:attrName>
                                        </p:attrNameLst>
                                      </p:cBhvr>
                                      <p:tavLst>
                                        <p:tav tm="0">
                                          <p:val>
                                            <p:strVal val="#ppt_x-.2"/>
                                          </p:val>
                                        </p:tav>
                                        <p:tav tm="100000">
                                          <p:val>
                                            <p:strVal val="#ppt_x"/>
                                          </p:val>
                                        </p:tav>
                                      </p:tavLst>
                                    </p:anim>
                                    <p:anim calcmode="lin" valueType="num">
                                      <p:cBhvr>
                                        <p:cTn id="10" dur="5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1" dur="500"/>
                                        <p:tgtEl>
                                          <p:spTgt spid="5"/>
                                        </p:tgtEl>
                                      </p:cBhvr>
                                    </p:animEffect>
                                  </p:childTnLst>
                                </p:cTn>
                              </p:par>
                              <p:par>
                                <p:cTn id="12" presetID="2" presetClass="entr" presetSubtype="8"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anim calcmode="lin" valueType="num">
                                      <p:cBhvr additive="base">
                                        <p:cTn id="14" dur="500" fill="hold"/>
                                        <p:tgtEl>
                                          <p:spTgt spid="37"/>
                                        </p:tgtEl>
                                        <p:attrNameLst>
                                          <p:attrName>ppt_x</p:attrName>
                                        </p:attrNameLst>
                                      </p:cBhvr>
                                      <p:tavLst>
                                        <p:tav tm="0">
                                          <p:val>
                                            <p:strVal val="0-#ppt_w/2"/>
                                          </p:val>
                                        </p:tav>
                                        <p:tav tm="100000">
                                          <p:val>
                                            <p:strVal val="#ppt_x"/>
                                          </p:val>
                                        </p:tav>
                                      </p:tavLst>
                                    </p:anim>
                                    <p:anim calcmode="lin" valueType="num">
                                      <p:cBhvr additive="base">
                                        <p:cTn id="15" dur="500" fill="hold"/>
                                        <p:tgtEl>
                                          <p:spTgt spid="37"/>
                                        </p:tgtEl>
                                        <p:attrNameLst>
                                          <p:attrName>ppt_y</p:attrName>
                                        </p:attrNameLst>
                                      </p:cBhvr>
                                      <p:tavLst>
                                        <p:tav tm="0">
                                          <p:val>
                                            <p:strVal val="#ppt_y"/>
                                          </p:val>
                                        </p:tav>
                                        <p:tav tm="100000">
                                          <p:val>
                                            <p:strVal val="#ppt_y"/>
                                          </p:val>
                                        </p:tav>
                                      </p:tavLst>
                                    </p:anim>
                                  </p:childTnLst>
                                </p:cTn>
                              </p:par>
                              <p:par>
                                <p:cTn id="16" presetID="2" presetClass="entr" presetSubtype="8" fill="hold" grpId="0" nodeType="withEffect">
                                  <p:stCondLst>
                                    <p:cond delay="0"/>
                                  </p:stCondLst>
                                  <p:childTnLst>
                                    <p:set>
                                      <p:cBhvr>
                                        <p:cTn id="17" dur="1" fill="hold">
                                          <p:stCondLst>
                                            <p:cond delay="0"/>
                                          </p:stCondLst>
                                        </p:cTn>
                                        <p:tgtEl>
                                          <p:spTgt spid="39"/>
                                        </p:tgtEl>
                                        <p:attrNameLst>
                                          <p:attrName>style.visibility</p:attrName>
                                        </p:attrNameLst>
                                      </p:cBhvr>
                                      <p:to>
                                        <p:strVal val="visible"/>
                                      </p:to>
                                    </p:set>
                                    <p:anim calcmode="lin" valueType="num">
                                      <p:cBhvr additive="base">
                                        <p:cTn id="18" dur="500" fill="hold"/>
                                        <p:tgtEl>
                                          <p:spTgt spid="39"/>
                                        </p:tgtEl>
                                        <p:attrNameLst>
                                          <p:attrName>ppt_x</p:attrName>
                                        </p:attrNameLst>
                                      </p:cBhvr>
                                      <p:tavLst>
                                        <p:tav tm="0">
                                          <p:val>
                                            <p:strVal val="0-#ppt_w/2"/>
                                          </p:val>
                                        </p:tav>
                                        <p:tav tm="100000">
                                          <p:val>
                                            <p:strVal val="#ppt_x"/>
                                          </p:val>
                                        </p:tav>
                                      </p:tavLst>
                                    </p:anim>
                                    <p:anim calcmode="lin" valueType="num">
                                      <p:cBhvr additive="base">
                                        <p:cTn id="19" dur="500" fill="hold"/>
                                        <p:tgtEl>
                                          <p:spTgt spid="39"/>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500" fill="hold"/>
                                        <p:tgtEl>
                                          <p:spTgt spid="38"/>
                                        </p:tgtEl>
                                        <p:attrNameLst>
                                          <p:attrName>ppt_x</p:attrName>
                                        </p:attrNameLst>
                                      </p:cBhvr>
                                      <p:tavLst>
                                        <p:tav tm="0">
                                          <p:val>
                                            <p:strVal val="0-#ppt_w/2"/>
                                          </p:val>
                                        </p:tav>
                                        <p:tav tm="100000">
                                          <p:val>
                                            <p:strVal val="#ppt_x"/>
                                          </p:val>
                                        </p:tav>
                                      </p:tavLst>
                                    </p:anim>
                                    <p:anim calcmode="lin" valueType="num">
                                      <p:cBhvr additive="base">
                                        <p:cTn id="23" dur="500" fill="hold"/>
                                        <p:tgtEl>
                                          <p:spTgt spid="38"/>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41"/>
                                        </p:tgtEl>
                                        <p:attrNameLst>
                                          <p:attrName>style.visibility</p:attrName>
                                        </p:attrNameLst>
                                      </p:cBhvr>
                                      <p:to>
                                        <p:strVal val="visible"/>
                                      </p:to>
                                    </p:set>
                                    <p:anim calcmode="lin" valueType="num">
                                      <p:cBhvr additive="base">
                                        <p:cTn id="26" dur="500" fill="hold"/>
                                        <p:tgtEl>
                                          <p:spTgt spid="41"/>
                                        </p:tgtEl>
                                        <p:attrNameLst>
                                          <p:attrName>ppt_x</p:attrName>
                                        </p:attrNameLst>
                                      </p:cBhvr>
                                      <p:tavLst>
                                        <p:tav tm="0">
                                          <p:val>
                                            <p:strVal val="0-#ppt_w/2"/>
                                          </p:val>
                                        </p:tav>
                                        <p:tav tm="100000">
                                          <p:val>
                                            <p:strVal val="#ppt_x"/>
                                          </p:val>
                                        </p:tav>
                                      </p:tavLst>
                                    </p:anim>
                                    <p:anim calcmode="lin" valueType="num">
                                      <p:cBhvr additive="base">
                                        <p:cTn id="27" dur="500" fill="hold"/>
                                        <p:tgtEl>
                                          <p:spTgt spid="41"/>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0-#ppt_w/2"/>
                                          </p:val>
                                        </p:tav>
                                        <p:tav tm="100000">
                                          <p:val>
                                            <p:strVal val="#ppt_x"/>
                                          </p:val>
                                        </p:tav>
                                      </p:tavLst>
                                    </p:anim>
                                    <p:anim calcmode="lin" valueType="num">
                                      <p:cBhvr additive="base">
                                        <p:cTn id="31" dur="500" fill="hold"/>
                                        <p:tgtEl>
                                          <p:spTgt spid="10"/>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additive="base">
                                        <p:cTn id="34" dur="500" fill="hold"/>
                                        <p:tgtEl>
                                          <p:spTgt spid="12"/>
                                        </p:tgtEl>
                                        <p:attrNameLst>
                                          <p:attrName>ppt_x</p:attrName>
                                        </p:attrNameLst>
                                      </p:cBhvr>
                                      <p:tavLst>
                                        <p:tav tm="0">
                                          <p:val>
                                            <p:strVal val="0-#ppt_w/2"/>
                                          </p:val>
                                        </p:tav>
                                        <p:tav tm="100000">
                                          <p:val>
                                            <p:strVal val="#ppt_x"/>
                                          </p:val>
                                        </p:tav>
                                      </p:tavLst>
                                    </p:anim>
                                    <p:anim calcmode="lin" valueType="num">
                                      <p:cBhvr additive="base">
                                        <p:cTn id="35"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500"/>
                                        <p:tgtEl>
                                          <p:spTgt spid="4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500"/>
                                        <p:tgtEl>
                                          <p:spTgt spid="35"/>
                                        </p:tgtEl>
                                      </p:cBhvr>
                                    </p:animEffect>
                                  </p:childTnLst>
                                </p:cTn>
                              </p:par>
                              <p:par>
                                <p:cTn id="49" presetID="10"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7" grpId="0" animBg="1"/>
      <p:bldP spid="38" grpId="0"/>
      <p:bldP spid="39" grpId="0"/>
      <p:bldP spid="41" grpId="0" animBg="1"/>
      <p:bldP spid="6" grpId="0" animBg="1"/>
      <p:bldP spid="10" grpId="0" animBg="1"/>
      <p:bldP spid="12" grpId="0" animBg="1"/>
      <p:bldP spid="35" grpId="0" animBg="1"/>
      <p:bldP spid="4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hevron 36">
            <a:extLst>
              <a:ext uri="{FF2B5EF4-FFF2-40B4-BE49-F238E27FC236}">
                <a16:creationId xmlns:a16="http://schemas.microsoft.com/office/drawing/2014/main" id="{50A25F87-D420-B08F-5D79-70A7013C1E4B}"/>
              </a:ext>
            </a:extLst>
          </p:cNvPr>
          <p:cNvSpPr/>
          <p:nvPr/>
        </p:nvSpPr>
        <p:spPr>
          <a:xfrm>
            <a:off x="324439" y="811714"/>
            <a:ext cx="5342946" cy="144000"/>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7" name="Isosceles Triangle 35">
            <a:extLst>
              <a:ext uri="{FF2B5EF4-FFF2-40B4-BE49-F238E27FC236}">
                <a16:creationId xmlns:a16="http://schemas.microsoft.com/office/drawing/2014/main" id="{A0207106-7C32-846D-B5E4-49D9ED2EA3CA}"/>
              </a:ext>
            </a:extLst>
          </p:cNvPr>
          <p:cNvSpPr/>
          <p:nvPr/>
        </p:nvSpPr>
        <p:spPr>
          <a:xfrm rot="10800000">
            <a:off x="2756432" y="994899"/>
            <a:ext cx="288000" cy="144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Chevron 36">
            <a:extLst>
              <a:ext uri="{FF2B5EF4-FFF2-40B4-BE49-F238E27FC236}">
                <a16:creationId xmlns:a16="http://schemas.microsoft.com/office/drawing/2014/main" id="{8F37646C-4865-7488-03FB-1BA16233E9DB}"/>
              </a:ext>
            </a:extLst>
          </p:cNvPr>
          <p:cNvSpPr/>
          <p:nvPr/>
        </p:nvSpPr>
        <p:spPr>
          <a:xfrm>
            <a:off x="6217920" y="811714"/>
            <a:ext cx="5342946" cy="144000"/>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9" name="Rectangle 8">
            <a:extLst>
              <a:ext uri="{FF2B5EF4-FFF2-40B4-BE49-F238E27FC236}">
                <a16:creationId xmlns:a16="http://schemas.microsoft.com/office/drawing/2014/main" id="{2318BE39-2426-87A4-8CB8-62DB3A549F5E}"/>
              </a:ext>
            </a:extLst>
          </p:cNvPr>
          <p:cNvSpPr/>
          <p:nvPr/>
        </p:nvSpPr>
        <p:spPr>
          <a:xfrm>
            <a:off x="2312513" y="486759"/>
            <a:ext cx="1157689" cy="307777"/>
          </a:xfrm>
          <a:prstGeom prst="rect">
            <a:avLst/>
          </a:prstGeom>
        </p:spPr>
        <p:txBody>
          <a:bodyPr wrap="none">
            <a:spAutoFit/>
          </a:bodyPr>
          <a:lstStyle/>
          <a:p>
            <a:pPr algn="ctr"/>
            <a:r>
              <a:rPr lang="fr-FR" sz="1400" b="1" dirty="0">
                <a:solidFill>
                  <a:prstClr val="black"/>
                </a:solidFill>
                <a:latin typeface="Century Gothic" panose="020B0502020202020204" pitchFamily="34" charset="0"/>
              </a:rPr>
              <a:t>Conclusion</a:t>
            </a:r>
            <a:endParaRPr lang="en-US" sz="1400" b="1" dirty="0">
              <a:solidFill>
                <a:prstClr val="black"/>
              </a:solidFill>
              <a:latin typeface="Century Gothic" panose="020B0502020202020204" pitchFamily="34" charset="0"/>
            </a:endParaRPr>
          </a:p>
        </p:txBody>
      </p:sp>
      <p:sp>
        <p:nvSpPr>
          <p:cNvPr id="10" name="Rectangle 9">
            <a:extLst>
              <a:ext uri="{FF2B5EF4-FFF2-40B4-BE49-F238E27FC236}">
                <a16:creationId xmlns:a16="http://schemas.microsoft.com/office/drawing/2014/main" id="{DB7BAAFA-DFAF-897C-6EAE-F323DE44C007}"/>
              </a:ext>
            </a:extLst>
          </p:cNvPr>
          <p:cNvSpPr/>
          <p:nvPr/>
        </p:nvSpPr>
        <p:spPr>
          <a:xfrm>
            <a:off x="7664468" y="503937"/>
            <a:ext cx="2121886" cy="307777"/>
          </a:xfrm>
          <a:prstGeom prst="rect">
            <a:avLst/>
          </a:prstGeom>
        </p:spPr>
        <p:txBody>
          <a:bodyPr wrap="square">
            <a:spAutoFit/>
          </a:bodyPr>
          <a:lstStyle/>
          <a:p>
            <a:pPr algn="ctr"/>
            <a:r>
              <a:rPr lang="fr-FR" sz="1400" b="1" dirty="0">
                <a:solidFill>
                  <a:prstClr val="black"/>
                </a:solidFill>
                <a:latin typeface="Century Gothic" panose="020B0502020202020204" pitchFamily="34" charset="0"/>
              </a:rPr>
              <a:t>Recommandations</a:t>
            </a:r>
            <a:endParaRPr lang="en-US" sz="1400" b="1" dirty="0">
              <a:solidFill>
                <a:prstClr val="black"/>
              </a:solidFill>
              <a:latin typeface="Century Gothic" panose="020B0502020202020204" pitchFamily="34" charset="0"/>
            </a:endParaRPr>
          </a:p>
        </p:txBody>
      </p:sp>
      <p:grpSp>
        <p:nvGrpSpPr>
          <p:cNvPr id="44" name="Google Shape;1293;p26">
            <a:extLst>
              <a:ext uri="{FF2B5EF4-FFF2-40B4-BE49-F238E27FC236}">
                <a16:creationId xmlns:a16="http://schemas.microsoft.com/office/drawing/2014/main" id="{E2C2CC6F-D9AF-C64A-9CD1-1A5E783803CD}"/>
              </a:ext>
            </a:extLst>
          </p:cNvPr>
          <p:cNvGrpSpPr/>
          <p:nvPr/>
        </p:nvGrpSpPr>
        <p:grpSpPr>
          <a:xfrm>
            <a:off x="9786354" y="1373058"/>
            <a:ext cx="1933493" cy="3146408"/>
            <a:chOff x="808111" y="-20084"/>
            <a:chExt cx="3896959" cy="5507649"/>
          </a:xfrm>
        </p:grpSpPr>
        <p:grpSp>
          <p:nvGrpSpPr>
            <p:cNvPr id="45" name="Google Shape;1294;p26">
              <a:extLst>
                <a:ext uri="{FF2B5EF4-FFF2-40B4-BE49-F238E27FC236}">
                  <a16:creationId xmlns:a16="http://schemas.microsoft.com/office/drawing/2014/main" id="{6EAA95E0-BEEA-A7AD-C8D1-407414F9ACBA}"/>
                </a:ext>
              </a:extLst>
            </p:cNvPr>
            <p:cNvGrpSpPr/>
            <p:nvPr/>
          </p:nvGrpSpPr>
          <p:grpSpPr>
            <a:xfrm>
              <a:off x="3942094" y="-1847"/>
              <a:ext cx="762976" cy="3863294"/>
              <a:chOff x="3942094" y="-1847"/>
              <a:chExt cx="762976" cy="3863294"/>
            </a:xfrm>
          </p:grpSpPr>
          <p:sp>
            <p:nvSpPr>
              <p:cNvPr id="62" name="Google Shape;1295;p26">
                <a:extLst>
                  <a:ext uri="{FF2B5EF4-FFF2-40B4-BE49-F238E27FC236}">
                    <a16:creationId xmlns:a16="http://schemas.microsoft.com/office/drawing/2014/main" id="{6FAABADD-FB43-1445-4563-8EE2632C8A90}"/>
                  </a:ext>
                </a:extLst>
              </p:cNvPr>
              <p:cNvSpPr/>
              <p:nvPr/>
            </p:nvSpPr>
            <p:spPr>
              <a:xfrm>
                <a:off x="4288244" y="-1847"/>
                <a:ext cx="72000" cy="2651760"/>
              </a:xfrm>
              <a:prstGeom prst="rect">
                <a:avLst/>
              </a:prstGeom>
              <a:solidFill>
                <a:srgbClr val="1ED0A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0"/>
                  <a:buFont typeface="Calibri"/>
                  <a:buNone/>
                </a:pPr>
                <a:endParaRPr sz="2700" b="0" i="0" u="none" strike="noStrike" cap="none">
                  <a:solidFill>
                    <a:srgbClr val="000000"/>
                  </a:solidFill>
                  <a:latin typeface="Arial"/>
                  <a:ea typeface="Arial"/>
                  <a:cs typeface="Arial"/>
                  <a:sym typeface="Arial"/>
                </a:endParaRPr>
              </a:p>
            </p:txBody>
          </p:sp>
          <p:sp>
            <p:nvSpPr>
              <p:cNvPr id="66" name="Google Shape;1296;p26">
                <a:extLst>
                  <a:ext uri="{FF2B5EF4-FFF2-40B4-BE49-F238E27FC236}">
                    <a16:creationId xmlns:a16="http://schemas.microsoft.com/office/drawing/2014/main" id="{E022F7AC-4E3A-6FCA-AAB6-6B970F485CA2}"/>
                  </a:ext>
                </a:extLst>
              </p:cNvPr>
              <p:cNvSpPr/>
              <p:nvPr/>
            </p:nvSpPr>
            <p:spPr>
              <a:xfrm rot="5400000" flipH="1">
                <a:off x="3694759" y="2851136"/>
                <a:ext cx="1257646" cy="762976"/>
              </a:xfrm>
              <a:custGeom>
                <a:avLst/>
                <a:gdLst/>
                <a:ahLst/>
                <a:cxnLst/>
                <a:rect l="l" t="t" r="r" b="b"/>
                <a:pathLst>
                  <a:path w="1075004" h="652173" extrusionOk="0">
                    <a:moveTo>
                      <a:pt x="782320" y="253919"/>
                    </a:moveTo>
                    <a:cubicBezTo>
                      <a:pt x="781500" y="263286"/>
                      <a:pt x="773242" y="270216"/>
                      <a:pt x="763875" y="269396"/>
                    </a:cubicBezTo>
                    <a:cubicBezTo>
                      <a:pt x="649707" y="259408"/>
                      <a:pt x="535539" y="249420"/>
                      <a:pt x="421371" y="239431"/>
                    </a:cubicBezTo>
                    <a:lnTo>
                      <a:pt x="421370" y="253854"/>
                    </a:lnTo>
                    <a:lnTo>
                      <a:pt x="447078" y="253854"/>
                    </a:lnTo>
                    <a:cubicBezTo>
                      <a:pt x="456482" y="253853"/>
                      <a:pt x="464104" y="261477"/>
                      <a:pt x="464104" y="270880"/>
                    </a:cubicBezTo>
                    <a:lnTo>
                      <a:pt x="464104" y="270879"/>
                    </a:lnTo>
                    <a:cubicBezTo>
                      <a:pt x="464104" y="280282"/>
                      <a:pt x="456482" y="287905"/>
                      <a:pt x="447079" y="287905"/>
                    </a:cubicBezTo>
                    <a:cubicBezTo>
                      <a:pt x="438509" y="287905"/>
                      <a:pt x="429940" y="287905"/>
                      <a:pt x="421371" y="287905"/>
                    </a:cubicBezTo>
                    <a:lnTo>
                      <a:pt x="421371" y="311227"/>
                    </a:lnTo>
                    <a:lnTo>
                      <a:pt x="447078" y="311227"/>
                    </a:lnTo>
                    <a:cubicBezTo>
                      <a:pt x="456482" y="311227"/>
                      <a:pt x="464104" y="318850"/>
                      <a:pt x="464104" y="328253"/>
                    </a:cubicBezTo>
                    <a:lnTo>
                      <a:pt x="464104" y="328253"/>
                    </a:lnTo>
                    <a:cubicBezTo>
                      <a:pt x="464104" y="337655"/>
                      <a:pt x="456482" y="345279"/>
                      <a:pt x="447079" y="345279"/>
                    </a:cubicBezTo>
                    <a:cubicBezTo>
                      <a:pt x="438510" y="345279"/>
                      <a:pt x="429940" y="345279"/>
                      <a:pt x="421371" y="345279"/>
                    </a:cubicBezTo>
                    <a:lnTo>
                      <a:pt x="421371" y="368601"/>
                    </a:lnTo>
                    <a:lnTo>
                      <a:pt x="447078" y="368601"/>
                    </a:lnTo>
                    <a:cubicBezTo>
                      <a:pt x="456482" y="368601"/>
                      <a:pt x="464104" y="376224"/>
                      <a:pt x="464104" y="385627"/>
                    </a:cubicBezTo>
                    <a:lnTo>
                      <a:pt x="464104" y="385627"/>
                    </a:lnTo>
                    <a:cubicBezTo>
                      <a:pt x="464104" y="395030"/>
                      <a:pt x="456481" y="402652"/>
                      <a:pt x="447079" y="402653"/>
                    </a:cubicBezTo>
                    <a:cubicBezTo>
                      <a:pt x="438509" y="402653"/>
                      <a:pt x="429940" y="402652"/>
                      <a:pt x="421371" y="402653"/>
                    </a:cubicBezTo>
                    <a:lnTo>
                      <a:pt x="421370" y="417162"/>
                    </a:lnTo>
                    <a:lnTo>
                      <a:pt x="762268" y="381333"/>
                    </a:lnTo>
                    <a:cubicBezTo>
                      <a:pt x="771619" y="380350"/>
                      <a:pt x="779997" y="387134"/>
                      <a:pt x="780980" y="396486"/>
                    </a:cubicBezTo>
                    <a:cubicBezTo>
                      <a:pt x="781963" y="405837"/>
                      <a:pt x="775179" y="414214"/>
                      <a:pt x="765828" y="415197"/>
                    </a:cubicBezTo>
                    <a:cubicBezTo>
                      <a:pt x="649182" y="427457"/>
                      <a:pt x="532538" y="439718"/>
                      <a:pt x="415893" y="451977"/>
                    </a:cubicBezTo>
                    <a:cubicBezTo>
                      <a:pt x="406541" y="452960"/>
                      <a:pt x="398164" y="446176"/>
                      <a:pt x="397181" y="436824"/>
                    </a:cubicBezTo>
                    <a:cubicBezTo>
                      <a:pt x="396959" y="434720"/>
                      <a:pt x="397132" y="432665"/>
                      <a:pt x="398889" y="431060"/>
                    </a:cubicBezTo>
                    <a:lnTo>
                      <a:pt x="398669" y="430531"/>
                    </a:lnTo>
                    <a:lnTo>
                      <a:pt x="398669" y="402653"/>
                    </a:lnTo>
                    <a:lnTo>
                      <a:pt x="372962" y="402653"/>
                    </a:lnTo>
                    <a:cubicBezTo>
                      <a:pt x="363559" y="402653"/>
                      <a:pt x="355936" y="395031"/>
                      <a:pt x="355936" y="385627"/>
                    </a:cubicBezTo>
                    <a:cubicBezTo>
                      <a:pt x="355936" y="376224"/>
                      <a:pt x="363559" y="368601"/>
                      <a:pt x="372962" y="368601"/>
                    </a:cubicBezTo>
                    <a:lnTo>
                      <a:pt x="398669" y="368601"/>
                    </a:lnTo>
                    <a:lnTo>
                      <a:pt x="398670" y="345279"/>
                    </a:lnTo>
                    <a:lnTo>
                      <a:pt x="372962" y="345279"/>
                    </a:lnTo>
                    <a:cubicBezTo>
                      <a:pt x="363559" y="345279"/>
                      <a:pt x="355937" y="337656"/>
                      <a:pt x="355936" y="328253"/>
                    </a:cubicBezTo>
                    <a:cubicBezTo>
                      <a:pt x="355937" y="318850"/>
                      <a:pt x="363559" y="311227"/>
                      <a:pt x="372962" y="311228"/>
                    </a:cubicBezTo>
                    <a:lnTo>
                      <a:pt x="398669" y="311227"/>
                    </a:lnTo>
                    <a:lnTo>
                      <a:pt x="398669" y="287905"/>
                    </a:lnTo>
                    <a:lnTo>
                      <a:pt x="372962" y="287905"/>
                    </a:lnTo>
                    <a:cubicBezTo>
                      <a:pt x="363559" y="287905"/>
                      <a:pt x="355936" y="280283"/>
                      <a:pt x="355936" y="270880"/>
                    </a:cubicBezTo>
                    <a:cubicBezTo>
                      <a:pt x="355936" y="261477"/>
                      <a:pt x="363559" y="253854"/>
                      <a:pt x="372962" y="253854"/>
                    </a:cubicBezTo>
                    <a:lnTo>
                      <a:pt x="398670" y="253854"/>
                    </a:lnTo>
                    <a:lnTo>
                      <a:pt x="398670" y="226224"/>
                    </a:lnTo>
                    <a:cubicBezTo>
                      <a:pt x="398670" y="225699"/>
                      <a:pt x="398705" y="225182"/>
                      <a:pt x="399282" y="224745"/>
                    </a:cubicBezTo>
                    <a:lnTo>
                      <a:pt x="397876" y="220285"/>
                    </a:lnTo>
                    <a:cubicBezTo>
                      <a:pt x="398695" y="210917"/>
                      <a:pt x="406953" y="203988"/>
                      <a:pt x="416321" y="204807"/>
                    </a:cubicBezTo>
                    <a:lnTo>
                      <a:pt x="766843" y="235474"/>
                    </a:lnTo>
                    <a:cubicBezTo>
                      <a:pt x="776210" y="236294"/>
                      <a:pt x="783140" y="244551"/>
                      <a:pt x="782320" y="253919"/>
                    </a:cubicBezTo>
                    <a:close/>
                    <a:moveTo>
                      <a:pt x="787242" y="326087"/>
                    </a:moveTo>
                    <a:lnTo>
                      <a:pt x="785600" y="324445"/>
                    </a:lnTo>
                    <a:lnTo>
                      <a:pt x="785600" y="237207"/>
                    </a:lnTo>
                    <a:cubicBezTo>
                      <a:pt x="785600" y="202145"/>
                      <a:pt x="757177" y="173722"/>
                      <a:pt x="722116" y="173722"/>
                    </a:cubicBezTo>
                    <a:lnTo>
                      <a:pt x="634876" y="173722"/>
                    </a:lnTo>
                    <a:cubicBezTo>
                      <a:pt x="608806" y="147651"/>
                      <a:pt x="582735" y="121579"/>
                      <a:pt x="556664" y="95509"/>
                    </a:cubicBezTo>
                    <a:cubicBezTo>
                      <a:pt x="429319" y="-31836"/>
                      <a:pt x="222853" y="-31836"/>
                      <a:pt x="95508" y="95509"/>
                    </a:cubicBezTo>
                    <a:cubicBezTo>
                      <a:pt x="31836" y="159181"/>
                      <a:pt x="0" y="242634"/>
                      <a:pt x="0" y="326087"/>
                    </a:cubicBezTo>
                    <a:cubicBezTo>
                      <a:pt x="0" y="409540"/>
                      <a:pt x="31836" y="492992"/>
                      <a:pt x="95508" y="556665"/>
                    </a:cubicBezTo>
                    <a:cubicBezTo>
                      <a:pt x="222853" y="684010"/>
                      <a:pt x="429320" y="684010"/>
                      <a:pt x="556665" y="556665"/>
                    </a:cubicBezTo>
                    <a:lnTo>
                      <a:pt x="634877" y="478452"/>
                    </a:lnTo>
                    <a:lnTo>
                      <a:pt x="722116" y="478453"/>
                    </a:lnTo>
                    <a:cubicBezTo>
                      <a:pt x="757178" y="478452"/>
                      <a:pt x="785600" y="450030"/>
                      <a:pt x="785600" y="414968"/>
                    </a:cubicBezTo>
                    <a:lnTo>
                      <a:pt x="785600" y="327729"/>
                    </a:lnTo>
                    <a:close/>
                    <a:moveTo>
                      <a:pt x="893383" y="437430"/>
                    </a:moveTo>
                    <a:lnTo>
                      <a:pt x="893383" y="214743"/>
                    </a:lnTo>
                    <a:cubicBezTo>
                      <a:pt x="893383" y="198561"/>
                      <a:pt x="880265" y="185442"/>
                      <a:pt x="864082" y="185442"/>
                    </a:cubicBezTo>
                    <a:cubicBezTo>
                      <a:pt x="847900" y="185442"/>
                      <a:pt x="834781" y="198561"/>
                      <a:pt x="834781" y="214743"/>
                    </a:cubicBezTo>
                    <a:lnTo>
                      <a:pt x="834781" y="437431"/>
                    </a:lnTo>
                    <a:cubicBezTo>
                      <a:pt x="834781" y="453613"/>
                      <a:pt x="847900" y="466732"/>
                      <a:pt x="864082" y="466732"/>
                    </a:cubicBezTo>
                    <a:lnTo>
                      <a:pt x="864082" y="466731"/>
                    </a:lnTo>
                    <a:cubicBezTo>
                      <a:pt x="880265" y="466731"/>
                      <a:pt x="893383" y="453613"/>
                      <a:pt x="893383" y="437430"/>
                    </a:cubicBezTo>
                    <a:close/>
                    <a:moveTo>
                      <a:pt x="984194" y="425710"/>
                    </a:moveTo>
                    <a:lnTo>
                      <a:pt x="984193" y="226464"/>
                    </a:lnTo>
                    <a:cubicBezTo>
                      <a:pt x="984193" y="210281"/>
                      <a:pt x="971075" y="197163"/>
                      <a:pt x="954893" y="197162"/>
                    </a:cubicBezTo>
                    <a:cubicBezTo>
                      <a:pt x="938710" y="197163"/>
                      <a:pt x="925591" y="210281"/>
                      <a:pt x="925591" y="226464"/>
                    </a:cubicBezTo>
                    <a:lnTo>
                      <a:pt x="925591" y="425710"/>
                    </a:lnTo>
                    <a:cubicBezTo>
                      <a:pt x="925591" y="441893"/>
                      <a:pt x="938710" y="455012"/>
                      <a:pt x="954893" y="455012"/>
                    </a:cubicBezTo>
                    <a:lnTo>
                      <a:pt x="954893" y="455011"/>
                    </a:lnTo>
                    <a:cubicBezTo>
                      <a:pt x="971075" y="455011"/>
                      <a:pt x="984194" y="441892"/>
                      <a:pt x="984194" y="425710"/>
                    </a:cubicBezTo>
                    <a:close/>
                    <a:moveTo>
                      <a:pt x="1075004" y="402269"/>
                    </a:moveTo>
                    <a:lnTo>
                      <a:pt x="1075004" y="249904"/>
                    </a:lnTo>
                    <a:cubicBezTo>
                      <a:pt x="1075004" y="233721"/>
                      <a:pt x="1061885" y="220603"/>
                      <a:pt x="1045703" y="220603"/>
                    </a:cubicBezTo>
                    <a:cubicBezTo>
                      <a:pt x="1029520" y="220603"/>
                      <a:pt x="1016402" y="233721"/>
                      <a:pt x="1016402" y="249904"/>
                    </a:cubicBezTo>
                    <a:lnTo>
                      <a:pt x="1016402" y="402269"/>
                    </a:lnTo>
                    <a:cubicBezTo>
                      <a:pt x="1016402" y="418452"/>
                      <a:pt x="1029520" y="431570"/>
                      <a:pt x="1045703" y="431570"/>
                    </a:cubicBezTo>
                    <a:lnTo>
                      <a:pt x="1045703" y="431570"/>
                    </a:lnTo>
                    <a:cubicBezTo>
                      <a:pt x="1061885" y="431570"/>
                      <a:pt x="1075004" y="418451"/>
                      <a:pt x="1075004" y="402269"/>
                    </a:cubicBezTo>
                    <a:close/>
                  </a:path>
                </a:pathLst>
              </a:custGeom>
              <a:solidFill>
                <a:srgbClr val="1ED0A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46" name="Google Shape;1297;p26">
              <a:extLst>
                <a:ext uri="{FF2B5EF4-FFF2-40B4-BE49-F238E27FC236}">
                  <a16:creationId xmlns:a16="http://schemas.microsoft.com/office/drawing/2014/main" id="{754B6B63-90B8-C837-FB26-1BA6EBD0A6A8}"/>
                </a:ext>
              </a:extLst>
            </p:cNvPr>
            <p:cNvGrpSpPr/>
            <p:nvPr/>
          </p:nvGrpSpPr>
          <p:grpSpPr>
            <a:xfrm>
              <a:off x="3158599" y="-1847"/>
              <a:ext cx="762976" cy="2936601"/>
              <a:chOff x="3158599" y="-1847"/>
              <a:chExt cx="762976" cy="2936601"/>
            </a:xfrm>
          </p:grpSpPr>
          <p:sp>
            <p:nvSpPr>
              <p:cNvPr id="60" name="Google Shape;1298;p26">
                <a:extLst>
                  <a:ext uri="{FF2B5EF4-FFF2-40B4-BE49-F238E27FC236}">
                    <a16:creationId xmlns:a16="http://schemas.microsoft.com/office/drawing/2014/main" id="{30D0B0E5-A4D9-3487-E639-1E058C282382}"/>
                  </a:ext>
                </a:extLst>
              </p:cNvPr>
              <p:cNvSpPr/>
              <p:nvPr/>
            </p:nvSpPr>
            <p:spPr>
              <a:xfrm>
                <a:off x="3501625" y="-1847"/>
                <a:ext cx="72000" cy="1737360"/>
              </a:xfrm>
              <a:prstGeom prst="rect">
                <a:avLst/>
              </a:prstGeom>
              <a:solidFill>
                <a:srgbClr val="008080"/>
              </a:solidFill>
              <a:ln>
                <a:solidFill>
                  <a:srgbClr val="008080"/>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0"/>
                  <a:buFont typeface="Calibri"/>
                  <a:buNone/>
                </a:pPr>
                <a:endParaRPr sz="2700" b="0" i="0" u="none" strike="noStrike" cap="none">
                  <a:solidFill>
                    <a:srgbClr val="000000"/>
                  </a:solidFill>
                  <a:latin typeface="Arial"/>
                  <a:ea typeface="Arial"/>
                  <a:cs typeface="Arial"/>
                  <a:sym typeface="Arial"/>
                </a:endParaRPr>
              </a:p>
            </p:txBody>
          </p:sp>
          <p:sp>
            <p:nvSpPr>
              <p:cNvPr id="61" name="Google Shape;1299;p26">
                <a:extLst>
                  <a:ext uri="{FF2B5EF4-FFF2-40B4-BE49-F238E27FC236}">
                    <a16:creationId xmlns:a16="http://schemas.microsoft.com/office/drawing/2014/main" id="{8ED9A264-EA1E-8E0D-5FBC-1EC65D080E1E}"/>
                  </a:ext>
                </a:extLst>
              </p:cNvPr>
              <p:cNvSpPr/>
              <p:nvPr/>
            </p:nvSpPr>
            <p:spPr>
              <a:xfrm rot="5400000" flipH="1">
                <a:off x="2911264" y="1924443"/>
                <a:ext cx="1257646" cy="762976"/>
              </a:xfrm>
              <a:custGeom>
                <a:avLst/>
                <a:gdLst/>
                <a:ahLst/>
                <a:cxnLst/>
                <a:rect l="l" t="t" r="r" b="b"/>
                <a:pathLst>
                  <a:path w="1075004" h="652173" extrusionOk="0">
                    <a:moveTo>
                      <a:pt x="782320" y="253919"/>
                    </a:moveTo>
                    <a:cubicBezTo>
                      <a:pt x="781500" y="263286"/>
                      <a:pt x="773242" y="270215"/>
                      <a:pt x="763875" y="269396"/>
                    </a:cubicBezTo>
                    <a:cubicBezTo>
                      <a:pt x="649707" y="259408"/>
                      <a:pt x="535539" y="249420"/>
                      <a:pt x="421371" y="239431"/>
                    </a:cubicBezTo>
                    <a:lnTo>
                      <a:pt x="421370" y="253854"/>
                    </a:lnTo>
                    <a:lnTo>
                      <a:pt x="447078" y="253854"/>
                    </a:lnTo>
                    <a:cubicBezTo>
                      <a:pt x="456482" y="253853"/>
                      <a:pt x="464104" y="261476"/>
                      <a:pt x="464104" y="270880"/>
                    </a:cubicBezTo>
                    <a:lnTo>
                      <a:pt x="464104" y="270879"/>
                    </a:lnTo>
                    <a:cubicBezTo>
                      <a:pt x="464104" y="280282"/>
                      <a:pt x="456482" y="287905"/>
                      <a:pt x="447079" y="287905"/>
                    </a:cubicBezTo>
                    <a:cubicBezTo>
                      <a:pt x="438509" y="287905"/>
                      <a:pt x="429940" y="287905"/>
                      <a:pt x="421371" y="287905"/>
                    </a:cubicBezTo>
                    <a:lnTo>
                      <a:pt x="421371" y="311227"/>
                    </a:lnTo>
                    <a:lnTo>
                      <a:pt x="447078" y="311227"/>
                    </a:lnTo>
                    <a:cubicBezTo>
                      <a:pt x="456482" y="311227"/>
                      <a:pt x="464104" y="318850"/>
                      <a:pt x="464104" y="328253"/>
                    </a:cubicBezTo>
                    <a:lnTo>
                      <a:pt x="464104" y="328253"/>
                    </a:lnTo>
                    <a:cubicBezTo>
                      <a:pt x="464104" y="337655"/>
                      <a:pt x="456482" y="345278"/>
                      <a:pt x="447079" y="345278"/>
                    </a:cubicBezTo>
                    <a:cubicBezTo>
                      <a:pt x="438510" y="345278"/>
                      <a:pt x="429940" y="345278"/>
                      <a:pt x="421371" y="345279"/>
                    </a:cubicBezTo>
                    <a:lnTo>
                      <a:pt x="421371" y="368601"/>
                    </a:lnTo>
                    <a:lnTo>
                      <a:pt x="447078" y="368601"/>
                    </a:lnTo>
                    <a:cubicBezTo>
                      <a:pt x="456482" y="368601"/>
                      <a:pt x="464104" y="376223"/>
                      <a:pt x="464104" y="385627"/>
                    </a:cubicBezTo>
                    <a:lnTo>
                      <a:pt x="464104" y="385627"/>
                    </a:lnTo>
                    <a:cubicBezTo>
                      <a:pt x="464104" y="395030"/>
                      <a:pt x="456481" y="402652"/>
                      <a:pt x="447079" y="402652"/>
                    </a:cubicBezTo>
                    <a:cubicBezTo>
                      <a:pt x="438509" y="402652"/>
                      <a:pt x="429940" y="402652"/>
                      <a:pt x="421371" y="402652"/>
                    </a:cubicBezTo>
                    <a:lnTo>
                      <a:pt x="421370" y="417162"/>
                    </a:lnTo>
                    <a:lnTo>
                      <a:pt x="762268" y="381332"/>
                    </a:lnTo>
                    <a:cubicBezTo>
                      <a:pt x="771619" y="380350"/>
                      <a:pt x="779997" y="387134"/>
                      <a:pt x="780980" y="396486"/>
                    </a:cubicBezTo>
                    <a:cubicBezTo>
                      <a:pt x="781963" y="405837"/>
                      <a:pt x="775179" y="414214"/>
                      <a:pt x="765828" y="415197"/>
                    </a:cubicBezTo>
                    <a:cubicBezTo>
                      <a:pt x="649182" y="427457"/>
                      <a:pt x="532538" y="439718"/>
                      <a:pt x="415893" y="451977"/>
                    </a:cubicBezTo>
                    <a:cubicBezTo>
                      <a:pt x="406541" y="452960"/>
                      <a:pt x="398164" y="446176"/>
                      <a:pt x="397181" y="436824"/>
                    </a:cubicBezTo>
                    <a:cubicBezTo>
                      <a:pt x="396959" y="434720"/>
                      <a:pt x="397132" y="432665"/>
                      <a:pt x="398889" y="431060"/>
                    </a:cubicBezTo>
                    <a:lnTo>
                      <a:pt x="398669" y="430530"/>
                    </a:lnTo>
                    <a:lnTo>
                      <a:pt x="398669" y="402652"/>
                    </a:lnTo>
                    <a:lnTo>
                      <a:pt x="372962" y="402653"/>
                    </a:lnTo>
                    <a:cubicBezTo>
                      <a:pt x="363559" y="402653"/>
                      <a:pt x="355936" y="395031"/>
                      <a:pt x="355936" y="385627"/>
                    </a:cubicBezTo>
                    <a:cubicBezTo>
                      <a:pt x="355936" y="376224"/>
                      <a:pt x="363559" y="368601"/>
                      <a:pt x="372962" y="368601"/>
                    </a:cubicBezTo>
                    <a:lnTo>
                      <a:pt x="398669" y="368601"/>
                    </a:lnTo>
                    <a:lnTo>
                      <a:pt x="398670" y="345279"/>
                    </a:lnTo>
                    <a:lnTo>
                      <a:pt x="372962" y="345279"/>
                    </a:lnTo>
                    <a:cubicBezTo>
                      <a:pt x="363559" y="345278"/>
                      <a:pt x="355937" y="337656"/>
                      <a:pt x="355936" y="328253"/>
                    </a:cubicBezTo>
                    <a:cubicBezTo>
                      <a:pt x="355937" y="318850"/>
                      <a:pt x="363559" y="311227"/>
                      <a:pt x="372962" y="311228"/>
                    </a:cubicBezTo>
                    <a:lnTo>
                      <a:pt x="398669" y="311227"/>
                    </a:lnTo>
                    <a:lnTo>
                      <a:pt x="398669" y="287905"/>
                    </a:lnTo>
                    <a:lnTo>
                      <a:pt x="372962" y="287905"/>
                    </a:lnTo>
                    <a:cubicBezTo>
                      <a:pt x="363559" y="287905"/>
                      <a:pt x="355936" y="280283"/>
                      <a:pt x="355936" y="270880"/>
                    </a:cubicBezTo>
                    <a:cubicBezTo>
                      <a:pt x="355936" y="261476"/>
                      <a:pt x="363559" y="253854"/>
                      <a:pt x="372962" y="253854"/>
                    </a:cubicBezTo>
                    <a:lnTo>
                      <a:pt x="398670" y="253854"/>
                    </a:lnTo>
                    <a:lnTo>
                      <a:pt x="398670" y="226224"/>
                    </a:lnTo>
                    <a:cubicBezTo>
                      <a:pt x="398670" y="225699"/>
                      <a:pt x="398705" y="225182"/>
                      <a:pt x="399282" y="224745"/>
                    </a:cubicBezTo>
                    <a:lnTo>
                      <a:pt x="397876" y="220285"/>
                    </a:lnTo>
                    <a:cubicBezTo>
                      <a:pt x="398695" y="210917"/>
                      <a:pt x="406953" y="203988"/>
                      <a:pt x="416321" y="204807"/>
                    </a:cubicBezTo>
                    <a:lnTo>
                      <a:pt x="766843" y="235474"/>
                    </a:lnTo>
                    <a:cubicBezTo>
                      <a:pt x="776210" y="236294"/>
                      <a:pt x="783140" y="244551"/>
                      <a:pt x="782320" y="253919"/>
                    </a:cubicBezTo>
                    <a:close/>
                    <a:moveTo>
                      <a:pt x="787242" y="326087"/>
                    </a:moveTo>
                    <a:lnTo>
                      <a:pt x="785600" y="324445"/>
                    </a:lnTo>
                    <a:lnTo>
                      <a:pt x="785600" y="237207"/>
                    </a:lnTo>
                    <a:cubicBezTo>
                      <a:pt x="785600" y="202145"/>
                      <a:pt x="757177" y="173722"/>
                      <a:pt x="722116" y="173722"/>
                    </a:cubicBezTo>
                    <a:lnTo>
                      <a:pt x="634876" y="173722"/>
                    </a:lnTo>
                    <a:cubicBezTo>
                      <a:pt x="608806" y="147651"/>
                      <a:pt x="582735" y="121579"/>
                      <a:pt x="556664" y="95509"/>
                    </a:cubicBezTo>
                    <a:cubicBezTo>
                      <a:pt x="429319" y="-31836"/>
                      <a:pt x="222853" y="-31836"/>
                      <a:pt x="95508" y="95509"/>
                    </a:cubicBezTo>
                    <a:cubicBezTo>
                      <a:pt x="31836" y="159181"/>
                      <a:pt x="0" y="242634"/>
                      <a:pt x="0" y="326087"/>
                    </a:cubicBezTo>
                    <a:cubicBezTo>
                      <a:pt x="0" y="409540"/>
                      <a:pt x="31836" y="492992"/>
                      <a:pt x="95508" y="556665"/>
                    </a:cubicBezTo>
                    <a:cubicBezTo>
                      <a:pt x="222853" y="684010"/>
                      <a:pt x="429320" y="684010"/>
                      <a:pt x="556665" y="556665"/>
                    </a:cubicBezTo>
                    <a:lnTo>
                      <a:pt x="634877" y="478452"/>
                    </a:lnTo>
                    <a:lnTo>
                      <a:pt x="722116" y="478453"/>
                    </a:lnTo>
                    <a:cubicBezTo>
                      <a:pt x="757178" y="478452"/>
                      <a:pt x="785600" y="450029"/>
                      <a:pt x="785600" y="414968"/>
                    </a:cubicBezTo>
                    <a:lnTo>
                      <a:pt x="785600" y="327729"/>
                    </a:lnTo>
                    <a:close/>
                    <a:moveTo>
                      <a:pt x="893383" y="437430"/>
                    </a:moveTo>
                    <a:lnTo>
                      <a:pt x="893383" y="214743"/>
                    </a:lnTo>
                    <a:cubicBezTo>
                      <a:pt x="893383" y="198561"/>
                      <a:pt x="880265" y="185442"/>
                      <a:pt x="864082" y="185442"/>
                    </a:cubicBezTo>
                    <a:cubicBezTo>
                      <a:pt x="847900" y="185442"/>
                      <a:pt x="834781" y="198561"/>
                      <a:pt x="834781" y="214743"/>
                    </a:cubicBezTo>
                    <a:lnTo>
                      <a:pt x="834781" y="437431"/>
                    </a:lnTo>
                    <a:cubicBezTo>
                      <a:pt x="834781" y="453613"/>
                      <a:pt x="847900" y="466732"/>
                      <a:pt x="864082" y="466732"/>
                    </a:cubicBezTo>
                    <a:lnTo>
                      <a:pt x="864082" y="466731"/>
                    </a:lnTo>
                    <a:cubicBezTo>
                      <a:pt x="880265" y="466731"/>
                      <a:pt x="893383" y="453613"/>
                      <a:pt x="893383" y="437430"/>
                    </a:cubicBezTo>
                    <a:close/>
                    <a:moveTo>
                      <a:pt x="984194" y="425710"/>
                    </a:moveTo>
                    <a:lnTo>
                      <a:pt x="984193" y="226464"/>
                    </a:lnTo>
                    <a:cubicBezTo>
                      <a:pt x="984193" y="210281"/>
                      <a:pt x="971075" y="197163"/>
                      <a:pt x="954892" y="197162"/>
                    </a:cubicBezTo>
                    <a:cubicBezTo>
                      <a:pt x="938710" y="197163"/>
                      <a:pt x="925591" y="210281"/>
                      <a:pt x="925591" y="226464"/>
                    </a:cubicBezTo>
                    <a:lnTo>
                      <a:pt x="925591" y="425710"/>
                    </a:lnTo>
                    <a:cubicBezTo>
                      <a:pt x="925591" y="441893"/>
                      <a:pt x="938710" y="455011"/>
                      <a:pt x="954892" y="455011"/>
                    </a:cubicBezTo>
                    <a:lnTo>
                      <a:pt x="954892" y="455011"/>
                    </a:lnTo>
                    <a:cubicBezTo>
                      <a:pt x="971075" y="455011"/>
                      <a:pt x="984194" y="441892"/>
                      <a:pt x="984194" y="425710"/>
                    </a:cubicBezTo>
                    <a:close/>
                    <a:moveTo>
                      <a:pt x="1075004" y="402268"/>
                    </a:moveTo>
                    <a:lnTo>
                      <a:pt x="1075004" y="249904"/>
                    </a:lnTo>
                    <a:cubicBezTo>
                      <a:pt x="1075004" y="233721"/>
                      <a:pt x="1061885" y="220603"/>
                      <a:pt x="1045703" y="220603"/>
                    </a:cubicBezTo>
                    <a:cubicBezTo>
                      <a:pt x="1029520" y="220603"/>
                      <a:pt x="1016402" y="233721"/>
                      <a:pt x="1016402" y="249904"/>
                    </a:cubicBezTo>
                    <a:lnTo>
                      <a:pt x="1016402" y="402269"/>
                    </a:lnTo>
                    <a:cubicBezTo>
                      <a:pt x="1016402" y="418451"/>
                      <a:pt x="1029520" y="431570"/>
                      <a:pt x="1045703" y="431570"/>
                    </a:cubicBezTo>
                    <a:lnTo>
                      <a:pt x="1045703" y="431570"/>
                    </a:lnTo>
                    <a:cubicBezTo>
                      <a:pt x="1061885" y="431570"/>
                      <a:pt x="1075004" y="418451"/>
                      <a:pt x="1075004" y="402268"/>
                    </a:cubicBezTo>
                    <a:close/>
                  </a:path>
                </a:pathLst>
              </a:custGeom>
              <a:solidFill>
                <a:srgbClr val="008080"/>
              </a:solidFill>
              <a:ln>
                <a:solidFill>
                  <a:srgbClr val="008080"/>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50" name="Google Shape;1300;p26">
              <a:extLst>
                <a:ext uri="{FF2B5EF4-FFF2-40B4-BE49-F238E27FC236}">
                  <a16:creationId xmlns:a16="http://schemas.microsoft.com/office/drawing/2014/main" id="{7E9EA47F-0EA0-4823-675C-3925B44364B4}"/>
                </a:ext>
              </a:extLst>
            </p:cNvPr>
            <p:cNvGrpSpPr/>
            <p:nvPr/>
          </p:nvGrpSpPr>
          <p:grpSpPr>
            <a:xfrm>
              <a:off x="2015424" y="-1847"/>
              <a:ext cx="1437328" cy="5489412"/>
              <a:chOff x="2015424" y="-1847"/>
              <a:chExt cx="1437328" cy="5489412"/>
            </a:xfrm>
          </p:grpSpPr>
          <p:sp>
            <p:nvSpPr>
              <p:cNvPr id="57" name="Google Shape;1301;p26">
                <a:extLst>
                  <a:ext uri="{FF2B5EF4-FFF2-40B4-BE49-F238E27FC236}">
                    <a16:creationId xmlns:a16="http://schemas.microsoft.com/office/drawing/2014/main" id="{CFC42137-F46D-35AF-6C71-7EE6C3CC5B11}"/>
                  </a:ext>
                </a:extLst>
              </p:cNvPr>
              <p:cNvSpPr/>
              <p:nvPr/>
            </p:nvSpPr>
            <p:spPr>
              <a:xfrm>
                <a:off x="2701620" y="-1847"/>
                <a:ext cx="72000" cy="4023360"/>
              </a:xfrm>
              <a:prstGeom prst="rect">
                <a:avLst/>
              </a:prstGeom>
              <a:solidFill>
                <a:srgbClr val="008080"/>
              </a:solidFill>
              <a:ln>
                <a:solidFill>
                  <a:srgbClr val="008080"/>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0"/>
                  <a:buFont typeface="Calibri"/>
                  <a:buNone/>
                </a:pPr>
                <a:endParaRPr sz="2700" b="0" i="0" u="none" strike="noStrike" cap="none">
                  <a:solidFill>
                    <a:srgbClr val="000000"/>
                  </a:solidFill>
                  <a:latin typeface="Arial"/>
                  <a:ea typeface="Arial"/>
                  <a:cs typeface="Arial"/>
                  <a:sym typeface="Arial"/>
                </a:endParaRPr>
              </a:p>
            </p:txBody>
          </p:sp>
          <p:sp>
            <p:nvSpPr>
              <p:cNvPr id="59" name="Google Shape;1302;p26">
                <a:extLst>
                  <a:ext uri="{FF2B5EF4-FFF2-40B4-BE49-F238E27FC236}">
                    <a16:creationId xmlns:a16="http://schemas.microsoft.com/office/drawing/2014/main" id="{1E9B38C0-EF9C-2070-A997-2299CE9B877D}"/>
                  </a:ext>
                </a:extLst>
              </p:cNvPr>
              <p:cNvSpPr/>
              <p:nvPr/>
            </p:nvSpPr>
            <p:spPr>
              <a:xfrm rot="5400000" flipH="1">
                <a:off x="1970982" y="4005795"/>
                <a:ext cx="1526212" cy="1437328"/>
              </a:xfrm>
              <a:custGeom>
                <a:avLst/>
                <a:gdLst/>
                <a:ahLst/>
                <a:cxnLst/>
                <a:rect l="l" t="t" r="r" b="b"/>
                <a:pathLst>
                  <a:path w="2928608" h="2758049" extrusionOk="0">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rgbClr val="008080"/>
              </a:solidFill>
              <a:ln>
                <a:solidFill>
                  <a:srgbClr val="008080"/>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51" name="Google Shape;1303;p26">
              <a:extLst>
                <a:ext uri="{FF2B5EF4-FFF2-40B4-BE49-F238E27FC236}">
                  <a16:creationId xmlns:a16="http://schemas.microsoft.com/office/drawing/2014/main" id="{835EA269-FCC1-9A1A-2BE3-3C4FD74E1C39}"/>
                </a:ext>
              </a:extLst>
            </p:cNvPr>
            <p:cNvGrpSpPr/>
            <p:nvPr/>
          </p:nvGrpSpPr>
          <p:grpSpPr>
            <a:xfrm>
              <a:off x="808111" y="-1847"/>
              <a:ext cx="762978" cy="3628896"/>
              <a:chOff x="808111" y="-1847"/>
              <a:chExt cx="762978" cy="3628896"/>
            </a:xfrm>
          </p:grpSpPr>
          <p:sp>
            <p:nvSpPr>
              <p:cNvPr id="55" name="Google Shape;1304;p26">
                <a:extLst>
                  <a:ext uri="{FF2B5EF4-FFF2-40B4-BE49-F238E27FC236}">
                    <a16:creationId xmlns:a16="http://schemas.microsoft.com/office/drawing/2014/main" id="{0615889B-D792-8874-55F7-74CE3D2BD7B5}"/>
                  </a:ext>
                </a:extLst>
              </p:cNvPr>
              <p:cNvSpPr/>
              <p:nvPr/>
            </p:nvSpPr>
            <p:spPr>
              <a:xfrm>
                <a:off x="1152817" y="-1847"/>
                <a:ext cx="72000" cy="2377440"/>
              </a:xfrm>
              <a:prstGeom prst="rect">
                <a:avLst/>
              </a:prstGeom>
              <a:solidFill>
                <a:srgbClr val="1ED0A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0"/>
                  <a:buFont typeface="Calibri"/>
                  <a:buNone/>
                </a:pPr>
                <a:endParaRPr sz="2700" b="0" i="0" u="none" strike="noStrike" cap="none">
                  <a:solidFill>
                    <a:srgbClr val="000000"/>
                  </a:solidFill>
                  <a:latin typeface="Arial"/>
                  <a:ea typeface="Arial"/>
                  <a:cs typeface="Arial"/>
                  <a:sym typeface="Arial"/>
                </a:endParaRPr>
              </a:p>
            </p:txBody>
          </p:sp>
          <p:sp>
            <p:nvSpPr>
              <p:cNvPr id="56" name="Google Shape;1305;p26">
                <a:extLst>
                  <a:ext uri="{FF2B5EF4-FFF2-40B4-BE49-F238E27FC236}">
                    <a16:creationId xmlns:a16="http://schemas.microsoft.com/office/drawing/2014/main" id="{22F8ABD8-F521-5BFC-680E-25CB48A1F2C8}"/>
                  </a:ext>
                </a:extLst>
              </p:cNvPr>
              <p:cNvSpPr/>
              <p:nvPr/>
            </p:nvSpPr>
            <p:spPr>
              <a:xfrm rot="5400000" flipH="1">
                <a:off x="560777" y="2616737"/>
                <a:ext cx="1257646" cy="762978"/>
              </a:xfrm>
              <a:custGeom>
                <a:avLst/>
                <a:gdLst/>
                <a:ahLst/>
                <a:cxnLst/>
                <a:rect l="l" t="t" r="r" b="b"/>
                <a:pathLst>
                  <a:path w="1075004" h="652174" extrusionOk="0">
                    <a:moveTo>
                      <a:pt x="782320" y="253920"/>
                    </a:moveTo>
                    <a:cubicBezTo>
                      <a:pt x="781500" y="263287"/>
                      <a:pt x="773242" y="270216"/>
                      <a:pt x="763875" y="269397"/>
                    </a:cubicBezTo>
                    <a:cubicBezTo>
                      <a:pt x="649707" y="259409"/>
                      <a:pt x="535539" y="249421"/>
                      <a:pt x="421371" y="239432"/>
                    </a:cubicBezTo>
                    <a:lnTo>
                      <a:pt x="421370" y="253855"/>
                    </a:lnTo>
                    <a:lnTo>
                      <a:pt x="447078" y="253855"/>
                    </a:lnTo>
                    <a:cubicBezTo>
                      <a:pt x="456482" y="253854"/>
                      <a:pt x="464104" y="261477"/>
                      <a:pt x="464104" y="270881"/>
                    </a:cubicBezTo>
                    <a:lnTo>
                      <a:pt x="464104" y="270880"/>
                    </a:lnTo>
                    <a:cubicBezTo>
                      <a:pt x="464104" y="280283"/>
                      <a:pt x="456482" y="287906"/>
                      <a:pt x="447079" y="287906"/>
                    </a:cubicBezTo>
                    <a:cubicBezTo>
                      <a:pt x="438509" y="287906"/>
                      <a:pt x="429940" y="287905"/>
                      <a:pt x="421371" y="287906"/>
                    </a:cubicBezTo>
                    <a:lnTo>
                      <a:pt x="421371" y="311228"/>
                    </a:lnTo>
                    <a:lnTo>
                      <a:pt x="447078" y="311228"/>
                    </a:lnTo>
                    <a:cubicBezTo>
                      <a:pt x="456482" y="311228"/>
                      <a:pt x="464104" y="318851"/>
                      <a:pt x="464104" y="328254"/>
                    </a:cubicBezTo>
                    <a:lnTo>
                      <a:pt x="464104" y="328254"/>
                    </a:lnTo>
                    <a:cubicBezTo>
                      <a:pt x="464104" y="337656"/>
                      <a:pt x="456482" y="345279"/>
                      <a:pt x="447079" y="345279"/>
                    </a:cubicBezTo>
                    <a:cubicBezTo>
                      <a:pt x="438510" y="345279"/>
                      <a:pt x="429940" y="345279"/>
                      <a:pt x="421371" y="345280"/>
                    </a:cubicBezTo>
                    <a:lnTo>
                      <a:pt x="421371" y="368602"/>
                    </a:lnTo>
                    <a:lnTo>
                      <a:pt x="447078" y="368602"/>
                    </a:lnTo>
                    <a:cubicBezTo>
                      <a:pt x="456482" y="368602"/>
                      <a:pt x="464104" y="376224"/>
                      <a:pt x="464104" y="385628"/>
                    </a:cubicBezTo>
                    <a:lnTo>
                      <a:pt x="464104" y="385628"/>
                    </a:lnTo>
                    <a:cubicBezTo>
                      <a:pt x="464104" y="395031"/>
                      <a:pt x="456481" y="402653"/>
                      <a:pt x="447079" y="402653"/>
                    </a:cubicBezTo>
                    <a:cubicBezTo>
                      <a:pt x="438509" y="402653"/>
                      <a:pt x="429940" y="402653"/>
                      <a:pt x="421371" y="402653"/>
                    </a:cubicBezTo>
                    <a:lnTo>
                      <a:pt x="421370" y="417163"/>
                    </a:lnTo>
                    <a:lnTo>
                      <a:pt x="762268" y="381333"/>
                    </a:lnTo>
                    <a:cubicBezTo>
                      <a:pt x="771619" y="380351"/>
                      <a:pt x="779997" y="387135"/>
                      <a:pt x="780980" y="396486"/>
                    </a:cubicBezTo>
                    <a:cubicBezTo>
                      <a:pt x="781963" y="405838"/>
                      <a:pt x="775179" y="414215"/>
                      <a:pt x="765828" y="415198"/>
                    </a:cubicBezTo>
                    <a:cubicBezTo>
                      <a:pt x="649182" y="427458"/>
                      <a:pt x="532538" y="439719"/>
                      <a:pt x="415893" y="451978"/>
                    </a:cubicBezTo>
                    <a:cubicBezTo>
                      <a:pt x="406541" y="452961"/>
                      <a:pt x="398164" y="446177"/>
                      <a:pt x="397181" y="436825"/>
                    </a:cubicBezTo>
                    <a:cubicBezTo>
                      <a:pt x="396959" y="434721"/>
                      <a:pt x="397132" y="432666"/>
                      <a:pt x="398889" y="431061"/>
                    </a:cubicBezTo>
                    <a:lnTo>
                      <a:pt x="398669" y="430531"/>
                    </a:lnTo>
                    <a:lnTo>
                      <a:pt x="398669" y="402653"/>
                    </a:lnTo>
                    <a:lnTo>
                      <a:pt x="372962" y="402654"/>
                    </a:lnTo>
                    <a:cubicBezTo>
                      <a:pt x="363559" y="402654"/>
                      <a:pt x="355936" y="395032"/>
                      <a:pt x="355936" y="385628"/>
                    </a:cubicBezTo>
                    <a:cubicBezTo>
                      <a:pt x="355936" y="376225"/>
                      <a:pt x="363559" y="368602"/>
                      <a:pt x="372962" y="368602"/>
                    </a:cubicBezTo>
                    <a:lnTo>
                      <a:pt x="398669" y="368602"/>
                    </a:lnTo>
                    <a:lnTo>
                      <a:pt x="398670" y="345280"/>
                    </a:lnTo>
                    <a:lnTo>
                      <a:pt x="372962" y="345280"/>
                    </a:lnTo>
                    <a:cubicBezTo>
                      <a:pt x="363559" y="345279"/>
                      <a:pt x="355937" y="337657"/>
                      <a:pt x="355936" y="328254"/>
                    </a:cubicBezTo>
                    <a:cubicBezTo>
                      <a:pt x="355937" y="318851"/>
                      <a:pt x="363559" y="311228"/>
                      <a:pt x="372962" y="311229"/>
                    </a:cubicBezTo>
                    <a:lnTo>
                      <a:pt x="398669" y="311228"/>
                    </a:lnTo>
                    <a:lnTo>
                      <a:pt x="398669" y="287906"/>
                    </a:lnTo>
                    <a:lnTo>
                      <a:pt x="372962" y="287906"/>
                    </a:lnTo>
                    <a:cubicBezTo>
                      <a:pt x="363559" y="287906"/>
                      <a:pt x="355936" y="280284"/>
                      <a:pt x="355936" y="270881"/>
                    </a:cubicBezTo>
                    <a:cubicBezTo>
                      <a:pt x="355936" y="261477"/>
                      <a:pt x="363559" y="253855"/>
                      <a:pt x="372962" y="253855"/>
                    </a:cubicBezTo>
                    <a:lnTo>
                      <a:pt x="398670" y="253855"/>
                    </a:lnTo>
                    <a:lnTo>
                      <a:pt x="398670" y="226225"/>
                    </a:lnTo>
                    <a:cubicBezTo>
                      <a:pt x="398670" y="225700"/>
                      <a:pt x="398705" y="225183"/>
                      <a:pt x="399282" y="224746"/>
                    </a:cubicBezTo>
                    <a:lnTo>
                      <a:pt x="397876" y="220286"/>
                    </a:lnTo>
                    <a:cubicBezTo>
                      <a:pt x="398695" y="210918"/>
                      <a:pt x="406953" y="203989"/>
                      <a:pt x="416321" y="204808"/>
                    </a:cubicBezTo>
                    <a:lnTo>
                      <a:pt x="766843" y="235475"/>
                    </a:lnTo>
                    <a:cubicBezTo>
                      <a:pt x="776210" y="236295"/>
                      <a:pt x="783140" y="244552"/>
                      <a:pt x="782320" y="253920"/>
                    </a:cubicBezTo>
                    <a:close/>
                    <a:moveTo>
                      <a:pt x="787242" y="326088"/>
                    </a:moveTo>
                    <a:lnTo>
                      <a:pt x="785600" y="324446"/>
                    </a:lnTo>
                    <a:lnTo>
                      <a:pt x="785600" y="237208"/>
                    </a:lnTo>
                    <a:cubicBezTo>
                      <a:pt x="785600" y="202146"/>
                      <a:pt x="757177" y="173723"/>
                      <a:pt x="722116" y="173723"/>
                    </a:cubicBezTo>
                    <a:lnTo>
                      <a:pt x="634876" y="173723"/>
                    </a:lnTo>
                    <a:cubicBezTo>
                      <a:pt x="608806" y="147652"/>
                      <a:pt x="582735" y="121580"/>
                      <a:pt x="556664" y="95510"/>
                    </a:cubicBezTo>
                    <a:cubicBezTo>
                      <a:pt x="429319" y="-31836"/>
                      <a:pt x="222853" y="-31835"/>
                      <a:pt x="95508" y="95510"/>
                    </a:cubicBezTo>
                    <a:cubicBezTo>
                      <a:pt x="31836" y="159182"/>
                      <a:pt x="0" y="242635"/>
                      <a:pt x="0" y="326088"/>
                    </a:cubicBezTo>
                    <a:cubicBezTo>
                      <a:pt x="0" y="409541"/>
                      <a:pt x="31836" y="492993"/>
                      <a:pt x="95508" y="556666"/>
                    </a:cubicBezTo>
                    <a:cubicBezTo>
                      <a:pt x="222853" y="684011"/>
                      <a:pt x="429320" y="684011"/>
                      <a:pt x="556665" y="556666"/>
                    </a:cubicBezTo>
                    <a:lnTo>
                      <a:pt x="634877" y="478453"/>
                    </a:lnTo>
                    <a:lnTo>
                      <a:pt x="722116" y="478454"/>
                    </a:lnTo>
                    <a:cubicBezTo>
                      <a:pt x="757178" y="478453"/>
                      <a:pt x="785600" y="450030"/>
                      <a:pt x="785600" y="414969"/>
                    </a:cubicBezTo>
                    <a:lnTo>
                      <a:pt x="785600" y="327730"/>
                    </a:lnTo>
                    <a:close/>
                    <a:moveTo>
                      <a:pt x="893383" y="437431"/>
                    </a:moveTo>
                    <a:lnTo>
                      <a:pt x="893383" y="214744"/>
                    </a:lnTo>
                    <a:cubicBezTo>
                      <a:pt x="893383" y="198562"/>
                      <a:pt x="880265" y="185443"/>
                      <a:pt x="864082" y="185443"/>
                    </a:cubicBezTo>
                    <a:cubicBezTo>
                      <a:pt x="847900" y="185443"/>
                      <a:pt x="834781" y="198562"/>
                      <a:pt x="834781" y="214744"/>
                    </a:cubicBezTo>
                    <a:lnTo>
                      <a:pt x="834781" y="437432"/>
                    </a:lnTo>
                    <a:cubicBezTo>
                      <a:pt x="834781" y="453614"/>
                      <a:pt x="847900" y="466733"/>
                      <a:pt x="864082" y="466733"/>
                    </a:cubicBezTo>
                    <a:lnTo>
                      <a:pt x="864082" y="466732"/>
                    </a:lnTo>
                    <a:cubicBezTo>
                      <a:pt x="880265" y="466732"/>
                      <a:pt x="893383" y="453614"/>
                      <a:pt x="893383" y="437431"/>
                    </a:cubicBezTo>
                    <a:close/>
                    <a:moveTo>
                      <a:pt x="984194" y="425711"/>
                    </a:moveTo>
                    <a:lnTo>
                      <a:pt x="984193" y="226464"/>
                    </a:lnTo>
                    <a:cubicBezTo>
                      <a:pt x="984193" y="210282"/>
                      <a:pt x="971075" y="197164"/>
                      <a:pt x="954893" y="197163"/>
                    </a:cubicBezTo>
                    <a:cubicBezTo>
                      <a:pt x="938710" y="197164"/>
                      <a:pt x="925591" y="210282"/>
                      <a:pt x="925591" y="226464"/>
                    </a:cubicBezTo>
                    <a:lnTo>
                      <a:pt x="925591" y="425711"/>
                    </a:lnTo>
                    <a:cubicBezTo>
                      <a:pt x="925591" y="441894"/>
                      <a:pt x="938710" y="455012"/>
                      <a:pt x="954893" y="455012"/>
                    </a:cubicBezTo>
                    <a:lnTo>
                      <a:pt x="954893" y="455012"/>
                    </a:lnTo>
                    <a:cubicBezTo>
                      <a:pt x="971075" y="455012"/>
                      <a:pt x="984194" y="441893"/>
                      <a:pt x="984194" y="425711"/>
                    </a:cubicBezTo>
                    <a:close/>
                    <a:moveTo>
                      <a:pt x="1075004" y="402269"/>
                    </a:moveTo>
                    <a:lnTo>
                      <a:pt x="1075004" y="249905"/>
                    </a:lnTo>
                    <a:cubicBezTo>
                      <a:pt x="1075004" y="233722"/>
                      <a:pt x="1061885" y="220604"/>
                      <a:pt x="1045703" y="220604"/>
                    </a:cubicBezTo>
                    <a:cubicBezTo>
                      <a:pt x="1029520" y="220604"/>
                      <a:pt x="1016402" y="233722"/>
                      <a:pt x="1016402" y="249905"/>
                    </a:cubicBezTo>
                    <a:lnTo>
                      <a:pt x="1016402" y="402270"/>
                    </a:lnTo>
                    <a:cubicBezTo>
                      <a:pt x="1016402" y="418452"/>
                      <a:pt x="1029520" y="431571"/>
                      <a:pt x="1045703" y="431571"/>
                    </a:cubicBezTo>
                    <a:lnTo>
                      <a:pt x="1045703" y="431571"/>
                    </a:lnTo>
                    <a:cubicBezTo>
                      <a:pt x="1061885" y="431571"/>
                      <a:pt x="1075004" y="418452"/>
                      <a:pt x="1075004" y="402269"/>
                    </a:cubicBezTo>
                    <a:close/>
                  </a:path>
                </a:pathLst>
              </a:custGeom>
              <a:solidFill>
                <a:srgbClr val="1ED0A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52" name="Google Shape;1306;p26">
              <a:extLst>
                <a:ext uri="{FF2B5EF4-FFF2-40B4-BE49-F238E27FC236}">
                  <a16:creationId xmlns:a16="http://schemas.microsoft.com/office/drawing/2014/main" id="{92E91DA0-740C-6FCE-C30E-5E4C3CCDACF5}"/>
                </a:ext>
              </a:extLst>
            </p:cNvPr>
            <p:cNvGrpSpPr/>
            <p:nvPr/>
          </p:nvGrpSpPr>
          <p:grpSpPr>
            <a:xfrm>
              <a:off x="1591607" y="-20084"/>
              <a:ext cx="762976" cy="2449850"/>
              <a:chOff x="1591607" y="-20084"/>
              <a:chExt cx="762976" cy="2449850"/>
            </a:xfrm>
          </p:grpSpPr>
          <p:sp>
            <p:nvSpPr>
              <p:cNvPr id="53" name="Google Shape;1307;p26">
                <a:extLst>
                  <a:ext uri="{FF2B5EF4-FFF2-40B4-BE49-F238E27FC236}">
                    <a16:creationId xmlns:a16="http://schemas.microsoft.com/office/drawing/2014/main" id="{9172B7D6-A9E9-EAB6-EE84-BB05CB7A6766}"/>
                  </a:ext>
                </a:extLst>
              </p:cNvPr>
              <p:cNvSpPr/>
              <p:nvPr/>
            </p:nvSpPr>
            <p:spPr>
              <a:xfrm>
                <a:off x="1936171" y="-20084"/>
                <a:ext cx="72000" cy="1188000"/>
              </a:xfrm>
              <a:prstGeom prst="rect">
                <a:avLst/>
              </a:prstGeom>
              <a:solidFill>
                <a:srgbClr val="008080"/>
              </a:solidFill>
              <a:ln>
                <a:solidFill>
                  <a:srgbClr val="008080"/>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700"/>
                  <a:buFont typeface="Calibri"/>
                  <a:buNone/>
                </a:pPr>
                <a:endParaRPr sz="2700" b="0" i="0" u="none" strike="noStrike" cap="none">
                  <a:solidFill>
                    <a:srgbClr val="000000"/>
                  </a:solidFill>
                  <a:latin typeface="Arial"/>
                  <a:ea typeface="Arial"/>
                  <a:cs typeface="Arial"/>
                  <a:sym typeface="Arial"/>
                </a:endParaRPr>
              </a:p>
            </p:txBody>
          </p:sp>
          <p:sp>
            <p:nvSpPr>
              <p:cNvPr id="54" name="Google Shape;1308;p26">
                <a:extLst>
                  <a:ext uri="{FF2B5EF4-FFF2-40B4-BE49-F238E27FC236}">
                    <a16:creationId xmlns:a16="http://schemas.microsoft.com/office/drawing/2014/main" id="{343FDB81-386F-12DA-7332-35F093BA931B}"/>
                  </a:ext>
                </a:extLst>
              </p:cNvPr>
              <p:cNvSpPr/>
              <p:nvPr/>
            </p:nvSpPr>
            <p:spPr>
              <a:xfrm rot="5400000" flipH="1">
                <a:off x="1344272" y="1419455"/>
                <a:ext cx="1257646" cy="762976"/>
              </a:xfrm>
              <a:custGeom>
                <a:avLst/>
                <a:gdLst/>
                <a:ahLst/>
                <a:cxnLst/>
                <a:rect l="l" t="t" r="r" b="b"/>
                <a:pathLst>
                  <a:path w="1075004" h="652173" extrusionOk="0">
                    <a:moveTo>
                      <a:pt x="782320" y="253919"/>
                    </a:moveTo>
                    <a:cubicBezTo>
                      <a:pt x="781500" y="263286"/>
                      <a:pt x="773242" y="270215"/>
                      <a:pt x="763875" y="269396"/>
                    </a:cubicBezTo>
                    <a:cubicBezTo>
                      <a:pt x="649707" y="259408"/>
                      <a:pt x="535539" y="249420"/>
                      <a:pt x="421371" y="239431"/>
                    </a:cubicBezTo>
                    <a:lnTo>
                      <a:pt x="421370" y="253854"/>
                    </a:lnTo>
                    <a:lnTo>
                      <a:pt x="447078" y="253854"/>
                    </a:lnTo>
                    <a:cubicBezTo>
                      <a:pt x="456482" y="253853"/>
                      <a:pt x="464103" y="261476"/>
                      <a:pt x="464104" y="270880"/>
                    </a:cubicBezTo>
                    <a:lnTo>
                      <a:pt x="464104" y="270879"/>
                    </a:lnTo>
                    <a:cubicBezTo>
                      <a:pt x="464104" y="280282"/>
                      <a:pt x="456482" y="287905"/>
                      <a:pt x="447078" y="287905"/>
                    </a:cubicBezTo>
                    <a:cubicBezTo>
                      <a:pt x="438509" y="287905"/>
                      <a:pt x="429939" y="287904"/>
                      <a:pt x="421371" y="287905"/>
                    </a:cubicBezTo>
                    <a:lnTo>
                      <a:pt x="421371" y="311227"/>
                    </a:lnTo>
                    <a:lnTo>
                      <a:pt x="447078" y="311227"/>
                    </a:lnTo>
                    <a:cubicBezTo>
                      <a:pt x="456482" y="311227"/>
                      <a:pt x="464104" y="318850"/>
                      <a:pt x="464104" y="328253"/>
                    </a:cubicBezTo>
                    <a:lnTo>
                      <a:pt x="464104" y="328253"/>
                    </a:lnTo>
                    <a:cubicBezTo>
                      <a:pt x="464104" y="337655"/>
                      <a:pt x="456482" y="345278"/>
                      <a:pt x="447078" y="345278"/>
                    </a:cubicBezTo>
                    <a:cubicBezTo>
                      <a:pt x="438510" y="345278"/>
                      <a:pt x="429939" y="345278"/>
                      <a:pt x="421371" y="345279"/>
                    </a:cubicBezTo>
                    <a:lnTo>
                      <a:pt x="421371" y="368601"/>
                    </a:lnTo>
                    <a:lnTo>
                      <a:pt x="447078" y="368601"/>
                    </a:lnTo>
                    <a:cubicBezTo>
                      <a:pt x="456482" y="368601"/>
                      <a:pt x="464104" y="376223"/>
                      <a:pt x="464104" y="385627"/>
                    </a:cubicBezTo>
                    <a:lnTo>
                      <a:pt x="464104" y="385627"/>
                    </a:lnTo>
                    <a:cubicBezTo>
                      <a:pt x="464104" y="395030"/>
                      <a:pt x="456481" y="402652"/>
                      <a:pt x="447079" y="402652"/>
                    </a:cubicBezTo>
                    <a:cubicBezTo>
                      <a:pt x="438509" y="402652"/>
                      <a:pt x="429940" y="402652"/>
                      <a:pt x="421371" y="402652"/>
                    </a:cubicBezTo>
                    <a:lnTo>
                      <a:pt x="421370" y="417162"/>
                    </a:lnTo>
                    <a:lnTo>
                      <a:pt x="762267" y="381332"/>
                    </a:lnTo>
                    <a:cubicBezTo>
                      <a:pt x="771619" y="380350"/>
                      <a:pt x="779997" y="387134"/>
                      <a:pt x="780979" y="396485"/>
                    </a:cubicBezTo>
                    <a:cubicBezTo>
                      <a:pt x="781963" y="405837"/>
                      <a:pt x="775179" y="414214"/>
                      <a:pt x="765828" y="415197"/>
                    </a:cubicBezTo>
                    <a:cubicBezTo>
                      <a:pt x="649182" y="427457"/>
                      <a:pt x="532538" y="439718"/>
                      <a:pt x="415893" y="451977"/>
                    </a:cubicBezTo>
                    <a:cubicBezTo>
                      <a:pt x="406541" y="452960"/>
                      <a:pt x="398164" y="446176"/>
                      <a:pt x="397181" y="436824"/>
                    </a:cubicBezTo>
                    <a:cubicBezTo>
                      <a:pt x="396959" y="434720"/>
                      <a:pt x="397132" y="432665"/>
                      <a:pt x="398889" y="431060"/>
                    </a:cubicBezTo>
                    <a:lnTo>
                      <a:pt x="398669" y="430530"/>
                    </a:lnTo>
                    <a:lnTo>
                      <a:pt x="398669" y="402652"/>
                    </a:lnTo>
                    <a:lnTo>
                      <a:pt x="372962" y="402653"/>
                    </a:lnTo>
                    <a:cubicBezTo>
                      <a:pt x="363559" y="402653"/>
                      <a:pt x="355936" y="395031"/>
                      <a:pt x="355936" y="385627"/>
                    </a:cubicBezTo>
                    <a:cubicBezTo>
                      <a:pt x="355936" y="376224"/>
                      <a:pt x="363558" y="368601"/>
                      <a:pt x="372962" y="368601"/>
                    </a:cubicBezTo>
                    <a:lnTo>
                      <a:pt x="398669" y="368601"/>
                    </a:lnTo>
                    <a:lnTo>
                      <a:pt x="398669" y="345279"/>
                    </a:lnTo>
                    <a:lnTo>
                      <a:pt x="372962" y="345279"/>
                    </a:lnTo>
                    <a:cubicBezTo>
                      <a:pt x="363559" y="345278"/>
                      <a:pt x="355937" y="337656"/>
                      <a:pt x="355936" y="328253"/>
                    </a:cubicBezTo>
                    <a:cubicBezTo>
                      <a:pt x="355937" y="318850"/>
                      <a:pt x="363559" y="311227"/>
                      <a:pt x="372962" y="311228"/>
                    </a:cubicBezTo>
                    <a:lnTo>
                      <a:pt x="398669" y="311227"/>
                    </a:lnTo>
                    <a:lnTo>
                      <a:pt x="398669" y="287905"/>
                    </a:lnTo>
                    <a:lnTo>
                      <a:pt x="372962" y="287905"/>
                    </a:lnTo>
                    <a:cubicBezTo>
                      <a:pt x="363559" y="287905"/>
                      <a:pt x="355936" y="280283"/>
                      <a:pt x="355936" y="270880"/>
                    </a:cubicBezTo>
                    <a:cubicBezTo>
                      <a:pt x="355936" y="261476"/>
                      <a:pt x="363559" y="253854"/>
                      <a:pt x="372962" y="253854"/>
                    </a:cubicBezTo>
                    <a:lnTo>
                      <a:pt x="398669" y="253854"/>
                    </a:lnTo>
                    <a:lnTo>
                      <a:pt x="398669" y="226224"/>
                    </a:lnTo>
                    <a:cubicBezTo>
                      <a:pt x="398669" y="225699"/>
                      <a:pt x="398705" y="225182"/>
                      <a:pt x="399282" y="224745"/>
                    </a:cubicBezTo>
                    <a:lnTo>
                      <a:pt x="397875" y="220285"/>
                    </a:lnTo>
                    <a:cubicBezTo>
                      <a:pt x="398695" y="210917"/>
                      <a:pt x="406953" y="203988"/>
                      <a:pt x="416320" y="204807"/>
                    </a:cubicBezTo>
                    <a:lnTo>
                      <a:pt x="766843" y="235474"/>
                    </a:lnTo>
                    <a:cubicBezTo>
                      <a:pt x="776210" y="236294"/>
                      <a:pt x="783139" y="244551"/>
                      <a:pt x="782320" y="253919"/>
                    </a:cubicBezTo>
                    <a:close/>
                    <a:moveTo>
                      <a:pt x="787242" y="326087"/>
                    </a:moveTo>
                    <a:lnTo>
                      <a:pt x="785600" y="324445"/>
                    </a:lnTo>
                    <a:lnTo>
                      <a:pt x="785600" y="237207"/>
                    </a:lnTo>
                    <a:cubicBezTo>
                      <a:pt x="785600" y="202145"/>
                      <a:pt x="757177" y="173722"/>
                      <a:pt x="722115" y="173722"/>
                    </a:cubicBezTo>
                    <a:lnTo>
                      <a:pt x="634876" y="173722"/>
                    </a:lnTo>
                    <a:cubicBezTo>
                      <a:pt x="608805" y="147651"/>
                      <a:pt x="582735" y="121579"/>
                      <a:pt x="556664" y="95509"/>
                    </a:cubicBezTo>
                    <a:cubicBezTo>
                      <a:pt x="429319" y="-31836"/>
                      <a:pt x="222853" y="-31836"/>
                      <a:pt x="95508" y="95509"/>
                    </a:cubicBezTo>
                    <a:cubicBezTo>
                      <a:pt x="31836" y="159181"/>
                      <a:pt x="0" y="242634"/>
                      <a:pt x="0" y="326087"/>
                    </a:cubicBezTo>
                    <a:cubicBezTo>
                      <a:pt x="0" y="409540"/>
                      <a:pt x="31836" y="492992"/>
                      <a:pt x="95508" y="556665"/>
                    </a:cubicBezTo>
                    <a:cubicBezTo>
                      <a:pt x="222853" y="684010"/>
                      <a:pt x="429320" y="684010"/>
                      <a:pt x="556664" y="556665"/>
                    </a:cubicBezTo>
                    <a:lnTo>
                      <a:pt x="634877" y="478452"/>
                    </a:lnTo>
                    <a:lnTo>
                      <a:pt x="722116" y="478453"/>
                    </a:lnTo>
                    <a:cubicBezTo>
                      <a:pt x="757178" y="478452"/>
                      <a:pt x="785600" y="450029"/>
                      <a:pt x="785600" y="414968"/>
                    </a:cubicBezTo>
                    <a:lnTo>
                      <a:pt x="785600" y="327729"/>
                    </a:lnTo>
                    <a:close/>
                    <a:moveTo>
                      <a:pt x="893383" y="437430"/>
                    </a:moveTo>
                    <a:lnTo>
                      <a:pt x="893383" y="214743"/>
                    </a:lnTo>
                    <a:cubicBezTo>
                      <a:pt x="893383" y="198561"/>
                      <a:pt x="880265" y="185442"/>
                      <a:pt x="864082" y="185442"/>
                    </a:cubicBezTo>
                    <a:cubicBezTo>
                      <a:pt x="847899" y="185442"/>
                      <a:pt x="834781" y="198561"/>
                      <a:pt x="834781" y="214743"/>
                    </a:cubicBezTo>
                    <a:lnTo>
                      <a:pt x="834781" y="437431"/>
                    </a:lnTo>
                    <a:cubicBezTo>
                      <a:pt x="834781" y="453613"/>
                      <a:pt x="847900" y="466732"/>
                      <a:pt x="864082" y="466732"/>
                    </a:cubicBezTo>
                    <a:lnTo>
                      <a:pt x="864082" y="466731"/>
                    </a:lnTo>
                    <a:cubicBezTo>
                      <a:pt x="880265" y="466731"/>
                      <a:pt x="893383" y="453613"/>
                      <a:pt x="893383" y="437430"/>
                    </a:cubicBezTo>
                    <a:close/>
                    <a:moveTo>
                      <a:pt x="984194" y="425710"/>
                    </a:moveTo>
                    <a:lnTo>
                      <a:pt x="984193" y="226463"/>
                    </a:lnTo>
                    <a:cubicBezTo>
                      <a:pt x="984193" y="210281"/>
                      <a:pt x="971075" y="197163"/>
                      <a:pt x="954892" y="197162"/>
                    </a:cubicBezTo>
                    <a:cubicBezTo>
                      <a:pt x="938710" y="197163"/>
                      <a:pt x="925591" y="210281"/>
                      <a:pt x="925591" y="226463"/>
                    </a:cubicBezTo>
                    <a:lnTo>
                      <a:pt x="925591" y="425710"/>
                    </a:lnTo>
                    <a:cubicBezTo>
                      <a:pt x="925591" y="441893"/>
                      <a:pt x="938710" y="455011"/>
                      <a:pt x="954892" y="455011"/>
                    </a:cubicBezTo>
                    <a:lnTo>
                      <a:pt x="954892" y="455011"/>
                    </a:lnTo>
                    <a:cubicBezTo>
                      <a:pt x="971075" y="455011"/>
                      <a:pt x="984194" y="441892"/>
                      <a:pt x="984194" y="425710"/>
                    </a:cubicBezTo>
                    <a:close/>
                    <a:moveTo>
                      <a:pt x="1075004" y="402268"/>
                    </a:moveTo>
                    <a:lnTo>
                      <a:pt x="1075003" y="249904"/>
                    </a:lnTo>
                    <a:cubicBezTo>
                      <a:pt x="1075003" y="233721"/>
                      <a:pt x="1061885" y="220603"/>
                      <a:pt x="1045703" y="220603"/>
                    </a:cubicBezTo>
                    <a:cubicBezTo>
                      <a:pt x="1029520" y="220603"/>
                      <a:pt x="1016401" y="233721"/>
                      <a:pt x="1016401" y="249904"/>
                    </a:cubicBezTo>
                    <a:lnTo>
                      <a:pt x="1016402" y="402269"/>
                    </a:lnTo>
                    <a:cubicBezTo>
                      <a:pt x="1016402" y="418451"/>
                      <a:pt x="1029520" y="431570"/>
                      <a:pt x="1045703" y="431570"/>
                    </a:cubicBezTo>
                    <a:lnTo>
                      <a:pt x="1045703" y="431570"/>
                    </a:lnTo>
                    <a:cubicBezTo>
                      <a:pt x="1061885" y="431570"/>
                      <a:pt x="1075004" y="418451"/>
                      <a:pt x="1075004" y="402268"/>
                    </a:cubicBezTo>
                    <a:close/>
                  </a:path>
                </a:pathLst>
              </a:custGeom>
              <a:solidFill>
                <a:srgbClr val="008080"/>
              </a:solidFill>
              <a:ln>
                <a:solidFill>
                  <a:srgbClr val="008080"/>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dirty="0">
                  <a:solidFill>
                    <a:srgbClr val="000000"/>
                  </a:solidFill>
                  <a:latin typeface="Arial"/>
                  <a:ea typeface="Arial"/>
                  <a:cs typeface="Arial"/>
                  <a:sym typeface="Arial"/>
                </a:endParaRPr>
              </a:p>
            </p:txBody>
          </p:sp>
        </p:grpSp>
      </p:grpSp>
      <p:sp>
        <p:nvSpPr>
          <p:cNvPr id="82" name="Espace réservé du numéro de diapositive 22">
            <a:extLst>
              <a:ext uri="{FF2B5EF4-FFF2-40B4-BE49-F238E27FC236}">
                <a16:creationId xmlns:a16="http://schemas.microsoft.com/office/drawing/2014/main" id="{7CBCA8A0-2807-52AB-B6D7-EBBACA89592B}"/>
              </a:ext>
            </a:extLst>
          </p:cNvPr>
          <p:cNvSpPr txBox="1">
            <a:spLocks/>
          </p:cNvSpPr>
          <p:nvPr/>
        </p:nvSpPr>
        <p:spPr>
          <a:xfrm>
            <a:off x="11771871" y="6255074"/>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b="1" dirty="0"/>
              <a:t>                                             33</a:t>
            </a:r>
          </a:p>
        </p:txBody>
      </p:sp>
      <p:sp>
        <p:nvSpPr>
          <p:cNvPr id="2" name="Pentagon 3">
            <a:extLst>
              <a:ext uri="{FF2B5EF4-FFF2-40B4-BE49-F238E27FC236}">
                <a16:creationId xmlns:a16="http://schemas.microsoft.com/office/drawing/2014/main" id="{353823D3-62E0-7211-921D-7B4A1DB235A0}"/>
              </a:ext>
            </a:extLst>
          </p:cNvPr>
          <p:cNvSpPr/>
          <p:nvPr/>
        </p:nvSpPr>
        <p:spPr>
          <a:xfrm>
            <a:off x="-197681" y="0"/>
            <a:ext cx="2561264" cy="419395"/>
          </a:xfrm>
          <a:prstGeom prst="homePlate">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3" name="Oval 5">
            <a:extLst>
              <a:ext uri="{FF2B5EF4-FFF2-40B4-BE49-F238E27FC236}">
                <a16:creationId xmlns:a16="http://schemas.microsoft.com/office/drawing/2014/main" id="{6D9AA906-0CA3-8E66-DA60-2A64992D50B9}"/>
              </a:ext>
            </a:extLst>
          </p:cNvPr>
          <p:cNvSpPr/>
          <p:nvPr/>
        </p:nvSpPr>
        <p:spPr>
          <a:xfrm>
            <a:off x="602835" y="58442"/>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1</a:t>
            </a:r>
            <a:endParaRPr lang="en-US" dirty="0">
              <a:solidFill>
                <a:prstClr val="white"/>
              </a:solidFill>
              <a:latin typeface="Caviar Dreams" pitchFamily="34" charset="0"/>
            </a:endParaRPr>
          </a:p>
        </p:txBody>
      </p:sp>
      <p:sp>
        <p:nvSpPr>
          <p:cNvPr id="4" name="Oval 10">
            <a:extLst>
              <a:ext uri="{FF2B5EF4-FFF2-40B4-BE49-F238E27FC236}">
                <a16:creationId xmlns:a16="http://schemas.microsoft.com/office/drawing/2014/main" id="{81896B35-AB1B-A952-10AD-54B80B5F0585}"/>
              </a:ext>
            </a:extLst>
          </p:cNvPr>
          <p:cNvSpPr/>
          <p:nvPr/>
        </p:nvSpPr>
        <p:spPr>
          <a:xfrm>
            <a:off x="1619738" y="74941"/>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solidFill>
                <a:prstClr val="white"/>
              </a:solidFill>
              <a:latin typeface="Caviar Dreams" pitchFamily="34" charset="0"/>
            </a:endParaRPr>
          </a:p>
        </p:txBody>
      </p:sp>
      <p:sp>
        <p:nvSpPr>
          <p:cNvPr id="5" name="Oval 8">
            <a:extLst>
              <a:ext uri="{FF2B5EF4-FFF2-40B4-BE49-F238E27FC236}">
                <a16:creationId xmlns:a16="http://schemas.microsoft.com/office/drawing/2014/main" id="{DEE50643-6929-A400-B27B-C9480E3D0154}"/>
              </a:ext>
            </a:extLst>
          </p:cNvPr>
          <p:cNvSpPr/>
          <p:nvPr/>
        </p:nvSpPr>
        <p:spPr>
          <a:xfrm>
            <a:off x="1096723" y="74941"/>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endParaRPr>
          </a:p>
        </p:txBody>
      </p:sp>
      <p:sp>
        <p:nvSpPr>
          <p:cNvPr id="11" name="Chevron 62">
            <a:extLst>
              <a:ext uri="{FF2B5EF4-FFF2-40B4-BE49-F238E27FC236}">
                <a16:creationId xmlns:a16="http://schemas.microsoft.com/office/drawing/2014/main" id="{36C4124C-B7D5-6136-7988-5690B0C6A7C1}"/>
              </a:ext>
            </a:extLst>
          </p:cNvPr>
          <p:cNvSpPr/>
          <p:nvPr/>
        </p:nvSpPr>
        <p:spPr>
          <a:xfrm>
            <a:off x="7878870" y="4427"/>
            <a:ext cx="8116044" cy="422235"/>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12" name="Oval 29">
            <a:extLst>
              <a:ext uri="{FF2B5EF4-FFF2-40B4-BE49-F238E27FC236}">
                <a16:creationId xmlns:a16="http://schemas.microsoft.com/office/drawing/2014/main" id="{255BE8D3-577F-24E2-C39E-0216B4295474}"/>
              </a:ext>
            </a:extLst>
          </p:cNvPr>
          <p:cNvSpPr/>
          <p:nvPr/>
        </p:nvSpPr>
        <p:spPr>
          <a:xfrm>
            <a:off x="2487360" y="74941"/>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13" name="TextBox 17">
            <a:extLst>
              <a:ext uri="{FF2B5EF4-FFF2-40B4-BE49-F238E27FC236}">
                <a16:creationId xmlns:a16="http://schemas.microsoft.com/office/drawing/2014/main" id="{7EF42B1B-9C91-2202-2370-A9288B129424}"/>
              </a:ext>
            </a:extLst>
          </p:cNvPr>
          <p:cNvSpPr txBox="1"/>
          <p:nvPr/>
        </p:nvSpPr>
        <p:spPr>
          <a:xfrm>
            <a:off x="3028757" y="15477"/>
            <a:ext cx="4343319" cy="369332"/>
          </a:xfrm>
          <a:prstGeom prst="rect">
            <a:avLst/>
          </a:prstGeom>
          <a:noFill/>
        </p:spPr>
        <p:txBody>
          <a:bodyPr wrap="square" rtlCol="0">
            <a:spAutoFit/>
          </a:bodyPr>
          <a:lstStyle/>
          <a:p>
            <a:r>
              <a:rPr lang="fr-FR" dirty="0">
                <a:latin typeface="Century Gothic" panose="020B0502020202020204" pitchFamily="34" charset="0"/>
              </a:rPr>
              <a:t>Conclusion et Recommandations </a:t>
            </a:r>
          </a:p>
        </p:txBody>
      </p:sp>
      <p:sp>
        <p:nvSpPr>
          <p:cNvPr id="15" name="Rectangle 14">
            <a:extLst>
              <a:ext uri="{FF2B5EF4-FFF2-40B4-BE49-F238E27FC236}">
                <a16:creationId xmlns:a16="http://schemas.microsoft.com/office/drawing/2014/main" id="{38B74A8E-6DA6-449F-B8ED-FABA5CEBF524}"/>
              </a:ext>
            </a:extLst>
          </p:cNvPr>
          <p:cNvSpPr/>
          <p:nvPr/>
        </p:nvSpPr>
        <p:spPr>
          <a:xfrm>
            <a:off x="1056000" y="2372589"/>
            <a:ext cx="5040000" cy="648000"/>
          </a:xfrm>
          <a:prstGeom prst="rect">
            <a:avLst/>
          </a:prstGeom>
          <a:solidFill>
            <a:srgbClr val="145A60"/>
          </a:solidFill>
          <a:ln>
            <a:solidFill>
              <a:srgbClr val="0099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latin typeface="Century Gothic" panose="020B0502020202020204" pitchFamily="34" charset="0"/>
                <a:cs typeface="Times New Roman" panose="02020603050405020304" pitchFamily="18" charset="0"/>
              </a:rPr>
              <a:t>Modèles de régression multivariée</a:t>
            </a:r>
            <a:endParaRPr lang="en-US" b="1" dirty="0">
              <a:solidFill>
                <a:schemeClr val="bg1"/>
              </a:solidFill>
              <a:latin typeface="Century Gothic" panose="020B0502020202020204" pitchFamily="34" charset="0"/>
              <a:cs typeface="Times New Roman" panose="02020603050405020304" pitchFamily="18" charset="0"/>
            </a:endParaRPr>
          </a:p>
        </p:txBody>
      </p:sp>
      <p:sp>
        <p:nvSpPr>
          <p:cNvPr id="17" name="Rectangle 16">
            <a:extLst>
              <a:ext uri="{FF2B5EF4-FFF2-40B4-BE49-F238E27FC236}">
                <a16:creationId xmlns:a16="http://schemas.microsoft.com/office/drawing/2014/main" id="{DBB65E1E-1CF7-43BA-ADC4-8CE6A669AD97}"/>
              </a:ext>
            </a:extLst>
          </p:cNvPr>
          <p:cNvSpPr/>
          <p:nvPr/>
        </p:nvSpPr>
        <p:spPr>
          <a:xfrm>
            <a:off x="2003155" y="3298923"/>
            <a:ext cx="5040000" cy="648000"/>
          </a:xfrm>
          <a:prstGeom prst="rect">
            <a:avLst/>
          </a:prstGeom>
          <a:solidFill>
            <a:srgbClr val="145A60"/>
          </a:solidFill>
          <a:ln>
            <a:solidFill>
              <a:srgbClr val="0099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entury Gothic" panose="020B0502020202020204" pitchFamily="34" charset="0"/>
                <a:cs typeface="Times New Roman" panose="02020603050405020304" pitchFamily="18" charset="0"/>
              </a:rPr>
              <a:t>Techniques </a:t>
            </a:r>
            <a:r>
              <a:rPr lang="en-US" b="1" dirty="0" err="1">
                <a:solidFill>
                  <a:schemeClr val="bg1"/>
                </a:solidFill>
                <a:latin typeface="Century Gothic" panose="020B0502020202020204" pitchFamily="34" charset="0"/>
                <a:cs typeface="Times New Roman" panose="02020603050405020304" pitchFamily="18" charset="0"/>
              </a:rPr>
              <a:t>d’augmentation</a:t>
            </a:r>
            <a:r>
              <a:rPr lang="en-US" b="1" dirty="0">
                <a:solidFill>
                  <a:schemeClr val="bg1"/>
                </a:solidFill>
                <a:latin typeface="Century Gothic" panose="020B0502020202020204" pitchFamily="34" charset="0"/>
                <a:cs typeface="Times New Roman" panose="02020603050405020304" pitchFamily="18" charset="0"/>
              </a:rPr>
              <a:t> de </a:t>
            </a:r>
            <a:r>
              <a:rPr lang="en-US" b="1" dirty="0" err="1">
                <a:solidFill>
                  <a:schemeClr val="bg1"/>
                </a:solidFill>
                <a:latin typeface="Century Gothic" panose="020B0502020202020204" pitchFamily="34" charset="0"/>
                <a:cs typeface="Times New Roman" panose="02020603050405020304" pitchFamily="18" charset="0"/>
              </a:rPr>
              <a:t>données</a:t>
            </a:r>
            <a:endParaRPr lang="en-US" b="1" dirty="0">
              <a:solidFill>
                <a:schemeClr val="bg1"/>
              </a:solidFill>
              <a:latin typeface="Century Gothic" panose="020B0502020202020204" pitchFamily="34" charset="0"/>
              <a:cs typeface="Times New Roman" panose="02020603050405020304" pitchFamily="18" charset="0"/>
            </a:endParaRPr>
          </a:p>
        </p:txBody>
      </p:sp>
      <p:sp>
        <p:nvSpPr>
          <p:cNvPr id="58" name="Rectangle 57">
            <a:extLst>
              <a:ext uri="{FF2B5EF4-FFF2-40B4-BE49-F238E27FC236}">
                <a16:creationId xmlns:a16="http://schemas.microsoft.com/office/drawing/2014/main" id="{1E345E53-DF07-4094-96A4-7B2C685AA1DB}"/>
              </a:ext>
            </a:extLst>
          </p:cNvPr>
          <p:cNvSpPr/>
          <p:nvPr/>
        </p:nvSpPr>
        <p:spPr>
          <a:xfrm>
            <a:off x="3387578" y="4277061"/>
            <a:ext cx="5040000" cy="648000"/>
          </a:xfrm>
          <a:prstGeom prst="rect">
            <a:avLst/>
          </a:prstGeom>
          <a:solidFill>
            <a:srgbClr val="145A60"/>
          </a:solidFill>
          <a:ln>
            <a:solidFill>
              <a:srgbClr val="0099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solidFill>
                <a:latin typeface="Century Gothic" panose="020B0502020202020204" pitchFamily="34" charset="0"/>
                <a:cs typeface="Times New Roman" panose="02020603050405020304" pitchFamily="18" charset="0"/>
              </a:rPr>
              <a:t> Architectures de bout en bout</a:t>
            </a:r>
            <a:endParaRPr lang="en-US" b="1" dirty="0">
              <a:solidFill>
                <a:schemeClr val="bg1"/>
              </a:solidFill>
              <a:latin typeface="Century Gothic" panose="020B0502020202020204" pitchFamily="34" charset="0"/>
              <a:cs typeface="Times New Roman" panose="02020603050405020304" pitchFamily="18" charset="0"/>
            </a:endParaRPr>
          </a:p>
        </p:txBody>
      </p:sp>
      <p:sp>
        <p:nvSpPr>
          <p:cNvPr id="16" name="Bande diagonale 60">
            <a:extLst>
              <a:ext uri="{FF2B5EF4-FFF2-40B4-BE49-F238E27FC236}">
                <a16:creationId xmlns:a16="http://schemas.microsoft.com/office/drawing/2014/main" id="{0468A8B6-B197-1009-6D91-C8C3139FE8BA}"/>
              </a:ext>
            </a:extLst>
          </p:cNvPr>
          <p:cNvSpPr/>
          <p:nvPr/>
        </p:nvSpPr>
        <p:spPr>
          <a:xfrm rot="2616170">
            <a:off x="2856283" y="3208509"/>
            <a:ext cx="7489093" cy="7132473"/>
          </a:xfrm>
          <a:prstGeom prst="diagStripe">
            <a:avLst>
              <a:gd name="adj" fmla="val 98942"/>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schemeClr val="tx1"/>
              </a:solidFill>
            </a:endParaRPr>
          </a:p>
        </p:txBody>
      </p:sp>
      <p:pic>
        <p:nvPicPr>
          <p:cNvPr id="18" name="Picture 6">
            <a:extLst>
              <a:ext uri="{FF2B5EF4-FFF2-40B4-BE49-F238E27FC236}">
                <a16:creationId xmlns:a16="http://schemas.microsoft.com/office/drawing/2014/main" id="{96B448BD-0975-8B06-06CB-5EE632DB70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68" y="6286716"/>
            <a:ext cx="534542" cy="516944"/>
          </a:xfrm>
          <a:prstGeom prst="rect">
            <a:avLst/>
          </a:prstGeom>
        </p:spPr>
      </p:pic>
      <p:sp>
        <p:nvSpPr>
          <p:cNvPr id="20" name="Rectangle : coins arrondis 19">
            <a:extLst>
              <a:ext uri="{FF2B5EF4-FFF2-40B4-BE49-F238E27FC236}">
                <a16:creationId xmlns:a16="http://schemas.microsoft.com/office/drawing/2014/main" id="{2BABDD86-D3EC-CB1C-A4B8-4E0C51B23818}"/>
              </a:ext>
            </a:extLst>
          </p:cNvPr>
          <p:cNvSpPr/>
          <p:nvPr/>
        </p:nvSpPr>
        <p:spPr>
          <a:xfrm>
            <a:off x="2954343" y="1373058"/>
            <a:ext cx="6283314" cy="536990"/>
          </a:xfrm>
          <a:prstGeom prst="roundRect">
            <a:avLst/>
          </a:prstGeom>
          <a:solidFill>
            <a:srgbClr val="99B7BA">
              <a:alpha val="15000"/>
            </a:srgbClr>
          </a:solidFill>
          <a:ln>
            <a:solidFill>
              <a:srgbClr val="0099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chemeClr val="tx1"/>
                </a:solidFill>
                <a:latin typeface="Century Gothic" panose="020B0502020202020204" pitchFamily="34" charset="0"/>
                <a:cs typeface="Times New Roman" panose="02020603050405020304" pitchFamily="18" charset="0"/>
              </a:rPr>
              <a:t>Pistes d’amélioration</a:t>
            </a:r>
          </a:p>
        </p:txBody>
      </p:sp>
      <p:sp>
        <p:nvSpPr>
          <p:cNvPr id="41" name="Rectangle 40">
            <a:extLst>
              <a:ext uri="{FF2B5EF4-FFF2-40B4-BE49-F238E27FC236}">
                <a16:creationId xmlns:a16="http://schemas.microsoft.com/office/drawing/2014/main" id="{F1B92F36-0D13-48FD-8788-DF1203257D21}"/>
              </a:ext>
            </a:extLst>
          </p:cNvPr>
          <p:cNvSpPr/>
          <p:nvPr/>
        </p:nvSpPr>
        <p:spPr>
          <a:xfrm>
            <a:off x="4746354" y="5317003"/>
            <a:ext cx="5040000" cy="648000"/>
          </a:xfrm>
          <a:prstGeom prst="rect">
            <a:avLst/>
          </a:prstGeom>
          <a:solidFill>
            <a:srgbClr val="145A60"/>
          </a:solidFill>
          <a:ln>
            <a:solidFill>
              <a:srgbClr val="0099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entury Gothic" panose="020B0502020202020204" pitchFamily="34" charset="0"/>
                <a:cs typeface="Times New Roman" panose="02020603050405020304" pitchFamily="18" charset="0"/>
              </a:rPr>
              <a:t>Agrégation des </a:t>
            </a:r>
            <a:r>
              <a:rPr lang="en-US" b="1" dirty="0" err="1">
                <a:solidFill>
                  <a:schemeClr val="bg1"/>
                </a:solidFill>
                <a:latin typeface="Century Gothic" panose="020B0502020202020204" pitchFamily="34" charset="0"/>
                <a:cs typeface="Times New Roman" panose="02020603050405020304" pitchFamily="18" charset="0"/>
              </a:rPr>
              <a:t>modèles</a:t>
            </a:r>
            <a:r>
              <a:rPr lang="en-US" b="1" dirty="0">
                <a:solidFill>
                  <a:schemeClr val="bg1"/>
                </a:solidFill>
                <a:latin typeface="Century Gothic" panose="020B0502020202020204" pitchFamily="34" charset="0"/>
                <a:cs typeface="Times New Roman" panose="02020603050405020304" pitchFamily="18" charset="0"/>
              </a:rPr>
              <a:t> (</a:t>
            </a:r>
            <a:r>
              <a:rPr lang="en-US" b="1" i="1" dirty="0" err="1">
                <a:solidFill>
                  <a:schemeClr val="bg1"/>
                </a:solidFill>
                <a:latin typeface="Century Gothic" panose="020B0502020202020204" pitchFamily="34" charset="0"/>
                <a:cs typeface="Times New Roman" panose="02020603050405020304" pitchFamily="18" charset="0"/>
              </a:rPr>
              <a:t>ensembling</a:t>
            </a:r>
            <a:r>
              <a:rPr lang="en-US" b="1" dirty="0">
                <a:solidFill>
                  <a:schemeClr val="bg1"/>
                </a:solidFill>
                <a:latin typeface="Century Gothic" panose="020B0502020202020204" pitchFamily="34" charset="0"/>
                <a:cs typeface="Times New Roman" panose="02020603050405020304" pitchFamily="18" charset="0"/>
              </a:rPr>
              <a:t>)</a:t>
            </a:r>
          </a:p>
        </p:txBody>
      </p:sp>
      <p:pic>
        <p:nvPicPr>
          <p:cNvPr id="23" name="Graphic 22" descr="Arrow: Slight curve with solid fill">
            <a:extLst>
              <a:ext uri="{FF2B5EF4-FFF2-40B4-BE49-F238E27FC236}">
                <a16:creationId xmlns:a16="http://schemas.microsoft.com/office/drawing/2014/main" id="{4A847717-A712-44A2-BFCC-4816A15180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260205">
            <a:off x="124293" y="2124589"/>
            <a:ext cx="914400" cy="914400"/>
          </a:xfrm>
          <a:prstGeom prst="rect">
            <a:avLst/>
          </a:prstGeom>
        </p:spPr>
      </p:pic>
      <p:pic>
        <p:nvPicPr>
          <p:cNvPr id="64" name="Graphic 63" descr="Arrow: Slight curve with solid fill">
            <a:extLst>
              <a:ext uri="{FF2B5EF4-FFF2-40B4-BE49-F238E27FC236}">
                <a16:creationId xmlns:a16="http://schemas.microsoft.com/office/drawing/2014/main" id="{D9FF1F07-66EE-4E66-A131-8872B67557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260205">
            <a:off x="1118707" y="3033550"/>
            <a:ext cx="914400" cy="914400"/>
          </a:xfrm>
          <a:prstGeom prst="rect">
            <a:avLst/>
          </a:prstGeom>
        </p:spPr>
      </p:pic>
      <p:pic>
        <p:nvPicPr>
          <p:cNvPr id="65" name="Graphic 64" descr="Arrow: Slight curve with solid fill">
            <a:extLst>
              <a:ext uri="{FF2B5EF4-FFF2-40B4-BE49-F238E27FC236}">
                <a16:creationId xmlns:a16="http://schemas.microsoft.com/office/drawing/2014/main" id="{4C3E04CD-DA4D-4B1C-BD0E-0DAFE66A10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260205">
            <a:off x="2462512" y="4003123"/>
            <a:ext cx="914400" cy="914400"/>
          </a:xfrm>
          <a:prstGeom prst="rect">
            <a:avLst/>
          </a:prstGeom>
        </p:spPr>
      </p:pic>
      <p:pic>
        <p:nvPicPr>
          <p:cNvPr id="67" name="Graphic 66" descr="Arrow: Slight curve with solid fill">
            <a:extLst>
              <a:ext uri="{FF2B5EF4-FFF2-40B4-BE49-F238E27FC236}">
                <a16:creationId xmlns:a16="http://schemas.microsoft.com/office/drawing/2014/main" id="{1FC7A0E3-BB47-4969-847E-8B6F2E21A8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260205">
            <a:off x="3838584" y="5059273"/>
            <a:ext cx="914400" cy="914400"/>
          </a:xfrm>
          <a:prstGeom prst="rect">
            <a:avLst/>
          </a:prstGeom>
        </p:spPr>
      </p:pic>
    </p:spTree>
    <p:extLst>
      <p:ext uri="{BB962C8B-B14F-4D97-AF65-F5344CB8AC3E}">
        <p14:creationId xmlns:p14="http://schemas.microsoft.com/office/powerpoint/2010/main" val="2647843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42" presetClass="path" presetSubtype="0" accel="50000" decel="50000" fill="hold" grpId="1" nodeType="withEffect">
                                  <p:stCondLst>
                                    <p:cond delay="0"/>
                                  </p:stCondLst>
                                  <p:childTnLst>
                                    <p:animMotion origin="layout" path="M -6.25E-7 4.44444E-6 L 0.49089 0.00046 " pathEditMode="relative" rAng="0" ptsTypes="AA">
                                      <p:cBhvr>
                                        <p:cTn id="9" dur="2000" fill="hold"/>
                                        <p:tgtEl>
                                          <p:spTgt spid="7"/>
                                        </p:tgtEl>
                                        <p:attrNameLst>
                                          <p:attrName>ppt_x</p:attrName>
                                          <p:attrName>ppt_y</p:attrName>
                                        </p:attrNameLst>
                                      </p:cBhvr>
                                      <p:rCtr x="24544" y="23"/>
                                    </p:animMotion>
                                  </p:childTnLst>
                                </p:cTn>
                              </p:par>
                            </p:childTnLst>
                          </p:cTn>
                        </p:par>
                        <p:par>
                          <p:cTn id="10" fill="hold">
                            <p:stCondLst>
                              <p:cond delay="2000"/>
                            </p:stCondLst>
                            <p:childTnLst>
                              <p:par>
                                <p:cTn id="11" presetID="10" presetClass="entr" presetSubtype="0"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par>
                          <p:cTn id="19" fill="hold">
                            <p:stCondLst>
                              <p:cond delay="500"/>
                            </p:stCondLst>
                            <p:childTnLst>
                              <p:par>
                                <p:cTn id="20" presetID="6" presetClass="entr" presetSubtype="16"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circle(in)">
                                      <p:cBhvr>
                                        <p:cTn id="22" dur="20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par>
                          <p:cTn id="28" fill="hold">
                            <p:stCondLst>
                              <p:cond delay="500"/>
                            </p:stCondLst>
                            <p:childTnLst>
                              <p:par>
                                <p:cTn id="29" presetID="6" presetClass="entr" presetSubtype="16" fill="hold" nodeType="after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circle(in)">
                                      <p:cBhvr>
                                        <p:cTn id="31" dur="2000"/>
                                        <p:tgtEl>
                                          <p:spTgt spid="6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8"/>
                                        </p:tgtEl>
                                        <p:attrNameLst>
                                          <p:attrName>style.visibility</p:attrName>
                                        </p:attrNameLst>
                                      </p:cBhvr>
                                      <p:to>
                                        <p:strVal val="visible"/>
                                      </p:to>
                                    </p:set>
                                    <p:animEffect transition="in" filter="fade">
                                      <p:cBhvr>
                                        <p:cTn id="36" dur="500"/>
                                        <p:tgtEl>
                                          <p:spTgt spid="58"/>
                                        </p:tgtEl>
                                      </p:cBhvr>
                                    </p:animEffect>
                                  </p:childTnLst>
                                </p:cTn>
                              </p:par>
                            </p:childTnLst>
                          </p:cTn>
                        </p:par>
                        <p:par>
                          <p:cTn id="37" fill="hold">
                            <p:stCondLst>
                              <p:cond delay="500"/>
                            </p:stCondLst>
                            <p:childTnLst>
                              <p:par>
                                <p:cTn id="38" presetID="6" presetClass="entr" presetSubtype="16" fill="hold"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circle(in)">
                                      <p:cBhvr>
                                        <p:cTn id="40" dur="2000"/>
                                        <p:tgtEl>
                                          <p:spTgt spid="6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childTnLst>
                          </p:cTn>
                        </p:par>
                        <p:par>
                          <p:cTn id="46" fill="hold">
                            <p:stCondLst>
                              <p:cond delay="500"/>
                            </p:stCondLst>
                            <p:childTnLst>
                              <p:par>
                                <p:cTn id="47" presetID="6" presetClass="entr" presetSubtype="16" fill="hold" nodeType="afterEffect">
                                  <p:stCondLst>
                                    <p:cond delay="0"/>
                                  </p:stCondLst>
                                  <p:childTnLst>
                                    <p:set>
                                      <p:cBhvr>
                                        <p:cTn id="48" dur="1" fill="hold">
                                          <p:stCondLst>
                                            <p:cond delay="0"/>
                                          </p:stCondLst>
                                        </p:cTn>
                                        <p:tgtEl>
                                          <p:spTgt spid="67"/>
                                        </p:tgtEl>
                                        <p:attrNameLst>
                                          <p:attrName>style.visibility</p:attrName>
                                        </p:attrNameLst>
                                      </p:cBhvr>
                                      <p:to>
                                        <p:strVal val="visible"/>
                                      </p:to>
                                    </p:set>
                                    <p:animEffect transition="in" filter="circle(in)">
                                      <p:cBhvr>
                                        <p:cTn id="49" dur="2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5" grpId="0" animBg="1"/>
      <p:bldP spid="17" grpId="0" animBg="1"/>
      <p:bldP spid="58" grpId="0" animBg="1"/>
      <p:bldP spid="20" grpId="0" animBg="1"/>
      <p:bldP spid="4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61">
            <a:extLst>
              <a:ext uri="{FF2B5EF4-FFF2-40B4-BE49-F238E27FC236}">
                <a16:creationId xmlns:a16="http://schemas.microsoft.com/office/drawing/2014/main" id="{3C9A7E19-B247-D44B-A4FD-7DC4A5E4D487}"/>
              </a:ext>
            </a:extLst>
          </p:cNvPr>
          <p:cNvCxnSpPr/>
          <p:nvPr/>
        </p:nvCxnSpPr>
        <p:spPr>
          <a:xfrm>
            <a:off x="4922991" y="2598821"/>
            <a:ext cx="692251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Connecteur droit 62">
            <a:extLst>
              <a:ext uri="{FF2B5EF4-FFF2-40B4-BE49-F238E27FC236}">
                <a16:creationId xmlns:a16="http://schemas.microsoft.com/office/drawing/2014/main" id="{D65A8B02-7E95-2BBA-0258-3B7C20BF49F0}"/>
              </a:ext>
            </a:extLst>
          </p:cNvPr>
          <p:cNvCxnSpPr/>
          <p:nvPr/>
        </p:nvCxnSpPr>
        <p:spPr>
          <a:xfrm>
            <a:off x="416949" y="3760211"/>
            <a:ext cx="69770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ircle">
            <a:extLst>
              <a:ext uri="{FF2B5EF4-FFF2-40B4-BE49-F238E27FC236}">
                <a16:creationId xmlns:a16="http://schemas.microsoft.com/office/drawing/2014/main" id="{EB5F02E1-9C4D-E184-2A5D-51825599CC30}"/>
              </a:ext>
            </a:extLst>
          </p:cNvPr>
          <p:cNvSpPr/>
          <p:nvPr/>
        </p:nvSpPr>
        <p:spPr>
          <a:xfrm>
            <a:off x="2842574" y="-792991"/>
            <a:ext cx="8981864" cy="8981864"/>
          </a:xfrm>
          <a:prstGeom prst="ellipse">
            <a:avLst/>
          </a:prstGeom>
          <a:ln w="38100">
            <a:gradFill flip="none" rotWithShape="1">
              <a:gsLst>
                <a:gs pos="79000">
                  <a:schemeClr val="bg1">
                    <a:alpha val="0"/>
                  </a:schemeClr>
                </a:gs>
                <a:gs pos="99000">
                  <a:schemeClr val="accent2">
                    <a:alpha val="6000"/>
                  </a:schemeClr>
                </a:gs>
              </a:gsLst>
              <a:lin ang="0" scaled="1"/>
              <a:tileRect/>
            </a:gradFill>
            <a:miter lim="400000"/>
          </a:ln>
        </p:spPr>
        <p:txBody>
          <a:bodyPr lIns="0" tIns="0" rIns="0" bIns="0" anchor="ctr"/>
          <a:lstStyle/>
          <a:p>
            <a:pPr algn="ctr" defTabSz="412750" hangingPunct="0">
              <a:defRPr sz="3200" b="0">
                <a:solidFill>
                  <a:srgbClr val="FFFFFF"/>
                </a:solidFill>
                <a:latin typeface="+mn-lt"/>
                <a:ea typeface="+mn-ea"/>
                <a:cs typeface="+mn-cs"/>
                <a:sym typeface="Helvetica Neue Medium"/>
              </a:defRPr>
            </a:pPr>
            <a:endParaRPr sz="1600" kern="0" dirty="0">
              <a:solidFill>
                <a:srgbClr val="FFFFFF"/>
              </a:solidFill>
              <a:sym typeface="Helvetica Neue Medium"/>
            </a:endParaRPr>
          </a:p>
        </p:txBody>
      </p:sp>
      <p:sp>
        <p:nvSpPr>
          <p:cNvPr id="8" name="Circle">
            <a:extLst>
              <a:ext uri="{FF2B5EF4-FFF2-40B4-BE49-F238E27FC236}">
                <a16:creationId xmlns:a16="http://schemas.microsoft.com/office/drawing/2014/main" id="{F4C7C721-FBE8-3592-30BC-7FDDB41D9237}"/>
              </a:ext>
            </a:extLst>
          </p:cNvPr>
          <p:cNvSpPr/>
          <p:nvPr/>
        </p:nvSpPr>
        <p:spPr>
          <a:xfrm>
            <a:off x="2222206" y="-6642"/>
            <a:ext cx="7743802" cy="7743802"/>
          </a:xfrm>
          <a:prstGeom prst="ellipse">
            <a:avLst/>
          </a:prstGeom>
          <a:ln w="38100">
            <a:gradFill flip="none" rotWithShape="1">
              <a:gsLst>
                <a:gs pos="79000">
                  <a:schemeClr val="bg1">
                    <a:alpha val="0"/>
                  </a:schemeClr>
                </a:gs>
                <a:gs pos="99000">
                  <a:schemeClr val="accent2">
                    <a:alpha val="15344"/>
                  </a:schemeClr>
                </a:gs>
              </a:gsLst>
              <a:lin ang="0" scaled="1"/>
              <a:tileRect/>
            </a:gradFill>
            <a:miter lim="400000"/>
          </a:ln>
        </p:spPr>
        <p:txBody>
          <a:bodyPr lIns="0" tIns="0" rIns="0" bIns="0" anchor="ctr"/>
          <a:lstStyle/>
          <a:p>
            <a:pPr algn="ctr" defTabSz="412750" hangingPunct="0">
              <a:defRPr sz="3200" b="0">
                <a:solidFill>
                  <a:srgbClr val="FFFFFF"/>
                </a:solidFill>
                <a:latin typeface="+mn-lt"/>
                <a:ea typeface="+mn-ea"/>
                <a:cs typeface="+mn-cs"/>
                <a:sym typeface="Helvetica Neue Medium"/>
              </a:defRPr>
            </a:pPr>
            <a:endParaRPr sz="1600" kern="0" dirty="0">
              <a:solidFill>
                <a:srgbClr val="FFFFFF"/>
              </a:solidFill>
              <a:sym typeface="Helvetica Neue Medium"/>
            </a:endParaRPr>
          </a:p>
        </p:txBody>
      </p:sp>
      <p:sp>
        <p:nvSpPr>
          <p:cNvPr id="9" name="Subtitle 2">
            <a:extLst>
              <a:ext uri="{FF2B5EF4-FFF2-40B4-BE49-F238E27FC236}">
                <a16:creationId xmlns:a16="http://schemas.microsoft.com/office/drawing/2014/main" id="{8AB5AAC1-7623-34C4-355B-29BC8E1E58A3}"/>
              </a:ext>
            </a:extLst>
          </p:cNvPr>
          <p:cNvSpPr txBox="1">
            <a:spLocks/>
          </p:cNvSpPr>
          <p:nvPr/>
        </p:nvSpPr>
        <p:spPr>
          <a:xfrm>
            <a:off x="0" y="2704952"/>
            <a:ext cx="12203105" cy="929888"/>
          </a:xfrm>
          <a:prstGeom prst="rect">
            <a:avLst/>
          </a:prstGeom>
          <a:gradFill flip="none" rotWithShape="1">
            <a:gsLst>
              <a:gs pos="0">
                <a:srgbClr val="009E91">
                  <a:shade val="30000"/>
                  <a:satMod val="115000"/>
                </a:srgbClr>
              </a:gs>
              <a:gs pos="50000">
                <a:srgbClr val="009E91">
                  <a:shade val="67500"/>
                  <a:satMod val="115000"/>
                </a:srgbClr>
              </a:gs>
              <a:gs pos="100000">
                <a:srgbClr val="009E91">
                  <a:shade val="100000"/>
                  <a:satMod val="115000"/>
                </a:srgbClr>
              </a:gs>
            </a:gsLst>
            <a:path path="circle">
              <a:fillToRect l="50000" t="50000" r="50000" b="50000"/>
            </a:path>
            <a:tileRect/>
          </a:gradFill>
          <a:ln w="6350" cap="flat" cmpd="sng" algn="ctr">
            <a:noFill/>
            <a:prstDash val="solid"/>
            <a:miter lim="800000"/>
          </a:ln>
        </p:spPr>
        <p:style>
          <a:lnRef idx="1">
            <a:schemeClr val="accent6"/>
          </a:lnRef>
          <a:fillRef idx="2">
            <a:schemeClr val="accent6"/>
          </a:fillRef>
          <a:effectRef idx="1">
            <a:schemeClr val="accent6"/>
          </a:effectRef>
          <a:fontRef idx="minor">
            <a:schemeClr val="dk1"/>
          </a:fontRef>
        </p:style>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dk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dk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dk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dk1"/>
                </a:solidFill>
                <a:latin typeface="+mn-lt"/>
                <a:ea typeface="+mn-ea"/>
                <a:cs typeface="+mn-cs"/>
              </a:defRPr>
            </a:lvl9pPr>
          </a:lstStyle>
          <a:p>
            <a:r>
              <a:rPr lang="fr-MA" sz="3600" b="1" dirty="0">
                <a:solidFill>
                  <a:schemeClr val="bg1"/>
                </a:solidFill>
                <a:latin typeface="Century Gothic" panose="020B0502020202020204" pitchFamily="34" charset="0"/>
              </a:rPr>
              <a:t>Merci de votre aimable attention</a:t>
            </a:r>
            <a:endParaRPr lang="fr-FR" sz="3600" b="1" dirty="0">
              <a:solidFill>
                <a:schemeClr val="bg1"/>
              </a:solidFill>
              <a:latin typeface="Century Gothic" panose="020B0502020202020204" pitchFamily="34" charset="0"/>
            </a:endParaRPr>
          </a:p>
        </p:txBody>
      </p:sp>
      <p:sp>
        <p:nvSpPr>
          <p:cNvPr id="10" name="Circle">
            <a:extLst>
              <a:ext uri="{FF2B5EF4-FFF2-40B4-BE49-F238E27FC236}">
                <a16:creationId xmlns:a16="http://schemas.microsoft.com/office/drawing/2014/main" id="{224DD2C6-4657-2157-062F-C19B771A15A9}"/>
              </a:ext>
            </a:extLst>
          </p:cNvPr>
          <p:cNvSpPr/>
          <p:nvPr/>
        </p:nvSpPr>
        <p:spPr>
          <a:xfrm>
            <a:off x="-3196874" y="1503842"/>
            <a:ext cx="8748795" cy="8748795"/>
          </a:xfrm>
          <a:prstGeom prst="ellipse">
            <a:avLst/>
          </a:prstGeom>
          <a:gradFill>
            <a:gsLst>
              <a:gs pos="0">
                <a:srgbClr val="37A76F">
                  <a:alpha val="40000"/>
                </a:srgbClr>
              </a:gs>
              <a:gs pos="38277">
                <a:srgbClr val="44C1A3">
                  <a:alpha val="20000"/>
                </a:srgbClr>
              </a:gs>
              <a:gs pos="82816">
                <a:srgbClr val="FFFFFF">
                  <a:alpha val="0"/>
                </a:srgbClr>
              </a:gs>
            </a:gsLst>
            <a:path>
              <a:fillToRect l="50000" t="50000" r="50000" b="50000"/>
            </a:path>
          </a:gradFill>
          <a:ln w="12700">
            <a:miter lim="400000"/>
          </a:ln>
        </p:spPr>
        <p:txBody>
          <a:bodyPr lIns="0" tIns="0" rIns="0" bIns="0" anchor="ctr"/>
          <a:lstStyle/>
          <a:p>
            <a:pPr marL="0" marR="0" lvl="0" indent="0" algn="ctr" defTabSz="412750" eaLnBrk="1" fontAlgn="auto" latinLnBrk="0" hangingPunct="0">
              <a:lnSpc>
                <a:spcPct val="100000"/>
              </a:lnSpc>
              <a:spcBef>
                <a:spcPts val="0"/>
              </a:spcBef>
              <a:spcAft>
                <a:spcPts val="0"/>
              </a:spcAft>
              <a:buClrTx/>
              <a:buSzTx/>
              <a:buFontTx/>
              <a:buNone/>
              <a:tabLst/>
              <a:defRPr sz="3200" b="0">
                <a:solidFill>
                  <a:srgbClr val="BC5CAC"/>
                </a:solidFill>
                <a:latin typeface="+mn-lt"/>
                <a:ea typeface="+mn-ea"/>
                <a:cs typeface="+mn-cs"/>
                <a:sym typeface="Helvetica Neue Medium"/>
              </a:defRPr>
            </a:pPr>
            <a:endParaRPr kumimoji="0" sz="1600" b="0" i="0" u="none" strike="noStrike" kern="0" cap="none" spc="0" normalizeH="0" baseline="0" noProof="0" dirty="0">
              <a:ln>
                <a:noFill/>
              </a:ln>
              <a:solidFill>
                <a:srgbClr val="BC5CAC"/>
              </a:solidFill>
              <a:effectLst/>
              <a:uLnTx/>
              <a:uFillTx/>
              <a:latin typeface="Calibri" panose="020F0502020204030204"/>
              <a:sym typeface="Helvetica Neue Medium"/>
            </a:endParaRPr>
          </a:p>
        </p:txBody>
      </p:sp>
      <p:sp>
        <p:nvSpPr>
          <p:cNvPr id="11" name="Circle">
            <a:extLst>
              <a:ext uri="{FF2B5EF4-FFF2-40B4-BE49-F238E27FC236}">
                <a16:creationId xmlns:a16="http://schemas.microsoft.com/office/drawing/2014/main" id="{DE9771E0-62F7-918A-CC50-40EA1B8F2C3F}"/>
              </a:ext>
            </a:extLst>
          </p:cNvPr>
          <p:cNvSpPr/>
          <p:nvPr/>
        </p:nvSpPr>
        <p:spPr>
          <a:xfrm>
            <a:off x="6237219" y="-3571078"/>
            <a:ext cx="8748795" cy="8748795"/>
          </a:xfrm>
          <a:prstGeom prst="ellipse">
            <a:avLst/>
          </a:prstGeom>
          <a:gradFill>
            <a:gsLst>
              <a:gs pos="0">
                <a:srgbClr val="37A76F">
                  <a:alpha val="40000"/>
                </a:srgbClr>
              </a:gs>
              <a:gs pos="38277">
                <a:srgbClr val="44C1A3">
                  <a:alpha val="20000"/>
                </a:srgbClr>
              </a:gs>
              <a:gs pos="82816">
                <a:srgbClr val="FFFFFF">
                  <a:alpha val="0"/>
                </a:srgbClr>
              </a:gs>
            </a:gsLst>
            <a:path>
              <a:fillToRect l="50000" t="50000" r="50000" b="50000"/>
            </a:path>
          </a:gradFill>
          <a:ln w="12700">
            <a:miter lim="400000"/>
          </a:ln>
        </p:spPr>
        <p:txBody>
          <a:bodyPr lIns="0" tIns="0" rIns="0" bIns="0" anchor="ctr"/>
          <a:lstStyle/>
          <a:p>
            <a:pPr marL="0" marR="0" lvl="0" indent="0" algn="ctr" defTabSz="412750" eaLnBrk="1" fontAlgn="auto" latinLnBrk="0" hangingPunct="0">
              <a:lnSpc>
                <a:spcPct val="100000"/>
              </a:lnSpc>
              <a:spcBef>
                <a:spcPts val="0"/>
              </a:spcBef>
              <a:spcAft>
                <a:spcPts val="0"/>
              </a:spcAft>
              <a:buClrTx/>
              <a:buSzTx/>
              <a:buFontTx/>
              <a:buNone/>
              <a:tabLst/>
              <a:defRPr sz="3200" b="0">
                <a:solidFill>
                  <a:srgbClr val="BC5CAC"/>
                </a:solidFill>
                <a:latin typeface="+mn-lt"/>
                <a:ea typeface="+mn-ea"/>
                <a:cs typeface="+mn-cs"/>
                <a:sym typeface="Helvetica Neue Medium"/>
              </a:defRPr>
            </a:pPr>
            <a:endParaRPr kumimoji="0" sz="1600" b="0" i="0" u="none" strike="noStrike" kern="0" cap="none" spc="0" normalizeH="0" baseline="0" noProof="0" dirty="0">
              <a:ln>
                <a:noFill/>
              </a:ln>
              <a:solidFill>
                <a:srgbClr val="BC5CAC"/>
              </a:solidFill>
              <a:effectLst/>
              <a:uLnTx/>
              <a:uFillTx/>
              <a:latin typeface="Calibri" panose="020F0502020204030204"/>
              <a:sym typeface="Helvetica Neue Medium"/>
            </a:endParaRPr>
          </a:p>
        </p:txBody>
      </p:sp>
    </p:spTree>
    <p:extLst>
      <p:ext uri="{BB962C8B-B14F-4D97-AF65-F5344CB8AC3E}">
        <p14:creationId xmlns:p14="http://schemas.microsoft.com/office/powerpoint/2010/main" val="42393563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65434 -0.00532 L 5.55556E-7 -4.10132E-6 " pathEditMode="relative" rAng="0" ptsTypes="AA">
                                      <p:cBhvr>
                                        <p:cTn id="6" dur="2000" fill="hold"/>
                                        <p:tgtEl>
                                          <p:spTgt spid="2"/>
                                        </p:tgtEl>
                                        <p:attrNameLst>
                                          <p:attrName>ppt_x</p:attrName>
                                          <p:attrName>ppt_y</p:attrName>
                                        </p:attrNameLst>
                                      </p:cBhvr>
                                      <p:rCtr x="32708" y="254"/>
                                    </p:animMotion>
                                  </p:childTnLst>
                                </p:cTn>
                              </p:par>
                              <p:par>
                                <p:cTn id="7" presetID="0" presetClass="path" presetSubtype="0" accel="50000" decel="50000" fill="hold" nodeType="withEffect">
                                  <p:stCondLst>
                                    <p:cond delay="0"/>
                                  </p:stCondLst>
                                  <p:childTnLst>
                                    <p:animMotion origin="layout" path="M 0.66233 0.00532 L -3.61111E-6 -1.92228E-6 " pathEditMode="relative" rAng="0" ptsTypes="AA">
                                      <p:cBhvr>
                                        <p:cTn id="8" dur="2000" fill="hold"/>
                                        <p:tgtEl>
                                          <p:spTgt spid="4"/>
                                        </p:tgtEl>
                                        <p:attrNameLst>
                                          <p:attrName>ppt_x</p:attrName>
                                          <p:attrName>ppt_y</p:attrName>
                                        </p:attrNameLst>
                                      </p:cBhvr>
                                      <p:rCtr x="-33125" y="-2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275937" y="1850315"/>
            <a:ext cx="11631019" cy="21446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33" tIns="45716" rIns="91433" bIns="45716" rtlCol="0" anchor="ctr"/>
          <a:lstStyle/>
          <a:p>
            <a:pPr algn="ctr" defTabSz="914370"/>
            <a:endParaRPr lang="fr-FR" dirty="0">
              <a:solidFill>
                <a:prstClr val="white"/>
              </a:solidFill>
            </a:endParaRPr>
          </a:p>
        </p:txBody>
      </p:sp>
      <p:sp>
        <p:nvSpPr>
          <p:cNvPr id="16" name="ZoneTexte 15"/>
          <p:cNvSpPr txBox="1"/>
          <p:nvPr/>
        </p:nvSpPr>
        <p:spPr>
          <a:xfrm>
            <a:off x="977977" y="1047195"/>
            <a:ext cx="9961718" cy="646323"/>
          </a:xfrm>
          <a:prstGeom prst="rect">
            <a:avLst/>
          </a:prstGeom>
          <a:noFill/>
        </p:spPr>
        <p:txBody>
          <a:bodyPr wrap="square" lIns="91433" tIns="45716" rIns="91433" bIns="45716" rtlCol="0">
            <a:spAutoFit/>
          </a:bodyPr>
          <a:lstStyle/>
          <a:p>
            <a:pPr algn="ctr" defTabSz="914370"/>
            <a:r>
              <a:rPr lang="fr-FR" b="1" dirty="0">
                <a:solidFill>
                  <a:prstClr val="black">
                    <a:lumMod val="75000"/>
                    <a:lumOff val="25000"/>
                  </a:prstClr>
                </a:solidFill>
                <a:latin typeface="Century" panose="02040604050505020304" pitchFamily="18" charset="0"/>
                <a:ea typeface="Tahoma" pitchFamily="34" charset="0"/>
                <a:cs typeface="Andalus" panose="02020603050405020304" pitchFamily="18" charset="-78"/>
              </a:rPr>
              <a:t>Projet de Fin d’Etudes pour l’obtention du diplôme d’Ingénieur d’état en Agronomie</a:t>
            </a:r>
          </a:p>
          <a:p>
            <a:pPr algn="ctr" defTabSz="914370"/>
            <a:r>
              <a:rPr lang="fr-FR" b="1" dirty="0">
                <a:solidFill>
                  <a:prstClr val="black">
                    <a:lumMod val="75000"/>
                    <a:lumOff val="25000"/>
                  </a:prstClr>
                </a:solidFill>
                <a:latin typeface="Century" panose="02040604050505020304" pitchFamily="18" charset="0"/>
                <a:ea typeface="Tahoma" pitchFamily="34" charset="0"/>
                <a:cs typeface="Andalus" panose="02020603050405020304" pitchFamily="18" charset="-78"/>
              </a:rPr>
              <a:t>Option Data Science en Agriculture  </a:t>
            </a:r>
          </a:p>
        </p:txBody>
      </p:sp>
      <p:sp>
        <p:nvSpPr>
          <p:cNvPr id="20" name="Google Shape;100;p1">
            <a:extLst>
              <a:ext uri="{FF2B5EF4-FFF2-40B4-BE49-F238E27FC236}">
                <a16:creationId xmlns:a16="http://schemas.microsoft.com/office/drawing/2014/main" id="{1A1BD012-AB7E-84FD-9A5E-735B7C52A34D}"/>
              </a:ext>
            </a:extLst>
          </p:cNvPr>
          <p:cNvSpPr txBox="1"/>
          <p:nvPr/>
        </p:nvSpPr>
        <p:spPr>
          <a:xfrm>
            <a:off x="3544119" y="3240447"/>
            <a:ext cx="4594490"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dirty="0">
                <a:latin typeface="Century" panose="02040604050505020304" pitchFamily="18" charset="0"/>
                <a:ea typeface="Tahoma" pitchFamily="34" charset="0"/>
                <a:cs typeface="Andalus" panose="02020603050405020304" pitchFamily="18" charset="-78"/>
                <a:sym typeface="Times New Roman"/>
              </a:rPr>
              <a:t>Présenté</a:t>
            </a:r>
            <a:r>
              <a:rPr lang="fr-FR" sz="1800" i="0" u="none" strike="noStrike" cap="none" dirty="0">
                <a:latin typeface="Times New Roman"/>
                <a:ea typeface="Times New Roman"/>
                <a:cs typeface="Times New Roman"/>
                <a:sym typeface="Times New Roman"/>
              </a:rPr>
              <a:t> </a:t>
            </a:r>
            <a:r>
              <a:rPr lang="fr-FR" dirty="0">
                <a:latin typeface="Century" panose="02040604050505020304" pitchFamily="18" charset="0"/>
                <a:ea typeface="Tahoma" pitchFamily="34" charset="0"/>
                <a:cs typeface="Andalus" panose="02020603050405020304" pitchFamily="18" charset="-78"/>
                <a:sym typeface="Times New Roman"/>
              </a:rPr>
              <a:t>et soutenu publiquement par :</a:t>
            </a:r>
            <a:endParaRPr dirty="0">
              <a:latin typeface="Century" panose="02040604050505020304" pitchFamily="18" charset="0"/>
              <a:ea typeface="Tahoma" pitchFamily="34" charset="0"/>
              <a:cs typeface="Andalus" panose="02020603050405020304" pitchFamily="18" charset="-78"/>
            </a:endParaRPr>
          </a:p>
        </p:txBody>
      </p:sp>
      <p:sp>
        <p:nvSpPr>
          <p:cNvPr id="21" name="Google Shape;98;p1">
            <a:extLst>
              <a:ext uri="{FF2B5EF4-FFF2-40B4-BE49-F238E27FC236}">
                <a16:creationId xmlns:a16="http://schemas.microsoft.com/office/drawing/2014/main" id="{60001CA0-4449-0A73-CB47-6036BA2F1D33}"/>
              </a:ext>
            </a:extLst>
          </p:cNvPr>
          <p:cNvSpPr/>
          <p:nvPr/>
        </p:nvSpPr>
        <p:spPr>
          <a:xfrm>
            <a:off x="4306064" y="3910651"/>
            <a:ext cx="3305547"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dirty="0">
                <a:latin typeface="Century" panose="02040604050505020304" pitchFamily="18" charset="0"/>
                <a:ea typeface="Tahoma" pitchFamily="34" charset="0"/>
                <a:cs typeface="Andalus" panose="02020603050405020304" pitchFamily="18" charset="-78"/>
                <a:sym typeface="Times New Roman"/>
              </a:rPr>
              <a:t>Devant le jury composé de :</a:t>
            </a:r>
            <a:endParaRPr dirty="0">
              <a:latin typeface="Century" panose="02040604050505020304" pitchFamily="18" charset="0"/>
              <a:ea typeface="Tahoma" pitchFamily="34" charset="0"/>
              <a:cs typeface="Andalus" panose="02020603050405020304" pitchFamily="18" charset="-78"/>
              <a:sym typeface="Calibri"/>
            </a:endParaRPr>
          </a:p>
        </p:txBody>
      </p:sp>
      <p:sp>
        <p:nvSpPr>
          <p:cNvPr id="22" name="Google Shape;97;p1">
            <a:extLst>
              <a:ext uri="{FF2B5EF4-FFF2-40B4-BE49-F238E27FC236}">
                <a16:creationId xmlns:a16="http://schemas.microsoft.com/office/drawing/2014/main" id="{F581A3FF-2BB3-FF86-FA06-420625A03C5D}"/>
              </a:ext>
            </a:extLst>
          </p:cNvPr>
          <p:cNvSpPr txBox="1"/>
          <p:nvPr/>
        </p:nvSpPr>
        <p:spPr>
          <a:xfrm>
            <a:off x="0" y="6248759"/>
            <a:ext cx="12191999"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b="1" dirty="0">
                <a:latin typeface="Century" panose="02040604050505020304" pitchFamily="18" charset="0"/>
                <a:ea typeface="Tahoma" pitchFamily="34" charset="0"/>
                <a:cs typeface="Andalus" panose="02020603050405020304" pitchFamily="18" charset="-78"/>
                <a:sym typeface="Times New Roman"/>
              </a:rPr>
              <a:t>31 Juillet 2025</a:t>
            </a:r>
            <a:endParaRPr b="1" dirty="0">
              <a:latin typeface="Century" panose="02040604050505020304" pitchFamily="18" charset="0"/>
              <a:ea typeface="Tahoma" pitchFamily="34" charset="0"/>
              <a:cs typeface="Andalus" panose="02020603050405020304" pitchFamily="18" charset="-78"/>
            </a:endParaRPr>
          </a:p>
        </p:txBody>
      </p:sp>
      <p:sp>
        <p:nvSpPr>
          <p:cNvPr id="23" name="Google Shape;100;p1">
            <a:extLst>
              <a:ext uri="{FF2B5EF4-FFF2-40B4-BE49-F238E27FC236}">
                <a16:creationId xmlns:a16="http://schemas.microsoft.com/office/drawing/2014/main" id="{D9B76ABE-7DDE-6407-B684-1856368F49D9}"/>
              </a:ext>
            </a:extLst>
          </p:cNvPr>
          <p:cNvSpPr txBox="1"/>
          <p:nvPr/>
        </p:nvSpPr>
        <p:spPr>
          <a:xfrm>
            <a:off x="3291470" y="3569938"/>
            <a:ext cx="5334733"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b="1" dirty="0">
                <a:latin typeface="Century" panose="02040604050505020304" pitchFamily="18" charset="0"/>
                <a:ea typeface="Tahoma" pitchFamily="34" charset="0"/>
                <a:cs typeface="Andalus" panose="02020603050405020304" pitchFamily="18" charset="-78"/>
                <a:sym typeface="Times New Roman"/>
              </a:rPr>
              <a:t> DSSAM Abdelali</a:t>
            </a:r>
            <a:endParaRPr dirty="0">
              <a:latin typeface="Century" panose="02040604050505020304" pitchFamily="18" charset="0"/>
              <a:ea typeface="Tahoma" pitchFamily="34" charset="0"/>
              <a:cs typeface="Andalus" panose="02020603050405020304" pitchFamily="18" charset="-78"/>
              <a:sym typeface="Calibri"/>
            </a:endParaRPr>
          </a:p>
        </p:txBody>
      </p:sp>
      <p:sp>
        <p:nvSpPr>
          <p:cNvPr id="25" name="Rectangle à coins arrondis 24"/>
          <p:cNvSpPr/>
          <p:nvPr/>
        </p:nvSpPr>
        <p:spPr>
          <a:xfrm>
            <a:off x="1089682" y="1731058"/>
            <a:ext cx="10289518" cy="134417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0"/>
            <a:r>
              <a:rPr lang="fr-FR" sz="2400" b="1"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Évaluation des performances de modèles d'apprentissage profond pour prédire la composition chimique de fourrage à partir de données de spectroscopie en proche infrarouge</a:t>
            </a:r>
          </a:p>
        </p:txBody>
      </p:sp>
      <p:grpSp>
        <p:nvGrpSpPr>
          <p:cNvPr id="2" name="Google Shape;166;p1">
            <a:extLst>
              <a:ext uri="{FF2B5EF4-FFF2-40B4-BE49-F238E27FC236}">
                <a16:creationId xmlns:a16="http://schemas.microsoft.com/office/drawing/2014/main" id="{2F5D6E98-0173-CDB9-BC51-E775AB4A82DA}"/>
              </a:ext>
            </a:extLst>
          </p:cNvPr>
          <p:cNvGrpSpPr/>
          <p:nvPr/>
        </p:nvGrpSpPr>
        <p:grpSpPr>
          <a:xfrm rot="10800000">
            <a:off x="1656932" y="6535333"/>
            <a:ext cx="9131411" cy="383345"/>
            <a:chOff x="360" y="13316"/>
            <a:chExt cx="11520" cy="1006"/>
          </a:xfrm>
        </p:grpSpPr>
        <p:sp>
          <p:nvSpPr>
            <p:cNvPr id="4" name="Google Shape;167;p1">
              <a:extLst>
                <a:ext uri="{FF2B5EF4-FFF2-40B4-BE49-F238E27FC236}">
                  <a16:creationId xmlns:a16="http://schemas.microsoft.com/office/drawing/2014/main" id="{A31C848F-FDA4-A671-57DD-09B0DFF5F8CF}"/>
                </a:ext>
              </a:extLst>
            </p:cNvPr>
            <p:cNvSpPr/>
            <p:nvPr/>
          </p:nvSpPr>
          <p:spPr>
            <a:xfrm>
              <a:off x="360" y="13453"/>
              <a:ext cx="11520" cy="826"/>
            </a:xfrm>
            <a:custGeom>
              <a:avLst/>
              <a:gdLst/>
              <a:ahLst/>
              <a:cxnLst/>
              <a:rect l="l" t="t" r="r" b="b"/>
              <a:pathLst>
                <a:path w="2448" h="175" extrusionOk="0">
                  <a:moveTo>
                    <a:pt x="0" y="174"/>
                  </a:moveTo>
                  <a:cubicBezTo>
                    <a:pt x="1008" y="0"/>
                    <a:pt x="1924" y="89"/>
                    <a:pt x="2448" y="175"/>
                  </a:cubicBezTo>
                </a:path>
              </a:pathLst>
            </a:custGeom>
            <a:noFill/>
            <a:ln w="9525" cap="flat" cmpd="sng">
              <a:solidFill>
                <a:srgbClr val="008000">
                  <a:alpha val="800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5" name="Google Shape;168;p1">
              <a:extLst>
                <a:ext uri="{FF2B5EF4-FFF2-40B4-BE49-F238E27FC236}">
                  <a16:creationId xmlns:a16="http://schemas.microsoft.com/office/drawing/2014/main" id="{8E7E6259-F38E-2038-15B1-93C075FCB0D7}"/>
                </a:ext>
              </a:extLst>
            </p:cNvPr>
            <p:cNvSpPr/>
            <p:nvPr/>
          </p:nvSpPr>
          <p:spPr>
            <a:xfrm>
              <a:off x="360" y="13325"/>
              <a:ext cx="11520" cy="997"/>
            </a:xfrm>
            <a:custGeom>
              <a:avLst/>
              <a:gdLst/>
              <a:ahLst/>
              <a:cxnLst/>
              <a:rect l="l" t="t" r="r" b="b"/>
              <a:pathLst>
                <a:path w="2448" h="211" extrusionOk="0">
                  <a:moveTo>
                    <a:pt x="0" y="211"/>
                  </a:moveTo>
                  <a:cubicBezTo>
                    <a:pt x="995" y="0"/>
                    <a:pt x="1912" y="55"/>
                    <a:pt x="2448" y="123"/>
                  </a:cubicBezTo>
                </a:path>
              </a:pathLst>
            </a:custGeom>
            <a:noFill/>
            <a:ln w="9525" cap="flat" cmpd="sng">
              <a:solidFill>
                <a:srgbClr val="FFFFFE">
                  <a:alpha val="800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6" name="Google Shape;169;p1">
              <a:extLst>
                <a:ext uri="{FF2B5EF4-FFF2-40B4-BE49-F238E27FC236}">
                  <a16:creationId xmlns:a16="http://schemas.microsoft.com/office/drawing/2014/main" id="{E91B19D0-3C12-3CEF-324B-5DCFC2BAF95F}"/>
                </a:ext>
              </a:extLst>
            </p:cNvPr>
            <p:cNvSpPr/>
            <p:nvPr/>
          </p:nvSpPr>
          <p:spPr>
            <a:xfrm>
              <a:off x="360" y="13316"/>
              <a:ext cx="11520" cy="925"/>
            </a:xfrm>
            <a:custGeom>
              <a:avLst/>
              <a:gdLst/>
              <a:ahLst/>
              <a:cxnLst/>
              <a:rect l="l" t="t" r="r" b="b"/>
              <a:pathLst>
                <a:path w="2448" h="196" extrusionOk="0">
                  <a:moveTo>
                    <a:pt x="0" y="196"/>
                  </a:moveTo>
                  <a:cubicBezTo>
                    <a:pt x="997" y="0"/>
                    <a:pt x="1912" y="67"/>
                    <a:pt x="2448" y="142"/>
                  </a:cubicBezTo>
                </a:path>
              </a:pathLst>
            </a:custGeom>
            <a:noFill/>
            <a:ln w="9525" cap="flat" cmpd="sng">
              <a:solidFill>
                <a:srgbClr val="996633">
                  <a:alpha val="80000"/>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7" name="Picture 4">
            <a:extLst>
              <a:ext uri="{FF2B5EF4-FFF2-40B4-BE49-F238E27FC236}">
                <a16:creationId xmlns:a16="http://schemas.microsoft.com/office/drawing/2014/main" id="{CCBD7EBB-9A36-5955-51EA-E4376E0AF7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046" y="133641"/>
            <a:ext cx="1105936" cy="107054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Google Shape;101;p1">
            <a:extLst>
              <a:ext uri="{FF2B5EF4-FFF2-40B4-BE49-F238E27FC236}">
                <a16:creationId xmlns:a16="http://schemas.microsoft.com/office/drawing/2014/main" id="{539DFEE7-FD50-6463-2547-4399DAF6EBCB}"/>
              </a:ext>
            </a:extLst>
          </p:cNvPr>
          <p:cNvGraphicFramePr>
            <a:graphicFrameLocks/>
          </p:cNvGraphicFramePr>
          <p:nvPr/>
        </p:nvGraphicFramePr>
        <p:xfrm>
          <a:off x="1910679" y="4357001"/>
          <a:ext cx="10541875" cy="243840"/>
        </p:xfrm>
        <a:graphic>
          <a:graphicData uri="http://schemas.openxmlformats.org/drawingml/2006/table">
            <a:tbl>
              <a:tblPr>
                <a:noFill/>
              </a:tblPr>
              <a:tblGrid>
                <a:gridCol w="2811296">
                  <a:extLst>
                    <a:ext uri="{9D8B030D-6E8A-4147-A177-3AD203B41FA5}">
                      <a16:colId xmlns:a16="http://schemas.microsoft.com/office/drawing/2014/main" val="20000"/>
                    </a:ext>
                  </a:extLst>
                </a:gridCol>
                <a:gridCol w="3369243">
                  <a:extLst>
                    <a:ext uri="{9D8B030D-6E8A-4147-A177-3AD203B41FA5}">
                      <a16:colId xmlns:a16="http://schemas.microsoft.com/office/drawing/2014/main" val="20001"/>
                    </a:ext>
                  </a:extLst>
                </a:gridCol>
                <a:gridCol w="4361336">
                  <a:extLst>
                    <a:ext uri="{9D8B030D-6E8A-4147-A177-3AD203B41FA5}">
                      <a16:colId xmlns:a16="http://schemas.microsoft.com/office/drawing/2014/main" val="20002"/>
                    </a:ext>
                  </a:extLst>
                </a:gridCol>
              </a:tblGrid>
              <a:tr h="173733">
                <a:tc>
                  <a:txBody>
                    <a:bodyPr/>
                    <a:lstStyle/>
                    <a:p>
                      <a:pPr marL="0" marR="0" lvl="0" indent="0" algn="l" rtl="0">
                        <a:spcBef>
                          <a:spcPts val="0"/>
                        </a:spcBef>
                        <a:spcAft>
                          <a:spcPts val="0"/>
                        </a:spcAft>
                        <a:buClr>
                          <a:schemeClr val="dk1"/>
                        </a:buClr>
                        <a:buSzPts val="1600"/>
                        <a:buFont typeface="Calibri"/>
                        <a:buNone/>
                      </a:pPr>
                      <a:endParaRPr sz="1600" b="1" kern="1200" dirty="0">
                        <a:solidFill>
                          <a:schemeClr val="tx1"/>
                        </a:solidFill>
                        <a:latin typeface="Century" panose="02040604050505020304" pitchFamily="18" charset="0"/>
                        <a:ea typeface="Tahoma" pitchFamily="34" charset="0"/>
                        <a:cs typeface="Andalus" panose="02020603050405020304" pitchFamily="18" charset="-78"/>
                        <a:sym typeface="Times New Roman"/>
                      </a:endParaRPr>
                    </a:p>
                  </a:txBody>
                  <a:tcPr marL="91450" marR="91450" marT="0" marB="0">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600"/>
                        <a:buFont typeface="Calibri"/>
                        <a:buNone/>
                      </a:pPr>
                      <a:endParaRPr sz="1600" b="1" u="none" strike="noStrike" cap="none" dirty="0">
                        <a:solidFill>
                          <a:srgbClr val="000000"/>
                        </a:solidFill>
                        <a:latin typeface="Times New Roman"/>
                        <a:ea typeface="Times New Roman"/>
                        <a:cs typeface="Times New Roman"/>
                        <a:sym typeface="Times New Roman"/>
                      </a:endParaRPr>
                    </a:p>
                  </a:txBody>
                  <a:tcPr marL="91450" marR="91450" marT="0" marB="0">
                    <a:lnL w="9525" cap="flat" cmpd="sng" algn="ctr">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600"/>
                        <a:buFont typeface="Calibri"/>
                        <a:buNone/>
                      </a:pPr>
                      <a:endParaRPr sz="1600" b="1" u="none" strike="noStrike" cap="none" dirty="0">
                        <a:solidFill>
                          <a:srgbClr val="000000"/>
                        </a:solidFill>
                        <a:latin typeface="Times New Roman"/>
                        <a:ea typeface="Times New Roman"/>
                        <a:cs typeface="Times New Roman"/>
                        <a:sym typeface="Times New Roman"/>
                      </a:endParaRPr>
                    </a:p>
                  </a:txBody>
                  <a:tcPr marL="91450" marR="91450" marT="0" marB="0">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9" name="Table 8">
            <a:extLst>
              <a:ext uri="{FF2B5EF4-FFF2-40B4-BE49-F238E27FC236}">
                <a16:creationId xmlns:a16="http://schemas.microsoft.com/office/drawing/2014/main" id="{98AA531B-D8BB-4686-8E90-D91488A99FB1}"/>
              </a:ext>
            </a:extLst>
          </p:cNvPr>
          <p:cNvGraphicFramePr>
            <a:graphicFrameLocks noGrp="1"/>
          </p:cNvGraphicFramePr>
          <p:nvPr>
            <p:extLst>
              <p:ext uri="{D42A27DB-BD31-4B8C-83A1-F6EECF244321}">
                <p14:modId xmlns:p14="http://schemas.microsoft.com/office/powerpoint/2010/main" val="2153880810"/>
              </p:ext>
            </p:extLst>
          </p:nvPr>
        </p:nvGraphicFramePr>
        <p:xfrm>
          <a:off x="1656932" y="4503831"/>
          <a:ext cx="9306560" cy="1341120"/>
        </p:xfrm>
        <a:graphic>
          <a:graphicData uri="http://schemas.openxmlformats.org/drawingml/2006/table">
            <a:tbl>
              <a:tblPr firstRow="1" bandRow="1">
                <a:tableStyleId>{2D5ABB26-0587-4C30-8999-92F81FD0307C}</a:tableStyleId>
              </a:tblPr>
              <a:tblGrid>
                <a:gridCol w="3551936">
                  <a:extLst>
                    <a:ext uri="{9D8B030D-6E8A-4147-A177-3AD203B41FA5}">
                      <a16:colId xmlns:a16="http://schemas.microsoft.com/office/drawing/2014/main" val="159899834"/>
                    </a:ext>
                  </a:extLst>
                </a:gridCol>
                <a:gridCol w="2652437">
                  <a:extLst>
                    <a:ext uri="{9D8B030D-6E8A-4147-A177-3AD203B41FA5}">
                      <a16:colId xmlns:a16="http://schemas.microsoft.com/office/drawing/2014/main" val="1790069250"/>
                    </a:ext>
                  </a:extLst>
                </a:gridCol>
                <a:gridCol w="3102187">
                  <a:extLst>
                    <a:ext uri="{9D8B030D-6E8A-4147-A177-3AD203B41FA5}">
                      <a16:colId xmlns:a16="http://schemas.microsoft.com/office/drawing/2014/main" val="1237284740"/>
                    </a:ext>
                  </a:extLst>
                </a:gridCol>
              </a:tblGrid>
              <a:tr h="3130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1" dirty="0">
                          <a:latin typeface="Century" panose="02040604050505020304" pitchFamily="18" charset="0"/>
                          <a:cs typeface="Times New Roman" panose="02020603050405020304" pitchFamily="18" charset="0"/>
                        </a:rPr>
                        <a:t>Pr. HAMOUDA Allal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fr-FR" sz="1600" b="1" kern="1200" dirty="0">
                          <a:solidFill>
                            <a:schemeClr val="tx1"/>
                          </a:solidFill>
                          <a:latin typeface="Century" panose="02040604050505020304" pitchFamily="18" charset="0"/>
                          <a:ea typeface="Tahoma" pitchFamily="34" charset="0"/>
                          <a:cs typeface="Times New Roman" panose="02020603050405020304" pitchFamily="18" charset="0"/>
                          <a:sym typeface="Times New Roman"/>
                        </a:rPr>
                        <a:t>Président</a:t>
                      </a:r>
                      <a:endParaRPr lang="fr-FR" sz="1600" b="1" dirty="0">
                        <a:latin typeface="Century" panose="020406040505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fr-FR" sz="1600" b="1" dirty="0">
                          <a:latin typeface="Century" panose="02040604050505020304" pitchFamily="18" charset="0"/>
                          <a:cs typeface="Times New Roman" panose="02020603050405020304" pitchFamily="18" charset="0"/>
                        </a:rPr>
                        <a:t>IAV HASSAN II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25884325"/>
                  </a:ext>
                </a:extLst>
              </a:tr>
              <a:tr h="313043">
                <a:tc>
                  <a:txBody>
                    <a:bodyPr/>
                    <a:lstStyle/>
                    <a:p>
                      <a:pPr algn="l"/>
                      <a:r>
                        <a:rPr lang="fr-MA" sz="1600" b="1" dirty="0">
                          <a:latin typeface="Century" panose="02040604050505020304" pitchFamily="18" charset="0"/>
                          <a:cs typeface="Times New Roman" panose="02020603050405020304" pitchFamily="18" charset="0"/>
                        </a:rPr>
                        <a:t>Pr. BENSIALI Saloua</a:t>
                      </a:r>
                      <a:endParaRPr lang="fr-FR" sz="1600" b="1" dirty="0">
                        <a:latin typeface="Century" panose="020406040505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fr-FR" sz="1600" b="1" kern="1200" dirty="0">
                          <a:solidFill>
                            <a:schemeClr val="tx1"/>
                          </a:solidFill>
                          <a:latin typeface="Century" panose="02040604050505020304" pitchFamily="18" charset="0"/>
                          <a:ea typeface="Tahoma" pitchFamily="34" charset="0"/>
                          <a:cs typeface="Times New Roman" panose="02020603050405020304" pitchFamily="18" charset="0"/>
                          <a:sym typeface="Times New Roman"/>
                        </a:rPr>
                        <a:t>Rapporteuse</a:t>
                      </a:r>
                      <a:endParaRPr lang="fr-FR" sz="1600" b="1" dirty="0">
                        <a:latin typeface="Century" panose="020406040505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fr-MA" sz="1600" b="1" dirty="0">
                          <a:latin typeface="Century" panose="02040604050505020304" pitchFamily="18" charset="0"/>
                          <a:cs typeface="Times New Roman" panose="02020603050405020304" pitchFamily="18" charset="0"/>
                        </a:rPr>
                        <a:t>IAV HASSAN II</a:t>
                      </a:r>
                      <a:endParaRPr lang="fr-FR" sz="1600" b="1" dirty="0">
                        <a:latin typeface="Century" panose="020406040505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702017"/>
                  </a:ext>
                </a:extLst>
              </a:tr>
              <a:tr h="313043">
                <a:tc>
                  <a:txBody>
                    <a:bodyPr/>
                    <a:lstStyle/>
                    <a:p>
                      <a:pPr algn="l"/>
                      <a:r>
                        <a:rPr lang="fr-MA" sz="1600" b="1" dirty="0">
                          <a:latin typeface="Century" panose="02040604050505020304" pitchFamily="18" charset="0"/>
                          <a:cs typeface="Times New Roman" panose="02020603050405020304" pitchFamily="18" charset="0"/>
                        </a:rPr>
                        <a:t>Dr. LESNOFF Matthieu</a:t>
                      </a:r>
                      <a:endParaRPr lang="fr-FR" sz="1600" b="1" dirty="0">
                        <a:latin typeface="Century" panose="020406040505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fr-FR" sz="1600" b="1" kern="1200" dirty="0" err="1">
                          <a:solidFill>
                            <a:schemeClr val="tx1"/>
                          </a:solidFill>
                          <a:latin typeface="Century" panose="02040604050505020304" pitchFamily="18" charset="0"/>
                          <a:ea typeface="Tahoma" pitchFamily="34" charset="0"/>
                          <a:cs typeface="Times New Roman" panose="02020603050405020304" pitchFamily="18" charset="0"/>
                          <a:sym typeface="Times New Roman"/>
                        </a:rPr>
                        <a:t>Co-Rapporteur</a:t>
                      </a:r>
                      <a:endParaRPr lang="fr-FR" sz="1600" b="1" dirty="0">
                        <a:latin typeface="Century" panose="020406040505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fr-MA" sz="1600" b="1" dirty="0">
                          <a:latin typeface="Century" panose="02040604050505020304" pitchFamily="18" charset="0"/>
                          <a:cs typeface="Times New Roman" panose="02020603050405020304" pitchFamily="18" charset="0"/>
                        </a:rPr>
                        <a:t>CIRAD</a:t>
                      </a:r>
                      <a:endParaRPr lang="fr-FR" sz="1600" b="1" dirty="0">
                        <a:latin typeface="Century" panose="020406040505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80468513"/>
                  </a:ext>
                </a:extLst>
              </a:tr>
              <a:tr h="313043">
                <a:tc>
                  <a:txBody>
                    <a:bodyPr/>
                    <a:lstStyle/>
                    <a:p>
                      <a:pPr algn="l"/>
                      <a:r>
                        <a:rPr lang="fr-MA" sz="1600" b="1" dirty="0">
                          <a:latin typeface="Century" panose="02040604050505020304" pitchFamily="18" charset="0"/>
                          <a:cs typeface="Times New Roman" panose="02020603050405020304" pitchFamily="18" charset="0"/>
                        </a:rPr>
                        <a:t>Pr. EL AAYADI Soufiane</a:t>
                      </a:r>
                      <a:endParaRPr lang="fr-FR" sz="1600" b="1" dirty="0">
                        <a:latin typeface="Century" panose="020406040505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600" b="1" kern="1200" dirty="0">
                          <a:solidFill>
                            <a:schemeClr val="tx1"/>
                          </a:solidFill>
                          <a:latin typeface="Century" panose="02040604050505020304" pitchFamily="18" charset="0"/>
                          <a:ea typeface="Tahoma" pitchFamily="34" charset="0"/>
                          <a:cs typeface="Times New Roman" panose="02020603050405020304" pitchFamily="18" charset="0"/>
                        </a:rPr>
                        <a:t>Examinateur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fr-MA" sz="1600" b="1" dirty="0">
                          <a:latin typeface="Century" panose="02040604050505020304" pitchFamily="18" charset="0"/>
                          <a:cs typeface="Times New Roman" panose="02020603050405020304" pitchFamily="18" charset="0"/>
                        </a:rPr>
                        <a:t>IAV HASSAN II</a:t>
                      </a:r>
                      <a:endParaRPr lang="fr-FR" sz="1600" b="1" dirty="0">
                        <a:latin typeface="Century" panose="020406040505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0107392"/>
                  </a:ext>
                </a:extLst>
              </a:tr>
            </a:tbl>
          </a:graphicData>
        </a:graphic>
      </p:graphicFrame>
      <p:pic>
        <p:nvPicPr>
          <p:cNvPr id="19" name="Image 18">
            <a:extLst>
              <a:ext uri="{FF2B5EF4-FFF2-40B4-BE49-F238E27FC236}">
                <a16:creationId xmlns:a16="http://schemas.microsoft.com/office/drawing/2014/main" id="{E7CDC72A-C164-4C8E-AB28-AD50F6AB530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 r="61442" b="6696"/>
          <a:stretch/>
        </p:blipFill>
        <p:spPr>
          <a:xfrm>
            <a:off x="4087345" y="232236"/>
            <a:ext cx="3742982" cy="772978"/>
          </a:xfrm>
          <a:prstGeom prst="rect">
            <a:avLst/>
          </a:prstGeom>
        </p:spPr>
      </p:pic>
      <p:sp>
        <p:nvSpPr>
          <p:cNvPr id="10" name="Circle">
            <a:extLst>
              <a:ext uri="{FF2B5EF4-FFF2-40B4-BE49-F238E27FC236}">
                <a16:creationId xmlns:a16="http://schemas.microsoft.com/office/drawing/2014/main" id="{994856B6-AC7B-DABE-D4E0-8E9E8B0E355A}"/>
              </a:ext>
            </a:extLst>
          </p:cNvPr>
          <p:cNvSpPr/>
          <p:nvPr/>
        </p:nvSpPr>
        <p:spPr>
          <a:xfrm>
            <a:off x="2842574" y="-792991"/>
            <a:ext cx="8981864" cy="8981864"/>
          </a:xfrm>
          <a:prstGeom prst="ellipse">
            <a:avLst/>
          </a:prstGeom>
          <a:ln w="38100">
            <a:gradFill flip="none" rotWithShape="1">
              <a:gsLst>
                <a:gs pos="79000">
                  <a:schemeClr val="bg1">
                    <a:alpha val="0"/>
                  </a:schemeClr>
                </a:gs>
                <a:gs pos="99000">
                  <a:schemeClr val="accent2">
                    <a:alpha val="6000"/>
                  </a:schemeClr>
                </a:gs>
              </a:gsLst>
              <a:lin ang="0" scaled="1"/>
              <a:tileRect/>
            </a:gradFill>
            <a:miter lim="400000"/>
          </a:ln>
        </p:spPr>
        <p:txBody>
          <a:bodyPr lIns="0" tIns="0" rIns="0" bIns="0" anchor="ctr"/>
          <a:lstStyle/>
          <a:p>
            <a:pPr algn="ctr" defTabSz="412750" hangingPunct="0">
              <a:defRPr sz="3200" b="0">
                <a:solidFill>
                  <a:srgbClr val="FFFFFF"/>
                </a:solidFill>
                <a:latin typeface="+mn-lt"/>
                <a:ea typeface="+mn-ea"/>
                <a:cs typeface="+mn-cs"/>
                <a:sym typeface="Helvetica Neue Medium"/>
              </a:defRPr>
            </a:pPr>
            <a:endParaRPr sz="1600" kern="0" dirty="0">
              <a:solidFill>
                <a:srgbClr val="FFFFFF"/>
              </a:solidFill>
              <a:sym typeface="Helvetica Neue Medium"/>
            </a:endParaRPr>
          </a:p>
        </p:txBody>
      </p:sp>
      <p:sp>
        <p:nvSpPr>
          <p:cNvPr id="11" name="Circle">
            <a:extLst>
              <a:ext uri="{FF2B5EF4-FFF2-40B4-BE49-F238E27FC236}">
                <a16:creationId xmlns:a16="http://schemas.microsoft.com/office/drawing/2014/main" id="{64C4F7D7-E215-3436-90E4-12775AC5BECD}"/>
              </a:ext>
            </a:extLst>
          </p:cNvPr>
          <p:cNvSpPr/>
          <p:nvPr/>
        </p:nvSpPr>
        <p:spPr>
          <a:xfrm flipH="1">
            <a:off x="362608" y="-792991"/>
            <a:ext cx="8981864" cy="8981864"/>
          </a:xfrm>
          <a:prstGeom prst="ellipse">
            <a:avLst/>
          </a:prstGeom>
          <a:ln w="38100">
            <a:gradFill flip="none" rotWithShape="1">
              <a:gsLst>
                <a:gs pos="79000">
                  <a:schemeClr val="bg1">
                    <a:alpha val="0"/>
                  </a:schemeClr>
                </a:gs>
                <a:gs pos="99000">
                  <a:schemeClr val="accent2">
                    <a:alpha val="6000"/>
                  </a:schemeClr>
                </a:gs>
              </a:gsLst>
              <a:lin ang="0" scaled="1"/>
              <a:tileRect/>
            </a:gradFill>
            <a:miter lim="400000"/>
          </a:ln>
        </p:spPr>
        <p:txBody>
          <a:bodyPr lIns="0" tIns="0" rIns="0" bIns="0" anchor="ctr"/>
          <a:lstStyle/>
          <a:p>
            <a:pPr algn="ctr" defTabSz="412750" hangingPunct="0">
              <a:defRPr sz="3200" b="0">
                <a:solidFill>
                  <a:srgbClr val="FFFFFF"/>
                </a:solidFill>
                <a:latin typeface="+mn-lt"/>
                <a:ea typeface="+mn-ea"/>
                <a:cs typeface="+mn-cs"/>
                <a:sym typeface="Helvetica Neue Medium"/>
              </a:defRPr>
            </a:pPr>
            <a:endParaRPr sz="1600" kern="0" dirty="0">
              <a:solidFill>
                <a:srgbClr val="FFFFFF"/>
              </a:solidFill>
              <a:sym typeface="Helvetica Neue Medium"/>
            </a:endParaRPr>
          </a:p>
        </p:txBody>
      </p:sp>
      <p:sp>
        <p:nvSpPr>
          <p:cNvPr id="12" name="Circle">
            <a:extLst>
              <a:ext uri="{FF2B5EF4-FFF2-40B4-BE49-F238E27FC236}">
                <a16:creationId xmlns:a16="http://schemas.microsoft.com/office/drawing/2014/main" id="{FA85EA0D-8E13-C622-11B2-4F3312790C89}"/>
              </a:ext>
            </a:extLst>
          </p:cNvPr>
          <p:cNvSpPr/>
          <p:nvPr/>
        </p:nvSpPr>
        <p:spPr>
          <a:xfrm>
            <a:off x="2222206" y="-6642"/>
            <a:ext cx="7743802" cy="7743802"/>
          </a:xfrm>
          <a:prstGeom prst="ellipse">
            <a:avLst/>
          </a:prstGeom>
          <a:ln w="38100">
            <a:gradFill flip="none" rotWithShape="1">
              <a:gsLst>
                <a:gs pos="79000">
                  <a:schemeClr val="bg1">
                    <a:alpha val="0"/>
                  </a:schemeClr>
                </a:gs>
                <a:gs pos="99000">
                  <a:schemeClr val="accent2">
                    <a:alpha val="15344"/>
                  </a:schemeClr>
                </a:gs>
              </a:gsLst>
              <a:lin ang="0" scaled="1"/>
              <a:tileRect/>
            </a:gradFill>
            <a:miter lim="400000"/>
          </a:ln>
        </p:spPr>
        <p:txBody>
          <a:bodyPr lIns="0" tIns="0" rIns="0" bIns="0" anchor="ctr"/>
          <a:lstStyle/>
          <a:p>
            <a:pPr algn="ctr" defTabSz="412750" hangingPunct="0">
              <a:defRPr sz="3200" b="0">
                <a:solidFill>
                  <a:srgbClr val="FFFFFF"/>
                </a:solidFill>
                <a:latin typeface="+mn-lt"/>
                <a:ea typeface="+mn-ea"/>
                <a:cs typeface="+mn-cs"/>
                <a:sym typeface="Helvetica Neue Medium"/>
              </a:defRPr>
            </a:pPr>
            <a:endParaRPr sz="1600" kern="0" dirty="0">
              <a:solidFill>
                <a:srgbClr val="FFFFFF"/>
              </a:solidFill>
              <a:sym typeface="Helvetica Neue Medium"/>
            </a:endParaRPr>
          </a:p>
        </p:txBody>
      </p:sp>
      <p:sp>
        <p:nvSpPr>
          <p:cNvPr id="13" name="Circle">
            <a:extLst>
              <a:ext uri="{FF2B5EF4-FFF2-40B4-BE49-F238E27FC236}">
                <a16:creationId xmlns:a16="http://schemas.microsoft.com/office/drawing/2014/main" id="{41EF2C3D-1929-AD43-5180-2DA84A5C98BC}"/>
              </a:ext>
            </a:extLst>
          </p:cNvPr>
          <p:cNvSpPr/>
          <p:nvPr/>
        </p:nvSpPr>
        <p:spPr>
          <a:xfrm>
            <a:off x="2493569" y="120910"/>
            <a:ext cx="7204862" cy="7204862"/>
          </a:xfrm>
          <a:prstGeom prst="ellipse">
            <a:avLst/>
          </a:prstGeom>
          <a:ln w="76200">
            <a:solidFill>
              <a:schemeClr val="accent1">
                <a:alpha val="6000"/>
              </a:schemeClr>
            </a:solidFill>
            <a:miter lim="400000"/>
          </a:ln>
        </p:spPr>
        <p:txBody>
          <a:bodyPr lIns="0" tIns="0" rIns="0" bIns="0" anchor="ctr"/>
          <a:lstStyle/>
          <a:p>
            <a:pPr algn="ctr" defTabSz="412750" hangingPunct="0">
              <a:defRPr sz="3200" b="0">
                <a:solidFill>
                  <a:srgbClr val="FFFFFF"/>
                </a:solidFill>
                <a:latin typeface="+mn-lt"/>
                <a:ea typeface="+mn-ea"/>
                <a:cs typeface="+mn-cs"/>
                <a:sym typeface="Helvetica Neue Medium"/>
              </a:defRPr>
            </a:pPr>
            <a:endParaRPr sz="1600" kern="0" dirty="0">
              <a:solidFill>
                <a:srgbClr val="FFFFFF"/>
              </a:solidFill>
              <a:sym typeface="Helvetica Neue Medium"/>
            </a:endParaRPr>
          </a:p>
        </p:txBody>
      </p:sp>
      <p:cxnSp>
        <p:nvCxnSpPr>
          <p:cNvPr id="14" name="Connecteur droit 13">
            <a:extLst>
              <a:ext uri="{FF2B5EF4-FFF2-40B4-BE49-F238E27FC236}">
                <a16:creationId xmlns:a16="http://schemas.microsoft.com/office/drawing/2014/main" id="{713996E9-409C-D121-FAFB-5F7915FC656D}"/>
              </a:ext>
            </a:extLst>
          </p:cNvPr>
          <p:cNvCxnSpPr>
            <a:cxnSpLocks/>
          </p:cNvCxnSpPr>
          <p:nvPr/>
        </p:nvCxnSpPr>
        <p:spPr>
          <a:xfrm>
            <a:off x="785056" y="1728354"/>
            <a:ext cx="10621888" cy="586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15C0943A-2531-6DE3-954F-B0373C1EB1E9}"/>
              </a:ext>
            </a:extLst>
          </p:cNvPr>
          <p:cNvCxnSpPr>
            <a:cxnSpLocks/>
          </p:cNvCxnSpPr>
          <p:nvPr/>
        </p:nvCxnSpPr>
        <p:spPr>
          <a:xfrm>
            <a:off x="2607464" y="3099850"/>
            <a:ext cx="697707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F3F2DB23-0F3E-4C19-BFEC-DBDC9E4BEBED}"/>
              </a:ext>
            </a:extLst>
          </p:cNvPr>
          <p:cNvPicPr>
            <a:picLocks noChangeAspect="1"/>
          </p:cNvPicPr>
          <p:nvPr/>
        </p:nvPicPr>
        <p:blipFill rotWithShape="1">
          <a:blip r:embed="rId5">
            <a:extLst>
              <a:ext uri="{28A0092B-C50C-407E-A947-70E740481C1C}">
                <a14:useLocalDpi xmlns:a14="http://schemas.microsoft.com/office/drawing/2010/main" val="0"/>
              </a:ext>
            </a:extLst>
          </a:blip>
          <a:srcRect l="13339" t="10715" r="15561" b="7438"/>
          <a:stretch/>
        </p:blipFill>
        <p:spPr>
          <a:xfrm>
            <a:off x="10930804" y="127514"/>
            <a:ext cx="967261" cy="1113476"/>
          </a:xfrm>
          <a:prstGeom prst="rect">
            <a:avLst/>
          </a:prstGeom>
        </p:spPr>
      </p:pic>
    </p:spTree>
    <p:extLst>
      <p:ext uri="{BB962C8B-B14F-4D97-AF65-F5344CB8AC3E}">
        <p14:creationId xmlns:p14="http://schemas.microsoft.com/office/powerpoint/2010/main" val="322671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500"/>
                                  </p:stCondLst>
                                  <p:childTnLst>
                                    <p:set>
                                      <p:cBhvr>
                                        <p:cTn id="6" dur="1" fill="hold">
                                          <p:stCondLst>
                                            <p:cond delay="0"/>
                                          </p:stCondLst>
                                        </p:cTn>
                                        <p:tgtEl>
                                          <p:spTgt spid="10"/>
                                        </p:tgtEl>
                                        <p:attrNameLst>
                                          <p:attrName>style.visibility</p:attrName>
                                        </p:attrNameLst>
                                      </p:cBhvr>
                                      <p:to>
                                        <p:strVal val="visible"/>
                                      </p:to>
                                    </p:set>
                                    <p:anim calcmode="lin" valueType="num">
                                      <p:cBhvr>
                                        <p:cTn id="7" dur="2000" fill="hold"/>
                                        <p:tgtEl>
                                          <p:spTgt spid="10"/>
                                        </p:tgtEl>
                                        <p:attrNameLst>
                                          <p:attrName>ppt_w</p:attrName>
                                        </p:attrNameLst>
                                      </p:cBhvr>
                                      <p:tavLst>
                                        <p:tav tm="0">
                                          <p:val>
                                            <p:fltVal val="0"/>
                                          </p:val>
                                        </p:tav>
                                        <p:tav tm="100000">
                                          <p:val>
                                            <p:strVal val="#ppt_w"/>
                                          </p:val>
                                        </p:tav>
                                      </p:tavLst>
                                    </p:anim>
                                    <p:anim calcmode="lin" valueType="num">
                                      <p:cBhvr>
                                        <p:cTn id="8" dur="2000" fill="hold"/>
                                        <p:tgtEl>
                                          <p:spTgt spid="10"/>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500"/>
                                  </p:stCondLst>
                                  <p:childTnLst>
                                    <p:set>
                                      <p:cBhvr>
                                        <p:cTn id="10" dur="1" fill="hold">
                                          <p:stCondLst>
                                            <p:cond delay="0"/>
                                          </p:stCondLst>
                                        </p:cTn>
                                        <p:tgtEl>
                                          <p:spTgt spid="11"/>
                                        </p:tgtEl>
                                        <p:attrNameLst>
                                          <p:attrName>style.visibility</p:attrName>
                                        </p:attrNameLst>
                                      </p:cBhvr>
                                      <p:to>
                                        <p:strVal val="visible"/>
                                      </p:to>
                                    </p:set>
                                    <p:anim calcmode="lin" valueType="num">
                                      <p:cBhvr>
                                        <p:cTn id="11" dur="2000" fill="hold"/>
                                        <p:tgtEl>
                                          <p:spTgt spid="11"/>
                                        </p:tgtEl>
                                        <p:attrNameLst>
                                          <p:attrName>ppt_w</p:attrName>
                                        </p:attrNameLst>
                                      </p:cBhvr>
                                      <p:tavLst>
                                        <p:tav tm="0">
                                          <p:val>
                                            <p:fltVal val="0"/>
                                          </p:val>
                                        </p:tav>
                                        <p:tav tm="100000">
                                          <p:val>
                                            <p:strVal val="#ppt_w"/>
                                          </p:val>
                                        </p:tav>
                                      </p:tavLst>
                                    </p:anim>
                                    <p:anim calcmode="lin" valueType="num">
                                      <p:cBhvr>
                                        <p:cTn id="12" dur="2000" fill="hold"/>
                                        <p:tgtEl>
                                          <p:spTgt spid="11"/>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p:cTn id="15" dur="2000" fill="hold"/>
                                        <p:tgtEl>
                                          <p:spTgt spid="12"/>
                                        </p:tgtEl>
                                        <p:attrNameLst>
                                          <p:attrName>ppt_w</p:attrName>
                                        </p:attrNameLst>
                                      </p:cBhvr>
                                      <p:tavLst>
                                        <p:tav tm="0">
                                          <p:val>
                                            <p:fltVal val="0"/>
                                          </p:val>
                                        </p:tav>
                                        <p:tav tm="100000">
                                          <p:val>
                                            <p:strVal val="#ppt_w"/>
                                          </p:val>
                                        </p:tav>
                                      </p:tavLst>
                                    </p:anim>
                                    <p:anim calcmode="lin" valueType="num">
                                      <p:cBhvr>
                                        <p:cTn id="16" dur="2000" fill="hold"/>
                                        <p:tgtEl>
                                          <p:spTgt spid="12"/>
                                        </p:tgtEl>
                                        <p:attrNameLst>
                                          <p:attrName>ppt_h</p:attrName>
                                        </p:attrNameLst>
                                      </p:cBhvr>
                                      <p:tavLst>
                                        <p:tav tm="0">
                                          <p:val>
                                            <p:fltVal val="0"/>
                                          </p:val>
                                        </p:tav>
                                        <p:tav tm="100000">
                                          <p:val>
                                            <p:strVal val="#ppt_h"/>
                                          </p:val>
                                        </p:tav>
                                      </p:tavLst>
                                    </p:anim>
                                  </p:childTnLst>
                                </p:cTn>
                              </p:par>
                              <p:par>
                                <p:cTn id="17" presetID="23" presetClass="entr" presetSubtype="16" fill="hold" grpId="0" nodeType="withEffect">
                                  <p:stCondLst>
                                    <p:cond delay="500"/>
                                  </p:stCondLst>
                                  <p:childTnLst>
                                    <p:set>
                                      <p:cBhvr>
                                        <p:cTn id="18" dur="1" fill="hold">
                                          <p:stCondLst>
                                            <p:cond delay="0"/>
                                          </p:stCondLst>
                                        </p:cTn>
                                        <p:tgtEl>
                                          <p:spTgt spid="13"/>
                                        </p:tgtEl>
                                        <p:attrNameLst>
                                          <p:attrName>style.visibility</p:attrName>
                                        </p:attrNameLst>
                                      </p:cBhvr>
                                      <p:to>
                                        <p:strVal val="visible"/>
                                      </p:to>
                                    </p:set>
                                    <p:anim calcmode="lin" valueType="num">
                                      <p:cBhvr>
                                        <p:cTn id="19" dur="2000" fill="hold"/>
                                        <p:tgtEl>
                                          <p:spTgt spid="13"/>
                                        </p:tgtEl>
                                        <p:attrNameLst>
                                          <p:attrName>ppt_w</p:attrName>
                                        </p:attrNameLst>
                                      </p:cBhvr>
                                      <p:tavLst>
                                        <p:tav tm="0">
                                          <p:val>
                                            <p:fltVal val="0"/>
                                          </p:val>
                                        </p:tav>
                                        <p:tav tm="100000">
                                          <p:val>
                                            <p:strVal val="#ppt_w"/>
                                          </p:val>
                                        </p:tav>
                                      </p:tavLst>
                                    </p:anim>
                                    <p:anim calcmode="lin" valueType="num">
                                      <p:cBhvr>
                                        <p:cTn id="20" dur="2000" fill="hold"/>
                                        <p:tgtEl>
                                          <p:spTgt spid="13"/>
                                        </p:tgtEl>
                                        <p:attrNameLst>
                                          <p:attrName>ppt_h</p:attrName>
                                        </p:attrNameLst>
                                      </p:cBhvr>
                                      <p:tavLst>
                                        <p:tav tm="0">
                                          <p:val>
                                            <p:fltVal val="0"/>
                                          </p:val>
                                        </p:tav>
                                        <p:tav tm="100000">
                                          <p:val>
                                            <p:strVal val="#ppt_h"/>
                                          </p:val>
                                        </p:tav>
                                      </p:tavLst>
                                    </p:anim>
                                  </p:childTnLst>
                                </p:cTn>
                              </p:par>
                              <p:par>
                                <p:cTn id="21" presetID="6" presetClass="emph" presetSubtype="0" repeatCount="indefinite" autoRev="1" fill="hold" grpId="1" nodeType="withEffect">
                                  <p:stCondLst>
                                    <p:cond delay="500"/>
                                  </p:stCondLst>
                                  <p:endCondLst>
                                    <p:cond evt="onNext" delay="0">
                                      <p:tgtEl>
                                        <p:sldTgt/>
                                      </p:tgtEl>
                                    </p:cond>
                                  </p:endCondLst>
                                  <p:childTnLst>
                                    <p:animScale>
                                      <p:cBhvr>
                                        <p:cTn id="22" dur="3000" fill="hold"/>
                                        <p:tgtEl>
                                          <p:spTgt spid="13"/>
                                        </p:tgtEl>
                                      </p:cBhvr>
                                      <p:by x="125000" y="125000"/>
                                    </p:animScale>
                                  </p:childTnLst>
                                </p:cTn>
                              </p:par>
                              <p:par>
                                <p:cTn id="23" presetID="8" presetClass="emph" presetSubtype="0" repeatCount="indefinite" fill="hold" grpId="1" nodeType="withEffect">
                                  <p:stCondLst>
                                    <p:cond delay="500"/>
                                  </p:stCondLst>
                                  <p:endCondLst>
                                    <p:cond evt="onNext" delay="0">
                                      <p:tgtEl>
                                        <p:sldTgt/>
                                      </p:tgtEl>
                                    </p:cond>
                                  </p:endCondLst>
                                  <p:childTnLst>
                                    <p:animRot by="21600000">
                                      <p:cBhvr>
                                        <p:cTn id="24" dur="3000" fill="hold"/>
                                        <p:tgtEl>
                                          <p:spTgt spid="10"/>
                                        </p:tgtEl>
                                        <p:attrNameLst>
                                          <p:attrName>r</p:attrName>
                                        </p:attrNameLst>
                                      </p:cBhvr>
                                    </p:animRot>
                                  </p:childTnLst>
                                </p:cTn>
                              </p:par>
                              <p:par>
                                <p:cTn id="25" presetID="8" presetClass="emph" presetSubtype="0" repeatCount="indefinite" fill="hold" grpId="1" nodeType="withEffect">
                                  <p:stCondLst>
                                    <p:cond delay="500"/>
                                  </p:stCondLst>
                                  <p:endCondLst>
                                    <p:cond evt="onNext" delay="0">
                                      <p:tgtEl>
                                        <p:sldTgt/>
                                      </p:tgtEl>
                                    </p:cond>
                                  </p:endCondLst>
                                  <p:childTnLst>
                                    <p:animRot by="-21600000">
                                      <p:cBhvr>
                                        <p:cTn id="26" dur="3000" fill="hold"/>
                                        <p:tgtEl>
                                          <p:spTgt spid="11"/>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16" presetClass="entr" presetSubtype="21" repeatCount="indefinite"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arn(inVertical)">
                                      <p:cBhvr>
                                        <p:cTn id="31" dur="2000"/>
                                        <p:tgtEl>
                                          <p:spTgt spid="14"/>
                                        </p:tgtEl>
                                      </p:cBhvr>
                                    </p:animEffect>
                                  </p:childTnLst>
                                </p:cTn>
                              </p:par>
                              <p:par>
                                <p:cTn id="32" presetID="16" presetClass="entr" presetSubtype="21" repeatCount="indefinite"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barn(inVertical)">
                                      <p:cBhvr>
                                        <p:cTn id="34"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3" grpId="0" animBg="1"/>
      <p:bldP spid="13"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hevron 13"/>
          <p:cNvSpPr/>
          <p:nvPr/>
        </p:nvSpPr>
        <p:spPr>
          <a:xfrm>
            <a:off x="4223792" y="553"/>
            <a:ext cx="8307352" cy="437892"/>
          </a:xfrm>
          <a:prstGeom prst="chevron">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4" name="Pentagon 3"/>
          <p:cNvSpPr/>
          <p:nvPr/>
        </p:nvSpPr>
        <p:spPr>
          <a:xfrm>
            <a:off x="0" y="-1872"/>
            <a:ext cx="467544" cy="439200"/>
          </a:xfrm>
          <a:prstGeom prst="homePlate">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5" name="TextBox 4"/>
          <p:cNvSpPr txBox="1"/>
          <p:nvPr/>
        </p:nvSpPr>
        <p:spPr>
          <a:xfrm>
            <a:off x="942192" y="31660"/>
            <a:ext cx="3877280" cy="369332"/>
          </a:xfrm>
          <a:prstGeom prst="rect">
            <a:avLst/>
          </a:prstGeom>
          <a:noFill/>
        </p:spPr>
        <p:txBody>
          <a:bodyPr wrap="square" rtlCol="0">
            <a:spAutoFit/>
          </a:bodyPr>
          <a:lstStyle/>
          <a:p>
            <a:r>
              <a:rPr lang="fr-FR" dirty="0">
                <a:solidFill>
                  <a:prstClr val="black"/>
                </a:solidFill>
                <a:latin typeface="Century Gothic" panose="020B0502020202020204" pitchFamily="34" charset="0"/>
              </a:rPr>
              <a:t>INTRODUCTION</a:t>
            </a:r>
          </a:p>
        </p:txBody>
      </p:sp>
      <p:sp>
        <p:nvSpPr>
          <p:cNvPr id="11" name="Oval 10"/>
          <p:cNvSpPr/>
          <p:nvPr/>
        </p:nvSpPr>
        <p:spPr>
          <a:xfrm>
            <a:off x="4873033" y="74470"/>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solidFill>
                <a:prstClr val="white"/>
              </a:solidFill>
              <a:latin typeface="Caviar Dreams" pitchFamily="34" charset="0"/>
            </a:endParaRPr>
          </a:p>
        </p:txBody>
      </p:sp>
      <p:sp>
        <p:nvSpPr>
          <p:cNvPr id="56" name="Oval 55">
            <a:extLst>
              <a:ext uri="{FF2B5EF4-FFF2-40B4-BE49-F238E27FC236}">
                <a16:creationId xmlns:a16="http://schemas.microsoft.com/office/drawing/2014/main" id="{C6362156-3794-4CE7-ABF4-2BB41750F9BE}"/>
              </a:ext>
            </a:extLst>
          </p:cNvPr>
          <p:cNvSpPr/>
          <p:nvPr/>
        </p:nvSpPr>
        <p:spPr>
          <a:xfrm>
            <a:off x="5213821" y="83254"/>
            <a:ext cx="303576" cy="2785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solidFill>
                <a:prstClr val="white"/>
              </a:solidFill>
              <a:latin typeface="Caviar Dreams" pitchFamily="34" charset="0"/>
            </a:endParaRPr>
          </a:p>
        </p:txBody>
      </p:sp>
      <p:sp>
        <p:nvSpPr>
          <p:cNvPr id="37" name="Chevron 36"/>
          <p:cNvSpPr/>
          <p:nvPr/>
        </p:nvSpPr>
        <p:spPr>
          <a:xfrm>
            <a:off x="324439" y="811714"/>
            <a:ext cx="3681996" cy="144000"/>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8" name="Rectangle 37"/>
          <p:cNvSpPr/>
          <p:nvPr/>
        </p:nvSpPr>
        <p:spPr>
          <a:xfrm>
            <a:off x="1221258" y="435307"/>
            <a:ext cx="1713931" cy="307777"/>
          </a:xfrm>
          <a:prstGeom prst="rect">
            <a:avLst/>
          </a:prstGeom>
        </p:spPr>
        <p:txBody>
          <a:bodyPr wrap="none">
            <a:spAutoFit/>
          </a:bodyPr>
          <a:lstStyle/>
          <a:p>
            <a:pPr algn="ctr"/>
            <a:r>
              <a:rPr lang="fr-FR" sz="1400" b="1" dirty="0">
                <a:solidFill>
                  <a:prstClr val="black"/>
                </a:solidFill>
                <a:latin typeface="Century Gothic" panose="020B0502020202020204" pitchFamily="34" charset="0"/>
              </a:rPr>
              <a:t>Contexte général</a:t>
            </a:r>
            <a:endParaRPr lang="en-US" sz="1400" b="1" dirty="0">
              <a:solidFill>
                <a:prstClr val="black"/>
              </a:solidFill>
              <a:latin typeface="Century Gothic" panose="020B0502020202020204" pitchFamily="34" charset="0"/>
            </a:endParaRPr>
          </a:p>
        </p:txBody>
      </p:sp>
      <p:sp>
        <p:nvSpPr>
          <p:cNvPr id="39" name="Rectangle 38"/>
          <p:cNvSpPr/>
          <p:nvPr/>
        </p:nvSpPr>
        <p:spPr>
          <a:xfrm>
            <a:off x="7799763" y="475311"/>
            <a:ext cx="4051823" cy="307777"/>
          </a:xfrm>
          <a:prstGeom prst="rect">
            <a:avLst/>
          </a:prstGeom>
        </p:spPr>
        <p:txBody>
          <a:bodyPr wrap="square">
            <a:spAutoFit/>
          </a:bodyPr>
          <a:lstStyle/>
          <a:p>
            <a:pPr algn="ctr"/>
            <a:r>
              <a:rPr lang="fr-FR" sz="1400" b="1" dirty="0">
                <a:solidFill>
                  <a:prstClr val="black"/>
                </a:solidFill>
                <a:latin typeface="Century Gothic" panose="020B0502020202020204" pitchFamily="34" charset="0"/>
              </a:rPr>
              <a:t>Objectifs</a:t>
            </a:r>
            <a:endParaRPr lang="en-US" sz="1400" b="1" dirty="0">
              <a:solidFill>
                <a:prstClr val="black"/>
              </a:solidFill>
              <a:latin typeface="Century Gothic" panose="020B0502020202020204" pitchFamily="34" charset="0"/>
            </a:endParaRPr>
          </a:p>
        </p:txBody>
      </p:sp>
      <p:sp>
        <p:nvSpPr>
          <p:cNvPr id="41" name="Isosceles Triangle 35"/>
          <p:cNvSpPr/>
          <p:nvPr/>
        </p:nvSpPr>
        <p:spPr>
          <a:xfrm rot="10800000">
            <a:off x="1934224" y="996510"/>
            <a:ext cx="288000" cy="144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Espace réservé du numéro de diapositive 22">
            <a:extLst>
              <a:ext uri="{FF2B5EF4-FFF2-40B4-BE49-F238E27FC236}">
                <a16:creationId xmlns:a16="http://schemas.microsoft.com/office/drawing/2014/main" id="{FC4F4B00-DAD8-78EA-D415-8269C2BD305B}"/>
              </a:ext>
            </a:extLst>
          </p:cNvPr>
          <p:cNvSpPr>
            <a:spLocks noGrp="1"/>
          </p:cNvSpPr>
          <p:nvPr>
            <p:ph type="sldNum" sz="quarter" idx="12"/>
          </p:nvPr>
        </p:nvSpPr>
        <p:spPr>
          <a:xfrm>
            <a:off x="9325315" y="6438535"/>
            <a:ext cx="2743200" cy="365125"/>
          </a:xfrm>
        </p:spPr>
        <p:txBody>
          <a:bodyPr/>
          <a:lstStyle/>
          <a:p>
            <a:fld id="{BE7DC1A7-DA5D-45DE-8174-4FBCD0BDB448}" type="slidenum">
              <a:rPr lang="fr-FR" sz="1800" b="1" smtClean="0">
                <a:solidFill>
                  <a:schemeClr val="tx1"/>
                </a:solidFill>
              </a:rPr>
              <a:t>5</a:t>
            </a:fld>
            <a:endParaRPr lang="fr-FR" sz="1800" b="1" dirty="0">
              <a:solidFill>
                <a:schemeClr val="tx1"/>
              </a:solidFill>
            </a:endParaRPr>
          </a:p>
        </p:txBody>
      </p:sp>
      <p:sp>
        <p:nvSpPr>
          <p:cNvPr id="10" name="Chevron 36">
            <a:extLst>
              <a:ext uri="{FF2B5EF4-FFF2-40B4-BE49-F238E27FC236}">
                <a16:creationId xmlns:a16="http://schemas.microsoft.com/office/drawing/2014/main" id="{7498E795-0588-5D1B-E2EA-41868695BFDC}"/>
              </a:ext>
            </a:extLst>
          </p:cNvPr>
          <p:cNvSpPr/>
          <p:nvPr/>
        </p:nvSpPr>
        <p:spPr>
          <a:xfrm>
            <a:off x="4207157" y="819956"/>
            <a:ext cx="3681996" cy="144000"/>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12" name="Chevron 36">
            <a:extLst>
              <a:ext uri="{FF2B5EF4-FFF2-40B4-BE49-F238E27FC236}">
                <a16:creationId xmlns:a16="http://schemas.microsoft.com/office/drawing/2014/main" id="{D0D81680-1F8D-3C3B-0243-29296F3466F3}"/>
              </a:ext>
            </a:extLst>
          </p:cNvPr>
          <p:cNvSpPr/>
          <p:nvPr/>
        </p:nvSpPr>
        <p:spPr>
          <a:xfrm>
            <a:off x="8089875" y="811714"/>
            <a:ext cx="3681996" cy="144000"/>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18" name="Oval 17">
            <a:extLst>
              <a:ext uri="{FF2B5EF4-FFF2-40B4-BE49-F238E27FC236}">
                <a16:creationId xmlns:a16="http://schemas.microsoft.com/office/drawing/2014/main" id="{C83188B6-35C7-391E-C21F-6CA1F08EC2EB}"/>
              </a:ext>
            </a:extLst>
          </p:cNvPr>
          <p:cNvSpPr/>
          <p:nvPr/>
        </p:nvSpPr>
        <p:spPr>
          <a:xfrm>
            <a:off x="5552370" y="77041"/>
            <a:ext cx="303576" cy="2785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8" name="Bande diagonale 60">
            <a:extLst>
              <a:ext uri="{FF2B5EF4-FFF2-40B4-BE49-F238E27FC236}">
                <a16:creationId xmlns:a16="http://schemas.microsoft.com/office/drawing/2014/main" id="{946460DC-F590-3A72-A879-E1FF28935604}"/>
              </a:ext>
            </a:extLst>
          </p:cNvPr>
          <p:cNvSpPr/>
          <p:nvPr/>
        </p:nvSpPr>
        <p:spPr>
          <a:xfrm rot="2616170">
            <a:off x="2734365" y="3208509"/>
            <a:ext cx="7489093" cy="7132473"/>
          </a:xfrm>
          <a:prstGeom prst="diagStripe">
            <a:avLst>
              <a:gd name="adj" fmla="val 98942"/>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schemeClr val="tx1"/>
              </a:solidFill>
            </a:endParaRPr>
          </a:p>
        </p:txBody>
      </p:sp>
      <p:pic>
        <p:nvPicPr>
          <p:cNvPr id="15" name="Picture 6">
            <a:extLst>
              <a:ext uri="{FF2B5EF4-FFF2-40B4-BE49-F238E27FC236}">
                <a16:creationId xmlns:a16="http://schemas.microsoft.com/office/drawing/2014/main" id="{67AE43C2-5160-9CA4-A900-C28DC3D3FA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273" y="6286716"/>
            <a:ext cx="534542" cy="516944"/>
          </a:xfrm>
          <a:prstGeom prst="rect">
            <a:avLst/>
          </a:prstGeom>
        </p:spPr>
      </p:pic>
      <p:sp>
        <p:nvSpPr>
          <p:cNvPr id="23" name="Rectangle 22">
            <a:extLst>
              <a:ext uri="{FF2B5EF4-FFF2-40B4-BE49-F238E27FC236}">
                <a16:creationId xmlns:a16="http://schemas.microsoft.com/office/drawing/2014/main" id="{9ACD734D-BF9E-4CC9-8E29-E1D387158D67}"/>
              </a:ext>
            </a:extLst>
          </p:cNvPr>
          <p:cNvSpPr/>
          <p:nvPr/>
        </p:nvSpPr>
        <p:spPr>
          <a:xfrm>
            <a:off x="5246843" y="475312"/>
            <a:ext cx="1462260" cy="307777"/>
          </a:xfrm>
          <a:prstGeom prst="rect">
            <a:avLst/>
          </a:prstGeom>
        </p:spPr>
        <p:txBody>
          <a:bodyPr wrap="square">
            <a:spAutoFit/>
          </a:bodyPr>
          <a:lstStyle/>
          <a:p>
            <a:pPr algn="ctr"/>
            <a:r>
              <a:rPr lang="fr-FR" sz="1400" b="1" dirty="0">
                <a:solidFill>
                  <a:prstClr val="black"/>
                </a:solidFill>
                <a:latin typeface="Century Gothic" panose="020B0502020202020204" pitchFamily="34" charset="0"/>
              </a:rPr>
              <a:t>Problématique</a:t>
            </a:r>
            <a:endParaRPr lang="en-US" sz="1400" b="1" dirty="0">
              <a:solidFill>
                <a:prstClr val="black"/>
              </a:solidFill>
              <a:latin typeface="Century Gothic" panose="020B0502020202020204" pitchFamily="34" charset="0"/>
            </a:endParaRPr>
          </a:p>
        </p:txBody>
      </p:sp>
      <p:pic>
        <p:nvPicPr>
          <p:cNvPr id="9" name="Picture 8">
            <a:extLst>
              <a:ext uri="{FF2B5EF4-FFF2-40B4-BE49-F238E27FC236}">
                <a16:creationId xmlns:a16="http://schemas.microsoft.com/office/drawing/2014/main" id="{923526C7-7E0F-4227-A840-F92DBF5511CA}"/>
              </a:ext>
            </a:extLst>
          </p:cNvPr>
          <p:cNvPicPr>
            <a:picLocks noChangeAspect="1"/>
          </p:cNvPicPr>
          <p:nvPr/>
        </p:nvPicPr>
        <p:blipFill rotWithShape="1">
          <a:blip r:embed="rId4">
            <a:extLst>
              <a:ext uri="{28A0092B-C50C-407E-A947-70E740481C1C}">
                <a14:useLocalDpi xmlns:a14="http://schemas.microsoft.com/office/drawing/2010/main" val="0"/>
              </a:ext>
            </a:extLst>
          </a:blip>
          <a:srcRect t="13884" r="3228" b="12986"/>
          <a:stretch/>
        </p:blipFill>
        <p:spPr>
          <a:xfrm>
            <a:off x="939376" y="2392390"/>
            <a:ext cx="2193778" cy="948716"/>
          </a:xfrm>
          <a:prstGeom prst="rect">
            <a:avLst/>
          </a:prstGeom>
        </p:spPr>
      </p:pic>
      <p:pic>
        <p:nvPicPr>
          <p:cNvPr id="17" name="Picture 16">
            <a:extLst>
              <a:ext uri="{FF2B5EF4-FFF2-40B4-BE49-F238E27FC236}">
                <a16:creationId xmlns:a16="http://schemas.microsoft.com/office/drawing/2014/main" id="{8F9BB31C-A0B6-4D19-BB90-2D01CE3723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4009" y="3350226"/>
            <a:ext cx="2117076" cy="636776"/>
          </a:xfrm>
          <a:prstGeom prst="rect">
            <a:avLst/>
          </a:prstGeom>
        </p:spPr>
      </p:pic>
      <p:pic>
        <p:nvPicPr>
          <p:cNvPr id="26" name="Graphic 25" descr="Beaker with solid fill">
            <a:extLst>
              <a:ext uri="{FF2B5EF4-FFF2-40B4-BE49-F238E27FC236}">
                <a16:creationId xmlns:a16="http://schemas.microsoft.com/office/drawing/2014/main" id="{4F66D6E7-1E8B-4C17-ADDD-F883417A5F6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49932" y="1705735"/>
            <a:ext cx="914400" cy="914400"/>
          </a:xfrm>
          <a:prstGeom prst="rect">
            <a:avLst/>
          </a:prstGeom>
        </p:spPr>
      </p:pic>
      <p:sp>
        <p:nvSpPr>
          <p:cNvPr id="36" name="Rectangle : coins arrondis 23">
            <a:extLst>
              <a:ext uri="{FF2B5EF4-FFF2-40B4-BE49-F238E27FC236}">
                <a16:creationId xmlns:a16="http://schemas.microsoft.com/office/drawing/2014/main" id="{2CC71AD6-6DCF-414B-AAA9-1B6124F4E993}"/>
              </a:ext>
            </a:extLst>
          </p:cNvPr>
          <p:cNvSpPr/>
          <p:nvPr/>
        </p:nvSpPr>
        <p:spPr>
          <a:xfrm>
            <a:off x="5525693" y="1870163"/>
            <a:ext cx="4839204" cy="795629"/>
          </a:xfrm>
          <a:prstGeom prst="roundRect">
            <a:avLst/>
          </a:prstGeom>
          <a:noFill/>
          <a:ln>
            <a:solidFill>
              <a:srgbClr val="0099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rgbClr val="145A60"/>
                </a:solidFill>
                <a:latin typeface="Century Gothic" panose="020B0502020202020204" pitchFamily="34" charset="0"/>
                <a:cs typeface="Times New Roman" panose="02020603050405020304" pitchFamily="18" charset="0"/>
              </a:rPr>
              <a:t>méthodes d'analyse chimique </a:t>
            </a:r>
          </a:p>
        </p:txBody>
      </p:sp>
      <p:sp>
        <p:nvSpPr>
          <p:cNvPr id="30" name="TextBox 29">
            <a:extLst>
              <a:ext uri="{FF2B5EF4-FFF2-40B4-BE49-F238E27FC236}">
                <a16:creationId xmlns:a16="http://schemas.microsoft.com/office/drawing/2014/main" id="{410EACD5-52E0-46B5-9E68-6B5C704EC670}"/>
              </a:ext>
            </a:extLst>
          </p:cNvPr>
          <p:cNvSpPr txBox="1"/>
          <p:nvPr/>
        </p:nvSpPr>
        <p:spPr>
          <a:xfrm>
            <a:off x="4291306" y="3312005"/>
            <a:ext cx="1564640" cy="408623"/>
          </a:xfrm>
          <a:prstGeom prst="roundRect">
            <a:avLst/>
          </a:prstGeom>
          <a:ln w="28575">
            <a:solidFill>
              <a:srgbClr val="145A6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fr-FR" b="1" dirty="0"/>
              <a:t>coûteuses</a:t>
            </a:r>
          </a:p>
        </p:txBody>
      </p:sp>
      <p:sp>
        <p:nvSpPr>
          <p:cNvPr id="40" name="TextBox 39">
            <a:extLst>
              <a:ext uri="{FF2B5EF4-FFF2-40B4-BE49-F238E27FC236}">
                <a16:creationId xmlns:a16="http://schemas.microsoft.com/office/drawing/2014/main" id="{465DD39B-4D21-4AA6-99F4-B5FBF3152A02}"/>
              </a:ext>
            </a:extLst>
          </p:cNvPr>
          <p:cNvSpPr txBox="1"/>
          <p:nvPr/>
        </p:nvSpPr>
        <p:spPr>
          <a:xfrm>
            <a:off x="7049594" y="3578379"/>
            <a:ext cx="1564640" cy="408623"/>
          </a:xfrm>
          <a:prstGeom prst="roundRect">
            <a:avLst/>
          </a:prstGeom>
          <a:ln w="28575">
            <a:solidFill>
              <a:srgbClr val="145A60"/>
            </a:solidFill>
          </a:ln>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ctr"/>
            <a:r>
              <a:rPr lang="fr-FR" b="1"/>
              <a:t>lentes</a:t>
            </a:r>
            <a:endParaRPr lang="fr-FR" b="1" dirty="0"/>
          </a:p>
        </p:txBody>
      </p:sp>
      <p:sp>
        <p:nvSpPr>
          <p:cNvPr id="42" name="TextBox 41">
            <a:extLst>
              <a:ext uri="{FF2B5EF4-FFF2-40B4-BE49-F238E27FC236}">
                <a16:creationId xmlns:a16="http://schemas.microsoft.com/office/drawing/2014/main" id="{2475F26C-C69F-4D07-8948-144FF64B780F}"/>
              </a:ext>
            </a:extLst>
          </p:cNvPr>
          <p:cNvSpPr txBox="1"/>
          <p:nvPr/>
        </p:nvSpPr>
        <p:spPr>
          <a:xfrm>
            <a:off x="9582577" y="3285174"/>
            <a:ext cx="1564640" cy="408623"/>
          </a:xfrm>
          <a:prstGeom prst="roundRect">
            <a:avLst/>
          </a:prstGeom>
          <a:ln w="28575">
            <a:solidFill>
              <a:srgbClr val="145A60"/>
            </a:solidFill>
          </a:ln>
        </p:spPr>
        <p:style>
          <a:lnRef idx="2">
            <a:schemeClr val="accent4"/>
          </a:lnRef>
          <a:fillRef idx="1">
            <a:schemeClr val="lt1"/>
          </a:fillRef>
          <a:effectRef idx="0">
            <a:schemeClr val="accent4"/>
          </a:effectRef>
          <a:fontRef idx="minor">
            <a:schemeClr val="dk1"/>
          </a:fontRef>
        </p:style>
        <p:txBody>
          <a:bodyPr wrap="square" rtlCol="0">
            <a:spAutoFit/>
          </a:bodyPr>
          <a:lstStyle>
            <a:defPPr>
              <a:defRPr lang="en-US"/>
            </a:defPPr>
            <a:lvl1pPr>
              <a:defRPr>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gn="ctr"/>
            <a:r>
              <a:rPr lang="fr-FR" b="1" dirty="0"/>
              <a:t>destructives</a:t>
            </a:r>
          </a:p>
        </p:txBody>
      </p:sp>
      <p:cxnSp>
        <p:nvCxnSpPr>
          <p:cNvPr id="32" name="Straight Arrow Connector 31">
            <a:extLst>
              <a:ext uri="{FF2B5EF4-FFF2-40B4-BE49-F238E27FC236}">
                <a16:creationId xmlns:a16="http://schemas.microsoft.com/office/drawing/2014/main" id="{A35A6CED-EF66-4EEC-A6AF-F58F9AD77E47}"/>
              </a:ext>
            </a:extLst>
          </p:cNvPr>
          <p:cNvCxnSpPr>
            <a:stCxn id="36" idx="2"/>
          </p:cNvCxnSpPr>
          <p:nvPr/>
        </p:nvCxnSpPr>
        <p:spPr>
          <a:xfrm flipH="1">
            <a:off x="5161033" y="2665792"/>
            <a:ext cx="2784262" cy="619382"/>
          </a:xfrm>
          <a:prstGeom prst="straightConnector1">
            <a:avLst/>
          </a:prstGeom>
          <a:ln>
            <a:solidFill>
              <a:srgbClr val="145A6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315E98E-5E67-4849-A3F1-57B587F44280}"/>
              </a:ext>
            </a:extLst>
          </p:cNvPr>
          <p:cNvCxnSpPr>
            <a:stCxn id="36" idx="2"/>
            <a:endCxn id="40" idx="0"/>
          </p:cNvCxnSpPr>
          <p:nvPr/>
        </p:nvCxnSpPr>
        <p:spPr>
          <a:xfrm flipH="1">
            <a:off x="7831914" y="2665792"/>
            <a:ext cx="113381" cy="912587"/>
          </a:xfrm>
          <a:prstGeom prst="straightConnector1">
            <a:avLst/>
          </a:prstGeom>
          <a:ln>
            <a:solidFill>
              <a:srgbClr val="145A6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F37118E-0A7C-46A3-8BAC-98C03A38FBFC}"/>
              </a:ext>
            </a:extLst>
          </p:cNvPr>
          <p:cNvCxnSpPr>
            <a:stCxn id="36" idx="2"/>
            <a:endCxn id="42" idx="0"/>
          </p:cNvCxnSpPr>
          <p:nvPr/>
        </p:nvCxnSpPr>
        <p:spPr>
          <a:xfrm>
            <a:off x="7945295" y="2665792"/>
            <a:ext cx="2419602" cy="619382"/>
          </a:xfrm>
          <a:prstGeom prst="straightConnector1">
            <a:avLst/>
          </a:prstGeom>
          <a:ln>
            <a:solidFill>
              <a:srgbClr val="145A60"/>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F22C71A2-D5D9-4CF7-9D5A-80C2C5EE046C}"/>
              </a:ext>
            </a:extLst>
          </p:cNvPr>
          <p:cNvSpPr/>
          <p:nvPr/>
        </p:nvSpPr>
        <p:spPr>
          <a:xfrm>
            <a:off x="3655089" y="1482168"/>
            <a:ext cx="8204146" cy="4629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Rectangle : coins arrondis 23">
            <a:extLst>
              <a:ext uri="{FF2B5EF4-FFF2-40B4-BE49-F238E27FC236}">
                <a16:creationId xmlns:a16="http://schemas.microsoft.com/office/drawing/2014/main" id="{814D18CA-BA85-4993-8BE5-6401B5931499}"/>
              </a:ext>
            </a:extLst>
          </p:cNvPr>
          <p:cNvSpPr/>
          <p:nvPr/>
        </p:nvSpPr>
        <p:spPr>
          <a:xfrm>
            <a:off x="4609655" y="2427716"/>
            <a:ext cx="6269319" cy="932605"/>
          </a:xfrm>
          <a:prstGeom prst="roundRect">
            <a:avLst/>
          </a:prstGeom>
          <a:noFill/>
          <a:ln>
            <a:solidFill>
              <a:srgbClr val="0099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rgbClr val="145A60"/>
                </a:solidFill>
                <a:latin typeface="Century Gothic" panose="020B0502020202020204" pitchFamily="34" charset="0"/>
                <a:cs typeface="Times New Roman" panose="02020603050405020304" pitchFamily="18" charset="0"/>
              </a:rPr>
              <a:t>Spectroscopie en proche infrarouge (NIRS)</a:t>
            </a:r>
          </a:p>
        </p:txBody>
      </p:sp>
      <p:sp>
        <p:nvSpPr>
          <p:cNvPr id="48" name="TextBox 47">
            <a:extLst>
              <a:ext uri="{FF2B5EF4-FFF2-40B4-BE49-F238E27FC236}">
                <a16:creationId xmlns:a16="http://schemas.microsoft.com/office/drawing/2014/main" id="{C61D6E10-9E8F-4480-B7F7-CA7D118978FF}"/>
              </a:ext>
            </a:extLst>
          </p:cNvPr>
          <p:cNvSpPr txBox="1"/>
          <p:nvPr/>
        </p:nvSpPr>
        <p:spPr>
          <a:xfrm>
            <a:off x="4701746" y="3779977"/>
            <a:ext cx="2142184" cy="408623"/>
          </a:xfrm>
          <a:prstGeom prst="roundRect">
            <a:avLst/>
          </a:prstGeom>
          <a:ln w="28575">
            <a:solidFill>
              <a:srgbClr val="145A6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fr-FR" dirty="0"/>
              <a:t>Non-destructive</a:t>
            </a:r>
            <a:endParaRPr lang="fr-FR" b="1" dirty="0"/>
          </a:p>
        </p:txBody>
      </p:sp>
      <p:sp>
        <p:nvSpPr>
          <p:cNvPr id="49" name="TextBox 48">
            <a:extLst>
              <a:ext uri="{FF2B5EF4-FFF2-40B4-BE49-F238E27FC236}">
                <a16:creationId xmlns:a16="http://schemas.microsoft.com/office/drawing/2014/main" id="{C93C1936-B78D-4A6C-A2FF-6C839ABC740C}"/>
              </a:ext>
            </a:extLst>
          </p:cNvPr>
          <p:cNvSpPr txBox="1"/>
          <p:nvPr/>
        </p:nvSpPr>
        <p:spPr>
          <a:xfrm>
            <a:off x="8645959" y="3773192"/>
            <a:ext cx="2142184" cy="408623"/>
          </a:xfrm>
          <a:prstGeom prst="roundRect">
            <a:avLst/>
          </a:prstGeom>
          <a:ln w="28575">
            <a:solidFill>
              <a:srgbClr val="145A6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fr-FR" dirty="0"/>
              <a:t>Rapidité d'analyse</a:t>
            </a:r>
            <a:endParaRPr lang="fr-FR" b="1" dirty="0"/>
          </a:p>
        </p:txBody>
      </p:sp>
      <p:sp>
        <p:nvSpPr>
          <p:cNvPr id="50" name="Oval 5">
            <a:extLst>
              <a:ext uri="{FF2B5EF4-FFF2-40B4-BE49-F238E27FC236}">
                <a16:creationId xmlns:a16="http://schemas.microsoft.com/office/drawing/2014/main" id="{72B22284-AD7F-42BA-B20A-12BEB774552F}"/>
              </a:ext>
            </a:extLst>
          </p:cNvPr>
          <p:cNvSpPr/>
          <p:nvPr/>
        </p:nvSpPr>
        <p:spPr>
          <a:xfrm>
            <a:off x="654192" y="74470"/>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1</a:t>
            </a:r>
            <a:endParaRPr lang="en-US" dirty="0">
              <a:solidFill>
                <a:prstClr val="white"/>
              </a:solidFill>
              <a:latin typeface="Caviar Dreams" pitchFamily="34" charset="0"/>
            </a:endParaRPr>
          </a:p>
        </p:txBody>
      </p:sp>
    </p:spTree>
    <p:extLst>
      <p:ext uri="{BB962C8B-B14F-4D97-AF65-F5344CB8AC3E}">
        <p14:creationId xmlns:p14="http://schemas.microsoft.com/office/powerpoint/2010/main" val="815401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500"/>
                                        <p:tgtEl>
                                          <p:spTgt spid="40"/>
                                        </p:tgtEl>
                                      </p:cBhvr>
                                    </p:animEffect>
                                  </p:childTnLst>
                                </p:cTn>
                              </p:par>
                            </p:childTnLst>
                          </p:cTn>
                        </p:par>
                        <p:par>
                          <p:cTn id="27" fill="hold">
                            <p:stCondLst>
                              <p:cond delay="1500"/>
                            </p:stCondLst>
                            <p:childTnLst>
                              <p:par>
                                <p:cTn id="28" presetID="10" presetClass="entr" presetSubtype="0" fill="hold" nodeType="after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childTnLst>
                          </p:cTn>
                        </p:par>
                        <p:par>
                          <p:cTn id="31" fill="hold">
                            <p:stCondLst>
                              <p:cond delay="2000"/>
                            </p:stCondLst>
                            <p:childTnLst>
                              <p:par>
                                <p:cTn id="32" presetID="10" presetClass="entr" presetSubtype="0" fill="hold" grpId="0" nodeType="after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fade">
                                      <p:cBhvr>
                                        <p:cTn id="34" dur="500"/>
                                        <p:tgtEl>
                                          <p:spTgt spid="4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down)">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3"/>
                                        </p:tgtEl>
                                        <p:attrNameLst>
                                          <p:attrName>style.visibility</p:attrName>
                                        </p:attrNameLst>
                                      </p:cBhvr>
                                      <p:to>
                                        <p:strVal val="visible"/>
                                      </p:to>
                                    </p:set>
                                    <p:animEffect transition="in" filter="fade">
                                      <p:cBhvr>
                                        <p:cTn id="44" dur="750"/>
                                        <p:tgtEl>
                                          <p:spTgt spid="43"/>
                                        </p:tgtEl>
                                      </p:cBhvr>
                                    </p:animEffect>
                                    <p:anim calcmode="lin" valueType="num">
                                      <p:cBhvr>
                                        <p:cTn id="45" dur="750" fill="hold"/>
                                        <p:tgtEl>
                                          <p:spTgt spid="43"/>
                                        </p:tgtEl>
                                        <p:attrNameLst>
                                          <p:attrName>ppt_x</p:attrName>
                                        </p:attrNameLst>
                                      </p:cBhvr>
                                      <p:tavLst>
                                        <p:tav tm="0">
                                          <p:val>
                                            <p:strVal val="#ppt_x"/>
                                          </p:val>
                                        </p:tav>
                                        <p:tav tm="100000">
                                          <p:val>
                                            <p:strVal val="#ppt_x"/>
                                          </p:val>
                                        </p:tav>
                                      </p:tavLst>
                                    </p:anim>
                                    <p:anim calcmode="lin" valueType="num">
                                      <p:cBhvr>
                                        <p:cTn id="46" dur="75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fade">
                                      <p:cBhvr>
                                        <p:cTn id="51" dur="500"/>
                                        <p:tgtEl>
                                          <p:spTgt spid="48"/>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fade">
                                      <p:cBhvr>
                                        <p:cTn id="5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0" grpId="0" animBg="1"/>
      <p:bldP spid="40" grpId="0" animBg="1"/>
      <p:bldP spid="42" grpId="0" animBg="1"/>
      <p:bldP spid="3" grpId="0" animBg="1"/>
      <p:bldP spid="43" grpId="0" animBg="1"/>
      <p:bldP spid="48" grpId="0" animBg="1"/>
      <p:bldP spid="4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Chevron 36"/>
          <p:cNvSpPr/>
          <p:nvPr/>
        </p:nvSpPr>
        <p:spPr>
          <a:xfrm>
            <a:off x="324439" y="811714"/>
            <a:ext cx="3681996" cy="144000"/>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8" name="Rectangle 37"/>
          <p:cNvSpPr/>
          <p:nvPr/>
        </p:nvSpPr>
        <p:spPr>
          <a:xfrm>
            <a:off x="1221258" y="435307"/>
            <a:ext cx="1713931" cy="307777"/>
          </a:xfrm>
          <a:prstGeom prst="rect">
            <a:avLst/>
          </a:prstGeom>
        </p:spPr>
        <p:txBody>
          <a:bodyPr wrap="none">
            <a:spAutoFit/>
          </a:bodyPr>
          <a:lstStyle/>
          <a:p>
            <a:pPr algn="ctr"/>
            <a:r>
              <a:rPr lang="fr-FR" sz="1400" b="1" dirty="0">
                <a:solidFill>
                  <a:prstClr val="black"/>
                </a:solidFill>
                <a:latin typeface="Century Gothic" panose="020B0502020202020204" pitchFamily="34" charset="0"/>
              </a:rPr>
              <a:t>Contexte général</a:t>
            </a:r>
            <a:endParaRPr lang="en-US" sz="1400" b="1" dirty="0">
              <a:solidFill>
                <a:prstClr val="black"/>
              </a:solidFill>
              <a:latin typeface="Century Gothic" panose="020B0502020202020204" pitchFamily="34" charset="0"/>
            </a:endParaRPr>
          </a:p>
        </p:txBody>
      </p:sp>
      <p:sp>
        <p:nvSpPr>
          <p:cNvPr id="39" name="Rectangle 38"/>
          <p:cNvSpPr/>
          <p:nvPr/>
        </p:nvSpPr>
        <p:spPr>
          <a:xfrm>
            <a:off x="7812401" y="537220"/>
            <a:ext cx="4051823" cy="307777"/>
          </a:xfrm>
          <a:prstGeom prst="rect">
            <a:avLst/>
          </a:prstGeom>
        </p:spPr>
        <p:txBody>
          <a:bodyPr wrap="square">
            <a:spAutoFit/>
          </a:bodyPr>
          <a:lstStyle/>
          <a:p>
            <a:pPr algn="ctr"/>
            <a:r>
              <a:rPr lang="fr-FR" sz="1400" b="1" dirty="0">
                <a:solidFill>
                  <a:prstClr val="black"/>
                </a:solidFill>
                <a:latin typeface="Century Gothic" panose="020B0502020202020204" pitchFamily="34" charset="0"/>
              </a:rPr>
              <a:t>Objectifs</a:t>
            </a:r>
            <a:endParaRPr lang="en-US" sz="1400" b="1" dirty="0">
              <a:solidFill>
                <a:prstClr val="black"/>
              </a:solidFill>
              <a:latin typeface="Century Gothic" panose="020B0502020202020204" pitchFamily="34" charset="0"/>
            </a:endParaRPr>
          </a:p>
        </p:txBody>
      </p:sp>
      <p:sp>
        <p:nvSpPr>
          <p:cNvPr id="41" name="Isosceles Triangle 35"/>
          <p:cNvSpPr/>
          <p:nvPr/>
        </p:nvSpPr>
        <p:spPr>
          <a:xfrm rot="10800000">
            <a:off x="5732646" y="1008312"/>
            <a:ext cx="288000" cy="144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Espace réservé du numéro de diapositive 22">
            <a:extLst>
              <a:ext uri="{FF2B5EF4-FFF2-40B4-BE49-F238E27FC236}">
                <a16:creationId xmlns:a16="http://schemas.microsoft.com/office/drawing/2014/main" id="{FC4F4B00-DAD8-78EA-D415-8269C2BD305B}"/>
              </a:ext>
            </a:extLst>
          </p:cNvPr>
          <p:cNvSpPr>
            <a:spLocks noGrp="1"/>
          </p:cNvSpPr>
          <p:nvPr>
            <p:ph type="sldNum" sz="quarter" idx="12"/>
          </p:nvPr>
        </p:nvSpPr>
        <p:spPr>
          <a:xfrm>
            <a:off x="9325315" y="6438535"/>
            <a:ext cx="2743200" cy="365125"/>
          </a:xfrm>
        </p:spPr>
        <p:txBody>
          <a:bodyPr/>
          <a:lstStyle/>
          <a:p>
            <a:fld id="{BE7DC1A7-DA5D-45DE-8174-4FBCD0BDB448}" type="slidenum">
              <a:rPr lang="fr-FR" sz="1800" b="1" smtClean="0">
                <a:solidFill>
                  <a:schemeClr val="tx1"/>
                </a:solidFill>
              </a:rPr>
              <a:t>6</a:t>
            </a:fld>
            <a:endParaRPr lang="fr-FR" sz="1800" b="1" dirty="0">
              <a:solidFill>
                <a:schemeClr val="tx1"/>
              </a:solidFill>
            </a:endParaRPr>
          </a:p>
        </p:txBody>
      </p:sp>
      <p:sp>
        <p:nvSpPr>
          <p:cNvPr id="9" name="Rectangle 8">
            <a:extLst>
              <a:ext uri="{FF2B5EF4-FFF2-40B4-BE49-F238E27FC236}">
                <a16:creationId xmlns:a16="http://schemas.microsoft.com/office/drawing/2014/main" id="{100BC2F7-2BB4-EE55-163E-AD2A07FE468B}"/>
              </a:ext>
            </a:extLst>
          </p:cNvPr>
          <p:cNvSpPr/>
          <p:nvPr/>
        </p:nvSpPr>
        <p:spPr>
          <a:xfrm>
            <a:off x="5001516" y="475312"/>
            <a:ext cx="1462260" cy="307777"/>
          </a:xfrm>
          <a:prstGeom prst="rect">
            <a:avLst/>
          </a:prstGeom>
        </p:spPr>
        <p:txBody>
          <a:bodyPr wrap="none">
            <a:spAutoFit/>
          </a:bodyPr>
          <a:lstStyle/>
          <a:p>
            <a:pPr algn="ctr"/>
            <a:r>
              <a:rPr lang="fr-FR" sz="1400" b="1" dirty="0">
                <a:solidFill>
                  <a:prstClr val="black"/>
                </a:solidFill>
                <a:latin typeface="Century Gothic" panose="020B0502020202020204" pitchFamily="34" charset="0"/>
              </a:rPr>
              <a:t>Problématique</a:t>
            </a:r>
            <a:endParaRPr lang="en-US" sz="1400" b="1" dirty="0">
              <a:solidFill>
                <a:prstClr val="black"/>
              </a:solidFill>
              <a:latin typeface="Century Gothic" panose="020B0502020202020204" pitchFamily="34" charset="0"/>
            </a:endParaRPr>
          </a:p>
        </p:txBody>
      </p:sp>
      <p:sp>
        <p:nvSpPr>
          <p:cNvPr id="10" name="Chevron 36">
            <a:extLst>
              <a:ext uri="{FF2B5EF4-FFF2-40B4-BE49-F238E27FC236}">
                <a16:creationId xmlns:a16="http://schemas.microsoft.com/office/drawing/2014/main" id="{7498E795-0588-5D1B-E2EA-41868695BFDC}"/>
              </a:ext>
            </a:extLst>
          </p:cNvPr>
          <p:cNvSpPr/>
          <p:nvPr/>
        </p:nvSpPr>
        <p:spPr>
          <a:xfrm>
            <a:off x="4207157" y="819956"/>
            <a:ext cx="3681996" cy="144000"/>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12" name="Chevron 36">
            <a:extLst>
              <a:ext uri="{FF2B5EF4-FFF2-40B4-BE49-F238E27FC236}">
                <a16:creationId xmlns:a16="http://schemas.microsoft.com/office/drawing/2014/main" id="{D0D81680-1F8D-3C3B-0243-29296F3466F3}"/>
              </a:ext>
            </a:extLst>
          </p:cNvPr>
          <p:cNvSpPr/>
          <p:nvPr/>
        </p:nvSpPr>
        <p:spPr>
          <a:xfrm>
            <a:off x="8089875" y="811714"/>
            <a:ext cx="3681996" cy="144000"/>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1" name="Chevron 30"/>
          <p:cNvSpPr/>
          <p:nvPr/>
        </p:nvSpPr>
        <p:spPr>
          <a:xfrm>
            <a:off x="4223792" y="553"/>
            <a:ext cx="8307352" cy="437892"/>
          </a:xfrm>
          <a:prstGeom prst="chevron">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2" name="Pentagon 3"/>
          <p:cNvSpPr/>
          <p:nvPr/>
        </p:nvSpPr>
        <p:spPr>
          <a:xfrm>
            <a:off x="0" y="-1872"/>
            <a:ext cx="467544" cy="439200"/>
          </a:xfrm>
          <a:prstGeom prst="homePlate">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33" name="TextBox 4"/>
          <p:cNvSpPr txBox="1"/>
          <p:nvPr/>
        </p:nvSpPr>
        <p:spPr>
          <a:xfrm>
            <a:off x="942192" y="31660"/>
            <a:ext cx="3877280" cy="369332"/>
          </a:xfrm>
          <a:prstGeom prst="rect">
            <a:avLst/>
          </a:prstGeom>
          <a:noFill/>
        </p:spPr>
        <p:txBody>
          <a:bodyPr wrap="square" rtlCol="0">
            <a:spAutoFit/>
          </a:bodyPr>
          <a:lstStyle/>
          <a:p>
            <a:r>
              <a:rPr lang="fr-FR" dirty="0">
                <a:solidFill>
                  <a:prstClr val="black"/>
                </a:solidFill>
                <a:latin typeface="Century Gothic" panose="020B0502020202020204" pitchFamily="34" charset="0"/>
              </a:rPr>
              <a:t>INTRODUCTION</a:t>
            </a:r>
          </a:p>
        </p:txBody>
      </p:sp>
      <p:sp>
        <p:nvSpPr>
          <p:cNvPr id="34" name="Oval 10"/>
          <p:cNvSpPr/>
          <p:nvPr/>
        </p:nvSpPr>
        <p:spPr>
          <a:xfrm>
            <a:off x="4873033" y="74470"/>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solidFill>
                <a:prstClr val="white"/>
              </a:solidFill>
              <a:latin typeface="Caviar Dreams" pitchFamily="34" charset="0"/>
            </a:endParaRPr>
          </a:p>
        </p:txBody>
      </p:sp>
      <p:sp>
        <p:nvSpPr>
          <p:cNvPr id="48" name="Oval 55">
            <a:extLst>
              <a:ext uri="{FF2B5EF4-FFF2-40B4-BE49-F238E27FC236}">
                <a16:creationId xmlns:a16="http://schemas.microsoft.com/office/drawing/2014/main" id="{C6362156-3794-4CE7-ABF4-2BB41750F9BE}"/>
              </a:ext>
            </a:extLst>
          </p:cNvPr>
          <p:cNvSpPr/>
          <p:nvPr/>
        </p:nvSpPr>
        <p:spPr>
          <a:xfrm>
            <a:off x="5213821" y="83254"/>
            <a:ext cx="303576" cy="2785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solidFill>
                <a:prstClr val="white"/>
              </a:solidFill>
              <a:latin typeface="Caviar Dreams" pitchFamily="34" charset="0"/>
            </a:endParaRPr>
          </a:p>
        </p:txBody>
      </p:sp>
      <p:sp>
        <p:nvSpPr>
          <p:cNvPr id="49" name="Oval 5"/>
          <p:cNvSpPr/>
          <p:nvPr/>
        </p:nvSpPr>
        <p:spPr>
          <a:xfrm>
            <a:off x="654192" y="74470"/>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1</a:t>
            </a:r>
            <a:endParaRPr lang="en-US" dirty="0">
              <a:solidFill>
                <a:prstClr val="white"/>
              </a:solidFill>
              <a:latin typeface="Caviar Dreams" pitchFamily="34" charset="0"/>
            </a:endParaRPr>
          </a:p>
        </p:txBody>
      </p:sp>
      <p:sp>
        <p:nvSpPr>
          <p:cNvPr id="4" name="Oval 3">
            <a:extLst>
              <a:ext uri="{FF2B5EF4-FFF2-40B4-BE49-F238E27FC236}">
                <a16:creationId xmlns:a16="http://schemas.microsoft.com/office/drawing/2014/main" id="{55923FFF-4C7C-0532-7150-9C0AF50F5D33}"/>
              </a:ext>
            </a:extLst>
          </p:cNvPr>
          <p:cNvSpPr/>
          <p:nvPr/>
        </p:nvSpPr>
        <p:spPr>
          <a:xfrm>
            <a:off x="5552370" y="77041"/>
            <a:ext cx="303576" cy="2785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13" name="Bande diagonale 60">
            <a:extLst>
              <a:ext uri="{FF2B5EF4-FFF2-40B4-BE49-F238E27FC236}">
                <a16:creationId xmlns:a16="http://schemas.microsoft.com/office/drawing/2014/main" id="{5E01B340-9A1D-A315-57A3-88962A27B27A}"/>
              </a:ext>
            </a:extLst>
          </p:cNvPr>
          <p:cNvSpPr/>
          <p:nvPr/>
        </p:nvSpPr>
        <p:spPr>
          <a:xfrm rot="2616170">
            <a:off x="2547116" y="3084842"/>
            <a:ext cx="7748793" cy="7379807"/>
          </a:xfrm>
          <a:prstGeom prst="diagStripe">
            <a:avLst>
              <a:gd name="adj" fmla="val 98942"/>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schemeClr val="tx1"/>
              </a:solidFill>
            </a:endParaRPr>
          </a:p>
        </p:txBody>
      </p:sp>
      <p:pic>
        <p:nvPicPr>
          <p:cNvPr id="14" name="Picture 6">
            <a:extLst>
              <a:ext uri="{FF2B5EF4-FFF2-40B4-BE49-F238E27FC236}">
                <a16:creationId xmlns:a16="http://schemas.microsoft.com/office/drawing/2014/main" id="{DD5763BB-6F1D-4C26-244A-20EECB64D4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958" y="6286716"/>
            <a:ext cx="534542" cy="516944"/>
          </a:xfrm>
          <a:prstGeom prst="rect">
            <a:avLst/>
          </a:prstGeom>
        </p:spPr>
      </p:pic>
      <p:sp>
        <p:nvSpPr>
          <p:cNvPr id="3" name="TextBox 2">
            <a:extLst>
              <a:ext uri="{FF2B5EF4-FFF2-40B4-BE49-F238E27FC236}">
                <a16:creationId xmlns:a16="http://schemas.microsoft.com/office/drawing/2014/main" id="{C9B442A9-9978-4760-9609-D20B287938CB}"/>
              </a:ext>
            </a:extLst>
          </p:cNvPr>
          <p:cNvSpPr txBox="1"/>
          <p:nvPr/>
        </p:nvSpPr>
        <p:spPr>
          <a:xfrm>
            <a:off x="1221258" y="3437951"/>
            <a:ext cx="3360902" cy="369332"/>
          </a:xfrm>
          <a:prstGeom prst="rect">
            <a:avLst/>
          </a:prstGeom>
          <a:noFill/>
        </p:spPr>
        <p:txBody>
          <a:bodyPr wrap="square" rtlCol="0">
            <a:spAutoFit/>
          </a:bodyPr>
          <a:lstStyle/>
          <a:p>
            <a:r>
              <a:rPr lang="fr-FR" b="1" dirty="0"/>
              <a:t>700 variables (longueurs d’onde)</a:t>
            </a:r>
          </a:p>
        </p:txBody>
      </p:sp>
      <p:sp>
        <p:nvSpPr>
          <p:cNvPr id="21" name="Rectangle : coins arrondis 23">
            <a:extLst>
              <a:ext uri="{FF2B5EF4-FFF2-40B4-BE49-F238E27FC236}">
                <a16:creationId xmlns:a16="http://schemas.microsoft.com/office/drawing/2014/main" id="{7CE75506-B6C7-4AB8-B43B-F73CFCC482D0}"/>
              </a:ext>
            </a:extLst>
          </p:cNvPr>
          <p:cNvSpPr/>
          <p:nvPr/>
        </p:nvSpPr>
        <p:spPr>
          <a:xfrm>
            <a:off x="654191" y="1595897"/>
            <a:ext cx="4218841" cy="795629"/>
          </a:xfrm>
          <a:prstGeom prst="roundRect">
            <a:avLst/>
          </a:prstGeom>
          <a:noFill/>
          <a:ln>
            <a:solidFill>
              <a:srgbClr val="0099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rgbClr val="145A60"/>
                </a:solidFill>
                <a:latin typeface="Century Gothic" panose="020B0502020202020204" pitchFamily="34" charset="0"/>
                <a:cs typeface="Times New Roman" panose="02020603050405020304" pitchFamily="18" charset="0"/>
              </a:rPr>
              <a:t>Données spectrales en agronomie</a:t>
            </a:r>
          </a:p>
        </p:txBody>
      </p:sp>
      <p:sp>
        <p:nvSpPr>
          <p:cNvPr id="22" name="TextBox 21">
            <a:extLst>
              <a:ext uri="{FF2B5EF4-FFF2-40B4-BE49-F238E27FC236}">
                <a16:creationId xmlns:a16="http://schemas.microsoft.com/office/drawing/2014/main" id="{06E80057-2E74-45D9-ACC1-791C2185AD32}"/>
              </a:ext>
            </a:extLst>
          </p:cNvPr>
          <p:cNvSpPr txBox="1"/>
          <p:nvPr/>
        </p:nvSpPr>
        <p:spPr>
          <a:xfrm>
            <a:off x="942192" y="2905355"/>
            <a:ext cx="3639968" cy="510778"/>
          </a:xfrm>
          <a:prstGeom prst="roundRect">
            <a:avLst/>
          </a:prstGeom>
          <a:ln w="28575">
            <a:solidFill>
              <a:srgbClr val="145A6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fr-FR" sz="2400" b="1" dirty="0"/>
              <a:t>Haute dimensionnalité </a:t>
            </a:r>
            <a:endParaRPr lang="en-GB" sz="2400" b="1" dirty="0"/>
          </a:p>
        </p:txBody>
      </p:sp>
      <p:sp>
        <p:nvSpPr>
          <p:cNvPr id="23" name="TextBox 22">
            <a:extLst>
              <a:ext uri="{FF2B5EF4-FFF2-40B4-BE49-F238E27FC236}">
                <a16:creationId xmlns:a16="http://schemas.microsoft.com/office/drawing/2014/main" id="{573AC557-621D-492E-9AAD-913CE6BAC601}"/>
              </a:ext>
            </a:extLst>
          </p:cNvPr>
          <p:cNvSpPr txBox="1"/>
          <p:nvPr/>
        </p:nvSpPr>
        <p:spPr>
          <a:xfrm>
            <a:off x="4405893" y="4581650"/>
            <a:ext cx="2596529" cy="510778"/>
          </a:xfrm>
          <a:prstGeom prst="roundRect">
            <a:avLst/>
          </a:prstGeom>
          <a:ln w="28575">
            <a:solidFill>
              <a:srgbClr val="145A6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fr-FR" sz="2400" b="1" dirty="0"/>
              <a:t>Forte colinéarité</a:t>
            </a:r>
            <a:endParaRPr lang="en-GB" sz="2400" b="1" dirty="0"/>
          </a:p>
        </p:txBody>
      </p:sp>
      <p:sp>
        <p:nvSpPr>
          <p:cNvPr id="25" name="TextBox 24">
            <a:extLst>
              <a:ext uri="{FF2B5EF4-FFF2-40B4-BE49-F238E27FC236}">
                <a16:creationId xmlns:a16="http://schemas.microsoft.com/office/drawing/2014/main" id="{AC027994-FBF5-4F1B-9666-DA9D0A7A33AA}"/>
              </a:ext>
            </a:extLst>
          </p:cNvPr>
          <p:cNvSpPr txBox="1"/>
          <p:nvPr/>
        </p:nvSpPr>
        <p:spPr>
          <a:xfrm>
            <a:off x="7236521" y="2298975"/>
            <a:ext cx="3228279" cy="510778"/>
          </a:xfrm>
          <a:prstGeom prst="roundRect">
            <a:avLst/>
          </a:prstGeom>
          <a:ln w="28575">
            <a:solidFill>
              <a:srgbClr val="145A6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fr-FR" sz="2400" b="1" dirty="0"/>
              <a:t>Forte hétérogénéité</a:t>
            </a:r>
            <a:endParaRPr lang="en-GB" sz="2400" b="1" dirty="0"/>
          </a:p>
        </p:txBody>
      </p:sp>
      <p:sp>
        <p:nvSpPr>
          <p:cNvPr id="26" name="TextBox 25">
            <a:extLst>
              <a:ext uri="{FF2B5EF4-FFF2-40B4-BE49-F238E27FC236}">
                <a16:creationId xmlns:a16="http://schemas.microsoft.com/office/drawing/2014/main" id="{4DBB8090-1F6B-4921-A9ED-E8081ABE3BF3}"/>
              </a:ext>
            </a:extLst>
          </p:cNvPr>
          <p:cNvSpPr txBox="1"/>
          <p:nvPr/>
        </p:nvSpPr>
        <p:spPr>
          <a:xfrm>
            <a:off x="7878989" y="2895441"/>
            <a:ext cx="3360902" cy="1200329"/>
          </a:xfrm>
          <a:prstGeom prst="rect">
            <a:avLst/>
          </a:prstGeom>
          <a:noFill/>
        </p:spPr>
        <p:txBody>
          <a:bodyPr wrap="square" rtlCol="0">
            <a:spAutoFit/>
          </a:bodyPr>
          <a:lstStyle/>
          <a:p>
            <a:pPr marL="285750" indent="-285750">
              <a:buFont typeface="Arial" panose="020B0604020202020204" pitchFamily="34" charset="0"/>
              <a:buChar char="•"/>
            </a:pPr>
            <a:r>
              <a:rPr lang="fr-FR" b="1" dirty="0"/>
              <a:t>Graminées</a:t>
            </a:r>
          </a:p>
          <a:p>
            <a:pPr marL="285750" indent="-285750">
              <a:buFont typeface="Arial" panose="020B0604020202020204" pitchFamily="34" charset="0"/>
              <a:buChar char="•"/>
            </a:pPr>
            <a:r>
              <a:rPr lang="fr-FR" b="1" dirty="0"/>
              <a:t>Herbacées</a:t>
            </a:r>
          </a:p>
          <a:p>
            <a:pPr marL="285750" indent="-285750">
              <a:buFont typeface="Arial" panose="020B0604020202020204" pitchFamily="34" charset="0"/>
              <a:buChar char="•"/>
            </a:pPr>
            <a:r>
              <a:rPr lang="fr-FR" b="1" dirty="0"/>
              <a:t>Légumineuses </a:t>
            </a:r>
          </a:p>
          <a:p>
            <a:pPr marL="285750" indent="-285750">
              <a:buFont typeface="Arial" panose="020B0604020202020204" pitchFamily="34" charset="0"/>
              <a:buChar char="•"/>
            </a:pPr>
            <a:r>
              <a:rPr lang="fr-FR" b="1" dirty="0"/>
              <a:t>Arbustes</a:t>
            </a:r>
          </a:p>
        </p:txBody>
      </p:sp>
    </p:spTree>
    <p:extLst>
      <p:ext uri="{BB962C8B-B14F-4D97-AF65-F5344CB8AC3E}">
        <p14:creationId xmlns:p14="http://schemas.microsoft.com/office/powerpoint/2010/main" val="354444107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animBg="1"/>
      <p:bldP spid="22" grpId="0" animBg="1"/>
      <p:bldP spid="23" grpId="0" animBg="1"/>
      <p:bldP spid="25" grpId="0" animBg="1"/>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Chevron 36"/>
          <p:cNvSpPr/>
          <p:nvPr/>
        </p:nvSpPr>
        <p:spPr>
          <a:xfrm>
            <a:off x="324439" y="811714"/>
            <a:ext cx="3681996" cy="144000"/>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8" name="Rectangle 37"/>
          <p:cNvSpPr/>
          <p:nvPr/>
        </p:nvSpPr>
        <p:spPr>
          <a:xfrm>
            <a:off x="1221258" y="435307"/>
            <a:ext cx="1713931" cy="307777"/>
          </a:xfrm>
          <a:prstGeom prst="rect">
            <a:avLst/>
          </a:prstGeom>
        </p:spPr>
        <p:txBody>
          <a:bodyPr wrap="none">
            <a:spAutoFit/>
          </a:bodyPr>
          <a:lstStyle/>
          <a:p>
            <a:pPr algn="ctr"/>
            <a:r>
              <a:rPr lang="fr-FR" sz="1400" b="1" dirty="0">
                <a:solidFill>
                  <a:prstClr val="black"/>
                </a:solidFill>
                <a:latin typeface="Century Gothic" panose="020B0502020202020204" pitchFamily="34" charset="0"/>
              </a:rPr>
              <a:t>Contexte général</a:t>
            </a:r>
            <a:endParaRPr lang="en-US" sz="1400" b="1" dirty="0">
              <a:solidFill>
                <a:prstClr val="black"/>
              </a:solidFill>
              <a:latin typeface="Century Gothic" panose="020B0502020202020204" pitchFamily="34" charset="0"/>
            </a:endParaRPr>
          </a:p>
        </p:txBody>
      </p:sp>
      <p:sp>
        <p:nvSpPr>
          <p:cNvPr id="39" name="Rectangle 38"/>
          <p:cNvSpPr/>
          <p:nvPr/>
        </p:nvSpPr>
        <p:spPr>
          <a:xfrm>
            <a:off x="7812401" y="537220"/>
            <a:ext cx="4051823" cy="307777"/>
          </a:xfrm>
          <a:prstGeom prst="rect">
            <a:avLst/>
          </a:prstGeom>
        </p:spPr>
        <p:txBody>
          <a:bodyPr wrap="square">
            <a:spAutoFit/>
          </a:bodyPr>
          <a:lstStyle/>
          <a:p>
            <a:pPr algn="ctr"/>
            <a:r>
              <a:rPr lang="fr-FR" sz="1400" b="1" dirty="0">
                <a:solidFill>
                  <a:prstClr val="black"/>
                </a:solidFill>
                <a:latin typeface="Century Gothic" panose="020B0502020202020204" pitchFamily="34" charset="0"/>
              </a:rPr>
              <a:t>Objectifs</a:t>
            </a:r>
            <a:endParaRPr lang="en-US" sz="1400" b="1" dirty="0">
              <a:solidFill>
                <a:prstClr val="black"/>
              </a:solidFill>
              <a:latin typeface="Century Gothic" panose="020B0502020202020204" pitchFamily="34" charset="0"/>
            </a:endParaRPr>
          </a:p>
        </p:txBody>
      </p:sp>
      <p:sp>
        <p:nvSpPr>
          <p:cNvPr id="41" name="Isosceles Triangle 35"/>
          <p:cNvSpPr/>
          <p:nvPr/>
        </p:nvSpPr>
        <p:spPr>
          <a:xfrm rot="10800000">
            <a:off x="5732646" y="1008312"/>
            <a:ext cx="288000" cy="144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Espace réservé du numéro de diapositive 22">
            <a:extLst>
              <a:ext uri="{FF2B5EF4-FFF2-40B4-BE49-F238E27FC236}">
                <a16:creationId xmlns:a16="http://schemas.microsoft.com/office/drawing/2014/main" id="{FC4F4B00-DAD8-78EA-D415-8269C2BD305B}"/>
              </a:ext>
            </a:extLst>
          </p:cNvPr>
          <p:cNvSpPr>
            <a:spLocks noGrp="1"/>
          </p:cNvSpPr>
          <p:nvPr>
            <p:ph type="sldNum" sz="quarter" idx="12"/>
          </p:nvPr>
        </p:nvSpPr>
        <p:spPr>
          <a:xfrm>
            <a:off x="9325315" y="6438535"/>
            <a:ext cx="2743200" cy="365125"/>
          </a:xfrm>
        </p:spPr>
        <p:txBody>
          <a:bodyPr/>
          <a:lstStyle/>
          <a:p>
            <a:fld id="{BE7DC1A7-DA5D-45DE-8174-4FBCD0BDB448}" type="slidenum">
              <a:rPr lang="fr-FR" sz="1800" b="1" smtClean="0">
                <a:solidFill>
                  <a:schemeClr val="tx1"/>
                </a:solidFill>
              </a:rPr>
              <a:t>7</a:t>
            </a:fld>
            <a:endParaRPr lang="fr-FR" sz="1800" b="1" dirty="0">
              <a:solidFill>
                <a:schemeClr val="tx1"/>
              </a:solidFill>
            </a:endParaRPr>
          </a:p>
        </p:txBody>
      </p:sp>
      <p:sp>
        <p:nvSpPr>
          <p:cNvPr id="9" name="Rectangle 8">
            <a:extLst>
              <a:ext uri="{FF2B5EF4-FFF2-40B4-BE49-F238E27FC236}">
                <a16:creationId xmlns:a16="http://schemas.microsoft.com/office/drawing/2014/main" id="{100BC2F7-2BB4-EE55-163E-AD2A07FE468B}"/>
              </a:ext>
            </a:extLst>
          </p:cNvPr>
          <p:cNvSpPr/>
          <p:nvPr/>
        </p:nvSpPr>
        <p:spPr>
          <a:xfrm>
            <a:off x="5001516" y="475312"/>
            <a:ext cx="1462260" cy="307777"/>
          </a:xfrm>
          <a:prstGeom prst="rect">
            <a:avLst/>
          </a:prstGeom>
        </p:spPr>
        <p:txBody>
          <a:bodyPr wrap="none">
            <a:spAutoFit/>
          </a:bodyPr>
          <a:lstStyle/>
          <a:p>
            <a:pPr algn="ctr"/>
            <a:r>
              <a:rPr lang="fr-FR" sz="1400" b="1" dirty="0">
                <a:solidFill>
                  <a:prstClr val="black"/>
                </a:solidFill>
                <a:latin typeface="Century Gothic" panose="020B0502020202020204" pitchFamily="34" charset="0"/>
              </a:rPr>
              <a:t>Problématique</a:t>
            </a:r>
            <a:endParaRPr lang="en-US" sz="1400" b="1" dirty="0">
              <a:solidFill>
                <a:prstClr val="black"/>
              </a:solidFill>
              <a:latin typeface="Century Gothic" panose="020B0502020202020204" pitchFamily="34" charset="0"/>
            </a:endParaRPr>
          </a:p>
        </p:txBody>
      </p:sp>
      <p:sp>
        <p:nvSpPr>
          <p:cNvPr id="10" name="Chevron 36">
            <a:extLst>
              <a:ext uri="{FF2B5EF4-FFF2-40B4-BE49-F238E27FC236}">
                <a16:creationId xmlns:a16="http://schemas.microsoft.com/office/drawing/2014/main" id="{7498E795-0588-5D1B-E2EA-41868695BFDC}"/>
              </a:ext>
            </a:extLst>
          </p:cNvPr>
          <p:cNvSpPr/>
          <p:nvPr/>
        </p:nvSpPr>
        <p:spPr>
          <a:xfrm>
            <a:off x="4207157" y="819956"/>
            <a:ext cx="3681996" cy="144000"/>
          </a:xfrm>
          <a:prstGeom prst="chevron">
            <a:avLst/>
          </a:prstGeom>
          <a:solidFill>
            <a:srgbClr val="004C52">
              <a:alpha val="92000"/>
            </a:srgbClr>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12" name="Chevron 36">
            <a:extLst>
              <a:ext uri="{FF2B5EF4-FFF2-40B4-BE49-F238E27FC236}">
                <a16:creationId xmlns:a16="http://schemas.microsoft.com/office/drawing/2014/main" id="{D0D81680-1F8D-3C3B-0243-29296F3466F3}"/>
              </a:ext>
            </a:extLst>
          </p:cNvPr>
          <p:cNvSpPr/>
          <p:nvPr/>
        </p:nvSpPr>
        <p:spPr>
          <a:xfrm>
            <a:off x="8089875" y="826954"/>
            <a:ext cx="3681996" cy="144000"/>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1" name="Chevron 30"/>
          <p:cNvSpPr/>
          <p:nvPr/>
        </p:nvSpPr>
        <p:spPr>
          <a:xfrm>
            <a:off x="4223792" y="553"/>
            <a:ext cx="8307352" cy="437892"/>
          </a:xfrm>
          <a:prstGeom prst="chevron">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schemeClr val="tx1"/>
              </a:solidFill>
            </a:endParaRPr>
          </a:p>
        </p:txBody>
      </p:sp>
      <p:sp>
        <p:nvSpPr>
          <p:cNvPr id="32" name="Pentagon 3"/>
          <p:cNvSpPr/>
          <p:nvPr/>
        </p:nvSpPr>
        <p:spPr>
          <a:xfrm>
            <a:off x="0" y="-1872"/>
            <a:ext cx="467544" cy="439200"/>
          </a:xfrm>
          <a:prstGeom prst="homePlate">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33" name="TextBox 4"/>
          <p:cNvSpPr txBox="1"/>
          <p:nvPr/>
        </p:nvSpPr>
        <p:spPr>
          <a:xfrm>
            <a:off x="942192" y="31660"/>
            <a:ext cx="3877280" cy="369332"/>
          </a:xfrm>
          <a:prstGeom prst="rect">
            <a:avLst/>
          </a:prstGeom>
          <a:noFill/>
        </p:spPr>
        <p:txBody>
          <a:bodyPr wrap="square" rtlCol="0">
            <a:spAutoFit/>
          </a:bodyPr>
          <a:lstStyle/>
          <a:p>
            <a:r>
              <a:rPr lang="fr-FR" dirty="0">
                <a:solidFill>
                  <a:prstClr val="black"/>
                </a:solidFill>
                <a:latin typeface="Century Gothic" panose="020B0502020202020204" pitchFamily="34" charset="0"/>
              </a:rPr>
              <a:t>INTRODUCTION</a:t>
            </a:r>
          </a:p>
        </p:txBody>
      </p:sp>
      <p:sp>
        <p:nvSpPr>
          <p:cNvPr id="34" name="Oval 10"/>
          <p:cNvSpPr/>
          <p:nvPr/>
        </p:nvSpPr>
        <p:spPr>
          <a:xfrm>
            <a:off x="4873033" y="74470"/>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en-US" dirty="0">
              <a:solidFill>
                <a:prstClr val="white"/>
              </a:solidFill>
              <a:latin typeface="Caviar Dreams" pitchFamily="34" charset="0"/>
            </a:endParaRPr>
          </a:p>
        </p:txBody>
      </p:sp>
      <p:sp>
        <p:nvSpPr>
          <p:cNvPr id="48" name="Oval 55">
            <a:extLst>
              <a:ext uri="{FF2B5EF4-FFF2-40B4-BE49-F238E27FC236}">
                <a16:creationId xmlns:a16="http://schemas.microsoft.com/office/drawing/2014/main" id="{C6362156-3794-4CE7-ABF4-2BB41750F9BE}"/>
              </a:ext>
            </a:extLst>
          </p:cNvPr>
          <p:cNvSpPr/>
          <p:nvPr/>
        </p:nvSpPr>
        <p:spPr>
          <a:xfrm>
            <a:off x="5213821" y="83254"/>
            <a:ext cx="303576" cy="2785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en-US" dirty="0">
              <a:solidFill>
                <a:prstClr val="white"/>
              </a:solidFill>
              <a:latin typeface="Caviar Dreams" pitchFamily="34" charset="0"/>
            </a:endParaRPr>
          </a:p>
        </p:txBody>
      </p:sp>
      <p:sp>
        <p:nvSpPr>
          <p:cNvPr id="49" name="Oval 5"/>
          <p:cNvSpPr/>
          <p:nvPr/>
        </p:nvSpPr>
        <p:spPr>
          <a:xfrm>
            <a:off x="654192" y="74470"/>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1</a:t>
            </a:r>
            <a:endParaRPr lang="en-US" dirty="0">
              <a:solidFill>
                <a:prstClr val="white"/>
              </a:solidFill>
              <a:latin typeface="Caviar Dreams" pitchFamily="34" charset="0"/>
            </a:endParaRPr>
          </a:p>
        </p:txBody>
      </p:sp>
      <p:sp>
        <p:nvSpPr>
          <p:cNvPr id="4" name="Oval 3">
            <a:extLst>
              <a:ext uri="{FF2B5EF4-FFF2-40B4-BE49-F238E27FC236}">
                <a16:creationId xmlns:a16="http://schemas.microsoft.com/office/drawing/2014/main" id="{55923FFF-4C7C-0532-7150-9C0AF50F5D33}"/>
              </a:ext>
            </a:extLst>
          </p:cNvPr>
          <p:cNvSpPr/>
          <p:nvPr/>
        </p:nvSpPr>
        <p:spPr>
          <a:xfrm>
            <a:off x="5552370" y="77041"/>
            <a:ext cx="303576" cy="2785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MA"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en-US" dirty="0">
              <a:solidFill>
                <a:prstClr val="white"/>
              </a:solidFill>
              <a:latin typeface="Caviar Dreams" pitchFamily="34" charset="0"/>
            </a:endParaRPr>
          </a:p>
        </p:txBody>
      </p:sp>
      <p:sp>
        <p:nvSpPr>
          <p:cNvPr id="13" name="Bande diagonale 60">
            <a:extLst>
              <a:ext uri="{FF2B5EF4-FFF2-40B4-BE49-F238E27FC236}">
                <a16:creationId xmlns:a16="http://schemas.microsoft.com/office/drawing/2014/main" id="{5E01B340-9A1D-A315-57A3-88962A27B27A}"/>
              </a:ext>
            </a:extLst>
          </p:cNvPr>
          <p:cNvSpPr/>
          <p:nvPr/>
        </p:nvSpPr>
        <p:spPr>
          <a:xfrm rot="2616170">
            <a:off x="2614683" y="3111869"/>
            <a:ext cx="7692037" cy="7325754"/>
          </a:xfrm>
          <a:prstGeom prst="diagStripe">
            <a:avLst>
              <a:gd name="adj" fmla="val 98942"/>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schemeClr val="tx1"/>
              </a:solidFill>
            </a:endParaRPr>
          </a:p>
        </p:txBody>
      </p:sp>
      <p:pic>
        <p:nvPicPr>
          <p:cNvPr id="14" name="Picture 6">
            <a:extLst>
              <a:ext uri="{FF2B5EF4-FFF2-40B4-BE49-F238E27FC236}">
                <a16:creationId xmlns:a16="http://schemas.microsoft.com/office/drawing/2014/main" id="{DD5763BB-6F1D-4C26-244A-20EECB64D4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772" y="6286716"/>
            <a:ext cx="534542" cy="516944"/>
          </a:xfrm>
          <a:prstGeom prst="rect">
            <a:avLst/>
          </a:prstGeom>
        </p:spPr>
      </p:pic>
      <p:sp>
        <p:nvSpPr>
          <p:cNvPr id="17" name="TextBox 16">
            <a:extLst>
              <a:ext uri="{FF2B5EF4-FFF2-40B4-BE49-F238E27FC236}">
                <a16:creationId xmlns:a16="http://schemas.microsoft.com/office/drawing/2014/main" id="{F47D84E1-6340-44BC-87C2-7B6FDFB8AA4F}"/>
              </a:ext>
            </a:extLst>
          </p:cNvPr>
          <p:cNvSpPr txBox="1"/>
          <p:nvPr/>
        </p:nvSpPr>
        <p:spPr>
          <a:xfrm>
            <a:off x="860069" y="4521796"/>
            <a:ext cx="10831346" cy="707886"/>
          </a:xfrm>
          <a:prstGeom prst="rect">
            <a:avLst/>
          </a:prstGeom>
          <a:noFill/>
        </p:spPr>
        <p:txBody>
          <a:bodyPr wrap="square" rtlCol="0">
            <a:spAutoFit/>
          </a:bodyPr>
          <a:lstStyle/>
          <a:p>
            <a:pPr algn="ctr"/>
            <a:r>
              <a:rPr lang="fr-FR" sz="2000" b="1" dirty="0">
                <a:latin typeface="Times New Roman" panose="02020603050405020304" pitchFamily="18" charset="0"/>
                <a:cs typeface="Times New Roman" panose="02020603050405020304" pitchFamily="18" charset="0"/>
              </a:rPr>
              <a:t>Sur un jeu de données réel, hétérogène et de taille limitée, les nouvelles architectures de Deep Learning peuvent-elles surpasser une méthode chimiométrique locale comme le kNN-LWPLSR ? </a:t>
            </a:r>
          </a:p>
        </p:txBody>
      </p:sp>
      <p:sp>
        <p:nvSpPr>
          <p:cNvPr id="21" name="Rectangle : coins arrondis 23">
            <a:extLst>
              <a:ext uri="{FF2B5EF4-FFF2-40B4-BE49-F238E27FC236}">
                <a16:creationId xmlns:a16="http://schemas.microsoft.com/office/drawing/2014/main" id="{9669A479-BB1F-4B00-B4C1-5520E17FB1C4}"/>
              </a:ext>
            </a:extLst>
          </p:cNvPr>
          <p:cNvSpPr/>
          <p:nvPr/>
        </p:nvSpPr>
        <p:spPr>
          <a:xfrm>
            <a:off x="860069" y="1529541"/>
            <a:ext cx="4696608" cy="795629"/>
          </a:xfrm>
          <a:prstGeom prst="roundRect">
            <a:avLst/>
          </a:prstGeom>
          <a:noFill/>
          <a:ln>
            <a:solidFill>
              <a:srgbClr val="0099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rgbClr val="145A60"/>
                </a:solidFill>
                <a:latin typeface="Century Gothic" panose="020B0502020202020204" pitchFamily="34" charset="0"/>
                <a:cs typeface="Times New Roman" panose="02020603050405020304" pitchFamily="18" charset="0"/>
              </a:rPr>
              <a:t>Approches de Modélisation en chimiométrique</a:t>
            </a:r>
          </a:p>
        </p:txBody>
      </p:sp>
      <p:sp>
        <p:nvSpPr>
          <p:cNvPr id="22" name="Rectangle : coins arrondis 23">
            <a:extLst>
              <a:ext uri="{FF2B5EF4-FFF2-40B4-BE49-F238E27FC236}">
                <a16:creationId xmlns:a16="http://schemas.microsoft.com/office/drawing/2014/main" id="{318F6ED5-1F24-473C-A811-73C238DF1129}"/>
              </a:ext>
            </a:extLst>
          </p:cNvPr>
          <p:cNvSpPr/>
          <p:nvPr/>
        </p:nvSpPr>
        <p:spPr>
          <a:xfrm>
            <a:off x="6692752" y="1529541"/>
            <a:ext cx="4218841" cy="795629"/>
          </a:xfrm>
          <a:prstGeom prst="roundRect">
            <a:avLst/>
          </a:prstGeom>
          <a:noFill/>
          <a:ln>
            <a:solidFill>
              <a:srgbClr val="0099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rgbClr val="145A60"/>
                </a:solidFill>
                <a:latin typeface="Century Gothic" panose="020B0502020202020204" pitchFamily="34" charset="0"/>
                <a:cs typeface="Times New Roman" panose="02020603050405020304" pitchFamily="18" charset="0"/>
              </a:rPr>
              <a:t>Approches de l’apprentissage profond</a:t>
            </a:r>
          </a:p>
        </p:txBody>
      </p:sp>
      <p:sp>
        <p:nvSpPr>
          <p:cNvPr id="23" name="TextBox 22">
            <a:extLst>
              <a:ext uri="{FF2B5EF4-FFF2-40B4-BE49-F238E27FC236}">
                <a16:creationId xmlns:a16="http://schemas.microsoft.com/office/drawing/2014/main" id="{4D252671-0A8C-4ADD-AF19-6C77175F1759}"/>
              </a:ext>
            </a:extLst>
          </p:cNvPr>
          <p:cNvSpPr txBox="1"/>
          <p:nvPr/>
        </p:nvSpPr>
        <p:spPr>
          <a:xfrm>
            <a:off x="1233065" y="2869827"/>
            <a:ext cx="3639968" cy="510778"/>
          </a:xfrm>
          <a:prstGeom prst="roundRect">
            <a:avLst/>
          </a:prstGeom>
          <a:ln w="28575">
            <a:solidFill>
              <a:srgbClr val="145A6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fr-FR" sz="2400" b="1" dirty="0"/>
              <a:t>kNN-LWPLSR</a:t>
            </a:r>
            <a:endParaRPr lang="en-GB" sz="2400" b="1" dirty="0"/>
          </a:p>
        </p:txBody>
      </p:sp>
      <p:pic>
        <p:nvPicPr>
          <p:cNvPr id="5" name="Graphic 4" descr="Questions with solid fill">
            <a:extLst>
              <a:ext uri="{FF2B5EF4-FFF2-40B4-BE49-F238E27FC236}">
                <a16:creationId xmlns:a16="http://schemas.microsoft.com/office/drawing/2014/main" id="{FFA00278-7ED4-4EE7-AEDD-3FE5451CD6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90955" y="3410570"/>
            <a:ext cx="914400" cy="914400"/>
          </a:xfrm>
          <a:prstGeom prst="rect">
            <a:avLst/>
          </a:prstGeom>
        </p:spPr>
      </p:pic>
      <p:sp>
        <p:nvSpPr>
          <p:cNvPr id="26" name="TextBox 25">
            <a:extLst>
              <a:ext uri="{FF2B5EF4-FFF2-40B4-BE49-F238E27FC236}">
                <a16:creationId xmlns:a16="http://schemas.microsoft.com/office/drawing/2014/main" id="{1F733C80-80CE-45DB-9518-3E28C99407AA}"/>
              </a:ext>
            </a:extLst>
          </p:cNvPr>
          <p:cNvSpPr txBox="1"/>
          <p:nvPr/>
        </p:nvSpPr>
        <p:spPr>
          <a:xfrm>
            <a:off x="7056947" y="2831105"/>
            <a:ext cx="3639968" cy="510778"/>
          </a:xfrm>
          <a:prstGeom prst="roundRect">
            <a:avLst/>
          </a:prstGeom>
          <a:ln w="28575">
            <a:solidFill>
              <a:srgbClr val="145A60"/>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fr-FR" sz="2400" b="1" dirty="0"/>
              <a:t>CNN, CAE …</a:t>
            </a:r>
            <a:endParaRPr lang="en-GB" sz="2400" b="1" dirty="0"/>
          </a:p>
        </p:txBody>
      </p:sp>
    </p:spTree>
    <p:extLst>
      <p:ext uri="{BB962C8B-B14F-4D97-AF65-F5344CB8AC3E}">
        <p14:creationId xmlns:p14="http://schemas.microsoft.com/office/powerpoint/2010/main" val="98507153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down)">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animBg="1"/>
      <p:bldP spid="22" grpId="0" animBg="1"/>
      <p:bldP spid="23" grpId="0"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Frame 6">
            <a:extLst>
              <a:ext uri="{FF2B5EF4-FFF2-40B4-BE49-F238E27FC236}">
                <a16:creationId xmlns:a16="http://schemas.microsoft.com/office/drawing/2014/main" id="{7C55B586-90BA-4C0F-AE83-5DBA363BE86F}"/>
              </a:ext>
            </a:extLst>
          </p:cNvPr>
          <p:cNvSpPr/>
          <p:nvPr/>
        </p:nvSpPr>
        <p:spPr>
          <a:xfrm>
            <a:off x="5562456" y="4168417"/>
            <a:ext cx="1696682" cy="2386083"/>
          </a:xfrm>
          <a:prstGeom prst="frame">
            <a:avLst>
              <a:gd name="adj1" fmla="val 9763"/>
            </a:avLst>
          </a:prstGeom>
          <a:solidFill>
            <a:srgbClr val="0587AF"/>
          </a:solidFill>
          <a:ln w="12700" cap="flat" cmpd="sng" algn="ctr">
            <a:noFill/>
            <a:prstDash val="solid"/>
            <a:miter lim="800000"/>
          </a:ln>
          <a:effectLst/>
          <a:scene3d>
            <a:camera prst="isometricOffAxis2Top">
              <a:rot lat="18448671" lon="2370244" rev="18834421"/>
            </a:camera>
            <a:lightRig rig="sunrise" dir="t"/>
          </a:scene3d>
          <a:sp3d extrusionH="476250" contourW="12700">
            <a:extrusionClr>
              <a:srgbClr val="0587AF"/>
            </a:extrusionClr>
            <a:contourClr>
              <a:srgbClr val="0587A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2700" b="0" i="0" u="none" strike="noStrike" kern="0" cap="none" spc="0" normalizeH="0" baseline="0" noProof="0" dirty="0">
              <a:ln>
                <a:noFill/>
              </a:ln>
              <a:solidFill>
                <a:prstClr val="black"/>
              </a:solidFill>
              <a:effectLst/>
              <a:uLnTx/>
              <a:uFillTx/>
              <a:latin typeface="Arial"/>
              <a:ea typeface="Arial Unicode MS"/>
              <a:cs typeface="+mn-cs"/>
            </a:endParaRPr>
          </a:p>
        </p:txBody>
      </p:sp>
      <p:sp>
        <p:nvSpPr>
          <p:cNvPr id="7" name="Chevron 6"/>
          <p:cNvSpPr/>
          <p:nvPr/>
        </p:nvSpPr>
        <p:spPr>
          <a:xfrm>
            <a:off x="324439" y="811714"/>
            <a:ext cx="3681996" cy="144000"/>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noProof="0" dirty="0">
              <a:solidFill>
                <a:schemeClr val="tx1"/>
              </a:solidFill>
            </a:endParaRPr>
          </a:p>
        </p:txBody>
      </p:sp>
      <p:sp>
        <p:nvSpPr>
          <p:cNvPr id="8" name="Rectangle 7"/>
          <p:cNvSpPr/>
          <p:nvPr/>
        </p:nvSpPr>
        <p:spPr>
          <a:xfrm>
            <a:off x="1221258" y="435307"/>
            <a:ext cx="1713931" cy="307777"/>
          </a:xfrm>
          <a:prstGeom prst="rect">
            <a:avLst/>
          </a:prstGeom>
        </p:spPr>
        <p:txBody>
          <a:bodyPr wrap="none">
            <a:spAutoFit/>
          </a:bodyPr>
          <a:lstStyle/>
          <a:p>
            <a:pPr algn="ctr"/>
            <a:r>
              <a:rPr lang="fr-FR" sz="1400" b="1" noProof="0" dirty="0">
                <a:solidFill>
                  <a:prstClr val="black"/>
                </a:solidFill>
                <a:latin typeface="Century Gothic" panose="020B0502020202020204" pitchFamily="34" charset="0"/>
              </a:rPr>
              <a:t>Contexte général</a:t>
            </a:r>
          </a:p>
        </p:txBody>
      </p:sp>
      <p:sp>
        <p:nvSpPr>
          <p:cNvPr id="10" name="Isosceles Triangle 35"/>
          <p:cNvSpPr/>
          <p:nvPr/>
        </p:nvSpPr>
        <p:spPr>
          <a:xfrm rot="10800000">
            <a:off x="9642873" y="1034835"/>
            <a:ext cx="288000" cy="1440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noProof="0" dirty="0">
              <a:solidFill>
                <a:prstClr val="white"/>
              </a:solidFill>
            </a:endParaRPr>
          </a:p>
        </p:txBody>
      </p:sp>
      <p:sp>
        <p:nvSpPr>
          <p:cNvPr id="12" name="Rectangle 11">
            <a:extLst>
              <a:ext uri="{FF2B5EF4-FFF2-40B4-BE49-F238E27FC236}">
                <a16:creationId xmlns:a16="http://schemas.microsoft.com/office/drawing/2014/main" id="{100BC2F7-2BB4-EE55-163E-AD2A07FE468B}"/>
              </a:ext>
            </a:extLst>
          </p:cNvPr>
          <p:cNvSpPr/>
          <p:nvPr/>
        </p:nvSpPr>
        <p:spPr>
          <a:xfrm>
            <a:off x="5001516" y="475312"/>
            <a:ext cx="1462260" cy="307777"/>
          </a:xfrm>
          <a:prstGeom prst="rect">
            <a:avLst/>
          </a:prstGeom>
        </p:spPr>
        <p:txBody>
          <a:bodyPr wrap="none">
            <a:spAutoFit/>
          </a:bodyPr>
          <a:lstStyle/>
          <a:p>
            <a:pPr algn="ctr"/>
            <a:r>
              <a:rPr lang="fr-FR" sz="1400" b="1" noProof="0" dirty="0">
                <a:solidFill>
                  <a:prstClr val="black"/>
                </a:solidFill>
                <a:latin typeface="Century Gothic" panose="020B0502020202020204" pitchFamily="34" charset="0"/>
              </a:rPr>
              <a:t>Problématique</a:t>
            </a:r>
          </a:p>
        </p:txBody>
      </p:sp>
      <p:sp>
        <p:nvSpPr>
          <p:cNvPr id="13" name="Chevron 36">
            <a:extLst>
              <a:ext uri="{FF2B5EF4-FFF2-40B4-BE49-F238E27FC236}">
                <a16:creationId xmlns:a16="http://schemas.microsoft.com/office/drawing/2014/main" id="{7498E795-0588-5D1B-E2EA-41868695BFDC}"/>
              </a:ext>
            </a:extLst>
          </p:cNvPr>
          <p:cNvSpPr/>
          <p:nvPr/>
        </p:nvSpPr>
        <p:spPr>
          <a:xfrm>
            <a:off x="4207157" y="819956"/>
            <a:ext cx="3681996" cy="144000"/>
          </a:xfrm>
          <a:prstGeom prst="chevron">
            <a:avLst/>
          </a:prstGeom>
          <a:solidFill>
            <a:srgbClr val="004C52">
              <a:alpha val="40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noProof="0" dirty="0">
              <a:solidFill>
                <a:schemeClr val="tx1"/>
              </a:solidFill>
            </a:endParaRPr>
          </a:p>
        </p:txBody>
      </p:sp>
      <p:sp>
        <p:nvSpPr>
          <p:cNvPr id="14" name="Chevron 36">
            <a:extLst>
              <a:ext uri="{FF2B5EF4-FFF2-40B4-BE49-F238E27FC236}">
                <a16:creationId xmlns:a16="http://schemas.microsoft.com/office/drawing/2014/main" id="{D0D81680-1F8D-3C3B-0243-29296F3466F3}"/>
              </a:ext>
            </a:extLst>
          </p:cNvPr>
          <p:cNvSpPr/>
          <p:nvPr/>
        </p:nvSpPr>
        <p:spPr>
          <a:xfrm>
            <a:off x="8089875" y="811714"/>
            <a:ext cx="3681996" cy="144000"/>
          </a:xfrm>
          <a:prstGeom prst="chevron">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noProof="0" dirty="0">
              <a:solidFill>
                <a:schemeClr val="tx1"/>
              </a:solidFill>
            </a:endParaRPr>
          </a:p>
        </p:txBody>
      </p:sp>
      <p:sp>
        <p:nvSpPr>
          <p:cNvPr id="17" name="Espace réservé du numéro de diapositive 22">
            <a:extLst>
              <a:ext uri="{FF2B5EF4-FFF2-40B4-BE49-F238E27FC236}">
                <a16:creationId xmlns:a16="http://schemas.microsoft.com/office/drawing/2014/main" id="{FC4F4B00-DAD8-78EA-D415-8269C2BD305B}"/>
              </a:ext>
            </a:extLst>
          </p:cNvPr>
          <p:cNvSpPr txBox="1">
            <a:spLocks/>
          </p:cNvSpPr>
          <p:nvPr/>
        </p:nvSpPr>
        <p:spPr>
          <a:xfrm>
            <a:off x="11771871" y="6452007"/>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b="1" noProof="0" dirty="0"/>
              <a:t>10</a:t>
            </a:r>
          </a:p>
        </p:txBody>
      </p:sp>
      <p:sp>
        <p:nvSpPr>
          <p:cNvPr id="18" name="Bande diagonale 60">
            <a:extLst>
              <a:ext uri="{FF2B5EF4-FFF2-40B4-BE49-F238E27FC236}">
                <a16:creationId xmlns:a16="http://schemas.microsoft.com/office/drawing/2014/main" id="{A1A0C192-DC5A-75DF-8E61-CDD35F5B9506}"/>
              </a:ext>
            </a:extLst>
          </p:cNvPr>
          <p:cNvSpPr/>
          <p:nvPr/>
        </p:nvSpPr>
        <p:spPr>
          <a:xfrm rot="2616170">
            <a:off x="2126052" y="2870285"/>
            <a:ext cx="8102748" cy="7716005"/>
          </a:xfrm>
          <a:prstGeom prst="diagStripe">
            <a:avLst>
              <a:gd name="adj" fmla="val 98942"/>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noProof="0" dirty="0">
              <a:solidFill>
                <a:schemeClr val="tx1"/>
              </a:solidFill>
            </a:endParaRPr>
          </a:p>
        </p:txBody>
      </p:sp>
      <p:pic>
        <p:nvPicPr>
          <p:cNvPr id="19" name="Picture 6">
            <a:extLst>
              <a:ext uri="{FF2B5EF4-FFF2-40B4-BE49-F238E27FC236}">
                <a16:creationId xmlns:a16="http://schemas.microsoft.com/office/drawing/2014/main" id="{BC285E04-E628-D68D-14BC-21A3670011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68" y="6274716"/>
            <a:ext cx="534542" cy="516944"/>
          </a:xfrm>
          <a:prstGeom prst="rect">
            <a:avLst/>
          </a:prstGeom>
        </p:spPr>
      </p:pic>
      <p:sp>
        <p:nvSpPr>
          <p:cNvPr id="37" name="Chevron 36"/>
          <p:cNvSpPr/>
          <p:nvPr/>
        </p:nvSpPr>
        <p:spPr>
          <a:xfrm>
            <a:off x="4223792" y="553"/>
            <a:ext cx="8307352" cy="437892"/>
          </a:xfrm>
          <a:prstGeom prst="chevron">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noProof="0" dirty="0">
              <a:solidFill>
                <a:schemeClr val="tx1"/>
              </a:solidFill>
            </a:endParaRPr>
          </a:p>
        </p:txBody>
      </p:sp>
      <p:sp>
        <p:nvSpPr>
          <p:cNvPr id="38" name="Pentagon 3"/>
          <p:cNvSpPr/>
          <p:nvPr/>
        </p:nvSpPr>
        <p:spPr>
          <a:xfrm>
            <a:off x="0" y="-1872"/>
            <a:ext cx="467544" cy="439200"/>
          </a:xfrm>
          <a:prstGeom prst="homePlate">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noProof="0" dirty="0">
              <a:solidFill>
                <a:schemeClr val="tx1"/>
              </a:solidFill>
            </a:endParaRPr>
          </a:p>
        </p:txBody>
      </p:sp>
      <p:sp>
        <p:nvSpPr>
          <p:cNvPr id="39" name="TextBox 4"/>
          <p:cNvSpPr txBox="1"/>
          <p:nvPr/>
        </p:nvSpPr>
        <p:spPr>
          <a:xfrm>
            <a:off x="942192" y="31660"/>
            <a:ext cx="3877280" cy="369332"/>
          </a:xfrm>
          <a:prstGeom prst="rect">
            <a:avLst/>
          </a:prstGeom>
          <a:noFill/>
        </p:spPr>
        <p:txBody>
          <a:bodyPr wrap="square" rtlCol="0">
            <a:spAutoFit/>
          </a:bodyPr>
          <a:lstStyle/>
          <a:p>
            <a:r>
              <a:rPr lang="fr-FR" noProof="0" dirty="0">
                <a:solidFill>
                  <a:prstClr val="black"/>
                </a:solidFill>
                <a:latin typeface="Century Gothic" panose="020B0502020202020204" pitchFamily="34" charset="0"/>
              </a:rPr>
              <a:t>INTRODUCTION</a:t>
            </a:r>
          </a:p>
        </p:txBody>
      </p:sp>
      <p:sp>
        <p:nvSpPr>
          <p:cNvPr id="40" name="Oval 10"/>
          <p:cNvSpPr/>
          <p:nvPr/>
        </p:nvSpPr>
        <p:spPr>
          <a:xfrm>
            <a:off x="4873033" y="74470"/>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noProof="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2</a:t>
            </a:r>
            <a:endParaRPr lang="fr-FR" noProof="0" dirty="0">
              <a:solidFill>
                <a:prstClr val="white"/>
              </a:solidFill>
              <a:latin typeface="Caviar Dreams" pitchFamily="34" charset="0"/>
            </a:endParaRPr>
          </a:p>
        </p:txBody>
      </p:sp>
      <p:sp>
        <p:nvSpPr>
          <p:cNvPr id="41" name="Oval 55">
            <a:extLst>
              <a:ext uri="{FF2B5EF4-FFF2-40B4-BE49-F238E27FC236}">
                <a16:creationId xmlns:a16="http://schemas.microsoft.com/office/drawing/2014/main" id="{C6362156-3794-4CE7-ABF4-2BB41750F9BE}"/>
              </a:ext>
            </a:extLst>
          </p:cNvPr>
          <p:cNvSpPr/>
          <p:nvPr/>
        </p:nvSpPr>
        <p:spPr>
          <a:xfrm>
            <a:off x="5213821" y="83254"/>
            <a:ext cx="303576" cy="2785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noProof="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3</a:t>
            </a:r>
            <a:endParaRPr lang="fr-FR" noProof="0" dirty="0">
              <a:solidFill>
                <a:prstClr val="white"/>
              </a:solidFill>
              <a:latin typeface="Caviar Dreams" pitchFamily="34" charset="0"/>
            </a:endParaRPr>
          </a:p>
        </p:txBody>
      </p:sp>
      <p:sp>
        <p:nvSpPr>
          <p:cNvPr id="42" name="Oval 5"/>
          <p:cNvSpPr/>
          <p:nvPr/>
        </p:nvSpPr>
        <p:spPr>
          <a:xfrm>
            <a:off x="654192" y="74470"/>
            <a:ext cx="288000" cy="288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noProof="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1</a:t>
            </a:r>
            <a:endParaRPr lang="fr-FR" noProof="0" dirty="0">
              <a:solidFill>
                <a:prstClr val="white"/>
              </a:solidFill>
              <a:latin typeface="Caviar Dreams" pitchFamily="34" charset="0"/>
            </a:endParaRPr>
          </a:p>
        </p:txBody>
      </p:sp>
      <p:sp>
        <p:nvSpPr>
          <p:cNvPr id="43" name="Oval 34">
            <a:extLst>
              <a:ext uri="{FF2B5EF4-FFF2-40B4-BE49-F238E27FC236}">
                <a16:creationId xmlns:a16="http://schemas.microsoft.com/office/drawing/2014/main" id="{C6362156-3794-4CE7-ABF4-2BB41750F9BE}"/>
              </a:ext>
            </a:extLst>
          </p:cNvPr>
          <p:cNvSpPr/>
          <p:nvPr/>
        </p:nvSpPr>
        <p:spPr>
          <a:xfrm>
            <a:off x="5562456" y="83254"/>
            <a:ext cx="303576" cy="27857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noProof="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viar Dreams" pitchFamily="34" charset="0"/>
              </a:rPr>
              <a:t>4</a:t>
            </a:r>
            <a:endParaRPr lang="fr-FR" noProof="0" dirty="0">
              <a:solidFill>
                <a:prstClr val="white"/>
              </a:solidFill>
              <a:latin typeface="Caviar Dreams" pitchFamily="34" charset="0"/>
            </a:endParaRPr>
          </a:p>
        </p:txBody>
      </p:sp>
      <p:sp>
        <p:nvSpPr>
          <p:cNvPr id="65" name="Frame 7">
            <a:extLst>
              <a:ext uri="{FF2B5EF4-FFF2-40B4-BE49-F238E27FC236}">
                <a16:creationId xmlns:a16="http://schemas.microsoft.com/office/drawing/2014/main" id="{BF7F6680-14AF-4DC3-8EEB-5CDB999C6012}"/>
              </a:ext>
            </a:extLst>
          </p:cNvPr>
          <p:cNvSpPr/>
          <p:nvPr/>
        </p:nvSpPr>
        <p:spPr>
          <a:xfrm>
            <a:off x="5561652" y="3217353"/>
            <a:ext cx="1696682" cy="2386083"/>
          </a:xfrm>
          <a:prstGeom prst="frame">
            <a:avLst>
              <a:gd name="adj1" fmla="val 9763"/>
            </a:avLst>
          </a:prstGeom>
          <a:solidFill>
            <a:srgbClr val="19A5BE"/>
          </a:solidFill>
          <a:ln w="12700" cap="flat" cmpd="sng" algn="ctr">
            <a:noFill/>
            <a:prstDash val="solid"/>
            <a:miter lim="800000"/>
          </a:ln>
          <a:effectLst/>
          <a:scene3d>
            <a:camera prst="isometricOffAxis2Top">
              <a:rot lat="18448671" lon="2370244" rev="18834421"/>
            </a:camera>
            <a:lightRig rig="sunrise" dir="t"/>
          </a:scene3d>
          <a:sp3d extrusionH="476250" contourW="12700">
            <a:extrusionClr>
              <a:srgbClr val="19A5BE"/>
            </a:extrusionClr>
            <a:contourClr>
              <a:srgbClr val="19A5BE"/>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2700" b="0" i="0" u="none" strike="noStrike" kern="0" cap="none" spc="0" normalizeH="0" baseline="0" noProof="0" dirty="0">
              <a:ln>
                <a:noFill/>
              </a:ln>
              <a:solidFill>
                <a:prstClr val="black"/>
              </a:solidFill>
              <a:effectLst/>
              <a:uLnTx/>
              <a:uFillTx/>
              <a:latin typeface="Arial"/>
              <a:ea typeface="Arial Unicode MS"/>
              <a:cs typeface="+mn-cs"/>
            </a:endParaRPr>
          </a:p>
        </p:txBody>
      </p:sp>
      <p:sp>
        <p:nvSpPr>
          <p:cNvPr id="67" name="TextBox 9">
            <a:extLst>
              <a:ext uri="{FF2B5EF4-FFF2-40B4-BE49-F238E27FC236}">
                <a16:creationId xmlns:a16="http://schemas.microsoft.com/office/drawing/2014/main" id="{FC8B8A15-1408-4F57-B2A5-5AFEBE7B284D}"/>
              </a:ext>
            </a:extLst>
          </p:cNvPr>
          <p:cNvSpPr txBox="1"/>
          <p:nvPr/>
        </p:nvSpPr>
        <p:spPr>
          <a:xfrm>
            <a:off x="5136643" y="2849708"/>
            <a:ext cx="1269286" cy="307777"/>
          </a:xfrm>
          <a:prstGeom prst="rect">
            <a:avLst/>
          </a:prstGeom>
          <a:noFill/>
          <a:scene3d>
            <a:camera prst="orthographicFront">
              <a:rot lat="3000000" lon="1200000" rev="0"/>
            </a:camera>
            <a:lightRig rig="threePt" dir="t"/>
          </a:scene3d>
        </p:spPr>
        <p:txBody>
          <a:bodyPr wrap="square" lIns="0" tIns="0" rIns="0" bIns="0" rtlCol="0">
            <a:spAutoFit/>
          </a:bodyPr>
          <a:lstStyle/>
          <a:p>
            <a:pPr algn="ctr">
              <a:defRPr/>
            </a:pPr>
            <a:r>
              <a:rPr lang="fr-FR" sz="2000" b="1" noProof="0" dirty="0">
                <a:solidFill>
                  <a:prstClr val="white"/>
                </a:solidFill>
                <a:latin typeface="Century" panose="02040604050505020304" pitchFamily="18" charset="0"/>
                <a:ea typeface="Arial Unicode MS"/>
              </a:rPr>
              <a:t>01</a:t>
            </a:r>
          </a:p>
        </p:txBody>
      </p:sp>
      <p:sp>
        <p:nvSpPr>
          <p:cNvPr id="68" name="TextBox 10">
            <a:extLst>
              <a:ext uri="{FF2B5EF4-FFF2-40B4-BE49-F238E27FC236}">
                <a16:creationId xmlns:a16="http://schemas.microsoft.com/office/drawing/2014/main" id="{ECCD7B9B-CF4D-4370-BA47-59AA42BF1EDE}"/>
              </a:ext>
            </a:extLst>
          </p:cNvPr>
          <p:cNvSpPr txBox="1"/>
          <p:nvPr/>
        </p:nvSpPr>
        <p:spPr>
          <a:xfrm>
            <a:off x="5213821" y="4955075"/>
            <a:ext cx="1269286" cy="307777"/>
          </a:xfrm>
          <a:prstGeom prst="rect">
            <a:avLst/>
          </a:prstGeom>
          <a:noFill/>
          <a:scene3d>
            <a:camera prst="orthographicFront">
              <a:rot lat="3000000" lon="1200000" rev="0"/>
            </a:camera>
            <a:lightRig rig="threePt" dir="t"/>
          </a:scene3d>
        </p:spPr>
        <p:txBody>
          <a:bodyPr wrap="square" lIns="0" tIns="0" rIns="0" bIns="0" rtlCol="0">
            <a:spAutoFit/>
          </a:bodyPr>
          <a:lstStyle/>
          <a:p>
            <a:pPr algn="ctr">
              <a:defRPr/>
            </a:pPr>
            <a:r>
              <a:rPr lang="fr-FR" sz="2000" b="1" noProof="0" dirty="0">
                <a:solidFill>
                  <a:prstClr val="white"/>
                </a:solidFill>
                <a:latin typeface="Century" panose="02040604050505020304" pitchFamily="18" charset="0"/>
                <a:ea typeface="Arial Unicode MS"/>
              </a:rPr>
              <a:t>03</a:t>
            </a:r>
            <a:endParaRPr lang="fr-FR" sz="1600" b="1" noProof="0" dirty="0">
              <a:solidFill>
                <a:prstClr val="white"/>
              </a:solidFill>
              <a:latin typeface="Century" panose="02040604050505020304" pitchFamily="18" charset="0"/>
              <a:ea typeface="Arial Unicode MS"/>
            </a:endParaRPr>
          </a:p>
        </p:txBody>
      </p:sp>
      <p:sp>
        <p:nvSpPr>
          <p:cNvPr id="69" name="TextBox 11">
            <a:extLst>
              <a:ext uri="{FF2B5EF4-FFF2-40B4-BE49-F238E27FC236}">
                <a16:creationId xmlns:a16="http://schemas.microsoft.com/office/drawing/2014/main" id="{E1DB5D55-3B1B-4AD7-9B51-35198FABE520}"/>
              </a:ext>
            </a:extLst>
          </p:cNvPr>
          <p:cNvSpPr txBox="1"/>
          <p:nvPr/>
        </p:nvSpPr>
        <p:spPr>
          <a:xfrm>
            <a:off x="5272832" y="5911675"/>
            <a:ext cx="1269286" cy="307777"/>
          </a:xfrm>
          <a:prstGeom prst="rect">
            <a:avLst/>
          </a:prstGeom>
          <a:noFill/>
          <a:scene3d>
            <a:camera prst="orthographicFront">
              <a:rot lat="3000000" lon="1200000" rev="0"/>
            </a:camera>
            <a:lightRig rig="threePt" dir="t"/>
          </a:scene3d>
        </p:spPr>
        <p:txBody>
          <a:bodyPr wrap="square" lIns="0" tIns="0" rIns="0" bIns="0" rtlCol="0">
            <a:spAutoFit/>
          </a:bodyPr>
          <a:lstStyle/>
          <a:p>
            <a:pPr algn="ctr">
              <a:defRPr/>
            </a:pPr>
            <a:r>
              <a:rPr lang="fr-FR" sz="2000" b="1" noProof="0" dirty="0">
                <a:solidFill>
                  <a:prstClr val="white"/>
                </a:solidFill>
                <a:latin typeface="Century" panose="02040604050505020304" pitchFamily="18" charset="0"/>
                <a:ea typeface="Arial Unicode MS"/>
              </a:rPr>
              <a:t>04</a:t>
            </a:r>
            <a:endParaRPr lang="fr-FR" sz="1600" b="1" noProof="0" dirty="0">
              <a:solidFill>
                <a:prstClr val="white"/>
              </a:solidFill>
              <a:latin typeface="Century" panose="02040604050505020304" pitchFamily="18" charset="0"/>
              <a:ea typeface="Arial Unicode MS"/>
            </a:endParaRPr>
          </a:p>
        </p:txBody>
      </p:sp>
      <p:sp>
        <p:nvSpPr>
          <p:cNvPr id="72" name="TextBox 16">
            <a:extLst>
              <a:ext uri="{FF2B5EF4-FFF2-40B4-BE49-F238E27FC236}">
                <a16:creationId xmlns:a16="http://schemas.microsoft.com/office/drawing/2014/main" id="{6B5EEE85-917C-43AA-ADB8-F3D3DFFC2FAF}"/>
              </a:ext>
            </a:extLst>
          </p:cNvPr>
          <p:cNvSpPr txBox="1"/>
          <p:nvPr/>
        </p:nvSpPr>
        <p:spPr>
          <a:xfrm>
            <a:off x="124033" y="2242757"/>
            <a:ext cx="4538819" cy="553998"/>
          </a:xfrm>
          <a:prstGeom prst="rect">
            <a:avLst/>
          </a:prstGeom>
          <a:noFill/>
        </p:spPr>
        <p:txBody>
          <a:bodyPr wrap="square" lIns="0" tIns="0" rIns="0" bIns="0" rtlCol="0">
            <a:spAutoFit/>
          </a:bodyPr>
          <a:lstStyle>
            <a:defPPr>
              <a:defRPr lang="fr-FR"/>
            </a:defPPr>
            <a:lvl1pPr>
              <a:defRPr sz="1400" b="1">
                <a:solidFill>
                  <a:prstClr val="black">
                    <a:lumMod val="75000"/>
                    <a:lumOff val="25000"/>
                  </a:prstClr>
                </a:solidFill>
                <a:latin typeface="Times New Roman" panose="02020603050405020304" pitchFamily="18" charset="0"/>
                <a:ea typeface="Arial Unicode MS"/>
                <a:cs typeface="Times New Roman" panose="02020603050405020304" pitchFamily="18" charset="0"/>
              </a:defRPr>
            </a:lvl1pPr>
          </a:lstStyle>
          <a:p>
            <a:pPr marL="285750" indent="-285750" algn="just">
              <a:buFont typeface="Wingdings" panose="05000000000000000000" pitchFamily="2" charset="2"/>
              <a:buChar char="q"/>
            </a:pPr>
            <a:r>
              <a:rPr lang="fr-FR" sz="1800" dirty="0"/>
              <a:t>Développer et optimiser les modèles de référence, le PLSR et le kNN-LWPLSR</a:t>
            </a:r>
          </a:p>
        </p:txBody>
      </p:sp>
      <p:sp>
        <p:nvSpPr>
          <p:cNvPr id="88" name="ZoneTexte 87"/>
          <p:cNvSpPr txBox="1"/>
          <p:nvPr/>
        </p:nvSpPr>
        <p:spPr>
          <a:xfrm>
            <a:off x="591710" y="1233567"/>
            <a:ext cx="3947109" cy="461665"/>
          </a:xfrm>
          <a:prstGeom prst="rect">
            <a:avLst/>
          </a:prstGeom>
          <a:noFill/>
        </p:spPr>
        <p:txBody>
          <a:bodyPr wrap="square" rtlCol="0">
            <a:spAutoFit/>
          </a:bodyPr>
          <a:lstStyle/>
          <a:p>
            <a:r>
              <a:rPr lang="fr-FR" sz="2400" b="1" noProof="0" dirty="0">
                <a:effectLst>
                  <a:outerShdw blurRad="38100" dist="38100" dir="2700000" algn="tl">
                    <a:srgbClr val="000000">
                      <a:alpha val="43137"/>
                    </a:srgbClr>
                  </a:outerShdw>
                </a:effectLst>
                <a:latin typeface="Century Gothic" panose="020B0502020202020204" pitchFamily="34" charset="0"/>
              </a:rPr>
              <a:t>Objectifs spécifiques </a:t>
            </a:r>
          </a:p>
        </p:txBody>
      </p:sp>
      <p:sp>
        <p:nvSpPr>
          <p:cNvPr id="32" name="TextBox 16">
            <a:extLst>
              <a:ext uri="{FF2B5EF4-FFF2-40B4-BE49-F238E27FC236}">
                <a16:creationId xmlns:a16="http://schemas.microsoft.com/office/drawing/2014/main" id="{4C13B692-36CA-4CF7-9CA7-C3DABC3FEE59}"/>
              </a:ext>
            </a:extLst>
          </p:cNvPr>
          <p:cNvSpPr txBox="1"/>
          <p:nvPr/>
        </p:nvSpPr>
        <p:spPr>
          <a:xfrm>
            <a:off x="7812401" y="3201979"/>
            <a:ext cx="4249094" cy="830997"/>
          </a:xfrm>
          <a:prstGeom prst="rect">
            <a:avLst/>
          </a:prstGeom>
          <a:noFill/>
        </p:spPr>
        <p:txBody>
          <a:bodyPr wrap="square" lIns="0" tIns="0" rIns="0" bIns="0" rtlCol="0">
            <a:spAutoFit/>
          </a:bodyPr>
          <a:lstStyle>
            <a:defPPr>
              <a:defRPr lang="fr-FR"/>
            </a:defPPr>
            <a:lvl1pPr>
              <a:defRPr sz="1400" b="1">
                <a:solidFill>
                  <a:prstClr val="black">
                    <a:lumMod val="75000"/>
                    <a:lumOff val="25000"/>
                  </a:prstClr>
                </a:solidFill>
                <a:latin typeface="Times New Roman" panose="02020603050405020304" pitchFamily="18" charset="0"/>
                <a:ea typeface="Arial Unicode MS"/>
                <a:cs typeface="Times New Roman" panose="02020603050405020304" pitchFamily="18" charset="0"/>
              </a:defRPr>
            </a:lvl1pPr>
          </a:lstStyle>
          <a:p>
            <a:pPr marL="285750" indent="-285750" algn="just">
              <a:buFont typeface="Wingdings" panose="05000000000000000000" pitchFamily="2" charset="2"/>
              <a:buChar char="q"/>
            </a:pPr>
            <a:r>
              <a:rPr lang="fr-FR" sz="1800" dirty="0"/>
              <a:t>Mettre en œuvre trois stratégies de Deep Learning distinctes et adaptées à la problématique </a:t>
            </a:r>
          </a:p>
        </p:txBody>
      </p:sp>
      <p:sp>
        <p:nvSpPr>
          <p:cNvPr id="33" name="TextBox 16">
            <a:extLst>
              <a:ext uri="{FF2B5EF4-FFF2-40B4-BE49-F238E27FC236}">
                <a16:creationId xmlns:a16="http://schemas.microsoft.com/office/drawing/2014/main" id="{D440179B-CFC9-449A-9F7F-7B1C1EAC3305}"/>
              </a:ext>
            </a:extLst>
          </p:cNvPr>
          <p:cNvSpPr txBox="1"/>
          <p:nvPr/>
        </p:nvSpPr>
        <p:spPr>
          <a:xfrm>
            <a:off x="124033" y="4751056"/>
            <a:ext cx="4538819" cy="830997"/>
          </a:xfrm>
          <a:prstGeom prst="rect">
            <a:avLst/>
          </a:prstGeom>
          <a:noFill/>
        </p:spPr>
        <p:txBody>
          <a:bodyPr wrap="square" lIns="0" tIns="0" rIns="0" bIns="0" rtlCol="0">
            <a:spAutoFit/>
          </a:bodyPr>
          <a:lstStyle>
            <a:defPPr>
              <a:defRPr lang="fr-FR"/>
            </a:defPPr>
            <a:lvl1pPr>
              <a:defRPr sz="1400" b="1">
                <a:solidFill>
                  <a:prstClr val="black">
                    <a:lumMod val="75000"/>
                    <a:lumOff val="25000"/>
                  </a:prstClr>
                </a:solidFill>
                <a:latin typeface="Times New Roman" panose="02020603050405020304" pitchFamily="18" charset="0"/>
                <a:ea typeface="Arial Unicode MS"/>
                <a:cs typeface="Times New Roman" panose="02020603050405020304" pitchFamily="18" charset="0"/>
              </a:defRPr>
            </a:lvl1pPr>
          </a:lstStyle>
          <a:p>
            <a:pPr marL="285750" indent="-285750" algn="just">
              <a:buFont typeface="Wingdings" panose="05000000000000000000" pitchFamily="2" charset="2"/>
              <a:buChar char="q"/>
            </a:pPr>
            <a:r>
              <a:rPr lang="fr-FR" sz="1800" dirty="0"/>
              <a:t>Établir un protocole expérimental commun pour comparer les performances prédictives des différents modèles</a:t>
            </a:r>
            <a:endParaRPr lang="fr-FR" sz="1800" dirty="0">
              <a:solidFill>
                <a:schemeClr val="tx1">
                  <a:lumMod val="75000"/>
                  <a:lumOff val="25000"/>
                </a:schemeClr>
              </a:solidFill>
              <a:latin typeface="Century" panose="02040604050505020304" pitchFamily="18" charset="0"/>
            </a:endParaRPr>
          </a:p>
        </p:txBody>
      </p:sp>
      <p:sp>
        <p:nvSpPr>
          <p:cNvPr id="2" name="Rectangle 1">
            <a:extLst>
              <a:ext uri="{FF2B5EF4-FFF2-40B4-BE49-F238E27FC236}">
                <a16:creationId xmlns:a16="http://schemas.microsoft.com/office/drawing/2014/main" id="{99BDC39F-5BF2-EA4E-0CC1-509D935C5E00}"/>
              </a:ext>
            </a:extLst>
          </p:cNvPr>
          <p:cNvSpPr/>
          <p:nvPr/>
        </p:nvSpPr>
        <p:spPr>
          <a:xfrm>
            <a:off x="7720048" y="490868"/>
            <a:ext cx="4051823" cy="307777"/>
          </a:xfrm>
          <a:prstGeom prst="rect">
            <a:avLst/>
          </a:prstGeom>
        </p:spPr>
        <p:txBody>
          <a:bodyPr wrap="square">
            <a:spAutoFit/>
          </a:bodyPr>
          <a:lstStyle/>
          <a:p>
            <a:pPr algn="ctr"/>
            <a:r>
              <a:rPr lang="fr-FR" sz="1400" b="1" noProof="0" dirty="0">
                <a:solidFill>
                  <a:prstClr val="black"/>
                </a:solidFill>
                <a:latin typeface="Century Gothic" panose="020B0502020202020204" pitchFamily="34" charset="0"/>
              </a:rPr>
              <a:t>Objectifs</a:t>
            </a:r>
          </a:p>
        </p:txBody>
      </p:sp>
      <p:sp>
        <p:nvSpPr>
          <p:cNvPr id="5" name="TextBox 16">
            <a:extLst>
              <a:ext uri="{FF2B5EF4-FFF2-40B4-BE49-F238E27FC236}">
                <a16:creationId xmlns:a16="http://schemas.microsoft.com/office/drawing/2014/main" id="{BCA855E2-5990-A6FE-662C-546DC89B26F3}"/>
              </a:ext>
            </a:extLst>
          </p:cNvPr>
          <p:cNvSpPr txBox="1"/>
          <p:nvPr/>
        </p:nvSpPr>
        <p:spPr>
          <a:xfrm>
            <a:off x="7787597" y="5165026"/>
            <a:ext cx="4280370" cy="553998"/>
          </a:xfrm>
          <a:prstGeom prst="rect">
            <a:avLst/>
          </a:prstGeom>
          <a:noFill/>
        </p:spPr>
        <p:txBody>
          <a:bodyPr wrap="square" lIns="0" tIns="0" rIns="0" bIns="0" rtlCol="0">
            <a:spAutoFit/>
          </a:bodyPr>
          <a:lstStyle>
            <a:defPPr>
              <a:defRPr lang="fr-FR"/>
            </a:defPPr>
            <a:lvl1pPr>
              <a:defRPr sz="1400" b="1">
                <a:solidFill>
                  <a:prstClr val="black">
                    <a:lumMod val="75000"/>
                    <a:lumOff val="25000"/>
                  </a:prstClr>
                </a:solidFill>
                <a:latin typeface="Times New Roman" panose="02020603050405020304" pitchFamily="18" charset="0"/>
                <a:ea typeface="Arial Unicode MS"/>
                <a:cs typeface="Times New Roman" panose="02020603050405020304" pitchFamily="18" charset="0"/>
              </a:defRPr>
            </a:lvl1pPr>
          </a:lstStyle>
          <a:p>
            <a:pPr marL="285750" indent="-285750" algn="just">
              <a:buFont typeface="Wingdings" panose="05000000000000000000" pitchFamily="2" charset="2"/>
              <a:buChar char="q"/>
            </a:pPr>
            <a:r>
              <a:rPr lang="fr-FR" sz="1800" dirty="0"/>
              <a:t>Analyser les performances à l'aide de métriques standards</a:t>
            </a:r>
            <a:endParaRPr lang="fr-FR" sz="1800" noProof="0" dirty="0">
              <a:solidFill>
                <a:schemeClr val="tx1">
                  <a:lumMod val="75000"/>
                  <a:lumOff val="25000"/>
                </a:schemeClr>
              </a:solidFill>
              <a:latin typeface="Century" panose="02040604050505020304" pitchFamily="18" charset="0"/>
            </a:endParaRPr>
          </a:p>
        </p:txBody>
      </p:sp>
      <p:sp>
        <p:nvSpPr>
          <p:cNvPr id="11" name="Frame 6">
            <a:extLst>
              <a:ext uri="{FF2B5EF4-FFF2-40B4-BE49-F238E27FC236}">
                <a16:creationId xmlns:a16="http://schemas.microsoft.com/office/drawing/2014/main" id="{4D47A21C-42E6-79CA-E042-970CAC333AA4}"/>
              </a:ext>
            </a:extLst>
          </p:cNvPr>
          <p:cNvSpPr/>
          <p:nvPr/>
        </p:nvSpPr>
        <p:spPr>
          <a:xfrm>
            <a:off x="5545037" y="2165443"/>
            <a:ext cx="1696682" cy="2386083"/>
          </a:xfrm>
          <a:prstGeom prst="frame">
            <a:avLst>
              <a:gd name="adj1" fmla="val 9763"/>
            </a:avLst>
          </a:prstGeom>
          <a:solidFill>
            <a:srgbClr val="0587AF"/>
          </a:solidFill>
          <a:ln w="12700" cap="flat" cmpd="sng" algn="ctr">
            <a:noFill/>
            <a:prstDash val="solid"/>
            <a:miter lim="800000"/>
          </a:ln>
          <a:effectLst/>
          <a:scene3d>
            <a:camera prst="isometricOffAxis2Top">
              <a:rot lat="18448671" lon="2370244" rev="18834421"/>
            </a:camera>
            <a:lightRig rig="sunrise" dir="t"/>
          </a:scene3d>
          <a:sp3d extrusionH="476250" contourW="12700">
            <a:extrusionClr>
              <a:srgbClr val="0587AF"/>
            </a:extrusionClr>
            <a:contourClr>
              <a:srgbClr val="0587AF"/>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2700" b="0" i="0" u="none" strike="noStrike" kern="0" cap="none" spc="0" normalizeH="0" baseline="0" noProof="0" dirty="0">
              <a:ln>
                <a:noFill/>
              </a:ln>
              <a:solidFill>
                <a:prstClr val="black"/>
              </a:solidFill>
              <a:effectLst/>
              <a:uLnTx/>
              <a:uFillTx/>
              <a:latin typeface="Arial"/>
              <a:ea typeface="Arial Unicode MS"/>
              <a:cs typeface="+mn-cs"/>
            </a:endParaRPr>
          </a:p>
        </p:txBody>
      </p:sp>
      <p:sp>
        <p:nvSpPr>
          <p:cNvPr id="15" name="TextBox 11">
            <a:extLst>
              <a:ext uri="{FF2B5EF4-FFF2-40B4-BE49-F238E27FC236}">
                <a16:creationId xmlns:a16="http://schemas.microsoft.com/office/drawing/2014/main" id="{B63E50AF-BD0C-877B-9338-CA9A372F54A9}"/>
              </a:ext>
            </a:extLst>
          </p:cNvPr>
          <p:cNvSpPr txBox="1"/>
          <p:nvPr/>
        </p:nvSpPr>
        <p:spPr>
          <a:xfrm>
            <a:off x="5255413" y="3947889"/>
            <a:ext cx="1269286" cy="307777"/>
          </a:xfrm>
          <a:prstGeom prst="rect">
            <a:avLst/>
          </a:prstGeom>
          <a:noFill/>
          <a:scene3d>
            <a:camera prst="orthographicFront">
              <a:rot lat="3000000" lon="1200000" rev="0"/>
            </a:camera>
            <a:lightRig rig="threePt" dir="t"/>
          </a:scene3d>
        </p:spPr>
        <p:txBody>
          <a:bodyPr wrap="square" lIns="0" tIns="0" rIns="0" bIns="0" rtlCol="0">
            <a:spAutoFit/>
          </a:bodyPr>
          <a:lstStyle/>
          <a:p>
            <a:pPr algn="ctr">
              <a:defRPr/>
            </a:pPr>
            <a:r>
              <a:rPr lang="fr-FR" sz="2000" b="1" noProof="0" dirty="0">
                <a:solidFill>
                  <a:prstClr val="white"/>
                </a:solidFill>
                <a:latin typeface="Century" panose="02040604050505020304" pitchFamily="18" charset="0"/>
                <a:ea typeface="Arial Unicode MS"/>
              </a:rPr>
              <a:t>0</a:t>
            </a:r>
            <a:r>
              <a:rPr lang="fr-FR" sz="2000" b="1" dirty="0">
                <a:solidFill>
                  <a:prstClr val="white"/>
                </a:solidFill>
                <a:latin typeface="Century" panose="02040604050505020304" pitchFamily="18" charset="0"/>
                <a:ea typeface="Arial Unicode MS"/>
              </a:rPr>
              <a:t>2</a:t>
            </a:r>
            <a:endParaRPr lang="fr-FR" sz="1600" b="1" noProof="0" dirty="0">
              <a:solidFill>
                <a:prstClr val="white"/>
              </a:solidFill>
              <a:latin typeface="Century" panose="02040604050505020304" pitchFamily="18" charset="0"/>
              <a:ea typeface="Arial Unicode MS"/>
            </a:endParaRPr>
          </a:p>
        </p:txBody>
      </p:sp>
      <p:sp>
        <p:nvSpPr>
          <p:cNvPr id="66" name="Frame 8">
            <a:extLst>
              <a:ext uri="{FF2B5EF4-FFF2-40B4-BE49-F238E27FC236}">
                <a16:creationId xmlns:a16="http://schemas.microsoft.com/office/drawing/2014/main" id="{3AEA330B-9ED9-4D81-8742-6C91F14B35DA}"/>
              </a:ext>
            </a:extLst>
          </p:cNvPr>
          <p:cNvSpPr/>
          <p:nvPr/>
        </p:nvSpPr>
        <p:spPr>
          <a:xfrm>
            <a:off x="5517397" y="1087583"/>
            <a:ext cx="1696682" cy="2386083"/>
          </a:xfrm>
          <a:prstGeom prst="frame">
            <a:avLst>
              <a:gd name="adj1" fmla="val 9763"/>
            </a:avLst>
          </a:prstGeom>
          <a:solidFill>
            <a:srgbClr val="53C3CD"/>
          </a:solidFill>
          <a:ln w="12700" cap="flat" cmpd="sng" algn="ctr">
            <a:noFill/>
            <a:prstDash val="solid"/>
            <a:miter lim="800000"/>
          </a:ln>
          <a:effectLst/>
          <a:scene3d>
            <a:camera prst="isometricOffAxis2Top">
              <a:rot lat="18448671" lon="2370244" rev="18834421"/>
            </a:camera>
            <a:lightRig rig="sunrise" dir="t"/>
          </a:scene3d>
          <a:sp3d extrusionH="476250" contourW="12700">
            <a:extrusionClr>
              <a:srgbClr val="53C3CD"/>
            </a:extrusionClr>
            <a:contourClr>
              <a:srgbClr val="53C3CD"/>
            </a:contourClr>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2700" b="0" i="0" u="none" strike="noStrike" kern="0" cap="none" spc="0" normalizeH="0" baseline="0" noProof="0" dirty="0">
              <a:ln>
                <a:noFill/>
              </a:ln>
              <a:solidFill>
                <a:prstClr val="black"/>
              </a:solidFill>
              <a:effectLst/>
              <a:uLnTx/>
              <a:uFillTx/>
              <a:latin typeface="Arial"/>
              <a:ea typeface="Arial Unicode MS"/>
              <a:cs typeface="+mn-cs"/>
            </a:endParaRPr>
          </a:p>
        </p:txBody>
      </p:sp>
      <p:sp>
        <p:nvSpPr>
          <p:cNvPr id="20" name="TextBox 11">
            <a:extLst>
              <a:ext uri="{FF2B5EF4-FFF2-40B4-BE49-F238E27FC236}">
                <a16:creationId xmlns:a16="http://schemas.microsoft.com/office/drawing/2014/main" id="{B7A8B678-D366-6140-4951-D43CE792A4CC}"/>
              </a:ext>
            </a:extLst>
          </p:cNvPr>
          <p:cNvSpPr txBox="1"/>
          <p:nvPr/>
        </p:nvSpPr>
        <p:spPr>
          <a:xfrm>
            <a:off x="5136643" y="2836205"/>
            <a:ext cx="1269286" cy="307777"/>
          </a:xfrm>
          <a:prstGeom prst="rect">
            <a:avLst/>
          </a:prstGeom>
          <a:noFill/>
          <a:scene3d>
            <a:camera prst="orthographicFront">
              <a:rot lat="3000000" lon="1200000" rev="0"/>
            </a:camera>
            <a:lightRig rig="threePt" dir="t"/>
          </a:scene3d>
        </p:spPr>
        <p:txBody>
          <a:bodyPr wrap="square" lIns="0" tIns="0" rIns="0" bIns="0" rtlCol="0">
            <a:spAutoFit/>
          </a:bodyPr>
          <a:lstStyle/>
          <a:p>
            <a:pPr algn="ctr">
              <a:defRPr/>
            </a:pPr>
            <a:r>
              <a:rPr lang="fr-FR" sz="2000" b="1" noProof="0" dirty="0">
                <a:solidFill>
                  <a:prstClr val="white"/>
                </a:solidFill>
                <a:latin typeface="Century" panose="02040604050505020304" pitchFamily="18" charset="0"/>
                <a:ea typeface="Arial Unicode MS"/>
              </a:rPr>
              <a:t>0</a:t>
            </a:r>
            <a:r>
              <a:rPr lang="fr-FR" sz="2000" b="1" dirty="0">
                <a:solidFill>
                  <a:prstClr val="white"/>
                </a:solidFill>
                <a:latin typeface="Century" panose="02040604050505020304" pitchFamily="18" charset="0"/>
                <a:ea typeface="Arial Unicode MS"/>
              </a:rPr>
              <a:t>1</a:t>
            </a:r>
            <a:endParaRPr lang="fr-FR" sz="1600" b="1" noProof="0" dirty="0">
              <a:solidFill>
                <a:prstClr val="white"/>
              </a:solidFill>
              <a:latin typeface="Century" panose="02040604050505020304" pitchFamily="18" charset="0"/>
              <a:ea typeface="Arial Unicode MS"/>
            </a:endParaRPr>
          </a:p>
        </p:txBody>
      </p:sp>
    </p:spTree>
    <p:extLst>
      <p:ext uri="{BB962C8B-B14F-4D97-AF65-F5344CB8AC3E}">
        <p14:creationId xmlns:p14="http://schemas.microsoft.com/office/powerpoint/2010/main" val="13390220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3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500"/>
                                        <p:tgtEl>
                                          <p:spTgt spid="66"/>
                                        </p:tgtEl>
                                      </p:cBhvr>
                                    </p:animEffect>
                                    <p:anim calcmode="lin" valueType="num">
                                      <p:cBhvr>
                                        <p:cTn id="13" dur="500" fill="hold"/>
                                        <p:tgtEl>
                                          <p:spTgt spid="66"/>
                                        </p:tgtEl>
                                        <p:attrNameLst>
                                          <p:attrName>ppt_x</p:attrName>
                                        </p:attrNameLst>
                                      </p:cBhvr>
                                      <p:tavLst>
                                        <p:tav tm="0">
                                          <p:val>
                                            <p:strVal val="#ppt_x"/>
                                          </p:val>
                                        </p:tav>
                                        <p:tav tm="100000">
                                          <p:val>
                                            <p:strVal val="#ppt_x"/>
                                          </p:val>
                                        </p:tav>
                                      </p:tavLst>
                                    </p:anim>
                                    <p:anim calcmode="lin" valueType="num">
                                      <p:cBhvr>
                                        <p:cTn id="14" dur="500" fill="hold"/>
                                        <p:tgtEl>
                                          <p:spTgt spid="66"/>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72"/>
                                        </p:tgtEl>
                                        <p:attrNameLst>
                                          <p:attrName>style.visibility</p:attrName>
                                        </p:attrNameLst>
                                      </p:cBhvr>
                                      <p:to>
                                        <p:strVal val="visible"/>
                                      </p:to>
                                    </p:set>
                                    <p:animEffect transition="in" filter="fade">
                                      <p:cBhvr>
                                        <p:cTn id="18" dur="500"/>
                                        <p:tgtEl>
                                          <p:spTgt spid="7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anim calcmode="lin" valueType="num">
                                      <p:cBhvr>
                                        <p:cTn id="27" dur="500" fill="hold"/>
                                        <p:tgtEl>
                                          <p:spTgt spid="11"/>
                                        </p:tgtEl>
                                        <p:attrNameLst>
                                          <p:attrName>ppt_x</p:attrName>
                                        </p:attrNameLst>
                                      </p:cBhvr>
                                      <p:tavLst>
                                        <p:tav tm="0">
                                          <p:val>
                                            <p:strVal val="#ppt_x"/>
                                          </p:val>
                                        </p:tav>
                                        <p:tav tm="100000">
                                          <p:val>
                                            <p:strVal val="#ppt_x"/>
                                          </p:val>
                                        </p:tav>
                                      </p:tavLst>
                                    </p:anim>
                                    <p:anim calcmode="lin" valueType="num">
                                      <p:cBhvr>
                                        <p:cTn id="28" dur="500" fill="hold"/>
                                        <p:tgtEl>
                                          <p:spTgt spid="11"/>
                                        </p:tgtEl>
                                        <p:attrNameLst>
                                          <p:attrName>ppt_y</p:attrName>
                                        </p:attrNameLst>
                                      </p:cBhvr>
                                      <p:tavLst>
                                        <p:tav tm="0">
                                          <p:val>
                                            <p:strVal val="#ppt_y+.1"/>
                                          </p:val>
                                        </p:tav>
                                        <p:tav tm="100000">
                                          <p:val>
                                            <p:strVal val="#ppt_y"/>
                                          </p:val>
                                        </p:tav>
                                      </p:tavLst>
                                    </p:anim>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fade">
                                      <p:cBhvr>
                                        <p:cTn id="40" dur="500"/>
                                        <p:tgtEl>
                                          <p:spTgt spid="65"/>
                                        </p:tgtEl>
                                      </p:cBhvr>
                                    </p:animEffect>
                                    <p:anim calcmode="lin" valueType="num">
                                      <p:cBhvr>
                                        <p:cTn id="41" dur="500" fill="hold"/>
                                        <p:tgtEl>
                                          <p:spTgt spid="65"/>
                                        </p:tgtEl>
                                        <p:attrNameLst>
                                          <p:attrName>ppt_x</p:attrName>
                                        </p:attrNameLst>
                                      </p:cBhvr>
                                      <p:tavLst>
                                        <p:tav tm="0">
                                          <p:val>
                                            <p:strVal val="#ppt_x"/>
                                          </p:val>
                                        </p:tav>
                                        <p:tav tm="100000">
                                          <p:val>
                                            <p:strVal val="#ppt_x"/>
                                          </p:val>
                                        </p:tav>
                                      </p:tavLst>
                                    </p:anim>
                                    <p:anim calcmode="lin" valueType="num">
                                      <p:cBhvr>
                                        <p:cTn id="42" dur="500" fill="hold"/>
                                        <p:tgtEl>
                                          <p:spTgt spid="65"/>
                                        </p:tgtEl>
                                        <p:attrNameLst>
                                          <p:attrName>ppt_y</p:attrName>
                                        </p:attrNameLst>
                                      </p:cBhvr>
                                      <p:tavLst>
                                        <p:tav tm="0">
                                          <p:val>
                                            <p:strVal val="#ppt_y+.1"/>
                                          </p:val>
                                        </p:tav>
                                        <p:tav tm="100000">
                                          <p:val>
                                            <p:strVal val="#ppt_y"/>
                                          </p:val>
                                        </p:tav>
                                      </p:tavLst>
                                    </p:anim>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68"/>
                                        </p:tgtEl>
                                        <p:attrNameLst>
                                          <p:attrName>style.visibility</p:attrName>
                                        </p:attrNameLst>
                                      </p:cBhvr>
                                      <p:to>
                                        <p:strVal val="visible"/>
                                      </p:to>
                                    </p:set>
                                    <p:animEffect transition="in" filter="fade">
                                      <p:cBhvr>
                                        <p:cTn id="46" dur="500"/>
                                        <p:tgtEl>
                                          <p:spTgt spid="6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fade">
                                      <p:cBhvr>
                                        <p:cTn id="54" dur="500"/>
                                        <p:tgtEl>
                                          <p:spTgt spid="64"/>
                                        </p:tgtEl>
                                      </p:cBhvr>
                                    </p:animEffect>
                                    <p:anim calcmode="lin" valueType="num">
                                      <p:cBhvr>
                                        <p:cTn id="55" dur="500" fill="hold"/>
                                        <p:tgtEl>
                                          <p:spTgt spid="64"/>
                                        </p:tgtEl>
                                        <p:attrNameLst>
                                          <p:attrName>ppt_x</p:attrName>
                                        </p:attrNameLst>
                                      </p:cBhvr>
                                      <p:tavLst>
                                        <p:tav tm="0">
                                          <p:val>
                                            <p:strVal val="#ppt_x"/>
                                          </p:val>
                                        </p:tav>
                                        <p:tav tm="100000">
                                          <p:val>
                                            <p:strVal val="#ppt_x"/>
                                          </p:val>
                                        </p:tav>
                                      </p:tavLst>
                                    </p:anim>
                                    <p:anim calcmode="lin" valueType="num">
                                      <p:cBhvr>
                                        <p:cTn id="56" dur="500" fill="hold"/>
                                        <p:tgtEl>
                                          <p:spTgt spid="64"/>
                                        </p:tgtEl>
                                        <p:attrNameLst>
                                          <p:attrName>ppt_y</p:attrName>
                                        </p:attrNameLst>
                                      </p:cBhvr>
                                      <p:tavLst>
                                        <p:tav tm="0">
                                          <p:val>
                                            <p:strVal val="#ppt_y+.1"/>
                                          </p:val>
                                        </p:tav>
                                        <p:tav tm="100000">
                                          <p:val>
                                            <p:strVal val="#ppt_y"/>
                                          </p:val>
                                        </p:tav>
                                      </p:tavLst>
                                    </p:anim>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69"/>
                                        </p:tgtEl>
                                        <p:attrNameLst>
                                          <p:attrName>style.visibility</p:attrName>
                                        </p:attrNameLst>
                                      </p:cBhvr>
                                      <p:to>
                                        <p:strVal val="visible"/>
                                      </p:to>
                                    </p:set>
                                    <p:animEffect transition="in" filter="fade">
                                      <p:cBhvr>
                                        <p:cTn id="60" dur="500"/>
                                        <p:tgtEl>
                                          <p:spTgt spid="6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fade">
                                      <p:cBhvr>
                                        <p:cTn id="6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8" grpId="0"/>
      <p:bldP spid="69" grpId="0"/>
      <p:bldP spid="72" grpId="0"/>
      <p:bldP spid="88" grpId="0"/>
      <p:bldP spid="32" grpId="0"/>
      <p:bldP spid="33" grpId="0"/>
      <p:bldP spid="5" grpId="0"/>
      <p:bldP spid="11" grpId="0" animBg="1"/>
      <p:bldP spid="15" grpId="0"/>
      <p:bldP spid="66" grpId="0" animBg="1"/>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1172955" y="2975199"/>
            <a:ext cx="720081" cy="907601"/>
          </a:xfrm>
          <a:prstGeom prst="rect">
            <a:avLst/>
          </a:prstGeom>
        </p:spPr>
        <p:txBody>
          <a:bodyPr anchor="ctr"/>
          <a:lstStyle>
            <a:lvl1pPr algn="r" defTabSz="1632753" rtl="0" eaLnBrk="1" latinLnBrk="0" hangingPunct="1">
              <a:lnSpc>
                <a:spcPts val="9000"/>
              </a:lnSpc>
              <a:spcBef>
                <a:spcPct val="0"/>
              </a:spcBef>
              <a:buNone/>
              <a:defRPr sz="9600" kern="1200" spc="600" baseline="0">
                <a:solidFill>
                  <a:schemeClr val="tx1"/>
                </a:solidFill>
                <a:latin typeface="+mj-lt"/>
                <a:ea typeface="+mj-ea"/>
                <a:cs typeface="+mj-cs"/>
              </a:defRPr>
            </a:lvl1pPr>
          </a:lstStyle>
          <a:p>
            <a:pPr algn="l">
              <a:lnSpc>
                <a:spcPct val="120000"/>
              </a:lnSpc>
              <a:spcBef>
                <a:spcPct val="20000"/>
              </a:spcBef>
            </a:pPr>
            <a:r>
              <a:rPr kumimoji="1" lang="fr-FR" altLang="ja-JP" sz="4000" b="1" dirty="0">
                <a:solidFill>
                  <a:srgbClr val="00808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rPr>
              <a:t>2</a:t>
            </a:r>
            <a:endParaRPr kumimoji="1" lang="ja-JP" altLang="en-US" sz="4000" b="1" dirty="0">
              <a:solidFill>
                <a:srgbClr val="00808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mn-cs"/>
            </a:endParaRPr>
          </a:p>
        </p:txBody>
      </p:sp>
      <p:sp>
        <p:nvSpPr>
          <p:cNvPr id="3" name="正方形/長方形 5"/>
          <p:cNvSpPr/>
          <p:nvPr/>
        </p:nvSpPr>
        <p:spPr>
          <a:xfrm>
            <a:off x="2052158" y="2888940"/>
            <a:ext cx="59145" cy="1080120"/>
          </a:xfrm>
          <a:prstGeom prst="rect">
            <a:avLst/>
          </a:prstGeom>
          <a:solidFill>
            <a:srgbClr val="004C52">
              <a:alpha val="26000"/>
            </a:srgb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ja-JP" altLang="en-US">
              <a:solidFill>
                <a:schemeClr val="tx1"/>
              </a:solidFill>
            </a:endParaRPr>
          </a:p>
        </p:txBody>
      </p:sp>
      <p:sp>
        <p:nvSpPr>
          <p:cNvPr id="4" name="テキスト プレースホルダー 11"/>
          <p:cNvSpPr txBox="1">
            <a:spLocks/>
          </p:cNvSpPr>
          <p:nvPr/>
        </p:nvSpPr>
        <p:spPr>
          <a:xfrm>
            <a:off x="2429547" y="2348880"/>
            <a:ext cx="9181020" cy="2160240"/>
          </a:xfrm>
          <a:prstGeom prst="rect">
            <a:avLst/>
          </a:prstGeom>
        </p:spPr>
        <p:txBody>
          <a:bodyPr anchor="ctr">
            <a:noAutofit/>
          </a:bodyPr>
          <a:lstStyle>
            <a:lvl1pPr marL="0" indent="0" algn="l" defTabSz="1632753" rtl="0" eaLnBrk="1" latinLnBrk="0" hangingPunct="1">
              <a:lnSpc>
                <a:spcPct val="120000"/>
              </a:lnSpc>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fr-FR" sz="4000" b="1" dirty="0">
                <a:solidFill>
                  <a:srgbClr val="00808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Méthodologie</a:t>
            </a:r>
            <a:endParaRPr lang="en-US" sz="1600" dirty="0">
              <a:solidFill>
                <a:srgbClr val="008080"/>
              </a:solidFill>
              <a:latin typeface="Cambria" panose="02040503050406030204" pitchFamily="18" charset="0"/>
              <a:ea typeface="Cambria" panose="02040503050406030204" pitchFamily="18" charset="0"/>
            </a:endParaRPr>
          </a:p>
        </p:txBody>
      </p:sp>
      <p:sp>
        <p:nvSpPr>
          <p:cNvPr id="5" name="Rectangle 4"/>
          <p:cNvSpPr/>
          <p:nvPr/>
        </p:nvSpPr>
        <p:spPr>
          <a:xfrm>
            <a:off x="607774" y="5935579"/>
            <a:ext cx="11234270" cy="30997"/>
          </a:xfrm>
          <a:prstGeom prst="rect">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schemeClr val="tx1"/>
              </a:solidFill>
            </a:endParaRPr>
          </a:p>
        </p:txBody>
      </p:sp>
      <p:sp>
        <p:nvSpPr>
          <p:cNvPr id="7" name="Rectangle 6">
            <a:extLst>
              <a:ext uri="{FF2B5EF4-FFF2-40B4-BE49-F238E27FC236}">
                <a16:creationId xmlns:a16="http://schemas.microsoft.com/office/drawing/2014/main" id="{9BA88E54-DC96-21B7-777C-E90F2C09AD93}"/>
              </a:ext>
            </a:extLst>
          </p:cNvPr>
          <p:cNvSpPr/>
          <p:nvPr/>
        </p:nvSpPr>
        <p:spPr>
          <a:xfrm>
            <a:off x="607774" y="941107"/>
            <a:ext cx="11234270" cy="30997"/>
          </a:xfrm>
          <a:prstGeom prst="rect">
            <a:avLst/>
          </a:prstGeom>
          <a:solidFill>
            <a:srgbClr val="004C52"/>
          </a:solidFill>
          <a:ln>
            <a:solidFill>
              <a:srgbClr val="004C52"/>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schemeClr val="tx1"/>
              </a:solidFill>
            </a:endParaRPr>
          </a:p>
        </p:txBody>
      </p:sp>
      <p:sp>
        <p:nvSpPr>
          <p:cNvPr id="8" name="Espace réservé du numéro de diapositive 22">
            <a:extLst>
              <a:ext uri="{FF2B5EF4-FFF2-40B4-BE49-F238E27FC236}">
                <a16:creationId xmlns:a16="http://schemas.microsoft.com/office/drawing/2014/main" id="{CFAF6082-344E-BC85-25A3-5287CD18C221}"/>
              </a:ext>
            </a:extLst>
          </p:cNvPr>
          <p:cNvSpPr txBox="1">
            <a:spLocks/>
          </p:cNvSpPr>
          <p:nvPr/>
        </p:nvSpPr>
        <p:spPr>
          <a:xfrm>
            <a:off x="9538740" y="5768514"/>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b="1" dirty="0"/>
              <a:t>                                            10</a:t>
            </a:r>
          </a:p>
        </p:txBody>
      </p:sp>
    </p:spTree>
    <p:extLst>
      <p:ext uri="{BB962C8B-B14F-4D97-AF65-F5344CB8AC3E}">
        <p14:creationId xmlns:p14="http://schemas.microsoft.com/office/powerpoint/2010/main" val="2885788096"/>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 calcmode="lin" valueType="num">
                                      <p:cBhvr additive="base">
                                        <p:cTn id="15"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build="p">
        <p:tmplLst>
          <p:tmpl lvl="1">
            <p:tnLst>
              <p:par>
                <p:cTn presetID="2" presetClass="entr" presetSubtype="2" decel="100000" fill="hold" nodeType="withEffect">
                  <p:stCondLst>
                    <p:cond delay="25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500" fill="hold"/>
                        <p:tgtEl>
                          <p:spTgt spid="4"/>
                        </p:tgtEl>
                        <p:attrNameLst>
                          <p:attrName>ppt_x</p:attrName>
                        </p:attrNameLst>
                      </p:cBhvr>
                      <p:tavLst>
                        <p:tav tm="0">
                          <p:val>
                            <p:strVal val="1+#ppt_w/2"/>
                          </p:val>
                        </p:tav>
                        <p:tav tm="100000">
                          <p:val>
                            <p:strVal val="#ppt_x"/>
                          </p:val>
                        </p:tav>
                      </p:tavLst>
                    </p:anim>
                    <p:anim calcmode="lin" valueType="num">
                      <p:cBhvr additive="base">
                        <p:cTn dur="500" fill="hold"/>
                        <p:tgtEl>
                          <p:spTgt spid="4"/>
                        </p:tgtEl>
                        <p:attrNameLst>
                          <p:attrName>ppt_y</p:attrName>
                        </p:attrNameLst>
                      </p:cBhvr>
                      <p:tavLst>
                        <p:tav tm="0">
                          <p:val>
                            <p:strVal val="#ppt_y"/>
                          </p:val>
                        </p:tav>
                        <p:tav tm="100000">
                          <p:val>
                            <p:strVal val="#ppt_y"/>
                          </p:val>
                        </p:tav>
                      </p:tavLst>
                    </p:anim>
                  </p:childTnLst>
                </p:cTn>
              </p:par>
            </p:tnLst>
          </p:tmpl>
        </p:tmplLst>
      </p:b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Thème Offic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22669</TotalTime>
  <Words>4733</Words>
  <Application>Microsoft Office PowerPoint</Application>
  <PresentationFormat>Widescreen</PresentationFormat>
  <Paragraphs>749</Paragraphs>
  <Slides>42</Slides>
  <Notes>42</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42</vt:i4>
      </vt:variant>
    </vt:vector>
  </HeadingPairs>
  <TitlesOfParts>
    <vt:vector size="57" baseType="lpstr">
      <vt:lpstr>Arial</vt:lpstr>
      <vt:lpstr>Bahnschrift Condensed</vt:lpstr>
      <vt:lpstr>Book Antiqua</vt:lpstr>
      <vt:lpstr>Calibri</vt:lpstr>
      <vt:lpstr>Calibri Light</vt:lpstr>
      <vt:lpstr>Cambria</vt:lpstr>
      <vt:lpstr>Cambria Math</vt:lpstr>
      <vt:lpstr>Caviar Dreams</vt:lpstr>
      <vt:lpstr>Century</vt:lpstr>
      <vt:lpstr>Century Gothic</vt:lpstr>
      <vt:lpstr>Recursive Variable</vt:lpstr>
      <vt:lpstr>Times New Roman</vt:lpstr>
      <vt:lpstr>Wingdings</vt:lpstr>
      <vt:lpstr>Office Theme</vt:lpstr>
      <vt:lpstr>3_Thème Office</vt:lpstr>
      <vt:lpstr>PowerPoint Presentation</vt:lpstr>
      <vt:lpstr>PLAN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MOI</dc:creator>
  <cp:lastModifiedBy>Abdelali DSSAM</cp:lastModifiedBy>
  <cp:revision>1389</cp:revision>
  <dcterms:created xsi:type="dcterms:W3CDTF">2022-09-16T12:08:18Z</dcterms:created>
  <dcterms:modified xsi:type="dcterms:W3CDTF">2025-09-05T23:19:02Z</dcterms:modified>
</cp:coreProperties>
</file>