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4"/>
  </p:notesMasterIdLst>
  <p:sldIdLst>
    <p:sldId id="694" r:id="rId3"/>
    <p:sldId id="311" r:id="rId4"/>
    <p:sldId id="471" r:id="rId5"/>
    <p:sldId id="513" r:id="rId6"/>
    <p:sldId id="721" r:id="rId7"/>
    <p:sldId id="473" r:id="rId8"/>
    <p:sldId id="722" r:id="rId9"/>
    <p:sldId id="535" r:id="rId10"/>
    <p:sldId id="476" r:id="rId11"/>
    <p:sldId id="696" r:id="rId12"/>
    <p:sldId id="723" r:id="rId13"/>
    <p:sldId id="701" r:id="rId14"/>
    <p:sldId id="703" r:id="rId15"/>
    <p:sldId id="704" r:id="rId16"/>
    <p:sldId id="702" r:id="rId17"/>
    <p:sldId id="697" r:id="rId18"/>
    <p:sldId id="700" r:id="rId19"/>
    <p:sldId id="705" r:id="rId20"/>
    <p:sldId id="706" r:id="rId21"/>
    <p:sldId id="665" r:id="rId22"/>
    <p:sldId id="724" r:id="rId23"/>
    <p:sldId id="621" r:id="rId24"/>
    <p:sldId id="707" r:id="rId25"/>
    <p:sldId id="623" r:id="rId26"/>
    <p:sldId id="711" r:id="rId27"/>
    <p:sldId id="710" r:id="rId28"/>
    <p:sldId id="626" r:id="rId29"/>
    <p:sldId id="712" r:id="rId30"/>
    <p:sldId id="628" r:id="rId31"/>
    <p:sldId id="715" r:id="rId32"/>
    <p:sldId id="678" r:id="rId33"/>
    <p:sldId id="679" r:id="rId34"/>
    <p:sldId id="716" r:id="rId35"/>
    <p:sldId id="717" r:id="rId36"/>
    <p:sldId id="684" r:id="rId37"/>
    <p:sldId id="686" r:id="rId38"/>
    <p:sldId id="685" r:id="rId39"/>
    <p:sldId id="478" r:id="rId40"/>
    <p:sldId id="692" r:id="rId41"/>
    <p:sldId id="512" r:id="rId42"/>
    <p:sldId id="6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6F92D62-A693-45AE-A26B-D0BABD3B904B}">
          <p14:sldIdLst>
            <p14:sldId id="694"/>
            <p14:sldId id="311"/>
            <p14:sldId id="471"/>
            <p14:sldId id="513"/>
            <p14:sldId id="721"/>
            <p14:sldId id="473"/>
            <p14:sldId id="722"/>
            <p14:sldId id="535"/>
            <p14:sldId id="476"/>
            <p14:sldId id="696"/>
            <p14:sldId id="723"/>
            <p14:sldId id="701"/>
            <p14:sldId id="703"/>
            <p14:sldId id="704"/>
            <p14:sldId id="702"/>
            <p14:sldId id="697"/>
            <p14:sldId id="700"/>
            <p14:sldId id="705"/>
            <p14:sldId id="706"/>
            <p14:sldId id="665"/>
            <p14:sldId id="724"/>
          </p14:sldIdLst>
        </p14:section>
        <p14:section name="kNN-LWPLSR" id="{91DFFCF8-6423-4C3F-ACCF-5A2B79E60E3C}">
          <p14:sldIdLst>
            <p14:sldId id="621"/>
            <p14:sldId id="707"/>
          </p14:sldIdLst>
        </p14:section>
        <p14:section name="1D-CNN" id="{59287BC5-22E0-4C32-8D88-FAB70EE91B7E}">
          <p14:sldIdLst>
            <p14:sldId id="623"/>
            <p14:sldId id="711"/>
            <p14:sldId id="710"/>
          </p14:sldIdLst>
        </p14:section>
        <p14:section name="IPA" id="{43DFC2E3-EAC2-48DE-BA7E-17E3E561E795}">
          <p14:sldIdLst>
            <p14:sldId id="626"/>
            <p14:sldId id="712"/>
          </p14:sldIdLst>
        </p14:section>
        <p14:section name="1D-CAE" id="{B1BFC884-5481-46E2-BD19-AED706DBD1E9}">
          <p14:sldIdLst>
            <p14:sldId id="628"/>
            <p14:sldId id="715"/>
            <p14:sldId id="678"/>
            <p14:sldId id="679"/>
            <p14:sldId id="716"/>
            <p14:sldId id="717"/>
            <p14:sldId id="684"/>
            <p14:sldId id="686"/>
            <p14:sldId id="685"/>
            <p14:sldId id="478"/>
            <p14:sldId id="692"/>
            <p14:sldId id="512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A60"/>
    <a:srgbClr val="6DBCD1"/>
    <a:srgbClr val="99B7BA"/>
    <a:srgbClr val="1A757C"/>
    <a:srgbClr val="20939C"/>
    <a:srgbClr val="008080"/>
    <a:srgbClr val="1FA5A5"/>
    <a:srgbClr val="009999"/>
    <a:srgbClr val="C000C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6686" autoAdjust="0"/>
  </p:normalViewPr>
  <p:slideViewPr>
    <p:cSldViewPr snapToGrid="0">
      <p:cViewPr varScale="1">
        <p:scale>
          <a:sx n="64" d="100"/>
          <a:sy n="64" d="100"/>
        </p:scale>
        <p:origin x="13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D46C-E34A-43F4-A8A9-39D200EDAF5C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4074-3B66-4916-97E4-403F70739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9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63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9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3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7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40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17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1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4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9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55CB-4D3A-9835-A7BA-E2EC91B5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EC196-F71E-A770-5491-6E82A9514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DC2A724-5808-44A0-987C-904AA4FE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2000" b="0" kern="1200" dirty="0">
              <a:solidFill>
                <a:schemeClr val="dk1"/>
              </a:solidFill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A1803-B63E-AA37-2417-41803A680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66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55CB-4D3A-9835-A7BA-E2EC91B5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EC196-F71E-A770-5491-6E82A9514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DC2A724-5808-44A0-987C-904AA4FE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2000" b="1" kern="1200" dirty="0">
              <a:solidFill>
                <a:schemeClr val="dk1"/>
              </a:solidFill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A1803-B63E-AA37-2417-41803A680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19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12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21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4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1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66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5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68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2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0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2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9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5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7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8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0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5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9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28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4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MA" b="1" i="0" baseline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5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b="1" i="0" baseline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4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4074-3B66-4916-97E4-403F70739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45BA-597F-90F5-A70F-6A21EED9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872A-040A-131A-1BAC-ED31726D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2564-9690-A5C9-5FDA-111BBE56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0B86-440D-2B6E-5E19-6AB8B4CD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52D0-EFAF-6882-5DC9-60311BF8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221-FB65-A77A-E783-9AE1A7A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AC9D-4EFA-933B-F6DD-7348F8CE7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77DE-30C1-9BB7-3290-0EB820B1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7F94-017E-1220-1C66-39718324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CA-511D-E5B9-A6E9-6C39AE81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A451-867C-3ACF-7D6F-B8342CAE2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C9B6-29B0-00C6-4D08-FFE85DC5A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303D-DC5C-025D-AF28-16183429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5B7B-0851-0CF4-2698-6F0BEEA5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2F3E-54DD-A917-0A0A-5BA6D14E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6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F231-205D-D452-868A-B5898CF9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3DD1-2964-17B5-D1F1-92C2F184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6280-E3E3-7B06-5539-049FC2B0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5621-8207-3FF5-AA84-E522D46C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42BB-7F8F-6120-464F-ACBA535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4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2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8E32-0AD0-F2F5-3F38-39882190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65A8-927A-9E9D-A76D-ABA02FFF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A10C-11D3-726C-4E13-58CAEEE1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3BE8-FD9D-8C8A-A79D-B0210D55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8D52-C347-AF27-2D7E-62B76CED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DCCE-A22A-9675-6358-CD6DEA6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C237-0BF4-84FB-9388-D514AA93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F84D-5CA5-9B1B-7237-82027E81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0614-7FC4-7706-DF09-AF76AE90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302B-AB60-5D19-554E-9AC9501A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21EE-D23F-24CC-F8CD-DB9DFB3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5C28-0A10-40C0-06CB-3488E24B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FBE3-AB7C-0C53-50CA-E3F0DA05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1A3E-49D1-71CE-8754-84B33D868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BBD16-6100-A7F2-73E0-329BB74A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F78F3-DCC4-B24A-DBF4-5D488047F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0EBED-6F1D-1449-CC05-D1C93C38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B03AB-2867-05FB-A1A5-63CA95E5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73713-CA40-6F95-D972-412CAF7B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4A85-5BEB-277B-7A28-068C933F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27B87-EB3D-9D57-490C-433E920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FD249-A031-D57A-73F1-2DF6BEF4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7540B-201B-AD9A-1E93-8F2E3473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E6009-7FED-4858-8D96-ACA2E761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EBA1F-EBD7-E665-0F2D-7CE8A20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C2FB-806E-E58F-2EEA-4B9BE11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A86-E556-BFEC-3648-FA22FB7E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2855-5F38-F734-0A78-60B4BC0A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CE3A-DA65-CD2E-72CC-222DEDC7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E76C-99C2-569D-DEA5-B7C6C776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6BCC-5F67-9D8F-1E0C-FA44AE2D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DF1-052A-52CE-D880-39A6EA6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AD37-A466-5B0B-96B6-EDDE6690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86373-BF34-5FC1-481E-6A1931584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4F5-F0FA-2F51-5FED-CBDD0195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3229-3093-36C2-33BA-7D04EC9C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48BF-B3F1-B218-E67A-1E9FA696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57E2B-DE08-19AD-FFB7-6CE5A1C3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86E37-0A96-619E-10E1-AF53E6D3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BC12-226D-CFD7-FD42-449D0375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8B30-5A96-F942-C4B7-341F863C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3BFD-C1D7-4743-AB1A-D274BBA47350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96B4-20F4-CF54-0EFC-6AEB4974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85DB-BC2F-8040-AFEA-B9700948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1B66-4D43-4EB8-B493-639EA962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0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slide" Target="slide29.xml"/><Relationship Id="rId3" Type="http://schemas.openxmlformats.org/officeDocument/2006/relationships/image" Target="../media/image30.png"/><Relationship Id="rId7" Type="http://schemas.openxmlformats.org/officeDocument/2006/relationships/slide" Target="slide24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20.png"/><Relationship Id="rId5" Type="http://schemas.openxmlformats.org/officeDocument/2006/relationships/image" Target="../media/image300.png"/><Relationship Id="rId15" Type="http://schemas.openxmlformats.org/officeDocument/2006/relationships/image" Target="../media/image4.png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image" Target="../media/image32.png"/><Relationship Id="rId1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slide" Target="slide29.xml"/><Relationship Id="rId3" Type="http://schemas.openxmlformats.org/officeDocument/2006/relationships/image" Target="../media/image30.png"/><Relationship Id="rId7" Type="http://schemas.openxmlformats.org/officeDocument/2006/relationships/slide" Target="slide24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20.png"/><Relationship Id="rId5" Type="http://schemas.openxmlformats.org/officeDocument/2006/relationships/image" Target="../media/image300.png"/><Relationship Id="rId15" Type="http://schemas.openxmlformats.org/officeDocument/2006/relationships/image" Target="../media/image4.png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image" Target="../media/image32.png"/><Relationship Id="rId1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5937" y="1850315"/>
            <a:ext cx="11631019" cy="214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914370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77977" y="1047195"/>
            <a:ext cx="9961718" cy="646323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 defTabSz="914370"/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</a:rPr>
              <a:t>Projet de Fin d’Etudes pour l’obtention du diplôme d’Ingénieur d’état en Agronomie</a:t>
            </a:r>
          </a:p>
          <a:p>
            <a:pPr algn="ctr" defTabSz="914370"/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</a:rPr>
              <a:t>Option Data Science en Agriculture  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1A1BD012-AB7E-84FD-9A5E-735B7C52A34D}"/>
              </a:ext>
            </a:extLst>
          </p:cNvPr>
          <p:cNvSpPr txBox="1"/>
          <p:nvPr/>
        </p:nvSpPr>
        <p:spPr>
          <a:xfrm>
            <a:off x="3544119" y="3240447"/>
            <a:ext cx="459449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  <a:sym typeface="Times New Roman"/>
              </a:rPr>
              <a:t>Présenté</a:t>
            </a:r>
            <a:r>
              <a:rPr lang="fr-FR" sz="18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dirty="0"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  <a:sym typeface="Times New Roman"/>
              </a:rPr>
              <a:t>et soutenu publiquement par :</a:t>
            </a:r>
            <a:endParaRPr dirty="0">
              <a:latin typeface="Century" panose="02040604050505020304" pitchFamily="18" charset="0"/>
              <a:ea typeface="Tahoma" pitchFamily="34" charset="0"/>
              <a:cs typeface="Andalus" panose="02020603050405020304" pitchFamily="18" charset="-78"/>
            </a:endParaRPr>
          </a:p>
        </p:txBody>
      </p: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60001CA0-4449-0A73-CB47-6036BA2F1D33}"/>
              </a:ext>
            </a:extLst>
          </p:cNvPr>
          <p:cNvSpPr/>
          <p:nvPr/>
        </p:nvSpPr>
        <p:spPr>
          <a:xfrm>
            <a:off x="4306064" y="3910651"/>
            <a:ext cx="33055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  <a:sym typeface="Times New Roman"/>
              </a:rPr>
              <a:t>Devant le jury composé de :</a:t>
            </a:r>
            <a:endParaRPr dirty="0">
              <a:latin typeface="Century" panose="02040604050505020304" pitchFamily="18" charset="0"/>
              <a:ea typeface="Tahoma" pitchFamily="34" charset="0"/>
              <a:cs typeface="Andalus" panose="02020603050405020304" pitchFamily="18" charset="-78"/>
              <a:sym typeface="Calibri"/>
            </a:endParaRPr>
          </a:p>
        </p:txBody>
      </p:sp>
      <p:sp>
        <p:nvSpPr>
          <p:cNvPr id="22" name="Google Shape;97;p1">
            <a:extLst>
              <a:ext uri="{FF2B5EF4-FFF2-40B4-BE49-F238E27FC236}">
                <a16:creationId xmlns:a16="http://schemas.microsoft.com/office/drawing/2014/main" id="{F581A3FF-2BB3-FF86-FA06-420625A03C5D}"/>
              </a:ext>
            </a:extLst>
          </p:cNvPr>
          <p:cNvSpPr txBox="1"/>
          <p:nvPr/>
        </p:nvSpPr>
        <p:spPr>
          <a:xfrm>
            <a:off x="0" y="6248759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  <a:sym typeface="Times New Roman"/>
              </a:rPr>
              <a:t>31 Juillet 2025</a:t>
            </a:r>
            <a:endParaRPr b="1" dirty="0">
              <a:latin typeface="Century" panose="02040604050505020304" pitchFamily="18" charset="0"/>
              <a:ea typeface="Tahoma" pitchFamily="34" charset="0"/>
              <a:cs typeface="Andalus" panose="02020603050405020304" pitchFamily="18" charset="-78"/>
            </a:endParaRPr>
          </a:p>
        </p:txBody>
      </p:sp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D9B76ABE-7DDE-6407-B684-1856368F49D9}"/>
              </a:ext>
            </a:extLst>
          </p:cNvPr>
          <p:cNvSpPr txBox="1"/>
          <p:nvPr/>
        </p:nvSpPr>
        <p:spPr>
          <a:xfrm>
            <a:off x="3291470" y="3569938"/>
            <a:ext cx="53347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entury" panose="02040604050505020304" pitchFamily="18" charset="0"/>
                <a:ea typeface="Tahoma" pitchFamily="34" charset="0"/>
                <a:cs typeface="Andalus" panose="02020603050405020304" pitchFamily="18" charset="-78"/>
                <a:sym typeface="Times New Roman"/>
              </a:rPr>
              <a:t> DSSAM Abdelali</a:t>
            </a:r>
            <a:endParaRPr dirty="0">
              <a:latin typeface="Century" panose="02040604050505020304" pitchFamily="18" charset="0"/>
              <a:ea typeface="Tahoma" pitchFamily="34" charset="0"/>
              <a:cs typeface="Andalus" panose="02020603050405020304" pitchFamily="18" charset="-78"/>
              <a:sym typeface="Calibri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089682" y="1731058"/>
            <a:ext cx="10289518" cy="13441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0"/>
            <a:r>
              <a:rPr lang="fr-FR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Évaluation des performances de modèles d'apprentissage profond pour prédire la composition chimique de fourrage à partir de données de spectroscopie en proche infrarouge</a:t>
            </a:r>
          </a:p>
        </p:txBody>
      </p:sp>
      <p:grpSp>
        <p:nvGrpSpPr>
          <p:cNvPr id="2" name="Google Shape;166;p1">
            <a:extLst>
              <a:ext uri="{FF2B5EF4-FFF2-40B4-BE49-F238E27FC236}">
                <a16:creationId xmlns:a16="http://schemas.microsoft.com/office/drawing/2014/main" id="{2F5D6E98-0173-CDB9-BC51-E775AB4A82DA}"/>
              </a:ext>
            </a:extLst>
          </p:cNvPr>
          <p:cNvGrpSpPr/>
          <p:nvPr/>
        </p:nvGrpSpPr>
        <p:grpSpPr>
          <a:xfrm rot="10800000">
            <a:off x="1656932" y="6535333"/>
            <a:ext cx="9131411" cy="383345"/>
            <a:chOff x="360" y="13316"/>
            <a:chExt cx="11520" cy="1006"/>
          </a:xfrm>
        </p:grpSpPr>
        <p:sp>
          <p:nvSpPr>
            <p:cNvPr id="4" name="Google Shape;167;p1">
              <a:extLst>
                <a:ext uri="{FF2B5EF4-FFF2-40B4-BE49-F238E27FC236}">
                  <a16:creationId xmlns:a16="http://schemas.microsoft.com/office/drawing/2014/main" id="{A31C848F-FDA4-A671-57DD-09B0DFF5F8CF}"/>
                </a:ext>
              </a:extLst>
            </p:cNvPr>
            <p:cNvSpPr/>
            <p:nvPr/>
          </p:nvSpPr>
          <p:spPr>
            <a:xfrm>
              <a:off x="360" y="13453"/>
              <a:ext cx="11520" cy="826"/>
            </a:xfrm>
            <a:custGeom>
              <a:avLst/>
              <a:gdLst/>
              <a:ahLst/>
              <a:cxnLst/>
              <a:rect l="l" t="t" r="r" b="b"/>
              <a:pathLst>
                <a:path w="2448" h="175" extrusionOk="0">
                  <a:moveTo>
                    <a:pt x="0" y="174"/>
                  </a:moveTo>
                  <a:cubicBezTo>
                    <a:pt x="1008" y="0"/>
                    <a:pt x="1924" y="89"/>
                    <a:pt x="2448" y="175"/>
                  </a:cubicBezTo>
                </a:path>
              </a:pathLst>
            </a:custGeom>
            <a:noFill/>
            <a:ln w="9525" cap="flat" cmpd="sng">
              <a:solidFill>
                <a:srgbClr val="008000">
                  <a:alpha val="8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68;p1">
              <a:extLst>
                <a:ext uri="{FF2B5EF4-FFF2-40B4-BE49-F238E27FC236}">
                  <a16:creationId xmlns:a16="http://schemas.microsoft.com/office/drawing/2014/main" id="{8E7E6259-F38E-2038-15B1-93C075FCB0D7}"/>
                </a:ext>
              </a:extLst>
            </p:cNvPr>
            <p:cNvSpPr/>
            <p:nvPr/>
          </p:nvSpPr>
          <p:spPr>
            <a:xfrm>
              <a:off x="360" y="13325"/>
              <a:ext cx="11520" cy="997"/>
            </a:xfrm>
            <a:custGeom>
              <a:avLst/>
              <a:gdLst/>
              <a:ahLst/>
              <a:cxnLst/>
              <a:rect l="l" t="t" r="r" b="b"/>
              <a:pathLst>
                <a:path w="2448" h="211" extrusionOk="0">
                  <a:moveTo>
                    <a:pt x="0" y="211"/>
                  </a:moveTo>
                  <a:cubicBezTo>
                    <a:pt x="995" y="0"/>
                    <a:pt x="1912" y="55"/>
                    <a:pt x="2448" y="123"/>
                  </a:cubicBezTo>
                </a:path>
              </a:pathLst>
            </a:custGeom>
            <a:noFill/>
            <a:ln w="9525" cap="flat" cmpd="sng">
              <a:solidFill>
                <a:srgbClr val="FFFFFE">
                  <a:alpha val="8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9;p1">
              <a:extLst>
                <a:ext uri="{FF2B5EF4-FFF2-40B4-BE49-F238E27FC236}">
                  <a16:creationId xmlns:a16="http://schemas.microsoft.com/office/drawing/2014/main" id="{E91B19D0-3C12-3CEF-324B-5DCFC2BAF95F}"/>
                </a:ext>
              </a:extLst>
            </p:cNvPr>
            <p:cNvSpPr/>
            <p:nvPr/>
          </p:nvSpPr>
          <p:spPr>
            <a:xfrm>
              <a:off x="360" y="13316"/>
              <a:ext cx="11520" cy="925"/>
            </a:xfrm>
            <a:custGeom>
              <a:avLst/>
              <a:gdLst/>
              <a:ahLst/>
              <a:cxnLst/>
              <a:rect l="l" t="t" r="r" b="b"/>
              <a:pathLst>
                <a:path w="2448" h="196" extrusionOk="0">
                  <a:moveTo>
                    <a:pt x="0" y="196"/>
                  </a:moveTo>
                  <a:cubicBezTo>
                    <a:pt x="997" y="0"/>
                    <a:pt x="1912" y="67"/>
                    <a:pt x="2448" y="142"/>
                  </a:cubicBezTo>
                </a:path>
              </a:pathLst>
            </a:custGeom>
            <a:noFill/>
            <a:ln w="9525" cap="flat" cmpd="sng">
              <a:solidFill>
                <a:srgbClr val="996633">
                  <a:alpha val="8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CCBD7EBB-9A36-5955-51EA-E4376E0A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6" y="133641"/>
            <a:ext cx="1105936" cy="10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oogle Shape;101;p1">
            <a:extLst>
              <a:ext uri="{FF2B5EF4-FFF2-40B4-BE49-F238E27FC236}">
                <a16:creationId xmlns:a16="http://schemas.microsoft.com/office/drawing/2014/main" id="{539DFEE7-FD50-6463-2547-4399DAF6EBCB}"/>
              </a:ext>
            </a:extLst>
          </p:cNvPr>
          <p:cNvGraphicFramePr>
            <a:graphicFrameLocks/>
          </p:cNvGraphicFramePr>
          <p:nvPr/>
        </p:nvGraphicFramePr>
        <p:xfrm>
          <a:off x="1910679" y="4357001"/>
          <a:ext cx="10541875" cy="243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1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Tahoma" pitchFamily="34" charset="0"/>
                        <a:cs typeface="Andalus" panose="02020603050405020304" pitchFamily="18" charset="-78"/>
                        <a:sym typeface="Times New Roman"/>
                      </a:endParaRPr>
                    </a:p>
                  </a:txBody>
                  <a:tcPr marL="91450" marR="9145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AA531B-D8BB-4686-8E90-D91488A99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1329"/>
              </p:ext>
            </p:extLst>
          </p:nvPr>
        </p:nvGraphicFramePr>
        <p:xfrm>
          <a:off x="1656932" y="4503831"/>
          <a:ext cx="930656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1936">
                  <a:extLst>
                    <a:ext uri="{9D8B030D-6E8A-4147-A177-3AD203B41FA5}">
                      <a16:colId xmlns:a16="http://schemas.microsoft.com/office/drawing/2014/main" val="159899834"/>
                    </a:ext>
                  </a:extLst>
                </a:gridCol>
                <a:gridCol w="2652437">
                  <a:extLst>
                    <a:ext uri="{9D8B030D-6E8A-4147-A177-3AD203B41FA5}">
                      <a16:colId xmlns:a16="http://schemas.microsoft.com/office/drawing/2014/main" val="1790069250"/>
                    </a:ext>
                  </a:extLst>
                </a:gridCol>
                <a:gridCol w="3102187">
                  <a:extLst>
                    <a:ext uri="{9D8B030D-6E8A-4147-A177-3AD203B41FA5}">
                      <a16:colId xmlns:a16="http://schemas.microsoft.com/office/drawing/2014/main" val="1237284740"/>
                    </a:ext>
                  </a:extLst>
                </a:gridCol>
              </a:tblGrid>
              <a:tr h="313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Pr. HAMOUDA Allal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Tahoma" pitchFamily="34" charset="0"/>
                          <a:cs typeface="Times New Roman" panose="02020603050405020304" pitchFamily="18" charset="0"/>
                          <a:sym typeface="Times New Roman"/>
                        </a:rPr>
                        <a:t>Président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IAV HASSAN II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884325"/>
                  </a:ext>
                </a:extLst>
              </a:tr>
              <a:tr h="313043"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Pr. BENSIALI Saloua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Tahoma" pitchFamily="34" charset="0"/>
                          <a:cs typeface="Times New Roman" panose="02020603050405020304" pitchFamily="18" charset="0"/>
                          <a:sym typeface="Times New Roman"/>
                        </a:rPr>
                        <a:t>Rapporteuse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IAV HASSAN II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02017"/>
                  </a:ext>
                </a:extLst>
              </a:tr>
              <a:tr h="313043"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Dr. LESNOFF Matthieu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 err="1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Tahoma" pitchFamily="34" charset="0"/>
                          <a:cs typeface="Times New Roman" panose="02020603050405020304" pitchFamily="18" charset="0"/>
                          <a:sym typeface="Times New Roman"/>
                        </a:rPr>
                        <a:t>Co-Rapporteur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CIRAD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468513"/>
                  </a:ext>
                </a:extLst>
              </a:tr>
              <a:tr h="313043"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Pr. EL AAYADI Soufiane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Examinateur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b="1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IAV HASSAN II</a:t>
                      </a:r>
                      <a:endParaRPr lang="fr-FR" sz="1600" b="1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107392"/>
                  </a:ext>
                </a:extLst>
              </a:tr>
            </a:tbl>
          </a:graphicData>
        </a:graphic>
      </p:graphicFrame>
      <p:pic>
        <p:nvPicPr>
          <p:cNvPr id="19" name="Image 18">
            <a:extLst>
              <a:ext uri="{FF2B5EF4-FFF2-40B4-BE49-F238E27FC236}">
                <a16:creationId xmlns:a16="http://schemas.microsoft.com/office/drawing/2014/main" id="{E7CDC72A-C164-4C8E-AB28-AD50F6AB53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442" b="6696"/>
          <a:stretch/>
        </p:blipFill>
        <p:spPr>
          <a:xfrm>
            <a:off x="4087345" y="232236"/>
            <a:ext cx="3742982" cy="772978"/>
          </a:xfrm>
          <a:prstGeom prst="rect">
            <a:avLst/>
          </a:prstGeom>
        </p:spPr>
      </p:pic>
      <p:sp>
        <p:nvSpPr>
          <p:cNvPr id="10" name="Circle">
            <a:extLst>
              <a:ext uri="{FF2B5EF4-FFF2-40B4-BE49-F238E27FC236}">
                <a16:creationId xmlns:a16="http://schemas.microsoft.com/office/drawing/2014/main" id="{994856B6-AC7B-DABE-D4E0-8E9E8B0E355A}"/>
              </a:ext>
            </a:extLst>
          </p:cNvPr>
          <p:cNvSpPr/>
          <p:nvPr/>
        </p:nvSpPr>
        <p:spPr>
          <a:xfrm>
            <a:off x="2842574" y="-792991"/>
            <a:ext cx="8981864" cy="8981864"/>
          </a:xfrm>
          <a:prstGeom prst="ellipse">
            <a:avLst/>
          </a:prstGeom>
          <a:ln w="38100"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99000">
                  <a:schemeClr val="accent2">
                    <a:alpha val="6000"/>
                  </a:schemeClr>
                </a:gs>
              </a:gsLst>
              <a:lin ang="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64C4F7D7-E215-3436-90E4-12775AC5BECD}"/>
              </a:ext>
            </a:extLst>
          </p:cNvPr>
          <p:cNvSpPr/>
          <p:nvPr/>
        </p:nvSpPr>
        <p:spPr>
          <a:xfrm flipH="1">
            <a:off x="362608" y="-792991"/>
            <a:ext cx="8981864" cy="8981864"/>
          </a:xfrm>
          <a:prstGeom prst="ellipse">
            <a:avLst/>
          </a:prstGeom>
          <a:ln w="38100"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99000">
                  <a:schemeClr val="accent2">
                    <a:alpha val="6000"/>
                  </a:schemeClr>
                </a:gs>
              </a:gsLst>
              <a:lin ang="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FA85EA0D-8E13-C622-11B2-4F3312790C89}"/>
              </a:ext>
            </a:extLst>
          </p:cNvPr>
          <p:cNvSpPr/>
          <p:nvPr/>
        </p:nvSpPr>
        <p:spPr>
          <a:xfrm>
            <a:off x="2222206" y="-6642"/>
            <a:ext cx="7743802" cy="7743802"/>
          </a:xfrm>
          <a:prstGeom prst="ellipse">
            <a:avLst/>
          </a:prstGeom>
          <a:ln w="38100"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99000">
                  <a:schemeClr val="accent2">
                    <a:alpha val="15344"/>
                  </a:schemeClr>
                </a:gs>
              </a:gsLst>
              <a:lin ang="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EF2C3D-1929-AD43-5180-2DA84A5C98BC}"/>
              </a:ext>
            </a:extLst>
          </p:cNvPr>
          <p:cNvSpPr/>
          <p:nvPr/>
        </p:nvSpPr>
        <p:spPr>
          <a:xfrm>
            <a:off x="2493569" y="120910"/>
            <a:ext cx="7204862" cy="7204862"/>
          </a:xfrm>
          <a:prstGeom prst="ellipse">
            <a:avLst/>
          </a:prstGeom>
          <a:ln w="76200">
            <a:solidFill>
              <a:schemeClr val="accent1">
                <a:alpha val="6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13996E9-409C-D121-FAFB-5F7915FC656D}"/>
              </a:ext>
            </a:extLst>
          </p:cNvPr>
          <p:cNvCxnSpPr>
            <a:cxnSpLocks/>
          </p:cNvCxnSpPr>
          <p:nvPr/>
        </p:nvCxnSpPr>
        <p:spPr>
          <a:xfrm>
            <a:off x="785056" y="3097784"/>
            <a:ext cx="10621888" cy="58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5C0943A-2531-6DE3-954F-B0373C1EB1E9}"/>
              </a:ext>
            </a:extLst>
          </p:cNvPr>
          <p:cNvCxnSpPr>
            <a:cxnSpLocks/>
          </p:cNvCxnSpPr>
          <p:nvPr/>
        </p:nvCxnSpPr>
        <p:spPr>
          <a:xfrm>
            <a:off x="2607464" y="1779799"/>
            <a:ext cx="6977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3F2DB23-0F3E-4C19-BFEC-DBDC9E4BEB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0715" r="15561" b="7438"/>
          <a:stretch/>
        </p:blipFill>
        <p:spPr>
          <a:xfrm>
            <a:off x="10930804" y="127514"/>
            <a:ext cx="967261" cy="11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2" dur="3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6" presetClass="entr" presetSubtype="21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10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8" y="6233628"/>
            <a:ext cx="534542" cy="516944"/>
          </a:xfrm>
          <a:prstGeom prst="rect">
            <a:avLst/>
          </a:prstGeom>
        </p:spPr>
      </p:pic>
      <p:sp>
        <p:nvSpPr>
          <p:cNvPr id="34" name="Rectangle : coins arrondis 23">
            <a:extLst>
              <a:ext uri="{FF2B5EF4-FFF2-40B4-BE49-F238E27FC236}">
                <a16:creationId xmlns:a16="http://schemas.microsoft.com/office/drawing/2014/main" id="{BE7F147D-4FDA-450E-9E81-D3E68D731520}"/>
              </a:ext>
            </a:extLst>
          </p:cNvPr>
          <p:cNvSpPr/>
          <p:nvPr/>
        </p:nvSpPr>
        <p:spPr>
          <a:xfrm>
            <a:off x="420129" y="1597417"/>
            <a:ext cx="2983472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Jeu de données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F0564-ACAC-4E4F-845D-826D94F4D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53" y="1770099"/>
            <a:ext cx="4064074" cy="3996527"/>
          </a:xfrm>
          <a:prstGeom prst="rect">
            <a:avLst/>
          </a:prstGeom>
        </p:spPr>
      </p:pic>
      <p:sp>
        <p:nvSpPr>
          <p:cNvPr id="39" name="Organigramme : Connecteur 21">
            <a:extLst>
              <a:ext uri="{FF2B5EF4-FFF2-40B4-BE49-F238E27FC236}">
                <a16:creationId xmlns:a16="http://schemas.microsoft.com/office/drawing/2014/main" id="{D5C08C22-163E-45DA-B48A-01DE8CAD1CA2}"/>
              </a:ext>
            </a:extLst>
          </p:cNvPr>
          <p:cNvSpPr/>
          <p:nvPr/>
        </p:nvSpPr>
        <p:spPr>
          <a:xfrm>
            <a:off x="612439" y="4324953"/>
            <a:ext cx="2988376" cy="1548502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000" b="1" dirty="0">
                <a:solidFill>
                  <a:schemeClr val="tx1"/>
                </a:solidFill>
              </a:rPr>
              <a:t>Les absorbances (déjà prétraités) </a:t>
            </a:r>
          </a:p>
        </p:txBody>
      </p:sp>
      <p:sp>
        <p:nvSpPr>
          <p:cNvPr id="40" name="Organigramme : Connecteur 21">
            <a:extLst>
              <a:ext uri="{FF2B5EF4-FFF2-40B4-BE49-F238E27FC236}">
                <a16:creationId xmlns:a16="http://schemas.microsoft.com/office/drawing/2014/main" id="{F61190B6-66C7-4E64-A035-B86807A9F486}"/>
              </a:ext>
            </a:extLst>
          </p:cNvPr>
          <p:cNvSpPr/>
          <p:nvPr/>
        </p:nvSpPr>
        <p:spPr>
          <a:xfrm>
            <a:off x="4390486" y="2614028"/>
            <a:ext cx="2988376" cy="1548502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000" b="1" dirty="0">
                <a:solidFill>
                  <a:schemeClr val="tx1"/>
                </a:solidFill>
              </a:rPr>
              <a:t>700 longueurs d’ondes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042DF-6C3C-445F-84F5-D288DF5C8B64}"/>
              </a:ext>
            </a:extLst>
          </p:cNvPr>
          <p:cNvSpPr txBox="1"/>
          <p:nvPr/>
        </p:nvSpPr>
        <p:spPr>
          <a:xfrm>
            <a:off x="3866918" y="5033299"/>
            <a:ext cx="37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Normalisation Standard Variante (SNV)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Lissage et dérivation seconde de Savitzky-Golay.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235134-84C4-4678-B477-E25C59097691}"/>
              </a:ext>
            </a:extLst>
          </p:cNvPr>
          <p:cNvSpPr txBox="1"/>
          <p:nvPr/>
        </p:nvSpPr>
        <p:spPr>
          <a:xfrm>
            <a:off x="5050607" y="1733479"/>
            <a:ext cx="357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Variables explicatives</a:t>
            </a:r>
          </a:p>
        </p:txBody>
      </p:sp>
    </p:spTree>
    <p:extLst>
      <p:ext uri="{BB962C8B-B14F-4D97-AF65-F5344CB8AC3E}">
        <p14:creationId xmlns:p14="http://schemas.microsoft.com/office/powerpoint/2010/main" val="4158576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34" grpId="0" animBg="1"/>
      <p:bldP spid="39" grpId="0" animBg="1"/>
      <p:bldP spid="40" grpId="0" animBg="1"/>
      <p:bldP spid="13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11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8" y="6233628"/>
            <a:ext cx="534542" cy="516944"/>
          </a:xfrm>
          <a:prstGeom prst="rect">
            <a:avLst/>
          </a:prstGeom>
        </p:spPr>
      </p:pic>
      <p:sp>
        <p:nvSpPr>
          <p:cNvPr id="34" name="Rectangle : coins arrondis 23">
            <a:extLst>
              <a:ext uri="{FF2B5EF4-FFF2-40B4-BE49-F238E27FC236}">
                <a16:creationId xmlns:a16="http://schemas.microsoft.com/office/drawing/2014/main" id="{BE7F147D-4FDA-450E-9E81-D3E68D731520}"/>
              </a:ext>
            </a:extLst>
          </p:cNvPr>
          <p:cNvSpPr/>
          <p:nvPr/>
        </p:nvSpPr>
        <p:spPr>
          <a:xfrm>
            <a:off x="420129" y="1597417"/>
            <a:ext cx="2983472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Jeu de données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6DDB7F-AA23-4E03-95C0-CB0073C54E63}"/>
              </a:ext>
            </a:extLst>
          </p:cNvPr>
          <p:cNvSpPr txBox="1"/>
          <p:nvPr/>
        </p:nvSpPr>
        <p:spPr>
          <a:xfrm>
            <a:off x="5050607" y="1733479"/>
            <a:ext cx="357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fr-FR" dirty="0"/>
              <a:t>Variables à prédire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70F59-3C76-40D2-A0F8-6BE607500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212" y="1394520"/>
            <a:ext cx="2453483" cy="4985898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94252F0-D3F3-4736-A505-8A9C48F3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7075"/>
              </p:ext>
            </p:extLst>
          </p:nvPr>
        </p:nvGraphicFramePr>
        <p:xfrm>
          <a:off x="960906" y="2679651"/>
          <a:ext cx="8179402" cy="3518917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val="2744319646"/>
                    </a:ext>
                  </a:extLst>
                </a:gridCol>
                <a:gridCol w="874135">
                  <a:extLst>
                    <a:ext uri="{9D8B030D-6E8A-4147-A177-3AD203B41FA5}">
                      <a16:colId xmlns:a16="http://schemas.microsoft.com/office/drawing/2014/main" val="3927487987"/>
                    </a:ext>
                  </a:extLst>
                </a:gridCol>
                <a:gridCol w="6118941">
                  <a:extLst>
                    <a:ext uri="{9D8B030D-6E8A-4147-A177-3AD203B41FA5}">
                      <a16:colId xmlns:a16="http://schemas.microsoft.com/office/drawing/2014/main" val="40991680"/>
                    </a:ext>
                  </a:extLst>
                </a:gridCol>
              </a:tblGrid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Unité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86410"/>
                  </a:ext>
                </a:extLst>
              </a:tr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%MS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Matière </a:t>
                      </a:r>
                      <a:r>
                        <a:rPr lang="en-GB" sz="2000" u="none" strike="noStrike" dirty="0" err="1">
                          <a:effectLst/>
                        </a:rPr>
                        <a:t>azotée</a:t>
                      </a:r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totale</a:t>
                      </a:r>
                      <a:r>
                        <a:rPr lang="en-GB" sz="2000" u="none" strike="noStrike" dirty="0">
                          <a:effectLst/>
                        </a:rPr>
                        <a:t> (Nx6.25)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36685"/>
                  </a:ext>
                </a:extLst>
              </a:tr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NDF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%MS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Neutral Detergent </a:t>
                      </a:r>
                      <a:r>
                        <a:rPr lang="en-GB" sz="2000" u="none" strike="noStrike" dirty="0" err="1">
                          <a:effectLst/>
                        </a:rPr>
                        <a:t>Fiber</a:t>
                      </a:r>
                      <a:r>
                        <a:rPr lang="en-GB" sz="2000" u="none" strike="noStrike" dirty="0">
                          <a:effectLst/>
                        </a:rPr>
                        <a:t> (</a:t>
                      </a:r>
                      <a:r>
                        <a:rPr lang="en-GB" sz="2000" u="none" strike="noStrike" dirty="0" err="1">
                          <a:effectLst/>
                        </a:rPr>
                        <a:t>Méthode</a:t>
                      </a:r>
                      <a:r>
                        <a:rPr lang="en-GB" sz="2000" u="none" strike="noStrike" dirty="0">
                          <a:effectLst/>
                        </a:rPr>
                        <a:t> Van </a:t>
                      </a:r>
                      <a:r>
                        <a:rPr lang="en-GB" sz="2000" u="none" strike="noStrike" dirty="0" err="1">
                          <a:effectLst/>
                        </a:rPr>
                        <a:t>Soest</a:t>
                      </a:r>
                      <a:r>
                        <a:rPr lang="en-GB" sz="2000" u="none" strike="noStrike" dirty="0">
                          <a:effectLst/>
                        </a:rPr>
                        <a:t>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165409"/>
                  </a:ext>
                </a:extLst>
              </a:tr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ADF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%MS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000" u="none" strike="noStrike" dirty="0">
                          <a:effectLst/>
                        </a:rPr>
                        <a:t>Acid Detergent Fiber (Méthode Van Soest)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01503"/>
                  </a:ext>
                </a:extLst>
              </a:tr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ADL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%MS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Acid Detergent Lignin (Méthode Van Soest)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202199"/>
                  </a:ext>
                </a:extLst>
              </a:tr>
              <a:tr h="3876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CF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%MS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Cellulose brute de </a:t>
                      </a:r>
                      <a:r>
                        <a:rPr lang="en-GB" sz="2000" u="none" strike="noStrike" dirty="0" err="1">
                          <a:effectLst/>
                        </a:rPr>
                        <a:t>Weende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28176"/>
                  </a:ext>
                </a:extLst>
              </a:tr>
              <a:tr h="11933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DMDCell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%MS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</a:rPr>
                        <a:t>Digestibilité enzymatique in-vitro de la matière sèche (Méthode  pepsine-cellulase </a:t>
                      </a:r>
                      <a:r>
                        <a:rPr lang="fr-FR" sz="2000" u="none" strike="noStrike" dirty="0" err="1">
                          <a:effectLst/>
                        </a:rPr>
                        <a:t>Aufrère</a:t>
                      </a:r>
                      <a:r>
                        <a:rPr lang="fr-FR" sz="2000" u="none" strike="noStrike" dirty="0">
                          <a:effectLst/>
                        </a:rPr>
                        <a:t>)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93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34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12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4" y="6242967"/>
            <a:ext cx="534542" cy="5169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49E45B3-2180-406E-BA67-F24BA271F145}"/>
              </a:ext>
            </a:extLst>
          </p:cNvPr>
          <p:cNvGrpSpPr/>
          <p:nvPr/>
        </p:nvGrpSpPr>
        <p:grpSpPr>
          <a:xfrm>
            <a:off x="4452627" y="1489759"/>
            <a:ext cx="7303371" cy="4990676"/>
            <a:chOff x="3834126" y="1298879"/>
            <a:chExt cx="7303371" cy="49906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2468C-1FC7-4F62-85CA-790C4E66D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126" y="1298879"/>
              <a:ext cx="7303371" cy="438202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BCA65-84F7-4005-9E32-36E43A156596}"/>
                </a:ext>
              </a:extLst>
            </p:cNvPr>
            <p:cNvSpPr txBox="1"/>
            <p:nvPr/>
          </p:nvSpPr>
          <p:spPr>
            <a:xfrm>
              <a:off x="4413703" y="5643224"/>
              <a:ext cx="6439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Condensed" panose="020B0502040204020203" pitchFamily="34" charset="0"/>
                </a:defRPr>
              </a:lvl1pPr>
            </a:lstStyle>
            <a:p>
              <a:r>
                <a:rPr lang="fr-FR" dirty="0"/>
                <a:t>Superposition des spectres pour un échantillon de 50 observations des ensembles d’entrainement et de test</a:t>
              </a:r>
            </a:p>
          </p:txBody>
        </p:sp>
      </p:grpSp>
      <p:sp>
        <p:nvSpPr>
          <p:cNvPr id="40" name="Rectangle : coins arrondis 21">
            <a:extLst>
              <a:ext uri="{FF2B5EF4-FFF2-40B4-BE49-F238E27FC236}">
                <a16:creationId xmlns:a16="http://schemas.microsoft.com/office/drawing/2014/main" id="{3AA72EE6-BFA4-48B0-940A-AA8F78561031}"/>
              </a:ext>
            </a:extLst>
          </p:cNvPr>
          <p:cNvSpPr/>
          <p:nvPr/>
        </p:nvSpPr>
        <p:spPr>
          <a:xfrm>
            <a:off x="336844" y="1352455"/>
            <a:ext cx="3020278" cy="965455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Qualité de la partition des données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3291B-7C2C-4432-B82F-C557F9A43739}"/>
              </a:ext>
            </a:extLst>
          </p:cNvPr>
          <p:cNvSpPr txBox="1"/>
          <p:nvPr/>
        </p:nvSpPr>
        <p:spPr>
          <a:xfrm>
            <a:off x="816748" y="3429000"/>
            <a:ext cx="2846832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Pour les spectres 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51205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40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13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7" y="6226065"/>
            <a:ext cx="534542" cy="516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8AE82D-D646-4E4A-B718-EC5ED09DD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41" y="1948843"/>
            <a:ext cx="6642454" cy="4151534"/>
          </a:xfrm>
          <a:prstGeom prst="rect">
            <a:avLst/>
          </a:prstGeom>
        </p:spPr>
      </p:pic>
      <p:sp>
        <p:nvSpPr>
          <p:cNvPr id="35" name="Rectangle : coins arrondis 21">
            <a:extLst>
              <a:ext uri="{FF2B5EF4-FFF2-40B4-BE49-F238E27FC236}">
                <a16:creationId xmlns:a16="http://schemas.microsoft.com/office/drawing/2014/main" id="{4CA62AA3-6794-44FF-BF83-640039C32433}"/>
              </a:ext>
            </a:extLst>
          </p:cNvPr>
          <p:cNvSpPr/>
          <p:nvPr/>
        </p:nvSpPr>
        <p:spPr>
          <a:xfrm>
            <a:off x="336844" y="1352455"/>
            <a:ext cx="3020278" cy="965455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Qualité de la partition des données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076D89-986C-43C9-B6AF-1ECF1EA0367B}"/>
              </a:ext>
            </a:extLst>
          </p:cNvPr>
          <p:cNvSpPr txBox="1"/>
          <p:nvPr/>
        </p:nvSpPr>
        <p:spPr>
          <a:xfrm>
            <a:off x="816748" y="3429000"/>
            <a:ext cx="2846832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Pour les Spectres X</a:t>
            </a:r>
            <a:endParaRPr lang="en-GB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B54616-630D-4724-A83F-068B21F2952D}"/>
              </a:ext>
            </a:extLst>
          </p:cNvPr>
          <p:cNvSpPr txBox="1"/>
          <p:nvPr/>
        </p:nvSpPr>
        <p:spPr>
          <a:xfrm>
            <a:off x="5612524" y="1425147"/>
            <a:ext cx="627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Analyse en composantes </a:t>
            </a:r>
            <a:r>
              <a:rPr lang="fr-FR" b="1" dirty="0"/>
              <a:t>p</a:t>
            </a:r>
            <a:r>
              <a:rPr lang="fr-FR" sz="1800" b="1" dirty="0"/>
              <a:t>rincipales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35A42-7470-434F-A999-7A725B01D1F3}"/>
              </a:ext>
            </a:extLst>
          </p:cNvPr>
          <p:cNvSpPr/>
          <p:nvPr/>
        </p:nvSpPr>
        <p:spPr>
          <a:xfrm>
            <a:off x="3823397" y="1425147"/>
            <a:ext cx="7482199" cy="4732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DD0F8-8372-4BCA-B6A9-DE31828CC97C}"/>
              </a:ext>
            </a:extLst>
          </p:cNvPr>
          <p:cNvGrpSpPr/>
          <p:nvPr/>
        </p:nvGrpSpPr>
        <p:grpSpPr>
          <a:xfrm>
            <a:off x="441006" y="2369941"/>
            <a:ext cx="11943905" cy="4285462"/>
            <a:chOff x="441006" y="2369941"/>
            <a:chExt cx="11943905" cy="4285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564F-E12A-4236-A6CD-F181259CA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091" y="2416935"/>
              <a:ext cx="5283455" cy="39625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40A7D8-D8FB-4C2C-BD82-0DF69C754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70" y="2369941"/>
              <a:ext cx="5357564" cy="4018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C18AD5-8574-4FAD-B732-0EF3B1706BC2}"/>
                </a:ext>
              </a:extLst>
            </p:cNvPr>
            <p:cNvSpPr txBox="1"/>
            <p:nvPr/>
          </p:nvSpPr>
          <p:spPr>
            <a:xfrm>
              <a:off x="441006" y="6286071"/>
              <a:ext cx="11943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Condensed" panose="020B0502040204020203" pitchFamily="34" charset="0"/>
                </a:defRPr>
              </a:lvl1pPr>
            </a:lstStyle>
            <a:p>
              <a:r>
                <a:rPr lang="fr-FR" dirty="0"/>
                <a:t>Projections des ensembles d’entraînement et de test sur différents plans des composantes principales pour la variable ADF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559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35" grpId="0" animBg="1"/>
      <p:bldP spid="37" grpId="0" animBg="1"/>
      <p:bldP spid="38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14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" y="6242967"/>
            <a:ext cx="534542" cy="5169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4FA94DC-E6D5-4E96-862E-86CBCB6A4F0E}"/>
              </a:ext>
            </a:extLst>
          </p:cNvPr>
          <p:cNvGrpSpPr/>
          <p:nvPr/>
        </p:nvGrpSpPr>
        <p:grpSpPr>
          <a:xfrm>
            <a:off x="3389030" y="1247123"/>
            <a:ext cx="8802970" cy="5102824"/>
            <a:chOff x="3308124" y="1247123"/>
            <a:chExt cx="8802970" cy="510282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1A68C8-A46C-48DA-87A7-9D807637E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124" y="1247123"/>
              <a:ext cx="8802970" cy="46949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10F368-4898-4D03-B3CE-DEAFBAB54112}"/>
                </a:ext>
              </a:extLst>
            </p:cNvPr>
            <p:cNvSpPr txBox="1"/>
            <p:nvPr/>
          </p:nvSpPr>
          <p:spPr>
            <a:xfrm>
              <a:off x="3492482" y="5980615"/>
              <a:ext cx="8407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Bahnschrift Condensed" panose="020B0502040204020203" pitchFamily="34" charset="0"/>
                </a:rPr>
                <a:t>Boîtes à moustache des variables cibles entre les ensembles d'entraînement et de test</a:t>
              </a:r>
            </a:p>
          </p:txBody>
        </p:sp>
      </p:grpSp>
      <p:sp>
        <p:nvSpPr>
          <p:cNvPr id="38" name="Rectangle : coins arrondis 21">
            <a:extLst>
              <a:ext uri="{FF2B5EF4-FFF2-40B4-BE49-F238E27FC236}">
                <a16:creationId xmlns:a16="http://schemas.microsoft.com/office/drawing/2014/main" id="{79A406F3-ADDA-48C1-B09E-2F1B6FAD28B2}"/>
              </a:ext>
            </a:extLst>
          </p:cNvPr>
          <p:cNvSpPr/>
          <p:nvPr/>
        </p:nvSpPr>
        <p:spPr>
          <a:xfrm>
            <a:off x="336844" y="1352455"/>
            <a:ext cx="3020278" cy="965455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Qualité de la partition des données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C1239F-4217-4131-9D43-B7D7FC1D677B}"/>
              </a:ext>
            </a:extLst>
          </p:cNvPr>
          <p:cNvSpPr txBox="1"/>
          <p:nvPr/>
        </p:nvSpPr>
        <p:spPr>
          <a:xfrm>
            <a:off x="383242" y="3346781"/>
            <a:ext cx="2645008" cy="78319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Pour les variables à prédire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C14E42-645F-47D7-9869-6C549B85A193}"/>
              </a:ext>
            </a:extLst>
          </p:cNvPr>
          <p:cNvSpPr txBox="1"/>
          <p:nvPr/>
        </p:nvSpPr>
        <p:spPr>
          <a:xfrm>
            <a:off x="681059" y="4632791"/>
            <a:ext cx="2892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Distributions statistiques quasi-identiques entre les ensembles d’entrainement et de test</a:t>
            </a:r>
          </a:p>
        </p:txBody>
      </p:sp>
    </p:spTree>
    <p:extLst>
      <p:ext uri="{BB962C8B-B14F-4D97-AF65-F5344CB8AC3E}">
        <p14:creationId xmlns:p14="http://schemas.microsoft.com/office/powerpoint/2010/main" val="2696746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38" grpId="0" animBg="1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15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18326"/>
            <a:ext cx="2730815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518930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8" y="6242967"/>
            <a:ext cx="534542" cy="5169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74DCC7-2B4A-4674-A657-8229456AC815}"/>
              </a:ext>
            </a:extLst>
          </p:cNvPr>
          <p:cNvGrpSpPr/>
          <p:nvPr/>
        </p:nvGrpSpPr>
        <p:grpSpPr>
          <a:xfrm>
            <a:off x="4142793" y="1430856"/>
            <a:ext cx="7456284" cy="5070583"/>
            <a:chOff x="4142793" y="1430856"/>
            <a:chExt cx="7456284" cy="50705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36A8311-69D9-42FA-9234-2529CF99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793" y="1430856"/>
              <a:ext cx="7456284" cy="447377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56807D-21A7-4F1F-9A46-ED5382A9E660}"/>
                </a:ext>
              </a:extLst>
            </p:cNvPr>
            <p:cNvSpPr txBox="1"/>
            <p:nvPr/>
          </p:nvSpPr>
          <p:spPr>
            <a:xfrm>
              <a:off x="4646645" y="5855108"/>
              <a:ext cx="6952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Condensed" panose="020B0502040204020203" pitchFamily="34" charset="0"/>
                </a:defRPr>
              </a:lvl1pPr>
            </a:lstStyle>
            <a:p>
              <a:r>
                <a:rPr lang="fr-FR" dirty="0"/>
                <a:t>Comparaison des histogrammes de fréquence entre les ensembles d'entraînement et de test pour la variable ADF </a:t>
              </a:r>
            </a:p>
          </p:txBody>
        </p:sp>
      </p:grpSp>
      <p:sp>
        <p:nvSpPr>
          <p:cNvPr id="35" name="Rectangle : coins arrondis 21">
            <a:extLst>
              <a:ext uri="{FF2B5EF4-FFF2-40B4-BE49-F238E27FC236}">
                <a16:creationId xmlns:a16="http://schemas.microsoft.com/office/drawing/2014/main" id="{B37421C0-BCC3-41AF-9296-0E7C51A5E1D0}"/>
              </a:ext>
            </a:extLst>
          </p:cNvPr>
          <p:cNvSpPr/>
          <p:nvPr/>
        </p:nvSpPr>
        <p:spPr>
          <a:xfrm>
            <a:off x="395840" y="1354031"/>
            <a:ext cx="2466294" cy="881236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Pour les variables à prédire</a:t>
            </a:r>
          </a:p>
        </p:txBody>
      </p:sp>
    </p:spTree>
    <p:extLst>
      <p:ext uri="{BB962C8B-B14F-4D97-AF65-F5344CB8AC3E}">
        <p14:creationId xmlns:p14="http://schemas.microsoft.com/office/powerpoint/2010/main" val="3295525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16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36988"/>
            <a:ext cx="2730815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4450706" y="1177776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900941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909526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BC820-3558-457F-B919-BDB04372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35" y="1464960"/>
            <a:ext cx="7468881" cy="47172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" y="6242967"/>
            <a:ext cx="534542" cy="5169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DA44FF-6736-4980-894E-CA1236997B42}"/>
              </a:ext>
            </a:extLst>
          </p:cNvPr>
          <p:cNvSpPr/>
          <p:nvPr/>
        </p:nvSpPr>
        <p:spPr>
          <a:xfrm>
            <a:off x="1893837" y="2943385"/>
            <a:ext cx="4506292" cy="132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BD2F44-A96A-4990-8B10-E6A091A9D1C7}"/>
              </a:ext>
            </a:extLst>
          </p:cNvPr>
          <p:cNvSpPr/>
          <p:nvPr/>
        </p:nvSpPr>
        <p:spPr>
          <a:xfrm>
            <a:off x="2399299" y="4256650"/>
            <a:ext cx="4138127" cy="132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C5DE4-1632-45D9-953A-91977E517427}"/>
              </a:ext>
            </a:extLst>
          </p:cNvPr>
          <p:cNvSpPr/>
          <p:nvPr/>
        </p:nvSpPr>
        <p:spPr>
          <a:xfrm>
            <a:off x="6400129" y="2507520"/>
            <a:ext cx="1362268" cy="193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553D31-3A40-4216-85B6-07B25B7E4958}"/>
              </a:ext>
            </a:extLst>
          </p:cNvPr>
          <p:cNvSpPr/>
          <p:nvPr/>
        </p:nvSpPr>
        <p:spPr>
          <a:xfrm>
            <a:off x="8063968" y="2939446"/>
            <a:ext cx="2783752" cy="162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EC4E16-E596-4BBC-B28E-E5BBAC2CEF13}"/>
              </a:ext>
            </a:extLst>
          </p:cNvPr>
          <p:cNvSpPr/>
          <p:nvPr/>
        </p:nvSpPr>
        <p:spPr>
          <a:xfrm>
            <a:off x="6431646" y="5229729"/>
            <a:ext cx="2117986" cy="120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D02FAD-A32C-4960-8722-F77DEBDFD894}"/>
              </a:ext>
            </a:extLst>
          </p:cNvPr>
          <p:cNvSpPr/>
          <p:nvPr/>
        </p:nvSpPr>
        <p:spPr>
          <a:xfrm>
            <a:off x="6537425" y="4443858"/>
            <a:ext cx="1875801" cy="78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D8CD0E-D124-4365-99C5-EF2BF85D461E}"/>
              </a:ext>
            </a:extLst>
          </p:cNvPr>
          <p:cNvSpPr/>
          <p:nvPr/>
        </p:nvSpPr>
        <p:spPr>
          <a:xfrm>
            <a:off x="1893837" y="1460313"/>
            <a:ext cx="8843521" cy="1560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674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15" grpId="0" animBg="1"/>
      <p:bldP spid="40" grpId="0" animBg="1"/>
      <p:bldP spid="41" grpId="0" animBg="1"/>
      <p:bldP spid="34" grpId="0" animBg="1"/>
      <p:bldP spid="35" grpId="0" animBg="1"/>
      <p:bldP spid="39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17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36988"/>
            <a:ext cx="2730815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7341812" y="1177776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900941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909526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" y="6242967"/>
            <a:ext cx="534542" cy="516944"/>
          </a:xfrm>
          <a:prstGeom prst="rect">
            <a:avLst/>
          </a:prstGeom>
        </p:spPr>
      </p:pic>
      <p:sp>
        <p:nvSpPr>
          <p:cNvPr id="34" name="Rectangle : coins arrondis 21">
            <a:extLst>
              <a:ext uri="{FF2B5EF4-FFF2-40B4-BE49-F238E27FC236}">
                <a16:creationId xmlns:a16="http://schemas.microsoft.com/office/drawing/2014/main" id="{9344EE36-B747-4DCE-9654-601B30C6C218}"/>
              </a:ext>
            </a:extLst>
          </p:cNvPr>
          <p:cNvSpPr/>
          <p:nvPr/>
        </p:nvSpPr>
        <p:spPr>
          <a:xfrm>
            <a:off x="420128" y="1566915"/>
            <a:ext cx="7053692" cy="741394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Erreur quadratique moyenne de prédiction (RMSEP)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F749-928A-4073-B2DC-637BAFE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3" y="3146815"/>
            <a:ext cx="4082520" cy="1482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7868F-C75A-459C-AAF7-0FFB220C8EBA}"/>
                  </a:ext>
                </a:extLst>
              </p:cNvPr>
              <p:cNvSpPr txBox="1"/>
              <p:nvPr/>
            </p:nvSpPr>
            <p:spPr>
              <a:xfrm>
                <a:off x="6105641" y="3103358"/>
                <a:ext cx="54444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400" b="1" dirty="0"/>
                  <a:t> représente la valeur prédite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400" b="1" baseline="-250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400" b="1" dirty="0"/>
                  <a:t>représente la valeur réelle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est le nombre total d’échantillons</a:t>
                </a:r>
              </a:p>
              <a:p>
                <a:r>
                  <a:rPr lang="fr-FR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dans l’ensemble de test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7868F-C75A-459C-AAF7-0FFB220C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41" y="3103358"/>
                <a:ext cx="5444499" cy="1569660"/>
              </a:xfrm>
              <a:prstGeom prst="rect">
                <a:avLst/>
              </a:prstGeom>
              <a:blipFill>
                <a:blip r:embed="rId5"/>
                <a:stretch>
                  <a:fillRect l="-1792" t="-3101" b="-7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8845BAF-B4BB-497E-82B6-42E75A2D42DF}"/>
              </a:ext>
            </a:extLst>
          </p:cNvPr>
          <p:cNvSpPr txBox="1"/>
          <p:nvPr/>
        </p:nvSpPr>
        <p:spPr>
          <a:xfrm>
            <a:off x="924958" y="5468067"/>
            <a:ext cx="10342084" cy="442674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Une valeur faible de RMSE indique une meilleure capacité prédictive du modèle</a:t>
            </a:r>
          </a:p>
        </p:txBody>
      </p:sp>
    </p:spTree>
    <p:extLst>
      <p:ext uri="{BB962C8B-B14F-4D97-AF65-F5344CB8AC3E}">
        <p14:creationId xmlns:p14="http://schemas.microsoft.com/office/powerpoint/2010/main" val="2041766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18" grpId="0" animBg="1"/>
      <p:bldP spid="19" grpId="0"/>
      <p:bldP spid="21" grpId="0"/>
      <p:bldP spid="22" grpId="0" animBg="1"/>
      <p:bldP spid="26" grpId="0"/>
      <p:bldP spid="31" grpId="0" animBg="1"/>
      <p:bldP spid="32" grpId="0" animBg="1"/>
      <p:bldP spid="33" grpId="0" animBg="1"/>
      <p:bldP spid="36" grpId="0"/>
      <p:bldP spid="34" grpId="0" animBg="1"/>
      <p:bldP spid="5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18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36988"/>
            <a:ext cx="2730815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7341812" y="1177776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900941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909526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Modèles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retenus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7" y="6227811"/>
            <a:ext cx="534542" cy="516944"/>
          </a:xfrm>
          <a:prstGeom prst="rect">
            <a:avLst/>
          </a:prstGeom>
        </p:spPr>
      </p:pic>
      <p:sp>
        <p:nvSpPr>
          <p:cNvPr id="34" name="Rectangle : coins arrondis 21">
            <a:extLst>
              <a:ext uri="{FF2B5EF4-FFF2-40B4-BE49-F238E27FC236}">
                <a16:creationId xmlns:a16="http://schemas.microsoft.com/office/drawing/2014/main" id="{9344EE36-B747-4DCE-9654-601B30C6C218}"/>
              </a:ext>
            </a:extLst>
          </p:cNvPr>
          <p:cNvSpPr/>
          <p:nvPr/>
        </p:nvSpPr>
        <p:spPr>
          <a:xfrm>
            <a:off x="420128" y="1566915"/>
            <a:ext cx="5887366" cy="741394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Erreur relative (RE) (RMSEP normalisée)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4B6D840-99FF-4533-B4E4-707B9D9D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05" y="3028461"/>
            <a:ext cx="3604326" cy="1521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8B665-4944-4989-893F-96EC4915F8C8}"/>
                  </a:ext>
                </a:extLst>
              </p:cNvPr>
              <p:cNvSpPr txBox="1"/>
              <p:nvPr/>
            </p:nvSpPr>
            <p:spPr>
              <a:xfrm>
                <a:off x="6239855" y="3430585"/>
                <a:ext cx="38923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Arial" panose="020B0604020202020204" pitchFamily="34" charset="0"/>
                  <a:buChar char="•"/>
                  <a:defRPr sz="2400" b="1" i="1">
                    <a:effectLst/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dirty="0">
                    <a:latin typeface="+mn-lt"/>
                  </a:rPr>
                  <a:t> est la moyenne des valeurs observées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8B665-4944-4989-893F-96EC4915F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55" y="3430585"/>
                <a:ext cx="3892358" cy="830997"/>
              </a:xfrm>
              <a:prstGeom prst="rect">
                <a:avLst/>
              </a:prstGeom>
              <a:blipFill>
                <a:blip r:embed="rId5"/>
                <a:stretch>
                  <a:fillRect l="-2194" t="-5882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388FCBC-C89C-496D-8459-07F83F1A8582}"/>
              </a:ext>
            </a:extLst>
          </p:cNvPr>
          <p:cNvSpPr txBox="1"/>
          <p:nvPr/>
        </p:nvSpPr>
        <p:spPr>
          <a:xfrm>
            <a:off x="969059" y="5426303"/>
            <a:ext cx="10342085" cy="442674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Une valeur faible de RE indique une meilleure capacité prédictive du modèle</a:t>
            </a:r>
          </a:p>
        </p:txBody>
      </p:sp>
    </p:spTree>
    <p:extLst>
      <p:ext uri="{BB962C8B-B14F-4D97-AF65-F5344CB8AC3E}">
        <p14:creationId xmlns:p14="http://schemas.microsoft.com/office/powerpoint/2010/main" val="410437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34" grpId="0" animBg="1"/>
      <p:bldP spid="6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19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36988"/>
            <a:ext cx="2730815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15824-7BA5-2DBE-3923-7F591621BC7C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8BF59-0E40-F4AA-3031-0F9A3FB3344A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7341812" y="1177776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02BC5-2702-1A71-8C50-DA474B12F4EE}"/>
              </a:ext>
            </a:extLst>
          </p:cNvPr>
          <p:cNvSpPr/>
          <p:nvPr/>
        </p:nvSpPr>
        <p:spPr>
          <a:xfrm>
            <a:off x="3492482" y="581924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Protocole</a:t>
            </a:r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1596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900941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909526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66640-182D-4924-7BDF-2C49A7F67FB8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6242967"/>
            <a:ext cx="534542" cy="516944"/>
          </a:xfrm>
          <a:prstGeom prst="rect">
            <a:avLst/>
          </a:prstGeom>
        </p:spPr>
      </p:pic>
      <p:sp>
        <p:nvSpPr>
          <p:cNvPr id="34" name="Rectangle : coins arrondis 21">
            <a:extLst>
              <a:ext uri="{FF2B5EF4-FFF2-40B4-BE49-F238E27FC236}">
                <a16:creationId xmlns:a16="http://schemas.microsoft.com/office/drawing/2014/main" id="{9344EE36-B747-4DCE-9654-601B30C6C218}"/>
              </a:ext>
            </a:extLst>
          </p:cNvPr>
          <p:cNvSpPr/>
          <p:nvPr/>
        </p:nvSpPr>
        <p:spPr>
          <a:xfrm>
            <a:off x="420128" y="1566915"/>
            <a:ext cx="6689799" cy="741394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Rapport de performance de la prédiction (RPD)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78DE06D-E98C-4BCA-9662-10F2359E0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90" y="3232922"/>
            <a:ext cx="3465217" cy="1291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448238-D5EE-487C-9BA3-E0B477F1782B}"/>
                  </a:ext>
                </a:extLst>
              </p:cNvPr>
              <p:cNvSpPr txBox="1"/>
              <p:nvPr/>
            </p:nvSpPr>
            <p:spPr>
              <a:xfrm>
                <a:off x="6359997" y="3455067"/>
                <a:ext cx="4402216" cy="86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Arial" panose="020B0604020202020204" pitchFamily="34" charset="0"/>
                  <a:buChar char="•"/>
                  <a:defRPr sz="2400" b="1" i="1">
                    <a:effectLst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est l’écart-type des valeurs observées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448238-D5EE-487C-9BA3-E0B477F17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97" y="3455067"/>
                <a:ext cx="4402216" cy="864789"/>
              </a:xfrm>
              <a:prstGeom prst="rect">
                <a:avLst/>
              </a:prstGeom>
              <a:blipFill>
                <a:blip r:embed="rId5"/>
                <a:stretch>
                  <a:fillRect l="-1801" t="-4930" b="-14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7EAD6B-1BF5-4DFF-AD10-7F520B6B2070}"/>
              </a:ext>
            </a:extLst>
          </p:cNvPr>
          <p:cNvSpPr txBox="1"/>
          <p:nvPr/>
        </p:nvSpPr>
        <p:spPr>
          <a:xfrm>
            <a:off x="1129490" y="4798660"/>
            <a:ext cx="10169912" cy="442674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dk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Une valeur élevée de RPD indique une meilleure capacité prédictive du modèle</a:t>
            </a:r>
          </a:p>
        </p:txBody>
      </p:sp>
    </p:spTree>
    <p:extLst>
      <p:ext uri="{BB962C8B-B14F-4D97-AF65-F5344CB8AC3E}">
        <p14:creationId xmlns:p14="http://schemas.microsoft.com/office/powerpoint/2010/main" val="4082637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0069 L -0.39115 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5" grpId="0" animBg="1"/>
      <p:bldP spid="34" grpId="0" animBg="1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6E289F01-3F2F-913C-52F7-503D7DB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1632" y="6492875"/>
            <a:ext cx="2743200" cy="365125"/>
          </a:xfrm>
        </p:spPr>
        <p:txBody>
          <a:bodyPr/>
          <a:lstStyle/>
          <a:p>
            <a:fld id="{BE7DC1A7-DA5D-45DE-8174-4FBCD0BDB448}" type="slidenum">
              <a:rPr lang="fr-FR" sz="1800" b="1" smtClean="0">
                <a:solidFill>
                  <a:schemeClr val="tx1"/>
                </a:solidFill>
              </a:rPr>
              <a:t>2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08006EC-FC88-C269-9A6D-0441FA904D91}"/>
              </a:ext>
            </a:extLst>
          </p:cNvPr>
          <p:cNvSpPr/>
          <p:nvPr/>
        </p:nvSpPr>
        <p:spPr>
          <a:xfrm>
            <a:off x="47172" y="17780"/>
            <a:ext cx="3400425" cy="6833870"/>
          </a:xfrm>
          <a:custGeom>
            <a:avLst/>
            <a:gdLst/>
            <a:ahLst/>
            <a:cxnLst/>
            <a:rect l="l" t="t" r="r" b="b"/>
            <a:pathLst>
              <a:path w="3400425" h="6833870">
                <a:moveTo>
                  <a:pt x="381400" y="0"/>
                </a:moveTo>
                <a:lnTo>
                  <a:pt x="448008" y="8525"/>
                </a:lnTo>
                <a:lnTo>
                  <a:pt x="494674" y="15347"/>
                </a:lnTo>
                <a:lnTo>
                  <a:pt x="541134" y="22793"/>
                </a:lnTo>
                <a:lnTo>
                  <a:pt x="587384" y="30860"/>
                </a:lnTo>
                <a:lnTo>
                  <a:pt x="633420" y="39542"/>
                </a:lnTo>
                <a:lnTo>
                  <a:pt x="679236" y="48835"/>
                </a:lnTo>
                <a:lnTo>
                  <a:pt x="724830" y="58735"/>
                </a:lnTo>
                <a:lnTo>
                  <a:pt x="770195" y="69238"/>
                </a:lnTo>
                <a:lnTo>
                  <a:pt x="815329" y="80338"/>
                </a:lnTo>
                <a:lnTo>
                  <a:pt x="860226" y="92032"/>
                </a:lnTo>
                <a:lnTo>
                  <a:pt x="904882" y="104315"/>
                </a:lnTo>
                <a:lnTo>
                  <a:pt x="949293" y="117183"/>
                </a:lnTo>
                <a:lnTo>
                  <a:pt x="993454" y="130631"/>
                </a:lnTo>
                <a:lnTo>
                  <a:pt x="1037361" y="144655"/>
                </a:lnTo>
                <a:lnTo>
                  <a:pt x="1081009" y="159250"/>
                </a:lnTo>
                <a:lnTo>
                  <a:pt x="1124394" y="174413"/>
                </a:lnTo>
                <a:lnTo>
                  <a:pt x="1167512" y="190138"/>
                </a:lnTo>
                <a:lnTo>
                  <a:pt x="1210358" y="206421"/>
                </a:lnTo>
                <a:lnTo>
                  <a:pt x="1252928" y="223259"/>
                </a:lnTo>
                <a:lnTo>
                  <a:pt x="1295217" y="240646"/>
                </a:lnTo>
                <a:lnTo>
                  <a:pt x="1337221" y="258578"/>
                </a:lnTo>
                <a:lnTo>
                  <a:pt x="1378936" y="277050"/>
                </a:lnTo>
                <a:lnTo>
                  <a:pt x="1420357" y="296059"/>
                </a:lnTo>
                <a:lnTo>
                  <a:pt x="1461480" y="315600"/>
                </a:lnTo>
                <a:lnTo>
                  <a:pt x="1502300" y="335668"/>
                </a:lnTo>
                <a:lnTo>
                  <a:pt x="1542813" y="356259"/>
                </a:lnTo>
                <a:lnTo>
                  <a:pt x="1583014" y="377369"/>
                </a:lnTo>
                <a:lnTo>
                  <a:pt x="1622900" y="398993"/>
                </a:lnTo>
                <a:lnTo>
                  <a:pt x="1662465" y="421127"/>
                </a:lnTo>
                <a:lnTo>
                  <a:pt x="1701706" y="443766"/>
                </a:lnTo>
                <a:lnTo>
                  <a:pt x="1740618" y="466906"/>
                </a:lnTo>
                <a:lnTo>
                  <a:pt x="1779196" y="490543"/>
                </a:lnTo>
                <a:lnTo>
                  <a:pt x="1817436" y="514672"/>
                </a:lnTo>
                <a:lnTo>
                  <a:pt x="1855334" y="539288"/>
                </a:lnTo>
                <a:lnTo>
                  <a:pt x="1892885" y="564388"/>
                </a:lnTo>
                <a:lnTo>
                  <a:pt x="1930085" y="589967"/>
                </a:lnTo>
                <a:lnTo>
                  <a:pt x="1966930" y="616021"/>
                </a:lnTo>
                <a:lnTo>
                  <a:pt x="2003415" y="642544"/>
                </a:lnTo>
                <a:lnTo>
                  <a:pt x="2039535" y="669534"/>
                </a:lnTo>
                <a:lnTo>
                  <a:pt x="2075286" y="696984"/>
                </a:lnTo>
                <a:lnTo>
                  <a:pt x="2110665" y="724892"/>
                </a:lnTo>
                <a:lnTo>
                  <a:pt x="2145665" y="753252"/>
                </a:lnTo>
                <a:lnTo>
                  <a:pt x="2180284" y="782060"/>
                </a:lnTo>
                <a:lnTo>
                  <a:pt x="2214516" y="811312"/>
                </a:lnTo>
                <a:lnTo>
                  <a:pt x="2248358" y="841003"/>
                </a:lnTo>
                <a:lnTo>
                  <a:pt x="2281804" y="871129"/>
                </a:lnTo>
                <a:lnTo>
                  <a:pt x="2314851" y="901686"/>
                </a:lnTo>
                <a:lnTo>
                  <a:pt x="2347494" y="932668"/>
                </a:lnTo>
                <a:lnTo>
                  <a:pt x="2379728" y="964073"/>
                </a:lnTo>
                <a:lnTo>
                  <a:pt x="2411550" y="995894"/>
                </a:lnTo>
                <a:lnTo>
                  <a:pt x="2442954" y="1028128"/>
                </a:lnTo>
                <a:lnTo>
                  <a:pt x="2473936" y="1060771"/>
                </a:lnTo>
                <a:lnTo>
                  <a:pt x="2504493" y="1093818"/>
                </a:lnTo>
                <a:lnTo>
                  <a:pt x="2534619" y="1127264"/>
                </a:lnTo>
                <a:lnTo>
                  <a:pt x="2564310" y="1161106"/>
                </a:lnTo>
                <a:lnTo>
                  <a:pt x="2593562" y="1195338"/>
                </a:lnTo>
                <a:lnTo>
                  <a:pt x="2622370" y="1229957"/>
                </a:lnTo>
                <a:lnTo>
                  <a:pt x="2650730" y="1264958"/>
                </a:lnTo>
                <a:lnTo>
                  <a:pt x="2678638" y="1300336"/>
                </a:lnTo>
                <a:lnTo>
                  <a:pt x="2706088" y="1336087"/>
                </a:lnTo>
                <a:lnTo>
                  <a:pt x="2733078" y="1372208"/>
                </a:lnTo>
                <a:lnTo>
                  <a:pt x="2759601" y="1408692"/>
                </a:lnTo>
                <a:lnTo>
                  <a:pt x="2785655" y="1445537"/>
                </a:lnTo>
                <a:lnTo>
                  <a:pt x="2811234" y="1482737"/>
                </a:lnTo>
                <a:lnTo>
                  <a:pt x="2836334" y="1520288"/>
                </a:lnTo>
                <a:lnTo>
                  <a:pt x="2860951" y="1558186"/>
                </a:lnTo>
                <a:lnTo>
                  <a:pt x="2885080" y="1596426"/>
                </a:lnTo>
                <a:lnTo>
                  <a:pt x="2908716" y="1635004"/>
                </a:lnTo>
                <a:lnTo>
                  <a:pt x="2931856" y="1673916"/>
                </a:lnTo>
                <a:lnTo>
                  <a:pt x="2954496" y="1713157"/>
                </a:lnTo>
                <a:lnTo>
                  <a:pt x="2976629" y="1752722"/>
                </a:lnTo>
                <a:lnTo>
                  <a:pt x="2998253" y="1792608"/>
                </a:lnTo>
                <a:lnTo>
                  <a:pt x="3019363" y="1832809"/>
                </a:lnTo>
                <a:lnTo>
                  <a:pt x="3039954" y="1873322"/>
                </a:lnTo>
                <a:lnTo>
                  <a:pt x="3060022" y="1914142"/>
                </a:lnTo>
                <a:lnTo>
                  <a:pt x="3079563" y="1955265"/>
                </a:lnTo>
                <a:lnTo>
                  <a:pt x="3098572" y="1996686"/>
                </a:lnTo>
                <a:lnTo>
                  <a:pt x="3117045" y="2038401"/>
                </a:lnTo>
                <a:lnTo>
                  <a:pt x="3134976" y="2080405"/>
                </a:lnTo>
                <a:lnTo>
                  <a:pt x="3152363" y="2122694"/>
                </a:lnTo>
                <a:lnTo>
                  <a:pt x="3169201" y="2165264"/>
                </a:lnTo>
                <a:lnTo>
                  <a:pt x="3185484" y="2208110"/>
                </a:lnTo>
                <a:lnTo>
                  <a:pt x="3201210" y="2251228"/>
                </a:lnTo>
                <a:lnTo>
                  <a:pt x="3216372" y="2294613"/>
                </a:lnTo>
                <a:lnTo>
                  <a:pt x="3230968" y="2338262"/>
                </a:lnTo>
                <a:lnTo>
                  <a:pt x="3244992" y="2382168"/>
                </a:lnTo>
                <a:lnTo>
                  <a:pt x="3258440" y="2426329"/>
                </a:lnTo>
                <a:lnTo>
                  <a:pt x="3271307" y="2470740"/>
                </a:lnTo>
                <a:lnTo>
                  <a:pt x="3283590" y="2515396"/>
                </a:lnTo>
                <a:lnTo>
                  <a:pt x="3295284" y="2560293"/>
                </a:lnTo>
                <a:lnTo>
                  <a:pt x="3306385" y="2605427"/>
                </a:lnTo>
                <a:lnTo>
                  <a:pt x="3316887" y="2650792"/>
                </a:lnTo>
                <a:lnTo>
                  <a:pt x="3326787" y="2696386"/>
                </a:lnTo>
                <a:lnTo>
                  <a:pt x="3336080" y="2742202"/>
                </a:lnTo>
                <a:lnTo>
                  <a:pt x="3344762" y="2788238"/>
                </a:lnTo>
                <a:lnTo>
                  <a:pt x="3352829" y="2834488"/>
                </a:lnTo>
                <a:lnTo>
                  <a:pt x="3360275" y="2880948"/>
                </a:lnTo>
                <a:lnTo>
                  <a:pt x="3367097" y="2927614"/>
                </a:lnTo>
                <a:lnTo>
                  <a:pt x="3373291" y="2974481"/>
                </a:lnTo>
                <a:lnTo>
                  <a:pt x="3378851" y="3021545"/>
                </a:lnTo>
                <a:lnTo>
                  <a:pt x="3383773" y="3068802"/>
                </a:lnTo>
                <a:lnTo>
                  <a:pt x="3388053" y="3116246"/>
                </a:lnTo>
                <a:lnTo>
                  <a:pt x="3391687" y="3163874"/>
                </a:lnTo>
                <a:lnTo>
                  <a:pt x="3394671" y="3211682"/>
                </a:lnTo>
                <a:lnTo>
                  <a:pt x="3396999" y="3259664"/>
                </a:lnTo>
                <a:lnTo>
                  <a:pt x="3398667" y="3307817"/>
                </a:lnTo>
                <a:lnTo>
                  <a:pt x="3399671" y="3356135"/>
                </a:lnTo>
                <a:lnTo>
                  <a:pt x="3400007" y="3404616"/>
                </a:lnTo>
                <a:lnTo>
                  <a:pt x="3399675" y="3452807"/>
                </a:lnTo>
                <a:lnTo>
                  <a:pt x="3398682" y="3500841"/>
                </a:lnTo>
                <a:lnTo>
                  <a:pt x="3397033" y="3548711"/>
                </a:lnTo>
                <a:lnTo>
                  <a:pt x="3394731" y="3596414"/>
                </a:lnTo>
                <a:lnTo>
                  <a:pt x="3391782" y="3643945"/>
                </a:lnTo>
                <a:lnTo>
                  <a:pt x="3388189" y="3691300"/>
                </a:lnTo>
                <a:lnTo>
                  <a:pt x="3383956" y="3738474"/>
                </a:lnTo>
                <a:lnTo>
                  <a:pt x="3379089" y="3785464"/>
                </a:lnTo>
                <a:lnTo>
                  <a:pt x="3373591" y="3832264"/>
                </a:lnTo>
                <a:lnTo>
                  <a:pt x="3367467" y="3878871"/>
                </a:lnTo>
                <a:lnTo>
                  <a:pt x="3360720" y="3925281"/>
                </a:lnTo>
                <a:lnTo>
                  <a:pt x="3353356" y="3971487"/>
                </a:lnTo>
                <a:lnTo>
                  <a:pt x="3345379" y="4017488"/>
                </a:lnTo>
                <a:lnTo>
                  <a:pt x="3336793" y="4063277"/>
                </a:lnTo>
                <a:lnTo>
                  <a:pt x="3327601" y="4108851"/>
                </a:lnTo>
                <a:lnTo>
                  <a:pt x="3317810" y="4154206"/>
                </a:lnTo>
                <a:lnTo>
                  <a:pt x="3307422" y="4199336"/>
                </a:lnTo>
                <a:lnTo>
                  <a:pt x="3296443" y="4244239"/>
                </a:lnTo>
                <a:lnTo>
                  <a:pt x="3284876" y="4288908"/>
                </a:lnTo>
                <a:lnTo>
                  <a:pt x="3272726" y="4333340"/>
                </a:lnTo>
                <a:lnTo>
                  <a:pt x="3259997" y="4377531"/>
                </a:lnTo>
                <a:lnTo>
                  <a:pt x="3246694" y="4421477"/>
                </a:lnTo>
                <a:lnTo>
                  <a:pt x="3232820" y="4465172"/>
                </a:lnTo>
                <a:lnTo>
                  <a:pt x="3218381" y="4508612"/>
                </a:lnTo>
                <a:lnTo>
                  <a:pt x="3203380" y="4551794"/>
                </a:lnTo>
                <a:lnTo>
                  <a:pt x="3187822" y="4594713"/>
                </a:lnTo>
                <a:lnTo>
                  <a:pt x="3171711" y="4637364"/>
                </a:lnTo>
                <a:lnTo>
                  <a:pt x="3155051" y="4679743"/>
                </a:lnTo>
                <a:lnTo>
                  <a:pt x="3137848" y="4721846"/>
                </a:lnTo>
                <a:lnTo>
                  <a:pt x="3120104" y="4763668"/>
                </a:lnTo>
                <a:lnTo>
                  <a:pt x="3101824" y="4805205"/>
                </a:lnTo>
                <a:lnTo>
                  <a:pt x="3083014" y="4846453"/>
                </a:lnTo>
                <a:lnTo>
                  <a:pt x="3063676" y="4887408"/>
                </a:lnTo>
                <a:lnTo>
                  <a:pt x="3043816" y="4928064"/>
                </a:lnTo>
                <a:lnTo>
                  <a:pt x="3023437" y="4968418"/>
                </a:lnTo>
                <a:lnTo>
                  <a:pt x="3002544" y="5008465"/>
                </a:lnTo>
                <a:lnTo>
                  <a:pt x="2981142" y="5048201"/>
                </a:lnTo>
                <a:lnTo>
                  <a:pt x="2959234" y="5087622"/>
                </a:lnTo>
                <a:lnTo>
                  <a:pt x="2936825" y="5126722"/>
                </a:lnTo>
                <a:lnTo>
                  <a:pt x="2913919" y="5165499"/>
                </a:lnTo>
                <a:lnTo>
                  <a:pt x="2890521" y="5203947"/>
                </a:lnTo>
                <a:lnTo>
                  <a:pt x="2866635" y="5242063"/>
                </a:lnTo>
                <a:lnTo>
                  <a:pt x="2842265" y="5279841"/>
                </a:lnTo>
                <a:lnTo>
                  <a:pt x="2817416" y="5317277"/>
                </a:lnTo>
                <a:lnTo>
                  <a:pt x="2792091" y="5354368"/>
                </a:lnTo>
                <a:lnTo>
                  <a:pt x="2766295" y="5391108"/>
                </a:lnTo>
                <a:lnTo>
                  <a:pt x="2740034" y="5427494"/>
                </a:lnTo>
                <a:lnTo>
                  <a:pt x="2713309" y="5463520"/>
                </a:lnTo>
                <a:lnTo>
                  <a:pt x="2686127" y="5499184"/>
                </a:lnTo>
                <a:lnTo>
                  <a:pt x="2658492" y="5534479"/>
                </a:lnTo>
                <a:lnTo>
                  <a:pt x="2630407" y="5569403"/>
                </a:lnTo>
                <a:lnTo>
                  <a:pt x="2601877" y="5603950"/>
                </a:lnTo>
                <a:lnTo>
                  <a:pt x="2572907" y="5638116"/>
                </a:lnTo>
                <a:lnTo>
                  <a:pt x="2543500" y="5671898"/>
                </a:lnTo>
                <a:lnTo>
                  <a:pt x="2513661" y="5705289"/>
                </a:lnTo>
                <a:lnTo>
                  <a:pt x="2483395" y="5738287"/>
                </a:lnTo>
                <a:lnTo>
                  <a:pt x="2452706" y="5770887"/>
                </a:lnTo>
                <a:lnTo>
                  <a:pt x="2421597" y="5803084"/>
                </a:lnTo>
                <a:lnTo>
                  <a:pt x="2390074" y="5834874"/>
                </a:lnTo>
                <a:lnTo>
                  <a:pt x="2358140" y="5866254"/>
                </a:lnTo>
                <a:lnTo>
                  <a:pt x="2325801" y="5897217"/>
                </a:lnTo>
                <a:lnTo>
                  <a:pt x="2293059" y="5927760"/>
                </a:lnTo>
                <a:lnTo>
                  <a:pt x="2259920" y="5957880"/>
                </a:lnTo>
                <a:lnTo>
                  <a:pt x="2226388" y="5987570"/>
                </a:lnTo>
                <a:lnTo>
                  <a:pt x="2192468" y="6016828"/>
                </a:lnTo>
                <a:lnTo>
                  <a:pt x="2158163" y="6045648"/>
                </a:lnTo>
                <a:lnTo>
                  <a:pt x="2123477" y="6074026"/>
                </a:lnTo>
                <a:lnTo>
                  <a:pt x="2088416" y="6101958"/>
                </a:lnTo>
                <a:lnTo>
                  <a:pt x="2052984" y="6129440"/>
                </a:lnTo>
                <a:lnTo>
                  <a:pt x="2017184" y="6156467"/>
                </a:lnTo>
                <a:lnTo>
                  <a:pt x="1981021" y="6183035"/>
                </a:lnTo>
                <a:lnTo>
                  <a:pt x="1944500" y="6209139"/>
                </a:lnTo>
                <a:lnTo>
                  <a:pt x="1907625" y="6234776"/>
                </a:lnTo>
                <a:lnTo>
                  <a:pt x="1870400" y="6259940"/>
                </a:lnTo>
                <a:lnTo>
                  <a:pt x="1832829" y="6284628"/>
                </a:lnTo>
                <a:lnTo>
                  <a:pt x="1794917" y="6308835"/>
                </a:lnTo>
                <a:lnTo>
                  <a:pt x="1756668" y="6332556"/>
                </a:lnTo>
                <a:lnTo>
                  <a:pt x="1718086" y="6355788"/>
                </a:lnTo>
                <a:lnTo>
                  <a:pt x="1679176" y="6378526"/>
                </a:lnTo>
                <a:lnTo>
                  <a:pt x="1639942" y="6400765"/>
                </a:lnTo>
                <a:lnTo>
                  <a:pt x="1600389" y="6422502"/>
                </a:lnTo>
                <a:lnTo>
                  <a:pt x="1560520" y="6443732"/>
                </a:lnTo>
                <a:lnTo>
                  <a:pt x="1520340" y="6464450"/>
                </a:lnTo>
                <a:lnTo>
                  <a:pt x="1479853" y="6484653"/>
                </a:lnTo>
                <a:lnTo>
                  <a:pt x="1439064" y="6504335"/>
                </a:lnTo>
                <a:lnTo>
                  <a:pt x="1397977" y="6523493"/>
                </a:lnTo>
                <a:lnTo>
                  <a:pt x="1356596" y="6542123"/>
                </a:lnTo>
                <a:lnTo>
                  <a:pt x="1314926" y="6560219"/>
                </a:lnTo>
                <a:lnTo>
                  <a:pt x="1272970" y="6577777"/>
                </a:lnTo>
                <a:lnTo>
                  <a:pt x="1230734" y="6594794"/>
                </a:lnTo>
                <a:lnTo>
                  <a:pt x="1188221" y="6611264"/>
                </a:lnTo>
                <a:lnTo>
                  <a:pt x="1145436" y="6627184"/>
                </a:lnTo>
                <a:lnTo>
                  <a:pt x="1102384" y="6642548"/>
                </a:lnTo>
                <a:lnTo>
                  <a:pt x="1059068" y="6657354"/>
                </a:lnTo>
                <a:lnTo>
                  <a:pt x="1015492" y="6671596"/>
                </a:lnTo>
                <a:lnTo>
                  <a:pt x="971662" y="6685269"/>
                </a:lnTo>
                <a:lnTo>
                  <a:pt x="927581" y="6698371"/>
                </a:lnTo>
                <a:lnTo>
                  <a:pt x="883254" y="6710895"/>
                </a:lnTo>
                <a:lnTo>
                  <a:pt x="838685" y="6722839"/>
                </a:lnTo>
                <a:lnTo>
                  <a:pt x="793879" y="6734197"/>
                </a:lnTo>
                <a:lnTo>
                  <a:pt x="748839" y="6744965"/>
                </a:lnTo>
                <a:lnTo>
                  <a:pt x="703570" y="6755139"/>
                </a:lnTo>
                <a:lnTo>
                  <a:pt x="658076" y="6764715"/>
                </a:lnTo>
                <a:lnTo>
                  <a:pt x="612363" y="6773688"/>
                </a:lnTo>
                <a:lnTo>
                  <a:pt x="566433" y="6782053"/>
                </a:lnTo>
                <a:lnTo>
                  <a:pt x="520291" y="6789807"/>
                </a:lnTo>
                <a:lnTo>
                  <a:pt x="473943" y="6796945"/>
                </a:lnTo>
                <a:lnTo>
                  <a:pt x="427391" y="6803463"/>
                </a:lnTo>
                <a:lnTo>
                  <a:pt x="380640" y="6809356"/>
                </a:lnTo>
                <a:lnTo>
                  <a:pt x="333695" y="6814621"/>
                </a:lnTo>
                <a:lnTo>
                  <a:pt x="286560" y="6819251"/>
                </a:lnTo>
                <a:lnTo>
                  <a:pt x="239239" y="6823245"/>
                </a:lnTo>
                <a:lnTo>
                  <a:pt x="191737" y="6826596"/>
                </a:lnTo>
                <a:lnTo>
                  <a:pt x="144057" y="6829300"/>
                </a:lnTo>
                <a:lnTo>
                  <a:pt x="96205" y="6831354"/>
                </a:lnTo>
                <a:lnTo>
                  <a:pt x="48184" y="6832753"/>
                </a:lnTo>
                <a:lnTo>
                  <a:pt x="0" y="6833492"/>
                </a:lnTo>
              </a:path>
            </a:pathLst>
          </a:custGeom>
          <a:noFill/>
          <a:ln w="6350">
            <a:solidFill>
              <a:srgbClr val="009999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itre 18">
            <a:extLst>
              <a:ext uri="{FF2B5EF4-FFF2-40B4-BE49-F238E27FC236}">
                <a16:creationId xmlns:a16="http://schemas.microsoft.com/office/drawing/2014/main" id="{25147748-B92E-5284-4E29-731026EB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08" y="30569"/>
            <a:ext cx="1655962" cy="652036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kumimoji="1" lang="en-GB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PLAN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88027687-C75E-E881-3F3B-0775A02238EF}"/>
              </a:ext>
            </a:extLst>
          </p:cNvPr>
          <p:cNvSpPr/>
          <p:nvPr/>
        </p:nvSpPr>
        <p:spPr>
          <a:xfrm>
            <a:off x="-1660859" y="1949889"/>
            <a:ext cx="2998977" cy="3012831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10EEC-0C3F-DB66-482E-5C41074E8140}"/>
              </a:ext>
            </a:extLst>
          </p:cNvPr>
          <p:cNvSpPr/>
          <p:nvPr/>
        </p:nvSpPr>
        <p:spPr>
          <a:xfrm>
            <a:off x="2686388" y="1348433"/>
            <a:ext cx="3456385" cy="85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schemeClr val="tx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BDAA0-C5F6-7BF6-9FCE-07236499CF7D}"/>
              </a:ext>
            </a:extLst>
          </p:cNvPr>
          <p:cNvSpPr/>
          <p:nvPr/>
        </p:nvSpPr>
        <p:spPr>
          <a:xfrm>
            <a:off x="2068012" y="2509066"/>
            <a:ext cx="5688632" cy="85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Méthodologie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66490D-6BB9-2D7B-4998-FB2B24893B54}"/>
              </a:ext>
            </a:extLst>
          </p:cNvPr>
          <p:cNvSpPr/>
          <p:nvPr/>
        </p:nvSpPr>
        <p:spPr>
          <a:xfrm>
            <a:off x="3189853" y="3672741"/>
            <a:ext cx="4824536" cy="85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Résultats et discussion</a:t>
            </a:r>
          </a:p>
        </p:txBody>
      </p:sp>
      <p:sp>
        <p:nvSpPr>
          <p:cNvPr id="16" name="Ellipse 11">
            <a:extLst>
              <a:ext uri="{FF2B5EF4-FFF2-40B4-BE49-F238E27FC236}">
                <a16:creationId xmlns:a16="http://schemas.microsoft.com/office/drawing/2014/main" id="{10A80058-42D1-CA31-EEFD-DA70AC4EBAB3}"/>
              </a:ext>
            </a:extLst>
          </p:cNvPr>
          <p:cNvSpPr/>
          <p:nvPr/>
        </p:nvSpPr>
        <p:spPr>
          <a:xfrm>
            <a:off x="2704948" y="1537467"/>
            <a:ext cx="577581" cy="5407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prstClr val="white"/>
                </a:solidFill>
                <a:latin typeface="Century" panose="020406040505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0A178-AD8E-0E80-6827-F9EB2D3983EB}"/>
              </a:ext>
            </a:extLst>
          </p:cNvPr>
          <p:cNvSpPr/>
          <p:nvPr/>
        </p:nvSpPr>
        <p:spPr>
          <a:xfrm>
            <a:off x="3046149" y="4830332"/>
            <a:ext cx="5544616" cy="85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Conclusion et recommandations</a:t>
            </a:r>
          </a:p>
        </p:txBody>
      </p:sp>
      <p:sp>
        <p:nvSpPr>
          <p:cNvPr id="20" name="Ellipse 11">
            <a:extLst>
              <a:ext uri="{FF2B5EF4-FFF2-40B4-BE49-F238E27FC236}">
                <a16:creationId xmlns:a16="http://schemas.microsoft.com/office/drawing/2014/main" id="{ADD86900-8A98-B1B2-D806-ACB24F1468B6}"/>
              </a:ext>
            </a:extLst>
          </p:cNvPr>
          <p:cNvSpPr/>
          <p:nvPr/>
        </p:nvSpPr>
        <p:spPr>
          <a:xfrm>
            <a:off x="3163159" y="2664948"/>
            <a:ext cx="577581" cy="5407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prstClr val="white"/>
                </a:solidFill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21" name="Ellipse 11">
            <a:extLst>
              <a:ext uri="{FF2B5EF4-FFF2-40B4-BE49-F238E27FC236}">
                <a16:creationId xmlns:a16="http://schemas.microsoft.com/office/drawing/2014/main" id="{460E9B90-637F-6836-72A3-7F62A4729F4E}"/>
              </a:ext>
            </a:extLst>
          </p:cNvPr>
          <p:cNvSpPr/>
          <p:nvPr/>
        </p:nvSpPr>
        <p:spPr>
          <a:xfrm>
            <a:off x="3070951" y="3792077"/>
            <a:ext cx="577581" cy="5407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000" b="1" dirty="0">
                <a:solidFill>
                  <a:prstClr val="white"/>
                </a:solidFill>
                <a:latin typeface="Century" panose="02040604050505020304" pitchFamily="18" charset="0"/>
              </a:rPr>
              <a:t>3</a:t>
            </a:r>
          </a:p>
        </p:txBody>
      </p:sp>
      <p:sp>
        <p:nvSpPr>
          <p:cNvPr id="22" name="Ellipse 11">
            <a:extLst>
              <a:ext uri="{FF2B5EF4-FFF2-40B4-BE49-F238E27FC236}">
                <a16:creationId xmlns:a16="http://schemas.microsoft.com/office/drawing/2014/main" id="{38580C24-ADCF-BC6F-2A8E-8EF91EBBB4D2}"/>
              </a:ext>
            </a:extLst>
          </p:cNvPr>
          <p:cNvSpPr/>
          <p:nvPr/>
        </p:nvSpPr>
        <p:spPr>
          <a:xfrm>
            <a:off x="2626270" y="4986214"/>
            <a:ext cx="577581" cy="5407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FR" sz="2400" b="1" dirty="0">
                <a:solidFill>
                  <a:prstClr val="white"/>
                </a:solidFill>
                <a:latin typeface="Century" panose="02040604050505020304" pitchFamily="18" charset="0"/>
              </a:rPr>
              <a:t>4</a:t>
            </a:r>
          </a:p>
        </p:txBody>
      </p:sp>
      <p:sp>
        <p:nvSpPr>
          <p:cNvPr id="6" name="Bande diagonale 60">
            <a:extLst>
              <a:ext uri="{FF2B5EF4-FFF2-40B4-BE49-F238E27FC236}">
                <a16:creationId xmlns:a16="http://schemas.microsoft.com/office/drawing/2014/main" id="{113250CE-DC0D-7C3C-0117-33015B2E8C36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CE0567F9-3C4E-1DE2-C25F-08A6D45AB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 animBg="1"/>
      <p:bldP spid="17" grpId="0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A8B05-E93B-3AE1-9B87-A34C54316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>
            <a:extLst>
              <a:ext uri="{FF2B5EF4-FFF2-40B4-BE49-F238E27FC236}">
                <a16:creationId xmlns:a16="http://schemas.microsoft.com/office/drawing/2014/main" id="{1194279F-11F8-DAA8-05BA-B6501CC2AE6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>
            <a:extLst>
              <a:ext uri="{FF2B5EF4-FFF2-40B4-BE49-F238E27FC236}">
                <a16:creationId xmlns:a16="http://schemas.microsoft.com/office/drawing/2014/main" id="{B3EF3474-7A8D-8113-ED42-DDB4502C1663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C5B1ABB0-F481-13FE-802D-67500539963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>
            <a:extLst>
              <a:ext uri="{FF2B5EF4-FFF2-40B4-BE49-F238E27FC236}">
                <a16:creationId xmlns:a16="http://schemas.microsoft.com/office/drawing/2014/main" id="{01A9E72B-9B6D-04A8-72E3-8730FF1704D0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A1AC1C-AD0C-2734-C45D-BFE4FDFE005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28B9BE9B-79F8-F61F-842D-2ECD1069149B}"/>
              </a:ext>
            </a:extLst>
          </p:cNvPr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ED5C07DE-6CCB-F834-E72B-FB30DEDF6F72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20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A8156083-29C4-688B-751B-5B780E83DD4C}"/>
              </a:ext>
            </a:extLst>
          </p:cNvPr>
          <p:cNvSpPr/>
          <p:nvPr/>
        </p:nvSpPr>
        <p:spPr>
          <a:xfrm>
            <a:off x="395840" y="893942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F5FE50-91C0-F24C-8D15-19CA0E1E2606}"/>
              </a:ext>
            </a:extLst>
          </p:cNvPr>
          <p:cNvSpPr/>
          <p:nvPr/>
        </p:nvSpPr>
        <p:spPr>
          <a:xfrm>
            <a:off x="1321037" y="541919"/>
            <a:ext cx="949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869240-9303-A6B5-C39A-64538F3ECB38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20C0A880-91ED-56BC-7D5F-B5A6F359362A}"/>
              </a:ext>
            </a:extLst>
          </p:cNvPr>
          <p:cNvSpPr/>
          <p:nvPr/>
        </p:nvSpPr>
        <p:spPr>
          <a:xfrm rot="10800000">
            <a:off x="10258484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24BC7-389C-2E69-DBE2-1FE5924742E1}"/>
              </a:ext>
            </a:extLst>
          </p:cNvPr>
          <p:cNvSpPr/>
          <p:nvPr/>
        </p:nvSpPr>
        <p:spPr>
          <a:xfrm>
            <a:off x="3609497" y="581924"/>
            <a:ext cx="1970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37673C38-B8B8-3B1A-D285-DD1CAC2BD663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BD8BDEF6-6A2D-5E35-D0C6-781BF2A1B192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574BF5E2-5B49-77F8-F766-7E4584F1FD7D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0C8A33-728A-F17F-D120-C6210C3C1588}"/>
              </a:ext>
            </a:extLst>
          </p:cNvPr>
          <p:cNvSpPr/>
          <p:nvPr/>
        </p:nvSpPr>
        <p:spPr>
          <a:xfrm>
            <a:off x="9438572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95DBA324-3CD5-500E-7617-0442F8D7514B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D420B77-CDC2-3412-F3DC-CCF5ADEDDD13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AA91246E-16E2-2B0B-F292-769C93676662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F235E5ED-E6BF-A211-38BE-CB833B909CC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EB662C69-6B99-034C-19F8-F786BA617F1E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7B5BD9-588D-26E7-02A8-B7AE8D6E7667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192B22C-4EB1-6E5D-C9B3-89FA7C5637E3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4123A7DF-4D6A-1B7C-556A-27F18C1D38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0775511"/>
                  </p:ext>
                </p:extLst>
              </p:nvPr>
            </p:nvGraphicFramePr>
            <p:xfrm>
              <a:off x="0" y="3429000"/>
              <a:ext cx="3710886" cy="2087372"/>
            </p:xfrm>
            <a:graphic>
              <a:graphicData uri="http://schemas.microsoft.com/office/powerpoint/2016/sectionzoom">
                <psez:sectionZm>
                  <psez:sectionZmObj sectionId="{91DFFCF8-6423-4C3F-ACCF-5A2B79E60E3C}">
                    <psez:zmPr id="{8D257EE5-0034-4DB9-A365-B173C3B17EBB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0886" cy="208737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Zoom de section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23A7DF-4D6A-1B7C-556A-27F18C1D38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429000"/>
                <a:ext cx="3710886" cy="2087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BF319032-3DE6-21E4-EDEB-8A1F67F382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5321398"/>
                  </p:ext>
                </p:extLst>
              </p:nvPr>
            </p:nvGraphicFramePr>
            <p:xfrm>
              <a:off x="2838890" y="3429000"/>
              <a:ext cx="3716539" cy="2090552"/>
            </p:xfrm>
            <a:graphic>
              <a:graphicData uri="http://schemas.microsoft.com/office/powerpoint/2016/sectionzoom">
                <psez:sectionZm>
                  <psez:sectionZmObj sectionId="{59287BC5-22E0-4C32-8D88-FAB70EE91B7E}">
                    <psez:zmPr id="{2F781B4E-3985-48AC-AFCD-97E5A9644A94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9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319032-3DE6-21E4-EDEB-8A1F67F382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890" y="3429000"/>
                <a:ext cx="3716539" cy="209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1324D41B-C7D2-8A7C-F5C8-B8A367B20F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2345354"/>
                  </p:ext>
                </p:extLst>
              </p:nvPr>
            </p:nvGraphicFramePr>
            <p:xfrm>
              <a:off x="5613308" y="3429000"/>
              <a:ext cx="3716537" cy="2090552"/>
            </p:xfrm>
            <a:graphic>
              <a:graphicData uri="http://schemas.microsoft.com/office/powerpoint/2016/sectionzoom">
                <psez:sectionZm>
                  <psez:sectionZmObj sectionId="{43DFC2E3-EAC2-48DE-BA7E-17E3E561E795}">
                    <psez:zmPr id="{65713F3B-59C0-4633-8A77-50835F3201F7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7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324D41B-C7D2-8A7C-F5C8-B8A367B20F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3308" y="3429000"/>
                <a:ext cx="3716537" cy="209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Zoom de section 9">
                <a:extLst>
                  <a:ext uri="{FF2B5EF4-FFF2-40B4-BE49-F238E27FC236}">
                    <a16:creationId xmlns:a16="http://schemas.microsoft.com/office/drawing/2014/main" id="{6336F7D2-67B5-F4EA-4CC1-65BF8B178C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5735803"/>
                  </p:ext>
                </p:extLst>
              </p:nvPr>
            </p:nvGraphicFramePr>
            <p:xfrm>
              <a:off x="8457851" y="3440289"/>
              <a:ext cx="3716537" cy="2090552"/>
            </p:xfrm>
            <a:graphic>
              <a:graphicData uri="http://schemas.microsoft.com/office/powerpoint/2016/sectionzoom">
                <psez:sectionZm>
                  <psez:sectionZmObj sectionId="{B1BFC884-5481-46E2-BD19-AED706DBD1E9}">
                    <psez:zmPr id="{9D12EC09-95BF-412C-8FE9-402C1F2A1E5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7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Zoom de section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36F7D2-67B5-F4EA-4CC1-65BF8B178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57851" y="3440289"/>
                <a:ext cx="3716537" cy="20905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C965E152-D482-6A55-219B-541C70E6CC9A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B84098D7-1CDE-F7A4-C176-2E273EC0D0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13631-B36E-45E9-A700-018D011BE8A9}"/>
              </a:ext>
            </a:extLst>
          </p:cNvPr>
          <p:cNvSpPr txBox="1"/>
          <p:nvPr/>
        </p:nvSpPr>
        <p:spPr>
          <a:xfrm>
            <a:off x="3609497" y="2855688"/>
            <a:ext cx="207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Approche</a:t>
            </a:r>
            <a:r>
              <a:rPr lang="en-GB" b="1" dirty="0"/>
              <a:t> convolutive </a:t>
            </a:r>
            <a:r>
              <a:rPr lang="en-GB" b="1" dirty="0" err="1"/>
              <a:t>directe</a:t>
            </a:r>
            <a:endParaRPr lang="fr-FR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32A908-0E81-43B0-8CF0-5056ACF6A4DB}"/>
              </a:ext>
            </a:extLst>
          </p:cNvPr>
          <p:cNvSpPr txBox="1"/>
          <p:nvPr/>
        </p:nvSpPr>
        <p:spPr>
          <a:xfrm>
            <a:off x="6454145" y="2853102"/>
            <a:ext cx="19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Architecture multi-</a:t>
            </a:r>
            <a:r>
              <a:rPr lang="en-GB" b="1" dirty="0" err="1"/>
              <a:t>échelles</a:t>
            </a:r>
            <a:endParaRPr lang="fr-F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A0689-B843-494E-9775-F62C3C8FE3D5}"/>
              </a:ext>
            </a:extLst>
          </p:cNvPr>
          <p:cNvSpPr txBox="1"/>
          <p:nvPr/>
        </p:nvSpPr>
        <p:spPr>
          <a:xfrm>
            <a:off x="8735139" y="2864643"/>
            <a:ext cx="297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Extraction de </a:t>
            </a:r>
            <a:r>
              <a:rPr lang="en-GB" b="1" dirty="0" err="1"/>
              <a:t>caractéristiques</a:t>
            </a:r>
            <a:r>
              <a:rPr lang="en-GB" b="1" dirty="0"/>
              <a:t> non-</a:t>
            </a:r>
            <a:r>
              <a:rPr lang="en-GB" b="1" dirty="0" err="1"/>
              <a:t>supervisée</a:t>
            </a:r>
            <a:endParaRPr lang="fr-F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1E785A-F3A7-4F59-95EC-9C18C223C3E1}"/>
              </a:ext>
            </a:extLst>
          </p:cNvPr>
          <p:cNvSpPr txBox="1"/>
          <p:nvPr/>
        </p:nvSpPr>
        <p:spPr>
          <a:xfrm>
            <a:off x="825059" y="2738763"/>
            <a:ext cx="19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Modélisation</a:t>
            </a:r>
            <a:r>
              <a:rPr lang="en-GB" b="1" dirty="0"/>
              <a:t> locale</a:t>
            </a:r>
            <a:endParaRPr lang="fr-FR" b="1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0833A618-C2DA-4A68-A157-533AFAE2F04E}"/>
              </a:ext>
            </a:extLst>
          </p:cNvPr>
          <p:cNvSpPr/>
          <p:nvPr/>
        </p:nvSpPr>
        <p:spPr>
          <a:xfrm rot="16200000">
            <a:off x="7199140" y="-1264246"/>
            <a:ext cx="477108" cy="7407459"/>
          </a:xfrm>
          <a:prstGeom prst="rightBrace">
            <a:avLst>
              <a:gd name="adj1" fmla="val 82105"/>
              <a:gd name="adj2" fmla="val 51440"/>
            </a:avLst>
          </a:prstGeom>
          <a:ln w="76200">
            <a:solidFill>
              <a:srgbClr val="14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D09C60-6D0C-4868-A679-15F892AC43AB}"/>
              </a:ext>
            </a:extLst>
          </p:cNvPr>
          <p:cNvGrpSpPr/>
          <p:nvPr/>
        </p:nvGrpSpPr>
        <p:grpSpPr>
          <a:xfrm>
            <a:off x="5787547" y="1469350"/>
            <a:ext cx="3491472" cy="749271"/>
            <a:chOff x="5835665" y="2032352"/>
            <a:chExt cx="3491472" cy="7492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830C74-A09C-4433-B91A-64B211FA6711}"/>
                </a:ext>
              </a:extLst>
            </p:cNvPr>
            <p:cNvSpPr/>
            <p:nvPr/>
          </p:nvSpPr>
          <p:spPr>
            <a:xfrm>
              <a:off x="6881977" y="2412209"/>
              <a:ext cx="1493520" cy="36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21">
              <a:extLst>
                <a:ext uri="{FF2B5EF4-FFF2-40B4-BE49-F238E27FC236}">
                  <a16:creationId xmlns:a16="http://schemas.microsoft.com/office/drawing/2014/main" id="{142E06BE-ED5F-457D-A1FE-5566FFE791DB}"/>
                </a:ext>
              </a:extLst>
            </p:cNvPr>
            <p:cNvSpPr/>
            <p:nvPr/>
          </p:nvSpPr>
          <p:spPr>
            <a:xfrm>
              <a:off x="5835665" y="2032352"/>
              <a:ext cx="3491472" cy="741394"/>
            </a:xfrm>
            <a:prstGeom prst="roundRect">
              <a:avLst/>
            </a:prstGeom>
            <a:solidFill>
              <a:srgbClr val="99B7BA">
                <a:alpha val="15000"/>
              </a:srgbClr>
            </a:solidFill>
            <a:ln>
              <a:solidFill>
                <a:srgbClr val="00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Apprentissage profond</a:t>
              </a:r>
            </a:p>
          </p:txBody>
        </p:sp>
      </p:grp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B049C27-2859-4702-80B3-AB5530551076}"/>
              </a:ext>
            </a:extLst>
          </p:cNvPr>
          <p:cNvSpPr/>
          <p:nvPr/>
        </p:nvSpPr>
        <p:spPr>
          <a:xfrm rot="16200000">
            <a:off x="1598812" y="1488788"/>
            <a:ext cx="369089" cy="2009415"/>
          </a:xfrm>
          <a:prstGeom prst="rightBrace">
            <a:avLst>
              <a:gd name="adj1" fmla="val 82105"/>
              <a:gd name="adj2" fmla="val 51440"/>
            </a:avLst>
          </a:prstGeom>
          <a:ln w="76200">
            <a:solidFill>
              <a:srgbClr val="14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D87CA-C985-4D0A-B025-944CD7FC9123}"/>
              </a:ext>
            </a:extLst>
          </p:cNvPr>
          <p:cNvGrpSpPr/>
          <p:nvPr/>
        </p:nvGrpSpPr>
        <p:grpSpPr>
          <a:xfrm>
            <a:off x="710111" y="1522041"/>
            <a:ext cx="2189012" cy="761418"/>
            <a:chOff x="758229" y="2085043"/>
            <a:chExt cx="2189012" cy="7614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64BE3D-DAF7-4ABD-9BC0-2B3A674A8C2C}"/>
                </a:ext>
              </a:extLst>
            </p:cNvPr>
            <p:cNvSpPr/>
            <p:nvPr/>
          </p:nvSpPr>
          <p:spPr>
            <a:xfrm>
              <a:off x="1048930" y="2477047"/>
              <a:ext cx="1493520" cy="36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 : coins arrondis 21">
              <a:extLst>
                <a:ext uri="{FF2B5EF4-FFF2-40B4-BE49-F238E27FC236}">
                  <a16:creationId xmlns:a16="http://schemas.microsoft.com/office/drawing/2014/main" id="{288C768D-4B23-4CF2-AB2C-3E9FBE2FD208}"/>
                </a:ext>
              </a:extLst>
            </p:cNvPr>
            <p:cNvSpPr/>
            <p:nvPr/>
          </p:nvSpPr>
          <p:spPr>
            <a:xfrm>
              <a:off x="758229" y="2085043"/>
              <a:ext cx="2189012" cy="741394"/>
            </a:xfrm>
            <a:prstGeom prst="roundRect">
              <a:avLst/>
            </a:prstGeom>
            <a:solidFill>
              <a:srgbClr val="99B7BA">
                <a:alpha val="15000"/>
              </a:srgbClr>
            </a:solidFill>
            <a:ln>
              <a:solidFill>
                <a:srgbClr val="00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Chimiométrie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724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38" grpId="0"/>
      <p:bldP spid="39" grpId="0"/>
      <p:bldP spid="40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A8B05-E93B-3AE1-9B87-A34C54316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>
            <a:extLst>
              <a:ext uri="{FF2B5EF4-FFF2-40B4-BE49-F238E27FC236}">
                <a16:creationId xmlns:a16="http://schemas.microsoft.com/office/drawing/2014/main" id="{1194279F-11F8-DAA8-05BA-B6501CC2AE6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>
            <a:extLst>
              <a:ext uri="{FF2B5EF4-FFF2-40B4-BE49-F238E27FC236}">
                <a16:creationId xmlns:a16="http://schemas.microsoft.com/office/drawing/2014/main" id="{B3EF3474-7A8D-8113-ED42-DDB4502C1663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C5B1ABB0-F481-13FE-802D-67500539963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>
            <a:extLst>
              <a:ext uri="{FF2B5EF4-FFF2-40B4-BE49-F238E27FC236}">
                <a16:creationId xmlns:a16="http://schemas.microsoft.com/office/drawing/2014/main" id="{01A9E72B-9B6D-04A8-72E3-8730FF1704D0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A1AC1C-AD0C-2734-C45D-BFE4FDFE005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28B9BE9B-79F8-F61F-842D-2ECD1069149B}"/>
              </a:ext>
            </a:extLst>
          </p:cNvPr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ED5C07DE-6CCB-F834-E72B-FB30DEDF6F72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21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A8156083-29C4-688B-751B-5B780E83DD4C}"/>
              </a:ext>
            </a:extLst>
          </p:cNvPr>
          <p:cNvSpPr/>
          <p:nvPr/>
        </p:nvSpPr>
        <p:spPr>
          <a:xfrm>
            <a:off x="395840" y="893942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F5FE50-91C0-F24C-8D15-19CA0E1E2606}"/>
              </a:ext>
            </a:extLst>
          </p:cNvPr>
          <p:cNvSpPr/>
          <p:nvPr/>
        </p:nvSpPr>
        <p:spPr>
          <a:xfrm>
            <a:off x="1321037" y="541919"/>
            <a:ext cx="949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869240-9303-A6B5-C39A-64538F3ECB38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20C0A880-91ED-56BC-7D5F-B5A6F359362A}"/>
              </a:ext>
            </a:extLst>
          </p:cNvPr>
          <p:cNvSpPr/>
          <p:nvPr/>
        </p:nvSpPr>
        <p:spPr>
          <a:xfrm rot="10800000">
            <a:off x="10258484" y="110312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24BC7-389C-2E69-DBE2-1FE5924742E1}"/>
              </a:ext>
            </a:extLst>
          </p:cNvPr>
          <p:cNvSpPr/>
          <p:nvPr/>
        </p:nvSpPr>
        <p:spPr>
          <a:xfrm>
            <a:off x="3609497" y="581924"/>
            <a:ext cx="1970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37673C38-B8B8-3B1A-D285-DD1CAC2BD663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BD8BDEF6-6A2D-5E35-D0C6-781BF2A1B192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574BF5E2-5B49-77F8-F766-7E4584F1FD7D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0C8A33-728A-F17F-D120-C6210C3C1588}"/>
              </a:ext>
            </a:extLst>
          </p:cNvPr>
          <p:cNvSpPr/>
          <p:nvPr/>
        </p:nvSpPr>
        <p:spPr>
          <a:xfrm>
            <a:off x="9438572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95DBA324-3CD5-500E-7617-0442F8D7514B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D420B77-CDC2-3412-F3DC-CCF5ADEDDD13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AA91246E-16E2-2B0B-F292-769C93676662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F235E5ED-E6BF-A211-38BE-CB833B909CC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EB662C69-6B99-034C-19F8-F786BA617F1E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7B5BD9-588D-26E7-02A8-B7AE8D6E7667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192B22C-4EB1-6E5D-C9B3-89FA7C5637E3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4123A7DF-4D6A-1B7C-556A-27F18C1D38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3429000"/>
              <a:ext cx="3710886" cy="2087372"/>
            </p:xfrm>
            <a:graphic>
              <a:graphicData uri="http://schemas.microsoft.com/office/powerpoint/2016/sectionzoom">
                <psez:sectionZm>
                  <psez:sectionZmObj sectionId="{91DFFCF8-6423-4C3F-ACCF-5A2B79E60E3C}">
                    <psez:zmPr id="{8D257EE5-0034-4DB9-A365-B173C3B17EBB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0886" cy="208737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Zoom de section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23A7DF-4D6A-1B7C-556A-27F18C1D38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429000"/>
                <a:ext cx="3710886" cy="2087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BF319032-3DE6-21E4-EDEB-8A1F67F382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8890" y="3429000"/>
              <a:ext cx="3716539" cy="2090552"/>
            </p:xfrm>
            <a:graphic>
              <a:graphicData uri="http://schemas.microsoft.com/office/powerpoint/2016/sectionzoom">
                <psez:sectionZm>
                  <psez:sectionZmObj sectionId="{59287BC5-22E0-4C32-8D88-FAB70EE91B7E}">
                    <psez:zmPr id="{2F781B4E-3985-48AC-AFCD-97E5A9644A94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9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319032-3DE6-21E4-EDEB-8A1F67F382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890" y="3429000"/>
                <a:ext cx="3716539" cy="209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1324D41B-C7D2-8A7C-F5C8-B8A367B20F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13308" y="3429000"/>
              <a:ext cx="3716537" cy="2090552"/>
            </p:xfrm>
            <a:graphic>
              <a:graphicData uri="http://schemas.microsoft.com/office/powerpoint/2016/sectionzoom">
                <psez:sectionZm>
                  <psez:sectionZmObj sectionId="{43DFC2E3-EAC2-48DE-BA7E-17E3E561E795}">
                    <psez:zmPr id="{65713F3B-59C0-4633-8A77-50835F3201F7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7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324D41B-C7D2-8A7C-F5C8-B8A367B20F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3308" y="3429000"/>
                <a:ext cx="3716537" cy="209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Zoom de section 9">
                <a:extLst>
                  <a:ext uri="{FF2B5EF4-FFF2-40B4-BE49-F238E27FC236}">
                    <a16:creationId xmlns:a16="http://schemas.microsoft.com/office/drawing/2014/main" id="{6336F7D2-67B5-F4EA-4CC1-65BF8B178C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57851" y="3440289"/>
              <a:ext cx="3716537" cy="2090552"/>
            </p:xfrm>
            <a:graphic>
              <a:graphicData uri="http://schemas.microsoft.com/office/powerpoint/2016/sectionzoom">
                <psez:sectionZm>
                  <psez:sectionZmObj sectionId="{B1BFC884-5481-46E2-BD19-AED706DBD1E9}">
                    <psez:zmPr id="{9D12EC09-95BF-412C-8FE9-402C1F2A1E5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16537" cy="209055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Zoom de section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36F7D2-67B5-F4EA-4CC1-65BF8B178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57851" y="3440289"/>
                <a:ext cx="3716537" cy="20905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C965E152-D482-6A55-219B-541C70E6CC9A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B84098D7-1CDE-F7A4-C176-2E273EC0D0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76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C7AE3046-AB4C-46CC-BF2C-57EDDE5752EB}"/>
              </a:ext>
            </a:extLst>
          </p:cNvPr>
          <p:cNvSpPr/>
          <p:nvPr/>
        </p:nvSpPr>
        <p:spPr>
          <a:xfrm>
            <a:off x="3238501" y="571501"/>
            <a:ext cx="5714998" cy="5714998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B7821D-16BB-4F3F-B269-77AE72243834}"/>
              </a:ext>
            </a:extLst>
          </p:cNvPr>
          <p:cNvSpPr txBox="1"/>
          <p:nvPr/>
        </p:nvSpPr>
        <p:spPr>
          <a:xfrm>
            <a:off x="4336026" y="2330245"/>
            <a:ext cx="3657600" cy="215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2FBE16-4F89-4A60-80E5-BBA925F3B9F6}"/>
              </a:ext>
            </a:extLst>
          </p:cNvPr>
          <p:cNvSpPr txBox="1"/>
          <p:nvPr/>
        </p:nvSpPr>
        <p:spPr>
          <a:xfrm>
            <a:off x="3238501" y="2945212"/>
            <a:ext cx="571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5400" b="1" dirty="0">
                <a:latin typeface="Century Gothic" panose="020B0502020202020204" pitchFamily="34" charset="0"/>
              </a:rPr>
              <a:t>kNN-LWPLSR</a:t>
            </a:r>
            <a:endParaRPr lang="fr-MA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23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06134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0248251" y="114582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" y="6242967"/>
            <a:ext cx="534542" cy="516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52072D-BED7-4830-BBAF-9E91624742C7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084D8-F09E-4B67-89DC-8B832AA132AA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B50D2-9064-42EF-9D05-6C31AD636BD5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8DB954-1BA6-4BF6-9DB1-FC4257C3BA3C}"/>
              </a:ext>
            </a:extLst>
          </p:cNvPr>
          <p:cNvSpPr/>
          <p:nvPr/>
        </p:nvSpPr>
        <p:spPr>
          <a:xfrm>
            <a:off x="3784933" y="581924"/>
            <a:ext cx="161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 : coins arrondis 21">
            <a:extLst>
              <a:ext uri="{FF2B5EF4-FFF2-40B4-BE49-F238E27FC236}">
                <a16:creationId xmlns:a16="http://schemas.microsoft.com/office/drawing/2014/main" id="{29CB2DBF-7769-48DF-973B-F3A30BD612CF}"/>
              </a:ext>
            </a:extLst>
          </p:cNvPr>
          <p:cNvSpPr/>
          <p:nvPr/>
        </p:nvSpPr>
        <p:spPr>
          <a:xfrm>
            <a:off x="345168" y="1444338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kNN-LWPLSR</a:t>
            </a:r>
          </a:p>
        </p:txBody>
      </p:sp>
      <p:sp>
        <p:nvSpPr>
          <p:cNvPr id="36" name="Organigramme : Connecteur 3">
            <a:extLst>
              <a:ext uri="{FF2B5EF4-FFF2-40B4-BE49-F238E27FC236}">
                <a16:creationId xmlns:a16="http://schemas.microsoft.com/office/drawing/2014/main" id="{0B77C85B-45CB-4266-8F63-EA1924284554}"/>
              </a:ext>
            </a:extLst>
          </p:cNvPr>
          <p:cNvSpPr/>
          <p:nvPr/>
        </p:nvSpPr>
        <p:spPr>
          <a:xfrm>
            <a:off x="-2005781" y="-4672781"/>
            <a:ext cx="16203562" cy="16203562"/>
          </a:xfrm>
          <a:prstGeom prst="flowChartConnector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9026FB-4DE5-4BD0-95BE-83C2B2A02787}"/>
              </a:ext>
            </a:extLst>
          </p:cNvPr>
          <p:cNvSpPr txBox="1"/>
          <p:nvPr/>
        </p:nvSpPr>
        <p:spPr>
          <a:xfrm>
            <a:off x="744453" y="3252002"/>
            <a:ext cx="2097068" cy="646986"/>
          </a:xfrm>
          <a:prstGeom prst="roundRect">
            <a:avLst/>
          </a:prstGeom>
          <a:solidFill>
            <a:srgbClr val="6DBCD1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PLSR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4A5806-5B1D-43DA-8E0E-CD37F25D940D}"/>
              </a:ext>
            </a:extLst>
          </p:cNvPr>
          <p:cNvSpPr txBox="1"/>
          <p:nvPr/>
        </p:nvSpPr>
        <p:spPr>
          <a:xfrm>
            <a:off x="4650223" y="2453206"/>
            <a:ext cx="2097068" cy="646986"/>
          </a:xfrm>
          <a:prstGeom prst="roundRect">
            <a:avLst/>
          </a:prstGeom>
          <a:solidFill>
            <a:srgbClr val="6DBCD1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LWPLSR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7EA8D1-1E98-450A-85F4-7C8FA1748CC8}"/>
              </a:ext>
            </a:extLst>
          </p:cNvPr>
          <p:cNvSpPr txBox="1"/>
          <p:nvPr/>
        </p:nvSpPr>
        <p:spPr>
          <a:xfrm>
            <a:off x="8272891" y="1727963"/>
            <a:ext cx="2893796" cy="646986"/>
          </a:xfrm>
          <a:prstGeom prst="roundRect">
            <a:avLst/>
          </a:prstGeom>
          <a:solidFill>
            <a:srgbClr val="6DBCD1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kNN-LWPLSR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337A84-70F5-440D-BFE7-68C87E30AC81}"/>
              </a:ext>
            </a:extLst>
          </p:cNvPr>
          <p:cNvSpPr txBox="1"/>
          <p:nvPr/>
        </p:nvSpPr>
        <p:spPr>
          <a:xfrm>
            <a:off x="326197" y="4194069"/>
            <a:ext cx="3081807" cy="923330"/>
          </a:xfrm>
          <a:prstGeom prst="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Crée un seul modèle linéaire pour toutes les données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812695-48C6-4657-A719-9FF83D6BABD1}"/>
              </a:ext>
            </a:extLst>
          </p:cNvPr>
          <p:cNvSpPr txBox="1"/>
          <p:nvPr/>
        </p:nvSpPr>
        <p:spPr>
          <a:xfrm>
            <a:off x="4199057" y="4793428"/>
            <a:ext cx="299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Construit un modèle en donnant plus de poids aux échantillons similaires (proches)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AF66F5-5BD0-42CB-B982-573EB3A922FC}"/>
              </a:ext>
            </a:extLst>
          </p:cNvPr>
          <p:cNvSpPr txBox="1"/>
          <p:nvPr/>
        </p:nvSpPr>
        <p:spPr>
          <a:xfrm>
            <a:off x="4110145" y="3524118"/>
            <a:ext cx="3177226" cy="646331"/>
          </a:xfrm>
          <a:prstGeom prst="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dk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sz="1800" dirty="0"/>
              <a:t>Pour chaque nouvelle observation</a:t>
            </a:r>
            <a:endParaRPr lang="fr-FR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3109E02-CE96-4D44-B83F-186EA6B15A09}"/>
              </a:ext>
            </a:extLst>
          </p:cNvPr>
          <p:cNvCxnSpPr>
            <a:stCxn id="102" idx="2"/>
            <a:endCxn id="96" idx="0"/>
          </p:cNvCxnSpPr>
          <p:nvPr/>
        </p:nvCxnSpPr>
        <p:spPr>
          <a:xfrm>
            <a:off x="5698758" y="4170449"/>
            <a:ext cx="0" cy="62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EEFF10A-2623-4BD6-B63D-368709D908DB}"/>
              </a:ext>
            </a:extLst>
          </p:cNvPr>
          <p:cNvSpPr txBox="1"/>
          <p:nvPr/>
        </p:nvSpPr>
        <p:spPr>
          <a:xfrm>
            <a:off x="8100869" y="2833840"/>
            <a:ext cx="3177226" cy="646331"/>
          </a:xfrm>
          <a:prstGeom prst="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dk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sz="1800" dirty="0"/>
              <a:t>Pour chaque nouvelle observation</a:t>
            </a:r>
            <a:endParaRPr lang="fr-FR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CFBCEF-6886-44E0-81DA-C6322D936DB1}"/>
              </a:ext>
            </a:extLst>
          </p:cNvPr>
          <p:cNvSpPr txBox="1"/>
          <p:nvPr/>
        </p:nvSpPr>
        <p:spPr>
          <a:xfrm>
            <a:off x="8131176" y="3942207"/>
            <a:ext cx="3177226" cy="830997"/>
          </a:xfrm>
          <a:prstGeom prst="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dk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sz="1600" b="1" dirty="0"/>
              <a:t>Sélectionne</a:t>
            </a:r>
            <a:r>
              <a:rPr lang="fr-FR" sz="1600" dirty="0"/>
              <a:t> uniquement un voisinage de k </a:t>
            </a:r>
            <a:r>
              <a:rPr lang="en-GB" sz="1600" dirty="0"/>
              <a:t>plus </a:t>
            </a:r>
            <a:r>
              <a:rPr lang="en-GB" sz="1600" dirty="0" err="1"/>
              <a:t>proches</a:t>
            </a:r>
            <a:r>
              <a:rPr lang="en-GB" sz="1600" dirty="0"/>
              <a:t> </a:t>
            </a:r>
            <a:r>
              <a:rPr lang="en-GB" sz="1600" dirty="0" err="1"/>
              <a:t>voisins</a:t>
            </a:r>
            <a:r>
              <a:rPr lang="en-GB" sz="1600" dirty="0"/>
              <a:t> (kNN)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AE818C-D137-4F3A-99A7-6D86CE799942}"/>
              </a:ext>
            </a:extLst>
          </p:cNvPr>
          <p:cNvSpPr txBox="1"/>
          <p:nvPr/>
        </p:nvSpPr>
        <p:spPr>
          <a:xfrm>
            <a:off x="8131176" y="5271459"/>
            <a:ext cx="31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Construit un modèle LWPLSR sur ce voisinage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E4E8D4-6343-43D5-A212-813787E40A9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9719789" y="4773204"/>
            <a:ext cx="0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6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2" grpId="0" animBg="1"/>
      <p:bldP spid="33" grpId="0" animBg="1"/>
      <p:bldP spid="41" grpId="0"/>
      <p:bldP spid="42" grpId="0"/>
      <p:bldP spid="43" grpId="0"/>
      <p:bldP spid="44" grpId="0"/>
      <p:bldP spid="34" grpId="0" animBg="1"/>
      <p:bldP spid="46" grpId="0" animBg="1"/>
      <p:bldP spid="78" grpId="0" animBg="1"/>
      <p:bldP spid="94" grpId="0" animBg="1"/>
      <p:bldP spid="95" grpId="0" animBg="1"/>
      <p:bldP spid="96" grpId="0"/>
      <p:bldP spid="102" grpId="0" animBg="1"/>
      <p:bldP spid="107" grpId="0" animBg="1"/>
      <p:bldP spid="109" grpId="0" animBg="1"/>
      <p:bldP spid="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C7AE3046-AB4C-46CC-BF2C-57EDDE5752EB}"/>
              </a:ext>
            </a:extLst>
          </p:cNvPr>
          <p:cNvSpPr/>
          <p:nvPr/>
        </p:nvSpPr>
        <p:spPr>
          <a:xfrm>
            <a:off x="3238501" y="571501"/>
            <a:ext cx="5714998" cy="5714998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B7821D-16BB-4F3F-B269-77AE72243834}"/>
              </a:ext>
            </a:extLst>
          </p:cNvPr>
          <p:cNvSpPr txBox="1"/>
          <p:nvPr/>
        </p:nvSpPr>
        <p:spPr>
          <a:xfrm>
            <a:off x="4336026" y="2330245"/>
            <a:ext cx="3657600" cy="215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2FBE16-4F89-4A60-80E5-BBA925F3B9F6}"/>
              </a:ext>
            </a:extLst>
          </p:cNvPr>
          <p:cNvSpPr txBox="1"/>
          <p:nvPr/>
        </p:nvSpPr>
        <p:spPr>
          <a:xfrm>
            <a:off x="3238501" y="2967335"/>
            <a:ext cx="571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5400" b="1" dirty="0">
                <a:latin typeface="Century Gothic" panose="020B0502020202020204" pitchFamily="34" charset="0"/>
              </a:rPr>
              <a:t>1D-CNN</a:t>
            </a:r>
            <a:endParaRPr lang="fr-M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25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06134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0248251" y="114582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" y="6267328"/>
            <a:ext cx="534542" cy="516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52072D-BED7-4830-BBAF-9E91624742C7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084D8-F09E-4B67-89DC-8B832AA132AA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B50D2-9064-42EF-9D05-6C31AD636BD5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8DB954-1BA6-4BF6-9DB1-FC4257C3BA3C}"/>
              </a:ext>
            </a:extLst>
          </p:cNvPr>
          <p:cNvSpPr/>
          <p:nvPr/>
        </p:nvSpPr>
        <p:spPr>
          <a:xfrm>
            <a:off x="3784933" y="581924"/>
            <a:ext cx="161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760E84-D481-483E-855B-08213BE5BDF2}"/>
              </a:ext>
            </a:extLst>
          </p:cNvPr>
          <p:cNvSpPr txBox="1"/>
          <p:nvPr/>
        </p:nvSpPr>
        <p:spPr>
          <a:xfrm>
            <a:off x="2508801" y="2502588"/>
            <a:ext cx="4623368" cy="783193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Extraire des caractéristiques avec des convolutions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BCDA4-ADF9-47E3-97B9-F21668C1F3D7}"/>
              </a:ext>
            </a:extLst>
          </p:cNvPr>
          <p:cNvSpPr txBox="1"/>
          <p:nvPr/>
        </p:nvSpPr>
        <p:spPr>
          <a:xfrm>
            <a:off x="1077681" y="3805588"/>
            <a:ext cx="5523148" cy="442674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Concaténer les sorties des différents filtres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E398E-A369-4060-99A3-22481729E7F4}"/>
              </a:ext>
            </a:extLst>
          </p:cNvPr>
          <p:cNvSpPr txBox="1"/>
          <p:nvPr/>
        </p:nvSpPr>
        <p:spPr>
          <a:xfrm>
            <a:off x="3301376" y="4845188"/>
            <a:ext cx="2917788" cy="442674"/>
          </a:xfrm>
          <a:prstGeom prst="round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Faire la régression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B74A33-ACD4-4C19-9855-E179FBD5A532}"/>
              </a:ext>
            </a:extLst>
          </p:cNvPr>
          <p:cNvCxnSpPr>
            <a:cxnSpLocks/>
          </p:cNvCxnSpPr>
          <p:nvPr/>
        </p:nvCxnSpPr>
        <p:spPr>
          <a:xfrm flipH="1">
            <a:off x="7258051" y="2783840"/>
            <a:ext cx="1052829" cy="110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863AAE-58AB-4451-BEE2-4ED0380D0BB4}"/>
              </a:ext>
            </a:extLst>
          </p:cNvPr>
          <p:cNvCxnSpPr>
            <a:cxnSpLocks/>
          </p:cNvCxnSpPr>
          <p:nvPr/>
        </p:nvCxnSpPr>
        <p:spPr>
          <a:xfrm flipH="1">
            <a:off x="6750149" y="3517072"/>
            <a:ext cx="1560731" cy="4888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BC461E-763D-4F47-8980-0EB598F79601}"/>
              </a:ext>
            </a:extLst>
          </p:cNvPr>
          <p:cNvCxnSpPr>
            <a:cxnSpLocks/>
          </p:cNvCxnSpPr>
          <p:nvPr/>
        </p:nvCxnSpPr>
        <p:spPr>
          <a:xfrm flipH="1">
            <a:off x="6345044" y="4490968"/>
            <a:ext cx="1965836" cy="575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Rectangle : coins arrondis 21">
            <a:extLst>
              <a:ext uri="{FF2B5EF4-FFF2-40B4-BE49-F238E27FC236}">
                <a16:creationId xmlns:a16="http://schemas.microsoft.com/office/drawing/2014/main" id="{E1384E09-C1E7-48A5-A04D-150E1ACC74A0}"/>
              </a:ext>
            </a:extLst>
          </p:cNvPr>
          <p:cNvSpPr/>
          <p:nvPr/>
        </p:nvSpPr>
        <p:spPr>
          <a:xfrm>
            <a:off x="420128" y="1566915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1D-CNN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25AB7-5241-49A7-82C7-A6C96282AA0E}"/>
              </a:ext>
            </a:extLst>
          </p:cNvPr>
          <p:cNvSpPr txBox="1"/>
          <p:nvPr/>
        </p:nvSpPr>
        <p:spPr>
          <a:xfrm>
            <a:off x="6750149" y="6178971"/>
            <a:ext cx="552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Architecture simplifiée du modèle 1D-CNN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E104AB-DD18-4661-8882-A36B49E9A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20" y="1590665"/>
            <a:ext cx="2561506" cy="4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7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2" grpId="0" animBg="1"/>
      <p:bldP spid="33" grpId="0" animBg="1"/>
      <p:bldP spid="41" grpId="0"/>
      <p:bldP spid="42" grpId="0"/>
      <p:bldP spid="43" grpId="0"/>
      <p:bldP spid="44" grpId="0"/>
      <p:bldP spid="34" grpId="0" animBg="1"/>
      <p:bldP spid="35" grpId="0" animBg="1"/>
      <p:bldP spid="36" grpId="0" animBg="1"/>
      <p:bldP spid="40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26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06134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0248251" y="114582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0" y="6274716"/>
            <a:ext cx="534542" cy="516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52072D-BED7-4830-BBAF-9E91624742C7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084D8-F09E-4B67-89DC-8B832AA132AA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B50D2-9064-42EF-9D05-6C31AD636BD5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8DB954-1BA6-4BF6-9DB1-FC4257C3BA3C}"/>
              </a:ext>
            </a:extLst>
          </p:cNvPr>
          <p:cNvSpPr/>
          <p:nvPr/>
        </p:nvSpPr>
        <p:spPr>
          <a:xfrm>
            <a:off x="3784933" y="581924"/>
            <a:ext cx="161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 : coins arrondis 21">
            <a:extLst>
              <a:ext uri="{FF2B5EF4-FFF2-40B4-BE49-F238E27FC236}">
                <a16:creationId xmlns:a16="http://schemas.microsoft.com/office/drawing/2014/main" id="{2F1CB225-1779-4607-A70B-A47C42E5CF01}"/>
              </a:ext>
            </a:extLst>
          </p:cNvPr>
          <p:cNvSpPr/>
          <p:nvPr/>
        </p:nvSpPr>
        <p:spPr>
          <a:xfrm>
            <a:off x="420128" y="1566915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1D-CNN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EE0AF-7936-43A4-82E7-F0939A7160FE}"/>
              </a:ext>
            </a:extLst>
          </p:cNvPr>
          <p:cNvSpPr txBox="1"/>
          <p:nvPr/>
        </p:nvSpPr>
        <p:spPr>
          <a:xfrm>
            <a:off x="1259138" y="4605297"/>
            <a:ext cx="3209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Un seul grand filtre de la taille du spectre (700)</a:t>
            </a:r>
          </a:p>
          <a:p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Plusieurs couches denses pour la régression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55EE30-0FD2-4A7C-83A4-19C77C095509}"/>
              </a:ext>
            </a:extLst>
          </p:cNvPr>
          <p:cNvSpPr txBox="1"/>
          <p:nvPr/>
        </p:nvSpPr>
        <p:spPr>
          <a:xfrm>
            <a:off x="8525165" y="4369627"/>
            <a:ext cx="3209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Plusieurs filtre de petite taille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Une seule couche dense pour la régression</a:t>
            </a:r>
          </a:p>
        </p:txBody>
      </p:sp>
      <p:sp>
        <p:nvSpPr>
          <p:cNvPr id="36" name="Rectangle : coins arrondis 41">
            <a:extLst>
              <a:ext uri="{FF2B5EF4-FFF2-40B4-BE49-F238E27FC236}">
                <a16:creationId xmlns:a16="http://schemas.microsoft.com/office/drawing/2014/main" id="{87A6DEA0-08B8-4860-90E2-7509F7688823}"/>
              </a:ext>
            </a:extLst>
          </p:cNvPr>
          <p:cNvSpPr/>
          <p:nvPr/>
        </p:nvSpPr>
        <p:spPr>
          <a:xfrm>
            <a:off x="4874692" y="1834547"/>
            <a:ext cx="2965804" cy="854559"/>
          </a:xfrm>
          <a:prstGeom prst="round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Deux variantes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E097E7-B1F9-4379-9D06-51D71D597F03}"/>
              </a:ext>
            </a:extLst>
          </p:cNvPr>
          <p:cNvGrpSpPr/>
          <p:nvPr/>
        </p:nvGrpSpPr>
        <p:grpSpPr>
          <a:xfrm>
            <a:off x="7840496" y="2261827"/>
            <a:ext cx="3274460" cy="1752509"/>
            <a:chOff x="7840496" y="2261827"/>
            <a:chExt cx="3274460" cy="175250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526F61E-BBDC-47A1-A7F3-D187EB7B4FAC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7840496" y="2261827"/>
              <a:ext cx="2061606" cy="11453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 : coins arrondis 21">
              <a:extLst>
                <a:ext uri="{FF2B5EF4-FFF2-40B4-BE49-F238E27FC236}">
                  <a16:creationId xmlns:a16="http://schemas.microsoft.com/office/drawing/2014/main" id="{CA2DD03B-471D-4A78-A7DE-A486F023CCE5}"/>
                </a:ext>
              </a:extLst>
            </p:cNvPr>
            <p:cNvSpPr/>
            <p:nvPr/>
          </p:nvSpPr>
          <p:spPr>
            <a:xfrm>
              <a:off x="8689247" y="3407218"/>
              <a:ext cx="2425709" cy="607118"/>
            </a:xfrm>
            <a:prstGeom prst="roundRect">
              <a:avLst/>
            </a:prstGeom>
            <a:solidFill>
              <a:srgbClr val="0070C0">
                <a:alpha val="15000"/>
              </a:srgbClr>
            </a:solidFill>
            <a:ln w="38100">
              <a:solidFill>
                <a:srgbClr val="00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1D-CNN_v1D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FFE75-4FCD-483F-B8B1-947E4644DD51}"/>
              </a:ext>
            </a:extLst>
          </p:cNvPr>
          <p:cNvGrpSpPr/>
          <p:nvPr/>
        </p:nvGrpSpPr>
        <p:grpSpPr>
          <a:xfrm>
            <a:off x="1632982" y="2261827"/>
            <a:ext cx="3241710" cy="2082485"/>
            <a:chOff x="1632982" y="2261827"/>
            <a:chExt cx="3241710" cy="208248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D91BFCA-186E-4471-A464-43ADEF5F4AB0}"/>
                </a:ext>
              </a:extLst>
            </p:cNvPr>
            <p:cNvCxnSpPr>
              <a:cxnSpLocks/>
              <a:stCxn id="36" idx="1"/>
              <a:endCxn id="38" idx="0"/>
            </p:cNvCxnSpPr>
            <p:nvPr/>
          </p:nvCxnSpPr>
          <p:spPr>
            <a:xfrm flipH="1">
              <a:off x="2845837" y="2261827"/>
              <a:ext cx="2028855" cy="14753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 : coins arrondis 21">
              <a:extLst>
                <a:ext uri="{FF2B5EF4-FFF2-40B4-BE49-F238E27FC236}">
                  <a16:creationId xmlns:a16="http://schemas.microsoft.com/office/drawing/2014/main" id="{4D299C6B-C133-45F3-BACC-4C190AD53704}"/>
                </a:ext>
              </a:extLst>
            </p:cNvPr>
            <p:cNvSpPr/>
            <p:nvPr/>
          </p:nvSpPr>
          <p:spPr>
            <a:xfrm>
              <a:off x="1632982" y="3737194"/>
              <a:ext cx="2425709" cy="607118"/>
            </a:xfrm>
            <a:prstGeom prst="roundRect">
              <a:avLst/>
            </a:prstGeom>
            <a:solidFill>
              <a:srgbClr val="0070C0">
                <a:alpha val="15000"/>
              </a:srgbClr>
            </a:solidFill>
            <a:ln w="28575">
              <a:solidFill>
                <a:srgbClr val="0099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1D-CNN_v1E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445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7" grpId="0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C7AE3046-AB4C-46CC-BF2C-57EDDE5752EB}"/>
              </a:ext>
            </a:extLst>
          </p:cNvPr>
          <p:cNvSpPr/>
          <p:nvPr/>
        </p:nvSpPr>
        <p:spPr>
          <a:xfrm>
            <a:off x="3238501" y="571501"/>
            <a:ext cx="5714998" cy="5714998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B7821D-16BB-4F3F-B269-77AE72243834}"/>
              </a:ext>
            </a:extLst>
          </p:cNvPr>
          <p:cNvSpPr txBox="1"/>
          <p:nvPr/>
        </p:nvSpPr>
        <p:spPr>
          <a:xfrm>
            <a:off x="4336026" y="2330245"/>
            <a:ext cx="3657600" cy="215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2FBE16-4F89-4A60-80E5-BBA925F3B9F6}"/>
              </a:ext>
            </a:extLst>
          </p:cNvPr>
          <p:cNvSpPr txBox="1"/>
          <p:nvPr/>
        </p:nvSpPr>
        <p:spPr>
          <a:xfrm>
            <a:off x="3238502" y="2967335"/>
            <a:ext cx="571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5400" b="1" dirty="0">
                <a:latin typeface="Century Gothic" panose="020B0502020202020204" pitchFamily="34" charset="0"/>
              </a:rPr>
              <a:t>IPA</a:t>
            </a:r>
            <a:endParaRPr lang="fr-M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28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06134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0248251" y="114582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7" y="6267328"/>
            <a:ext cx="534542" cy="516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52072D-BED7-4830-BBAF-9E91624742C7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084D8-F09E-4B67-89DC-8B832AA132AA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B50D2-9064-42EF-9D05-6C31AD636BD5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8DB954-1BA6-4BF6-9DB1-FC4257C3BA3C}"/>
              </a:ext>
            </a:extLst>
          </p:cNvPr>
          <p:cNvSpPr/>
          <p:nvPr/>
        </p:nvSpPr>
        <p:spPr>
          <a:xfrm>
            <a:off x="3784933" y="581924"/>
            <a:ext cx="161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 : coins arrondis 21">
            <a:extLst>
              <a:ext uri="{FF2B5EF4-FFF2-40B4-BE49-F238E27FC236}">
                <a16:creationId xmlns:a16="http://schemas.microsoft.com/office/drawing/2014/main" id="{7D889CC3-B83E-4FD0-B8AD-A4985E7307B5}"/>
              </a:ext>
            </a:extLst>
          </p:cNvPr>
          <p:cNvSpPr/>
          <p:nvPr/>
        </p:nvSpPr>
        <p:spPr>
          <a:xfrm>
            <a:off x="420128" y="1566915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6BF44-55AE-448D-B067-BC780EC2D344}"/>
              </a:ext>
            </a:extLst>
          </p:cNvPr>
          <p:cNvSpPr txBox="1"/>
          <p:nvPr/>
        </p:nvSpPr>
        <p:spPr>
          <a:xfrm>
            <a:off x="5296678" y="1681229"/>
            <a:ext cx="63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Plusieurs branches de convolution opérant en parallèle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AA55E-FBAE-4B73-8308-E35A0FEC6CB5}"/>
              </a:ext>
            </a:extLst>
          </p:cNvPr>
          <p:cNvSpPr txBox="1"/>
          <p:nvPr/>
        </p:nvSpPr>
        <p:spPr>
          <a:xfrm>
            <a:off x="5038097" y="6032818"/>
            <a:ext cx="63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Architecture simplifiée du modèle IPA</a:t>
            </a:r>
          </a:p>
        </p:txBody>
      </p:sp>
      <p:sp>
        <p:nvSpPr>
          <p:cNvPr id="34" name="Organigramme : Connecteur 3">
            <a:extLst>
              <a:ext uri="{FF2B5EF4-FFF2-40B4-BE49-F238E27FC236}">
                <a16:creationId xmlns:a16="http://schemas.microsoft.com/office/drawing/2014/main" id="{3C825967-93AE-425B-BC49-EB7EFF6A877C}"/>
              </a:ext>
            </a:extLst>
          </p:cNvPr>
          <p:cNvSpPr/>
          <p:nvPr/>
        </p:nvSpPr>
        <p:spPr>
          <a:xfrm>
            <a:off x="-2005781" y="-4672781"/>
            <a:ext cx="16203562" cy="16203562"/>
          </a:xfrm>
          <a:prstGeom prst="flowChartConnector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466C9-BC66-4F1E-9F2E-A351AC87F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82" y="2438433"/>
            <a:ext cx="10029841" cy="35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3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2" grpId="0" animBg="1"/>
      <p:bldP spid="33" grpId="0" animBg="1"/>
      <p:bldP spid="41" grpId="0"/>
      <p:bldP spid="42" grpId="0"/>
      <p:bldP spid="43" grpId="0"/>
      <p:bldP spid="44" grpId="0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C7AE3046-AB4C-46CC-BF2C-57EDDE5752EB}"/>
              </a:ext>
            </a:extLst>
          </p:cNvPr>
          <p:cNvSpPr/>
          <p:nvPr/>
        </p:nvSpPr>
        <p:spPr>
          <a:xfrm>
            <a:off x="3238501" y="571501"/>
            <a:ext cx="5714998" cy="5714998"/>
          </a:xfrm>
          <a:prstGeom prst="flowChartConnector">
            <a:avLst/>
          </a:prstGeom>
          <a:solidFill>
            <a:srgbClr val="145A60">
              <a:alpha val="50000"/>
            </a:srgb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6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B7821D-16BB-4F3F-B269-77AE72243834}"/>
              </a:ext>
            </a:extLst>
          </p:cNvPr>
          <p:cNvSpPr txBox="1"/>
          <p:nvPr/>
        </p:nvSpPr>
        <p:spPr>
          <a:xfrm>
            <a:off x="4336026" y="2330245"/>
            <a:ext cx="3657600" cy="215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2FBE16-4F89-4A60-80E5-BBA925F3B9F6}"/>
              </a:ext>
            </a:extLst>
          </p:cNvPr>
          <p:cNvSpPr txBox="1"/>
          <p:nvPr/>
        </p:nvSpPr>
        <p:spPr>
          <a:xfrm>
            <a:off x="3238501" y="2967335"/>
            <a:ext cx="571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5400" b="1" dirty="0">
                <a:latin typeface="Century Gothic" panose="020B0502020202020204" pitchFamily="34" charset="0"/>
              </a:rPr>
              <a:t>1D-CAE</a:t>
            </a:r>
            <a:endParaRPr lang="fr-M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172955" y="2975199"/>
            <a:ext cx="720081" cy="907601"/>
          </a:xfrm>
          <a:prstGeom prst="rect">
            <a:avLst/>
          </a:prstGeom>
        </p:spPr>
        <p:txBody>
          <a:bodyPr anchor="ctr"/>
          <a:lstStyle>
            <a:lvl1pPr algn="r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kumimoji="1" lang="en-US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</a:t>
            </a:r>
            <a:endParaRPr kumimoji="1" lang="ja-JP" altLang="en-US" sz="40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3" name="正方形/長方形 5"/>
          <p:cNvSpPr/>
          <p:nvPr/>
        </p:nvSpPr>
        <p:spPr>
          <a:xfrm>
            <a:off x="2052158" y="2888940"/>
            <a:ext cx="59145" cy="1080120"/>
          </a:xfrm>
          <a:prstGeom prst="rect">
            <a:avLst/>
          </a:prstGeom>
          <a:solidFill>
            <a:srgbClr val="004C52">
              <a:alpha val="26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"/>
          <p:cNvSpPr txBox="1">
            <a:spLocks/>
          </p:cNvSpPr>
          <p:nvPr/>
        </p:nvSpPr>
        <p:spPr>
          <a:xfrm>
            <a:off x="2429547" y="2348880"/>
            <a:ext cx="9181020" cy="21602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1600" dirty="0">
              <a:solidFill>
                <a:srgbClr val="00808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774" y="5935579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88E54-DC96-21B7-777C-E90F2C09AD93}"/>
              </a:ext>
            </a:extLst>
          </p:cNvPr>
          <p:cNvSpPr/>
          <p:nvPr/>
        </p:nvSpPr>
        <p:spPr>
          <a:xfrm>
            <a:off x="607774" y="941107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 txBox="1">
            <a:spLocks/>
          </p:cNvSpPr>
          <p:nvPr/>
        </p:nvSpPr>
        <p:spPr>
          <a:xfrm>
            <a:off x="11842044" y="57530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3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7501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68" name="Oval 10"/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413044" y="7072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8B35BEF5-9DC2-E0DE-9207-36B13B0BD20C}"/>
              </a:ext>
            </a:extLst>
          </p:cNvPr>
          <p:cNvSpPr txBox="1">
            <a:spLocks/>
          </p:cNvSpPr>
          <p:nvPr/>
        </p:nvSpPr>
        <p:spPr>
          <a:xfrm>
            <a:off x="11755998" y="6501439"/>
            <a:ext cx="628913" cy="3565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DC1A7-DA5D-45DE-8174-4FBCD0BDB448}" type="slidenum">
              <a:rPr lang="fr-FR" b="1" smtClean="0"/>
              <a:pPr/>
              <a:t>30</a:t>
            </a:fld>
            <a:endParaRPr lang="fr-FR" b="1" dirty="0"/>
          </a:p>
        </p:txBody>
      </p:sp>
      <p:sp>
        <p:nvSpPr>
          <p:cNvPr id="18" name="Chevron 6">
            <a:extLst>
              <a:ext uri="{FF2B5EF4-FFF2-40B4-BE49-F238E27FC236}">
                <a16:creationId xmlns:a16="http://schemas.microsoft.com/office/drawing/2014/main" id="{4AB944BD-EEC1-C999-4CC9-CF7F569D3195}"/>
              </a:ext>
            </a:extLst>
          </p:cNvPr>
          <p:cNvSpPr/>
          <p:nvPr/>
        </p:nvSpPr>
        <p:spPr>
          <a:xfrm>
            <a:off x="395840" y="906134"/>
            <a:ext cx="2730815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Isosceles Triangle 35">
            <a:extLst>
              <a:ext uri="{FF2B5EF4-FFF2-40B4-BE49-F238E27FC236}">
                <a16:creationId xmlns:a16="http://schemas.microsoft.com/office/drawing/2014/main" id="{809AF80B-FBB2-D20B-90BE-C4847D5E0CA2}"/>
              </a:ext>
            </a:extLst>
          </p:cNvPr>
          <p:cNvSpPr/>
          <p:nvPr/>
        </p:nvSpPr>
        <p:spPr>
          <a:xfrm rot="10800000">
            <a:off x="10248251" y="114582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hevron 36">
            <a:extLst>
              <a:ext uri="{FF2B5EF4-FFF2-40B4-BE49-F238E27FC236}">
                <a16:creationId xmlns:a16="http://schemas.microsoft.com/office/drawing/2014/main" id="{B9C36B40-39CE-A1C8-0479-00968106ACDE}"/>
              </a:ext>
            </a:extLst>
          </p:cNvPr>
          <p:cNvSpPr/>
          <p:nvPr/>
        </p:nvSpPr>
        <p:spPr>
          <a:xfrm>
            <a:off x="3236731" y="900720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hevron 36">
            <a:extLst>
              <a:ext uri="{FF2B5EF4-FFF2-40B4-BE49-F238E27FC236}">
                <a16:creationId xmlns:a16="http://schemas.microsoft.com/office/drawing/2014/main" id="{CEE0E080-CCA6-DBC5-B30D-CCFE37039F0E}"/>
              </a:ext>
            </a:extLst>
          </p:cNvPr>
          <p:cNvSpPr/>
          <p:nvPr/>
        </p:nvSpPr>
        <p:spPr>
          <a:xfrm>
            <a:off x="6105641" y="891610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B65788E7-74EA-8E73-2BDC-7806929E6224}"/>
              </a:ext>
            </a:extLst>
          </p:cNvPr>
          <p:cNvSpPr/>
          <p:nvPr/>
        </p:nvSpPr>
        <p:spPr>
          <a:xfrm>
            <a:off x="8974551" y="881533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Pentagon 3">
            <a:extLst>
              <a:ext uri="{FF2B5EF4-FFF2-40B4-BE49-F238E27FC236}">
                <a16:creationId xmlns:a16="http://schemas.microsoft.com/office/drawing/2014/main" id="{57D0E6F5-78A7-41FF-946F-9E13F35243BC}"/>
              </a:ext>
            </a:extLst>
          </p:cNvPr>
          <p:cNvSpPr/>
          <p:nvPr/>
        </p:nvSpPr>
        <p:spPr>
          <a:xfrm>
            <a:off x="0" y="-1872"/>
            <a:ext cx="542274" cy="439200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83">
            <a:extLst>
              <a:ext uri="{FF2B5EF4-FFF2-40B4-BE49-F238E27FC236}">
                <a16:creationId xmlns:a16="http://schemas.microsoft.com/office/drawing/2014/main" id="{A94826AF-6A5C-4DBF-9C3D-1BF1232533CE}"/>
              </a:ext>
            </a:extLst>
          </p:cNvPr>
          <p:cNvSpPr/>
          <p:nvPr/>
        </p:nvSpPr>
        <p:spPr>
          <a:xfrm>
            <a:off x="5139559" y="553"/>
            <a:ext cx="7391585" cy="425116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E8A4DC9-FD95-47E9-8C5A-243A772469F3}"/>
              </a:ext>
            </a:extLst>
          </p:cNvPr>
          <p:cNvSpPr txBox="1"/>
          <p:nvPr/>
        </p:nvSpPr>
        <p:spPr>
          <a:xfrm>
            <a:off x="922576" y="35333"/>
            <a:ext cx="46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B97B6ED5-AAD0-4A8F-BD69-9014B9B05A93}"/>
              </a:ext>
            </a:extLst>
          </p:cNvPr>
          <p:cNvSpPr/>
          <p:nvPr/>
        </p:nvSpPr>
        <p:spPr>
          <a:xfrm>
            <a:off x="57168" y="6634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051E68F7-FDC8-484A-AB0C-C6D9D923DABD}"/>
              </a:ext>
            </a:extLst>
          </p:cNvPr>
          <p:cNvSpPr/>
          <p:nvPr/>
        </p:nvSpPr>
        <p:spPr>
          <a:xfrm>
            <a:off x="543311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E220DD-C247-4844-A92E-BF89D2B98B49}"/>
              </a:ext>
            </a:extLst>
          </p:cNvPr>
          <p:cNvSpPr/>
          <p:nvPr/>
        </p:nvSpPr>
        <p:spPr>
          <a:xfrm>
            <a:off x="5757511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8E7CF235-540D-459D-8225-DE0CED3BF388}"/>
              </a:ext>
            </a:extLst>
          </p:cNvPr>
          <p:cNvSpPr/>
          <p:nvPr/>
        </p:nvSpPr>
        <p:spPr>
          <a:xfrm>
            <a:off x="681059" y="7372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" name="Bande diagonale 60">
            <a:extLst>
              <a:ext uri="{FF2B5EF4-FFF2-40B4-BE49-F238E27FC236}">
                <a16:creationId xmlns:a16="http://schemas.microsoft.com/office/drawing/2014/main" id="{64556477-4701-DD08-826A-454FF5449787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D84F016-B38D-1944-F5DB-E8D7DA83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" y="6274716"/>
            <a:ext cx="534542" cy="516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552072D-BED7-4830-BBAF-9E91624742C7}"/>
              </a:ext>
            </a:extLst>
          </p:cNvPr>
          <p:cNvSpPr/>
          <p:nvPr/>
        </p:nvSpPr>
        <p:spPr>
          <a:xfrm>
            <a:off x="9438580" y="555663"/>
            <a:ext cx="16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Modèles retenus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084D8-F09E-4B67-89DC-8B832AA132AA}"/>
              </a:ext>
            </a:extLst>
          </p:cNvPr>
          <p:cNvSpPr/>
          <p:nvPr/>
        </p:nvSpPr>
        <p:spPr>
          <a:xfrm>
            <a:off x="1318338" y="575941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Données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9B50D2-9064-42EF-9D05-6C31AD636BD5}"/>
              </a:ext>
            </a:extLst>
          </p:cNvPr>
          <p:cNvSpPr/>
          <p:nvPr/>
        </p:nvSpPr>
        <p:spPr>
          <a:xfrm>
            <a:off x="5459901" y="58192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Métriques d’évaluation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8DB954-1BA6-4BF6-9DB1-FC4257C3BA3C}"/>
              </a:ext>
            </a:extLst>
          </p:cNvPr>
          <p:cNvSpPr/>
          <p:nvPr/>
        </p:nvSpPr>
        <p:spPr>
          <a:xfrm>
            <a:off x="3784933" y="581924"/>
            <a:ext cx="161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Cadre Experimental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 : coins arrondis 21">
            <a:extLst>
              <a:ext uri="{FF2B5EF4-FFF2-40B4-BE49-F238E27FC236}">
                <a16:creationId xmlns:a16="http://schemas.microsoft.com/office/drawing/2014/main" id="{98CB2B62-0FB5-4BB5-A067-FF76577142FB}"/>
              </a:ext>
            </a:extLst>
          </p:cNvPr>
          <p:cNvSpPr/>
          <p:nvPr/>
        </p:nvSpPr>
        <p:spPr>
          <a:xfrm>
            <a:off x="420128" y="1566915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1D-CAE + MLR</a:t>
            </a:r>
          </a:p>
        </p:txBody>
      </p:sp>
      <p:sp>
        <p:nvSpPr>
          <p:cNvPr id="35" name="Rectangle: Rounded Corners 30">
            <a:extLst>
              <a:ext uri="{FF2B5EF4-FFF2-40B4-BE49-F238E27FC236}">
                <a16:creationId xmlns:a16="http://schemas.microsoft.com/office/drawing/2014/main" id="{796B4116-1099-4DF1-987C-B470FAFFBE6C}"/>
              </a:ext>
            </a:extLst>
          </p:cNvPr>
          <p:cNvSpPr/>
          <p:nvPr/>
        </p:nvSpPr>
        <p:spPr>
          <a:xfrm>
            <a:off x="6625143" y="2724349"/>
            <a:ext cx="3072836" cy="813443"/>
          </a:xfrm>
          <a:prstGeom prst="roundRect">
            <a:avLst/>
          </a:prstGeom>
          <a:solidFill>
            <a:srgbClr val="145A6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noProof="0" dirty="0"/>
              <a:t>Utiliser l’encodeur entrainé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69B5C-6618-40EF-AEFE-97328013086F}"/>
              </a:ext>
            </a:extLst>
          </p:cNvPr>
          <p:cNvSpPr txBox="1"/>
          <p:nvPr/>
        </p:nvSpPr>
        <p:spPr>
          <a:xfrm>
            <a:off x="3088116" y="1800824"/>
            <a:ext cx="318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Spectres d’absorbance</a:t>
            </a:r>
          </a:p>
          <a:p>
            <a:pPr algn="ctr"/>
            <a:r>
              <a:rPr lang="fr-FR" sz="2400" b="1" dirty="0"/>
              <a:t>(X)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531A8-28E6-4341-AE6A-33840DAE6FA0}"/>
              </a:ext>
            </a:extLst>
          </p:cNvPr>
          <p:cNvSpPr txBox="1"/>
          <p:nvPr/>
        </p:nvSpPr>
        <p:spPr>
          <a:xfrm>
            <a:off x="7747962" y="4691711"/>
            <a:ext cx="1994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fr-FR" sz="2400" dirty="0"/>
              <a:t>Variables latentes</a:t>
            </a:r>
          </a:p>
        </p:txBody>
      </p:sp>
      <p:sp>
        <p:nvSpPr>
          <p:cNvPr id="58" name="Rectangle: Rounded Corners 30">
            <a:extLst>
              <a:ext uri="{FF2B5EF4-FFF2-40B4-BE49-F238E27FC236}">
                <a16:creationId xmlns:a16="http://schemas.microsoft.com/office/drawing/2014/main" id="{5F1185E2-AF3F-4DC2-B0BD-9B93D37AE31C}"/>
              </a:ext>
            </a:extLst>
          </p:cNvPr>
          <p:cNvSpPr/>
          <p:nvPr/>
        </p:nvSpPr>
        <p:spPr>
          <a:xfrm>
            <a:off x="4795482" y="4755106"/>
            <a:ext cx="1423321" cy="813443"/>
          </a:xfrm>
          <a:prstGeom prst="roundRect">
            <a:avLst/>
          </a:prstGeom>
          <a:solidFill>
            <a:srgbClr val="145A6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noProof="0" dirty="0"/>
              <a:t>MLR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397E3-8725-4CDC-B2FA-96F60712CB76}"/>
              </a:ext>
            </a:extLst>
          </p:cNvPr>
          <p:cNvSpPr txBox="1"/>
          <p:nvPr/>
        </p:nvSpPr>
        <p:spPr>
          <a:xfrm>
            <a:off x="843109" y="4896403"/>
            <a:ext cx="231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fr-FR" sz="2800" dirty="0"/>
              <a:t>Prédictions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ACB2E17-2EE6-4279-BDE4-47B8E2EDEC2B}"/>
              </a:ext>
            </a:extLst>
          </p:cNvPr>
          <p:cNvSpPr/>
          <p:nvPr/>
        </p:nvSpPr>
        <p:spPr>
          <a:xfrm rot="10800000">
            <a:off x="3183288" y="4986211"/>
            <a:ext cx="1596565" cy="369330"/>
          </a:xfrm>
          <a:prstGeom prst="rightArrow">
            <a:avLst>
              <a:gd name="adj1" fmla="val 50000"/>
              <a:gd name="adj2" fmla="val 129738"/>
            </a:avLst>
          </a:prstGeom>
          <a:solidFill>
            <a:srgbClr val="145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28504FE-7523-450D-80CD-C8E832951990}"/>
              </a:ext>
            </a:extLst>
          </p:cNvPr>
          <p:cNvSpPr/>
          <p:nvPr/>
        </p:nvSpPr>
        <p:spPr>
          <a:xfrm>
            <a:off x="3860800" y="3041071"/>
            <a:ext cx="2854959" cy="339109"/>
          </a:xfrm>
          <a:prstGeom prst="rightArrow">
            <a:avLst>
              <a:gd name="adj1" fmla="val 50000"/>
              <a:gd name="adj2" fmla="val 129738"/>
            </a:avLst>
          </a:prstGeom>
          <a:solidFill>
            <a:srgbClr val="145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83F77A6-B4C0-4255-855B-C1D553E1B7A7}"/>
              </a:ext>
            </a:extLst>
          </p:cNvPr>
          <p:cNvSpPr/>
          <p:nvPr/>
        </p:nvSpPr>
        <p:spPr>
          <a:xfrm rot="10800000">
            <a:off x="6203690" y="4977162"/>
            <a:ext cx="1596565" cy="369330"/>
          </a:xfrm>
          <a:prstGeom prst="rightArrow">
            <a:avLst>
              <a:gd name="adj1" fmla="val 50000"/>
              <a:gd name="adj2" fmla="val 129738"/>
            </a:avLst>
          </a:prstGeom>
          <a:solidFill>
            <a:srgbClr val="145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3DF37DB7-0C32-42F0-8F11-83D2DA505027}"/>
              </a:ext>
            </a:extLst>
          </p:cNvPr>
          <p:cNvSpPr/>
          <p:nvPr/>
        </p:nvSpPr>
        <p:spPr>
          <a:xfrm rot="5400000">
            <a:off x="5250435" y="2005472"/>
            <a:ext cx="703120" cy="2046295"/>
          </a:xfrm>
          <a:prstGeom prst="bentUpArrow">
            <a:avLst>
              <a:gd name="adj1" fmla="val 24257"/>
              <a:gd name="adj2" fmla="val 26432"/>
              <a:gd name="adj3" fmla="val 50000"/>
            </a:avLst>
          </a:prstGeom>
          <a:solidFill>
            <a:srgbClr val="145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30">
            <a:extLst>
              <a:ext uri="{FF2B5EF4-FFF2-40B4-BE49-F238E27FC236}">
                <a16:creationId xmlns:a16="http://schemas.microsoft.com/office/drawing/2014/main" id="{F085854B-9E12-4EA6-BAC7-D12FB65E1C24}"/>
              </a:ext>
            </a:extLst>
          </p:cNvPr>
          <p:cNvSpPr/>
          <p:nvPr/>
        </p:nvSpPr>
        <p:spPr>
          <a:xfrm>
            <a:off x="766294" y="2724349"/>
            <a:ext cx="3072836" cy="954223"/>
          </a:xfrm>
          <a:prstGeom prst="roundRect">
            <a:avLst/>
          </a:prstGeom>
          <a:solidFill>
            <a:srgbClr val="145A6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noProof="0" dirty="0"/>
              <a:t>Entrainer un auto-encodeur</a:t>
            </a:r>
          </a:p>
        </p:txBody>
      </p: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9ECACFB9-CF5C-43C7-90A1-A8CF5C83F4A1}"/>
              </a:ext>
            </a:extLst>
          </p:cNvPr>
          <p:cNvSpPr/>
          <p:nvPr/>
        </p:nvSpPr>
        <p:spPr>
          <a:xfrm rot="5400000">
            <a:off x="8408512" y="2620493"/>
            <a:ext cx="2578934" cy="3088516"/>
          </a:xfrm>
          <a:prstGeom prst="circularArrow">
            <a:avLst/>
          </a:prstGeom>
          <a:solidFill>
            <a:srgbClr val="145A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44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2" grpId="0" animBg="1"/>
      <p:bldP spid="33" grpId="0" animBg="1"/>
      <p:bldP spid="41" grpId="0"/>
      <p:bldP spid="42" grpId="0"/>
      <p:bldP spid="43" grpId="0"/>
      <p:bldP spid="44" grpId="0"/>
      <p:bldP spid="29" grpId="0" animBg="1"/>
      <p:bldP spid="35" grpId="0" animBg="1"/>
      <p:bldP spid="15" grpId="0"/>
      <p:bldP spid="20" grpId="0"/>
      <p:bldP spid="58" grpId="0" animBg="1"/>
      <p:bldP spid="60" grpId="0"/>
      <p:bldP spid="38" grpId="0" animBg="1"/>
      <p:bldP spid="40" grpId="0" animBg="1"/>
      <p:bldP spid="45" grpId="0" animBg="1"/>
      <p:bldP spid="3" grpId="0" animBg="1"/>
      <p:bldP spid="46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172955" y="2975199"/>
            <a:ext cx="720081" cy="907601"/>
          </a:xfrm>
          <a:prstGeom prst="rect">
            <a:avLst/>
          </a:prstGeom>
        </p:spPr>
        <p:txBody>
          <a:bodyPr anchor="ctr"/>
          <a:lstStyle>
            <a:lvl1pPr algn="r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kumimoji="1" lang="fr-FR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</a:t>
            </a:r>
            <a:endParaRPr kumimoji="1" lang="ja-JP" altLang="en-US" sz="40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3" name="正方形/長方形 5"/>
          <p:cNvSpPr/>
          <p:nvPr/>
        </p:nvSpPr>
        <p:spPr>
          <a:xfrm>
            <a:off x="2052158" y="2888940"/>
            <a:ext cx="59145" cy="1080120"/>
          </a:xfrm>
          <a:prstGeom prst="rect">
            <a:avLst/>
          </a:prstGeom>
          <a:solidFill>
            <a:srgbClr val="004C52">
              <a:alpha val="26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"/>
          <p:cNvSpPr txBox="1">
            <a:spLocks/>
          </p:cNvSpPr>
          <p:nvPr/>
        </p:nvSpPr>
        <p:spPr>
          <a:xfrm>
            <a:off x="2429547" y="2348880"/>
            <a:ext cx="9181020" cy="21602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MA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Résultats</a:t>
            </a:r>
            <a:r>
              <a:rPr kumimoji="1" lang="en-US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et discussion</a:t>
            </a:r>
            <a:endParaRPr lang="en-US" sz="1600" dirty="0">
              <a:solidFill>
                <a:srgbClr val="00808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774" y="5935579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88E54-DC96-21B7-777C-E90F2C09AD93}"/>
              </a:ext>
            </a:extLst>
          </p:cNvPr>
          <p:cNvSpPr/>
          <p:nvPr/>
        </p:nvSpPr>
        <p:spPr>
          <a:xfrm>
            <a:off x="607774" y="941107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B4645E05-F6C9-7978-127E-5BACD1CFA3E3}"/>
              </a:ext>
            </a:extLst>
          </p:cNvPr>
          <p:cNvSpPr txBox="1">
            <a:spLocks/>
          </p:cNvSpPr>
          <p:nvPr/>
        </p:nvSpPr>
        <p:spPr>
          <a:xfrm>
            <a:off x="11829344" y="544884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                                             25</a:t>
            </a:r>
          </a:p>
        </p:txBody>
      </p:sp>
    </p:spTree>
    <p:extLst>
      <p:ext uri="{BB962C8B-B14F-4D97-AF65-F5344CB8AC3E}">
        <p14:creationId xmlns:p14="http://schemas.microsoft.com/office/powerpoint/2010/main" val="42396864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172168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562456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266824"/>
            <a:ext cx="534542" cy="516944"/>
          </a:xfrm>
          <a:prstGeom prst="rect">
            <a:avLst/>
          </a:prstGeom>
        </p:spPr>
      </p:pic>
      <p:sp>
        <p:nvSpPr>
          <p:cNvPr id="15" name="Isosceles Triangle 35">
            <a:extLst>
              <a:ext uri="{FF2B5EF4-FFF2-40B4-BE49-F238E27FC236}">
                <a16:creationId xmlns:a16="http://schemas.microsoft.com/office/drawing/2014/main" id="{95ECBC62-A337-C4D9-B01B-48548702FDB7}"/>
              </a:ext>
            </a:extLst>
          </p:cNvPr>
          <p:cNvSpPr/>
          <p:nvPr/>
        </p:nvSpPr>
        <p:spPr>
          <a:xfrm rot="10800000">
            <a:off x="0" y="103200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hevron 6">
            <a:extLst>
              <a:ext uri="{FF2B5EF4-FFF2-40B4-BE49-F238E27FC236}">
                <a16:creationId xmlns:a16="http://schemas.microsoft.com/office/drawing/2014/main" id="{66730B7E-4356-2D0B-B401-9574D342FBCD}"/>
              </a:ext>
            </a:extLst>
          </p:cNvPr>
          <p:cNvSpPr/>
          <p:nvPr/>
        </p:nvSpPr>
        <p:spPr>
          <a:xfrm>
            <a:off x="1184034" y="820492"/>
            <a:ext cx="4837808" cy="187200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237A44-EAF2-01DA-82D1-01FDFFA1D5C0}"/>
              </a:ext>
            </a:extLst>
          </p:cNvPr>
          <p:cNvSpPr/>
          <p:nvPr/>
        </p:nvSpPr>
        <p:spPr>
          <a:xfrm>
            <a:off x="2821549" y="462774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BEF60-39EF-6480-8202-DBA1C800C165}"/>
              </a:ext>
            </a:extLst>
          </p:cNvPr>
          <p:cNvSpPr/>
          <p:nvPr/>
        </p:nvSpPr>
        <p:spPr>
          <a:xfrm>
            <a:off x="6600829" y="52308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hevron 36">
            <a:extLst>
              <a:ext uri="{FF2B5EF4-FFF2-40B4-BE49-F238E27FC236}">
                <a16:creationId xmlns:a16="http://schemas.microsoft.com/office/drawing/2014/main" id="{5479F060-7D97-434B-9456-2A6155FAD3EF}"/>
              </a:ext>
            </a:extLst>
          </p:cNvPr>
          <p:cNvSpPr/>
          <p:nvPr/>
        </p:nvSpPr>
        <p:spPr>
          <a:xfrm>
            <a:off x="6170159" y="820511"/>
            <a:ext cx="4890118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21">
            <a:extLst>
              <a:ext uri="{FF2B5EF4-FFF2-40B4-BE49-F238E27FC236}">
                <a16:creationId xmlns:a16="http://schemas.microsoft.com/office/drawing/2014/main" id="{AE386F10-D412-40E6-8A99-B9BA1FE731BF}"/>
              </a:ext>
            </a:extLst>
          </p:cNvPr>
          <p:cNvSpPr/>
          <p:nvPr/>
        </p:nvSpPr>
        <p:spPr>
          <a:xfrm>
            <a:off x="395840" y="1343418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RMSEP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7BE6EF-EF7D-4856-8207-AD9DC55E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67" y="1342289"/>
            <a:ext cx="9096704" cy="45483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C2C366-EFF6-438B-9E14-ABFE99A3BBAE}"/>
              </a:ext>
            </a:extLst>
          </p:cNvPr>
          <p:cNvSpPr txBox="1"/>
          <p:nvPr/>
        </p:nvSpPr>
        <p:spPr>
          <a:xfrm>
            <a:off x="3405674" y="5917384"/>
            <a:ext cx="85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Comparaison de l’erreur quadratique moyenne de prédiction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57EDC-FAE5-4F3E-BD50-D0A0440C5DAC}"/>
              </a:ext>
            </a:extLst>
          </p:cNvPr>
          <p:cNvSpPr/>
          <p:nvPr/>
        </p:nvSpPr>
        <p:spPr>
          <a:xfrm>
            <a:off x="3094267" y="4990181"/>
            <a:ext cx="2523281" cy="422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F7FD5A-124B-4F36-A5AA-6DC8F58013EF}"/>
              </a:ext>
            </a:extLst>
          </p:cNvPr>
          <p:cNvSpPr/>
          <p:nvPr/>
        </p:nvSpPr>
        <p:spPr>
          <a:xfrm>
            <a:off x="6134582" y="4346470"/>
            <a:ext cx="2757499" cy="4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9D0B2-9769-4B63-AB97-C5567E913EFA}"/>
              </a:ext>
            </a:extLst>
          </p:cNvPr>
          <p:cNvSpPr/>
          <p:nvPr/>
        </p:nvSpPr>
        <p:spPr>
          <a:xfrm>
            <a:off x="6170159" y="2089230"/>
            <a:ext cx="2757499" cy="4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F4ED4-B7A5-44B5-9FD2-D94A71EE9526}"/>
              </a:ext>
            </a:extLst>
          </p:cNvPr>
          <p:cNvSpPr/>
          <p:nvPr/>
        </p:nvSpPr>
        <p:spPr>
          <a:xfrm>
            <a:off x="2952463" y="2752873"/>
            <a:ext cx="2523281" cy="422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F2C80-1C33-47BC-AC92-EF4CF100C843}"/>
              </a:ext>
            </a:extLst>
          </p:cNvPr>
          <p:cNvSpPr/>
          <p:nvPr/>
        </p:nvSpPr>
        <p:spPr>
          <a:xfrm>
            <a:off x="9211614" y="2767561"/>
            <a:ext cx="2523281" cy="422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4A1CD-1DC1-4409-A3F2-9BEA193CB970}"/>
              </a:ext>
            </a:extLst>
          </p:cNvPr>
          <p:cNvSpPr/>
          <p:nvPr/>
        </p:nvSpPr>
        <p:spPr>
          <a:xfrm>
            <a:off x="9166046" y="4990181"/>
            <a:ext cx="2523281" cy="422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9974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7943 0.0023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5" grpId="0" animBg="1"/>
      <p:bldP spid="15" grpId="1" animBg="1"/>
      <p:bldP spid="10" grpId="0" animBg="1"/>
      <p:bldP spid="13" grpId="0"/>
      <p:bldP spid="14" grpId="0"/>
      <p:bldP spid="18" grpId="0" animBg="1"/>
      <p:bldP spid="27" grpId="0" animBg="1"/>
      <p:bldP spid="9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172168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562456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286716"/>
            <a:ext cx="534542" cy="516944"/>
          </a:xfrm>
          <a:prstGeom prst="rect">
            <a:avLst/>
          </a:prstGeom>
        </p:spPr>
      </p:pic>
      <p:sp>
        <p:nvSpPr>
          <p:cNvPr id="15" name="Isosceles Triangle 35">
            <a:extLst>
              <a:ext uri="{FF2B5EF4-FFF2-40B4-BE49-F238E27FC236}">
                <a16:creationId xmlns:a16="http://schemas.microsoft.com/office/drawing/2014/main" id="{95ECBC62-A337-C4D9-B01B-48548702FDB7}"/>
              </a:ext>
            </a:extLst>
          </p:cNvPr>
          <p:cNvSpPr/>
          <p:nvPr/>
        </p:nvSpPr>
        <p:spPr>
          <a:xfrm rot="10800000">
            <a:off x="3261674" y="1062506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 : coins arrondis 21">
            <a:extLst>
              <a:ext uri="{FF2B5EF4-FFF2-40B4-BE49-F238E27FC236}">
                <a16:creationId xmlns:a16="http://schemas.microsoft.com/office/drawing/2014/main" id="{AE386F10-D412-40E6-8A99-B9BA1FE731BF}"/>
              </a:ext>
            </a:extLst>
          </p:cNvPr>
          <p:cNvSpPr/>
          <p:nvPr/>
        </p:nvSpPr>
        <p:spPr>
          <a:xfrm>
            <a:off x="395840" y="1343418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RPD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2C366-EFF6-438B-9E14-ABFE99A3BBAE}"/>
              </a:ext>
            </a:extLst>
          </p:cNvPr>
          <p:cNvSpPr txBox="1"/>
          <p:nvPr/>
        </p:nvSpPr>
        <p:spPr>
          <a:xfrm>
            <a:off x="3405674" y="5917384"/>
            <a:ext cx="85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Comparaison des RPD de différents modèles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B8F447E-6DAB-4404-8D52-975E15C29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14" y="1405339"/>
            <a:ext cx="8958809" cy="4479405"/>
          </a:xfrm>
          <a:prstGeom prst="rect">
            <a:avLst/>
          </a:prstGeom>
        </p:spPr>
      </p:pic>
      <p:sp>
        <p:nvSpPr>
          <p:cNvPr id="32" name="Chevron 6">
            <a:extLst>
              <a:ext uri="{FF2B5EF4-FFF2-40B4-BE49-F238E27FC236}">
                <a16:creationId xmlns:a16="http://schemas.microsoft.com/office/drawing/2014/main" id="{CA39FACB-4322-439C-AC4B-81E725CE2031}"/>
              </a:ext>
            </a:extLst>
          </p:cNvPr>
          <p:cNvSpPr/>
          <p:nvPr/>
        </p:nvSpPr>
        <p:spPr>
          <a:xfrm>
            <a:off x="1184034" y="820492"/>
            <a:ext cx="4837808" cy="187200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8ACA57-8BDC-418E-AFC3-854CC4C8CAD5}"/>
              </a:ext>
            </a:extLst>
          </p:cNvPr>
          <p:cNvSpPr/>
          <p:nvPr/>
        </p:nvSpPr>
        <p:spPr>
          <a:xfrm>
            <a:off x="2821549" y="462774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8FA0F6-63A6-4692-A0A9-EA461462489E}"/>
              </a:ext>
            </a:extLst>
          </p:cNvPr>
          <p:cNvSpPr/>
          <p:nvPr/>
        </p:nvSpPr>
        <p:spPr>
          <a:xfrm>
            <a:off x="6600829" y="52308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Chevron 36">
            <a:extLst>
              <a:ext uri="{FF2B5EF4-FFF2-40B4-BE49-F238E27FC236}">
                <a16:creationId xmlns:a16="http://schemas.microsoft.com/office/drawing/2014/main" id="{A19F6C10-B2AF-4783-B814-7B463469AE02}"/>
              </a:ext>
            </a:extLst>
          </p:cNvPr>
          <p:cNvSpPr/>
          <p:nvPr/>
        </p:nvSpPr>
        <p:spPr>
          <a:xfrm>
            <a:off x="6170159" y="820511"/>
            <a:ext cx="4890118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9974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172168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562456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" y="6285485"/>
            <a:ext cx="534542" cy="516944"/>
          </a:xfrm>
          <a:prstGeom prst="rect">
            <a:avLst/>
          </a:prstGeom>
        </p:spPr>
      </p:pic>
      <p:sp>
        <p:nvSpPr>
          <p:cNvPr id="27" name="Rectangle : coins arrondis 21">
            <a:extLst>
              <a:ext uri="{FF2B5EF4-FFF2-40B4-BE49-F238E27FC236}">
                <a16:creationId xmlns:a16="http://schemas.microsoft.com/office/drawing/2014/main" id="{AE386F10-D412-40E6-8A99-B9BA1FE731BF}"/>
              </a:ext>
            </a:extLst>
          </p:cNvPr>
          <p:cNvSpPr/>
          <p:nvPr/>
        </p:nvSpPr>
        <p:spPr>
          <a:xfrm>
            <a:off x="395840" y="1343418"/>
            <a:ext cx="2425709" cy="607118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E956D4-AC1A-4F38-9CB5-EB75D64F3734}"/>
              </a:ext>
            </a:extLst>
          </p:cNvPr>
          <p:cNvSpPr txBox="1"/>
          <p:nvPr/>
        </p:nvSpPr>
        <p:spPr>
          <a:xfrm>
            <a:off x="3745308" y="5717116"/>
            <a:ext cx="85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Comparaison des performances avec l’erreur relative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D9389B-7522-4D2A-B909-9840F1AE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29" y="1634223"/>
            <a:ext cx="7843689" cy="39218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8B142A-013F-474B-BA23-E33E4976CE80}"/>
              </a:ext>
            </a:extLst>
          </p:cNvPr>
          <p:cNvSpPr/>
          <p:nvPr/>
        </p:nvSpPr>
        <p:spPr>
          <a:xfrm>
            <a:off x="6643866" y="1634223"/>
            <a:ext cx="2685327" cy="1965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Isosceles Triangle 35">
            <a:extLst>
              <a:ext uri="{FF2B5EF4-FFF2-40B4-BE49-F238E27FC236}">
                <a16:creationId xmlns:a16="http://schemas.microsoft.com/office/drawing/2014/main" id="{30F6F6A4-F988-4D44-B400-21204FED98CF}"/>
              </a:ext>
            </a:extLst>
          </p:cNvPr>
          <p:cNvSpPr/>
          <p:nvPr/>
        </p:nvSpPr>
        <p:spPr>
          <a:xfrm rot="10800000">
            <a:off x="3314938" y="105253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Chevron 6">
            <a:extLst>
              <a:ext uri="{FF2B5EF4-FFF2-40B4-BE49-F238E27FC236}">
                <a16:creationId xmlns:a16="http://schemas.microsoft.com/office/drawing/2014/main" id="{F299FBA1-7AC2-4FB2-A17C-64B7FCC3DA24}"/>
              </a:ext>
            </a:extLst>
          </p:cNvPr>
          <p:cNvSpPr/>
          <p:nvPr/>
        </p:nvSpPr>
        <p:spPr>
          <a:xfrm>
            <a:off x="1184034" y="820492"/>
            <a:ext cx="4837808" cy="187200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E89B52-8B50-4633-8479-BE10D73628A7}"/>
              </a:ext>
            </a:extLst>
          </p:cNvPr>
          <p:cNvSpPr/>
          <p:nvPr/>
        </p:nvSpPr>
        <p:spPr>
          <a:xfrm>
            <a:off x="2821549" y="462774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A06C5E-3967-401A-B09B-0EDE54A69C6D}"/>
              </a:ext>
            </a:extLst>
          </p:cNvPr>
          <p:cNvSpPr/>
          <p:nvPr/>
        </p:nvSpPr>
        <p:spPr>
          <a:xfrm>
            <a:off x="6600829" y="52308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0A84FAA1-B75B-46FC-9F88-82EEE5512D2A}"/>
              </a:ext>
            </a:extLst>
          </p:cNvPr>
          <p:cNvSpPr/>
          <p:nvPr/>
        </p:nvSpPr>
        <p:spPr>
          <a:xfrm>
            <a:off x="6170159" y="820511"/>
            <a:ext cx="4890118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9974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1514567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" y="6257801"/>
            <a:ext cx="534542" cy="516944"/>
          </a:xfrm>
          <a:prstGeom prst="rect">
            <a:avLst/>
          </a:prstGeom>
        </p:spPr>
      </p:pic>
      <p:sp>
        <p:nvSpPr>
          <p:cNvPr id="15" name="Isosceles Triangle 35">
            <a:extLst>
              <a:ext uri="{FF2B5EF4-FFF2-40B4-BE49-F238E27FC236}">
                <a16:creationId xmlns:a16="http://schemas.microsoft.com/office/drawing/2014/main" id="{95ECBC62-A337-C4D9-B01B-48548702FDB7}"/>
              </a:ext>
            </a:extLst>
          </p:cNvPr>
          <p:cNvSpPr/>
          <p:nvPr/>
        </p:nvSpPr>
        <p:spPr>
          <a:xfrm rot="10800000">
            <a:off x="-439517" y="982854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86FDEA96-A4EA-A8CD-6142-5AAA92A1441C}"/>
              </a:ext>
            </a:extLst>
          </p:cNvPr>
          <p:cNvSpPr/>
          <p:nvPr/>
        </p:nvSpPr>
        <p:spPr>
          <a:xfrm>
            <a:off x="5140423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4" name="Chevron 6">
            <a:extLst>
              <a:ext uri="{FF2B5EF4-FFF2-40B4-BE49-F238E27FC236}">
                <a16:creationId xmlns:a16="http://schemas.microsoft.com/office/drawing/2014/main" id="{6D89C1C9-A4FE-4C22-9E0E-4A86F8BF0DBE}"/>
              </a:ext>
            </a:extLst>
          </p:cNvPr>
          <p:cNvSpPr/>
          <p:nvPr/>
        </p:nvSpPr>
        <p:spPr>
          <a:xfrm>
            <a:off x="1290250" y="795673"/>
            <a:ext cx="4837808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F4480-8A51-47DA-83A9-E58EEAFCCF20}"/>
              </a:ext>
            </a:extLst>
          </p:cNvPr>
          <p:cNvSpPr/>
          <p:nvPr/>
        </p:nvSpPr>
        <p:spPr>
          <a:xfrm>
            <a:off x="2927765" y="437955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EAE5D5-F759-4FD7-8F8F-38A946A85B60}"/>
              </a:ext>
            </a:extLst>
          </p:cNvPr>
          <p:cNvSpPr/>
          <p:nvPr/>
        </p:nvSpPr>
        <p:spPr>
          <a:xfrm>
            <a:off x="6707045" y="498264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hevron 36">
            <a:extLst>
              <a:ext uri="{FF2B5EF4-FFF2-40B4-BE49-F238E27FC236}">
                <a16:creationId xmlns:a16="http://schemas.microsoft.com/office/drawing/2014/main" id="{DA1FA06B-D1C4-404D-BA51-F9E838CD99CD}"/>
              </a:ext>
            </a:extLst>
          </p:cNvPr>
          <p:cNvSpPr/>
          <p:nvPr/>
        </p:nvSpPr>
        <p:spPr>
          <a:xfrm>
            <a:off x="6276375" y="795692"/>
            <a:ext cx="4890118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 : coins arrondis 30">
            <a:extLst>
              <a:ext uri="{FF2B5EF4-FFF2-40B4-BE49-F238E27FC236}">
                <a16:creationId xmlns:a16="http://schemas.microsoft.com/office/drawing/2014/main" id="{E1D9FC46-2F1C-4B58-B276-4AB923E00D7D}"/>
              </a:ext>
            </a:extLst>
          </p:cNvPr>
          <p:cNvSpPr/>
          <p:nvPr/>
        </p:nvSpPr>
        <p:spPr>
          <a:xfrm>
            <a:off x="440235" y="1533784"/>
            <a:ext cx="6160594" cy="536990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Le Verdict : Le kNN-LWPLSR s’impose</a:t>
            </a:r>
          </a:p>
        </p:txBody>
      </p:sp>
      <p:sp>
        <p:nvSpPr>
          <p:cNvPr id="35" name="Rectangle : coins arrondis 41">
            <a:extLst>
              <a:ext uri="{FF2B5EF4-FFF2-40B4-BE49-F238E27FC236}">
                <a16:creationId xmlns:a16="http://schemas.microsoft.com/office/drawing/2014/main" id="{86653DEC-6BFE-4666-B033-00A9461EE74E}"/>
              </a:ext>
            </a:extLst>
          </p:cNvPr>
          <p:cNvSpPr/>
          <p:nvPr/>
        </p:nvSpPr>
        <p:spPr>
          <a:xfrm>
            <a:off x="1666355" y="2649112"/>
            <a:ext cx="7830825" cy="601581"/>
          </a:xfrm>
          <a:prstGeom prst="round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Le kNN-LWPLSR est le plus performant pour la plupart des variables</a:t>
            </a:r>
          </a:p>
        </p:txBody>
      </p:sp>
      <p:sp>
        <p:nvSpPr>
          <p:cNvPr id="36" name="Rectangle : coins arrondis 3">
            <a:extLst>
              <a:ext uri="{FF2B5EF4-FFF2-40B4-BE49-F238E27FC236}">
                <a16:creationId xmlns:a16="http://schemas.microsoft.com/office/drawing/2014/main" id="{217A3B94-2331-48D3-A87B-024DD6B2F7AB}"/>
              </a:ext>
            </a:extLst>
          </p:cNvPr>
          <p:cNvSpPr/>
          <p:nvPr/>
        </p:nvSpPr>
        <p:spPr>
          <a:xfrm>
            <a:off x="7472185" y="4169480"/>
            <a:ext cx="2743200" cy="962078"/>
          </a:xfrm>
          <a:prstGeom prst="rect">
            <a:avLst/>
          </a:prstGeom>
          <a:solidFill>
            <a:srgbClr val="99B7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Hétérogénéité du jeu de données</a:t>
            </a:r>
            <a:endParaRPr lang="fr-FR" sz="2000" b="1" dirty="0">
              <a:solidFill>
                <a:schemeClr val="tx1"/>
              </a:solidFill>
              <a:latin typeface="Recursive Variable"/>
            </a:endParaRPr>
          </a:p>
        </p:txBody>
      </p:sp>
      <p:sp>
        <p:nvSpPr>
          <p:cNvPr id="37" name="Rectangle : coins arrondis 3">
            <a:extLst>
              <a:ext uri="{FF2B5EF4-FFF2-40B4-BE49-F238E27FC236}">
                <a16:creationId xmlns:a16="http://schemas.microsoft.com/office/drawing/2014/main" id="{E2A7F6DE-B851-478D-B3F4-9543C1DBF578}"/>
              </a:ext>
            </a:extLst>
          </p:cNvPr>
          <p:cNvSpPr/>
          <p:nvPr/>
        </p:nvSpPr>
        <p:spPr>
          <a:xfrm>
            <a:off x="1945014" y="4188436"/>
            <a:ext cx="2743200" cy="962078"/>
          </a:xfrm>
          <a:prstGeom prst="rect">
            <a:avLst/>
          </a:prstGeom>
          <a:solidFill>
            <a:srgbClr val="99B7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Modélisation locale</a:t>
            </a:r>
            <a:endParaRPr lang="fr-FR" sz="2000" b="1" dirty="0">
              <a:solidFill>
                <a:schemeClr val="tx1"/>
              </a:solidFill>
              <a:latin typeface="Recursive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5240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69 -0.00162 L 0.73268 0.0071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/>
      <p:bldP spid="26" grpId="0"/>
      <p:bldP spid="27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  <p:sp>
        <p:nvSpPr>
          <p:cNvPr id="15" name="Isosceles Triangle 35">
            <a:extLst>
              <a:ext uri="{FF2B5EF4-FFF2-40B4-BE49-F238E27FC236}">
                <a16:creationId xmlns:a16="http://schemas.microsoft.com/office/drawing/2014/main" id="{95ECBC62-A337-C4D9-B01B-48548702FDB7}"/>
              </a:ext>
            </a:extLst>
          </p:cNvPr>
          <p:cNvSpPr/>
          <p:nvPr/>
        </p:nvSpPr>
        <p:spPr>
          <a:xfrm rot="10800000">
            <a:off x="8588956" y="1047540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FF7A7358-AB24-4C3E-4D74-6BDFA9143048}"/>
              </a:ext>
            </a:extLst>
          </p:cNvPr>
          <p:cNvSpPr/>
          <p:nvPr/>
        </p:nvSpPr>
        <p:spPr>
          <a:xfrm>
            <a:off x="1514567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29" name="Oval 34">
            <a:extLst>
              <a:ext uri="{FF2B5EF4-FFF2-40B4-BE49-F238E27FC236}">
                <a16:creationId xmlns:a16="http://schemas.microsoft.com/office/drawing/2014/main" id="{E2B03DA9-DB70-0813-304D-7372FD9DC013}"/>
              </a:ext>
            </a:extLst>
          </p:cNvPr>
          <p:cNvSpPr/>
          <p:nvPr/>
        </p:nvSpPr>
        <p:spPr>
          <a:xfrm>
            <a:off x="5140423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7" name="Rectangle : coins arrondis 30">
            <a:extLst>
              <a:ext uri="{FF2B5EF4-FFF2-40B4-BE49-F238E27FC236}">
                <a16:creationId xmlns:a16="http://schemas.microsoft.com/office/drawing/2014/main" id="{0344F5E4-2100-42CB-BD40-8BB8D8051879}"/>
              </a:ext>
            </a:extLst>
          </p:cNvPr>
          <p:cNvSpPr/>
          <p:nvPr/>
        </p:nvSpPr>
        <p:spPr>
          <a:xfrm>
            <a:off x="324439" y="1450529"/>
            <a:ext cx="5082840" cy="536990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Le potentiel du Deep Learning</a:t>
            </a:r>
          </a:p>
        </p:txBody>
      </p:sp>
      <p:sp>
        <p:nvSpPr>
          <p:cNvPr id="32" name="Rectangle : coins arrondis 41">
            <a:extLst>
              <a:ext uri="{FF2B5EF4-FFF2-40B4-BE49-F238E27FC236}">
                <a16:creationId xmlns:a16="http://schemas.microsoft.com/office/drawing/2014/main" id="{6B38808E-5902-48FE-8CE6-1E9AC964B137}"/>
              </a:ext>
            </a:extLst>
          </p:cNvPr>
          <p:cNvSpPr/>
          <p:nvPr/>
        </p:nvSpPr>
        <p:spPr>
          <a:xfrm>
            <a:off x="2059096" y="2474945"/>
            <a:ext cx="7830825" cy="601581"/>
          </a:xfrm>
          <a:prstGeom prst="round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Le 1D-CNN_v1E est le meilleur pour l’ADL et la </a:t>
            </a:r>
            <a:r>
              <a:rPr lang="fr-FR" sz="2000" b="1" dirty="0" err="1"/>
              <a:t>DMDCell</a:t>
            </a:r>
            <a:endParaRPr lang="fr-FR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A9B735-A512-4312-AB5C-53E9685C6AA9}"/>
              </a:ext>
            </a:extLst>
          </p:cNvPr>
          <p:cNvSpPr txBox="1"/>
          <p:nvPr/>
        </p:nvSpPr>
        <p:spPr>
          <a:xfrm>
            <a:off x="4304150" y="4241751"/>
            <a:ext cx="3274927" cy="1006397"/>
          </a:xfrm>
          <a:prstGeom prst="rect">
            <a:avLst/>
          </a:prstGeom>
          <a:solidFill>
            <a:srgbClr val="99B7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Informations spectrales globales</a:t>
            </a:r>
          </a:p>
        </p:txBody>
      </p:sp>
      <p:sp>
        <p:nvSpPr>
          <p:cNvPr id="34" name="Chevron 6">
            <a:extLst>
              <a:ext uri="{FF2B5EF4-FFF2-40B4-BE49-F238E27FC236}">
                <a16:creationId xmlns:a16="http://schemas.microsoft.com/office/drawing/2014/main" id="{A85C8D87-1280-4537-8DE1-7DA5B0B30A95}"/>
              </a:ext>
            </a:extLst>
          </p:cNvPr>
          <p:cNvSpPr/>
          <p:nvPr/>
        </p:nvSpPr>
        <p:spPr>
          <a:xfrm>
            <a:off x="1290250" y="795673"/>
            <a:ext cx="4837808" cy="1872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08AE22-BC10-4371-B00C-DA567FEC1090}"/>
              </a:ext>
            </a:extLst>
          </p:cNvPr>
          <p:cNvSpPr/>
          <p:nvPr/>
        </p:nvSpPr>
        <p:spPr>
          <a:xfrm>
            <a:off x="2927765" y="437955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2F47B9-E080-44E9-A798-94F6E20F3A0A}"/>
              </a:ext>
            </a:extLst>
          </p:cNvPr>
          <p:cNvSpPr/>
          <p:nvPr/>
        </p:nvSpPr>
        <p:spPr>
          <a:xfrm>
            <a:off x="6707045" y="498264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3CB46EC5-B8DF-4328-B327-26CD1C97BEC6}"/>
              </a:ext>
            </a:extLst>
          </p:cNvPr>
          <p:cNvSpPr/>
          <p:nvPr/>
        </p:nvSpPr>
        <p:spPr>
          <a:xfrm>
            <a:off x="6276375" y="795692"/>
            <a:ext cx="4890118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3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4873033" y="0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entagon 3"/>
          <p:cNvSpPr/>
          <p:nvPr/>
        </p:nvSpPr>
        <p:spPr>
          <a:xfrm>
            <a:off x="0" y="-1872"/>
            <a:ext cx="1465943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6934" y="25179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 et Discussions</a:t>
            </a:r>
          </a:p>
        </p:txBody>
      </p:sp>
      <p:sp>
        <p:nvSpPr>
          <p:cNvPr id="5" name="Oval 10"/>
          <p:cNvSpPr/>
          <p:nvPr/>
        </p:nvSpPr>
        <p:spPr>
          <a:xfrm>
            <a:off x="1002250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30467" y="8133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9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771" y="6492875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" name="Bande diagonale 60">
            <a:extLst>
              <a:ext uri="{FF2B5EF4-FFF2-40B4-BE49-F238E27FC236}">
                <a16:creationId xmlns:a16="http://schemas.microsoft.com/office/drawing/2014/main" id="{E68AB777-2081-278A-D286-6641FDA5F422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88C20D1-F683-CBF3-58F9-60E58C1CE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  <p:sp>
        <p:nvSpPr>
          <p:cNvPr id="10" name="Chevron 6">
            <a:extLst>
              <a:ext uri="{FF2B5EF4-FFF2-40B4-BE49-F238E27FC236}">
                <a16:creationId xmlns:a16="http://schemas.microsoft.com/office/drawing/2014/main" id="{66730B7E-4356-2D0B-B401-9574D342FBCD}"/>
              </a:ext>
            </a:extLst>
          </p:cNvPr>
          <p:cNvSpPr/>
          <p:nvPr/>
        </p:nvSpPr>
        <p:spPr>
          <a:xfrm>
            <a:off x="395840" y="822822"/>
            <a:ext cx="2730815" cy="187200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237A44-EAF2-01DA-82D1-01FDFFA1D5C0}"/>
              </a:ext>
            </a:extLst>
          </p:cNvPr>
          <p:cNvSpPr/>
          <p:nvPr/>
        </p:nvSpPr>
        <p:spPr>
          <a:xfrm>
            <a:off x="1278559" y="470799"/>
            <a:ext cx="10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Résultats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BEF60-39EF-6480-8202-DBA1C800C165}"/>
              </a:ext>
            </a:extLst>
          </p:cNvPr>
          <p:cNvSpPr/>
          <p:nvPr/>
        </p:nvSpPr>
        <p:spPr>
          <a:xfrm>
            <a:off x="5459901" y="510803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Discussion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Isosceles Triangle 35">
            <a:extLst>
              <a:ext uri="{FF2B5EF4-FFF2-40B4-BE49-F238E27FC236}">
                <a16:creationId xmlns:a16="http://schemas.microsoft.com/office/drawing/2014/main" id="{95ECBC62-A337-C4D9-B01B-48548702FDB7}"/>
              </a:ext>
            </a:extLst>
          </p:cNvPr>
          <p:cNvSpPr/>
          <p:nvPr/>
        </p:nvSpPr>
        <p:spPr>
          <a:xfrm rot="10800000">
            <a:off x="7341812" y="1057114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88586-1967-97AA-F6EF-A3894C86D688}"/>
              </a:ext>
            </a:extLst>
          </p:cNvPr>
          <p:cNvSpPr/>
          <p:nvPr/>
        </p:nvSpPr>
        <p:spPr>
          <a:xfrm>
            <a:off x="3950139" y="510804"/>
            <a:ext cx="1289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Verdict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43539895-6E29-F9FC-8EC2-97147B8694A1}"/>
              </a:ext>
            </a:extLst>
          </p:cNvPr>
          <p:cNvSpPr/>
          <p:nvPr/>
        </p:nvSpPr>
        <p:spPr>
          <a:xfrm>
            <a:off x="3236731" y="820456"/>
            <a:ext cx="2760344" cy="187162"/>
          </a:xfrm>
          <a:prstGeom prst="chevron">
            <a:avLst/>
          </a:prstGeom>
          <a:solidFill>
            <a:srgbClr val="99B7B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36">
            <a:extLst>
              <a:ext uri="{FF2B5EF4-FFF2-40B4-BE49-F238E27FC236}">
                <a16:creationId xmlns:a16="http://schemas.microsoft.com/office/drawing/2014/main" id="{5479F060-7D97-434B-9456-2A6155FAD3EF}"/>
              </a:ext>
            </a:extLst>
          </p:cNvPr>
          <p:cNvSpPr/>
          <p:nvPr/>
        </p:nvSpPr>
        <p:spPr>
          <a:xfrm>
            <a:off x="6105641" y="820490"/>
            <a:ext cx="2760344" cy="187162"/>
          </a:xfrm>
          <a:prstGeom prst="chevron">
            <a:avLst/>
          </a:prstGeom>
          <a:solidFill>
            <a:srgbClr val="145A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36">
            <a:extLst>
              <a:ext uri="{FF2B5EF4-FFF2-40B4-BE49-F238E27FC236}">
                <a16:creationId xmlns:a16="http://schemas.microsoft.com/office/drawing/2014/main" id="{E40053EE-DEB9-5981-DEEB-B4E2669BD7E0}"/>
              </a:ext>
            </a:extLst>
          </p:cNvPr>
          <p:cNvSpPr/>
          <p:nvPr/>
        </p:nvSpPr>
        <p:spPr>
          <a:xfrm>
            <a:off x="8974551" y="820456"/>
            <a:ext cx="2760344" cy="187162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7F7FC-D576-186C-91AB-9339FB2F5354}"/>
              </a:ext>
            </a:extLst>
          </p:cNvPr>
          <p:cNvSpPr/>
          <p:nvPr/>
        </p:nvSpPr>
        <p:spPr>
          <a:xfrm>
            <a:off x="9710155" y="512905"/>
            <a:ext cx="1289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Limites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Oval 55">
            <a:extLst>
              <a:ext uri="{FF2B5EF4-FFF2-40B4-BE49-F238E27FC236}">
                <a16:creationId xmlns:a16="http://schemas.microsoft.com/office/drawing/2014/main" id="{15EDBE7D-6438-ADB7-0ED6-DCCC35190FC7}"/>
              </a:ext>
            </a:extLst>
          </p:cNvPr>
          <p:cNvSpPr/>
          <p:nvPr/>
        </p:nvSpPr>
        <p:spPr>
          <a:xfrm>
            <a:off x="1514567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963B8404-DC66-FA65-43F0-6240F45FD092}"/>
              </a:ext>
            </a:extLst>
          </p:cNvPr>
          <p:cNvSpPr/>
          <p:nvPr/>
        </p:nvSpPr>
        <p:spPr>
          <a:xfrm>
            <a:off x="5140423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493251-926F-414F-B8B3-59419488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63" y="1185783"/>
            <a:ext cx="6585166" cy="4985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0FCF52-3237-4794-A991-E3833F084A6F}"/>
              </a:ext>
            </a:extLst>
          </p:cNvPr>
          <p:cNvSpPr txBox="1"/>
          <p:nvPr/>
        </p:nvSpPr>
        <p:spPr>
          <a:xfrm>
            <a:off x="4760903" y="6169067"/>
            <a:ext cx="77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Condensed" panose="020B0502040204020203" pitchFamily="34" charset="0"/>
              </a:defRPr>
            </a:lvl1pPr>
          </a:lstStyle>
          <a:p>
            <a:r>
              <a:rPr lang="fr-FR" dirty="0"/>
              <a:t>Exemple de deux spectres: original (en bleu) et reconstruit (en rouge) de l’ensemble du test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6E14F-2C09-4DE3-A457-4B757D429995}"/>
              </a:ext>
            </a:extLst>
          </p:cNvPr>
          <p:cNvSpPr txBox="1"/>
          <p:nvPr/>
        </p:nvSpPr>
        <p:spPr>
          <a:xfrm>
            <a:off x="787975" y="3279496"/>
            <a:ext cx="3920936" cy="1188799"/>
          </a:xfrm>
          <a:prstGeom prst="rect">
            <a:avLst/>
          </a:prstGeom>
          <a:solidFill>
            <a:srgbClr val="99B7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La régression linéaire est une approche excessivement simple</a:t>
            </a:r>
          </a:p>
        </p:txBody>
      </p:sp>
      <p:sp>
        <p:nvSpPr>
          <p:cNvPr id="26" name="Rectangle : coins arrondis 30">
            <a:extLst>
              <a:ext uri="{FF2B5EF4-FFF2-40B4-BE49-F238E27FC236}">
                <a16:creationId xmlns:a16="http://schemas.microsoft.com/office/drawing/2014/main" id="{2ED18060-BFCE-4C4D-843A-6D8A3BF2F9B0}"/>
              </a:ext>
            </a:extLst>
          </p:cNvPr>
          <p:cNvSpPr/>
          <p:nvPr/>
        </p:nvSpPr>
        <p:spPr>
          <a:xfrm>
            <a:off x="207023" y="1320688"/>
            <a:ext cx="5082840" cy="536990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Analyse des limites (Ex: CAE + MLR)</a:t>
            </a:r>
          </a:p>
        </p:txBody>
      </p:sp>
    </p:spTree>
    <p:extLst>
      <p:ext uri="{BB962C8B-B14F-4D97-AF65-F5344CB8AC3E}">
        <p14:creationId xmlns:p14="http://schemas.microsoft.com/office/powerpoint/2010/main" val="30840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172955" y="2975199"/>
            <a:ext cx="720081" cy="907601"/>
          </a:xfrm>
          <a:prstGeom prst="rect">
            <a:avLst/>
          </a:prstGeom>
        </p:spPr>
        <p:txBody>
          <a:bodyPr anchor="ctr"/>
          <a:lstStyle>
            <a:lvl1pPr algn="r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kumimoji="1" lang="fr-FR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4</a:t>
            </a:r>
            <a:endParaRPr kumimoji="1" lang="ja-JP" altLang="en-US" sz="40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3" name="正方形/長方形 5"/>
          <p:cNvSpPr/>
          <p:nvPr/>
        </p:nvSpPr>
        <p:spPr>
          <a:xfrm>
            <a:off x="2052158" y="2888940"/>
            <a:ext cx="59145" cy="1080120"/>
          </a:xfrm>
          <a:prstGeom prst="rect">
            <a:avLst/>
          </a:prstGeom>
          <a:solidFill>
            <a:srgbClr val="004C52">
              <a:alpha val="26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"/>
          <p:cNvSpPr txBox="1">
            <a:spLocks/>
          </p:cNvSpPr>
          <p:nvPr/>
        </p:nvSpPr>
        <p:spPr>
          <a:xfrm>
            <a:off x="2429547" y="2348880"/>
            <a:ext cx="9181020" cy="21602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FR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 et Recommandations</a:t>
            </a:r>
            <a:endParaRPr lang="en-US" sz="1600" dirty="0">
              <a:solidFill>
                <a:srgbClr val="00808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774" y="5935579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88E54-DC96-21B7-777C-E90F2C09AD93}"/>
              </a:ext>
            </a:extLst>
          </p:cNvPr>
          <p:cNvSpPr/>
          <p:nvPr/>
        </p:nvSpPr>
        <p:spPr>
          <a:xfrm>
            <a:off x="607774" y="941107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B44E0425-87B7-A75B-F03A-FE87C4C48CFB}"/>
              </a:ext>
            </a:extLst>
          </p:cNvPr>
          <p:cNvSpPr txBox="1">
            <a:spLocks/>
          </p:cNvSpPr>
          <p:nvPr/>
        </p:nvSpPr>
        <p:spPr>
          <a:xfrm>
            <a:off x="11842044" y="57343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24170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 3"/>
          <p:cNvSpPr/>
          <p:nvPr/>
        </p:nvSpPr>
        <p:spPr>
          <a:xfrm>
            <a:off x="-197681" y="0"/>
            <a:ext cx="2561264" cy="419395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5"/>
          <p:cNvSpPr/>
          <p:nvPr/>
        </p:nvSpPr>
        <p:spPr>
          <a:xfrm>
            <a:off x="551060" y="8437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9" name="Oval 10"/>
          <p:cNvSpPr/>
          <p:nvPr/>
        </p:nvSpPr>
        <p:spPr>
          <a:xfrm>
            <a:off x="161973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8" name="Oval 8"/>
          <p:cNvSpPr/>
          <p:nvPr/>
        </p:nvSpPr>
        <p:spPr>
          <a:xfrm>
            <a:off x="1096723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7878870" y="4427"/>
            <a:ext cx="8116044" cy="422235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id="{DA7CAC73-AF59-42F6-9C2B-C493954A9421}"/>
              </a:ext>
            </a:extLst>
          </p:cNvPr>
          <p:cNvSpPr/>
          <p:nvPr/>
        </p:nvSpPr>
        <p:spPr>
          <a:xfrm>
            <a:off x="2487360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TextBox 17"/>
          <p:cNvSpPr txBox="1"/>
          <p:nvPr/>
        </p:nvSpPr>
        <p:spPr>
          <a:xfrm>
            <a:off x="3028757" y="15477"/>
            <a:ext cx="4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Conclusion et Recommandations </a:t>
            </a:r>
          </a:p>
        </p:txBody>
      </p:sp>
      <p:sp>
        <p:nvSpPr>
          <p:cNvPr id="6" name="Chevron 36">
            <a:extLst>
              <a:ext uri="{FF2B5EF4-FFF2-40B4-BE49-F238E27FC236}">
                <a16:creationId xmlns:a16="http://schemas.microsoft.com/office/drawing/2014/main" id="{50A25F87-D420-B08F-5D79-70A7013C1E4B}"/>
              </a:ext>
            </a:extLst>
          </p:cNvPr>
          <p:cNvSpPr/>
          <p:nvPr/>
        </p:nvSpPr>
        <p:spPr>
          <a:xfrm>
            <a:off x="324439" y="811714"/>
            <a:ext cx="534294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sosceles Triangle 35">
            <a:extLst>
              <a:ext uri="{FF2B5EF4-FFF2-40B4-BE49-F238E27FC236}">
                <a16:creationId xmlns:a16="http://schemas.microsoft.com/office/drawing/2014/main" id="{A0207106-7C32-846D-B5E4-49D9ED2EA3CA}"/>
              </a:ext>
            </a:extLst>
          </p:cNvPr>
          <p:cNvSpPr/>
          <p:nvPr/>
        </p:nvSpPr>
        <p:spPr>
          <a:xfrm rot="10800000">
            <a:off x="47726" y="985751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36">
            <a:extLst>
              <a:ext uri="{FF2B5EF4-FFF2-40B4-BE49-F238E27FC236}">
                <a16:creationId xmlns:a16="http://schemas.microsoft.com/office/drawing/2014/main" id="{8F37646C-4865-7488-03FB-1BA16233E9DB}"/>
              </a:ext>
            </a:extLst>
          </p:cNvPr>
          <p:cNvSpPr/>
          <p:nvPr/>
        </p:nvSpPr>
        <p:spPr>
          <a:xfrm>
            <a:off x="6217920" y="811714"/>
            <a:ext cx="534294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8BE39-2426-87A4-8CB8-62DB3A549F5E}"/>
              </a:ext>
            </a:extLst>
          </p:cNvPr>
          <p:cNvSpPr/>
          <p:nvPr/>
        </p:nvSpPr>
        <p:spPr>
          <a:xfrm>
            <a:off x="2312512" y="486759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Conclusion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BAAFA-DFAF-897C-6EAE-F323DE44C007}"/>
              </a:ext>
            </a:extLst>
          </p:cNvPr>
          <p:cNvSpPr/>
          <p:nvPr/>
        </p:nvSpPr>
        <p:spPr>
          <a:xfrm>
            <a:off x="7664468" y="503937"/>
            <a:ext cx="212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Recommandations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E5DD8499-6837-32E7-0383-E78DB55F7F20}"/>
              </a:ext>
            </a:extLst>
          </p:cNvPr>
          <p:cNvSpPr txBox="1">
            <a:spLocks/>
          </p:cNvSpPr>
          <p:nvPr/>
        </p:nvSpPr>
        <p:spPr>
          <a:xfrm>
            <a:off x="11765832" y="624303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                                             32</a:t>
            </a:r>
          </a:p>
        </p:txBody>
      </p:sp>
      <p:sp>
        <p:nvSpPr>
          <p:cNvPr id="5" name="Bande diagonale 60">
            <a:extLst>
              <a:ext uri="{FF2B5EF4-FFF2-40B4-BE49-F238E27FC236}">
                <a16:creationId xmlns:a16="http://schemas.microsoft.com/office/drawing/2014/main" id="{618BCCCC-13DA-3327-8F45-A9B3183D4048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CC13677-AD1F-8281-A2AA-ED7C9F948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B13F0C3-D065-E6A6-167F-FD312D580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05" y="1558891"/>
            <a:ext cx="1358919" cy="127898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40D14FD-A26D-F3F5-AB4C-01FB9F27F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62" y="4710821"/>
            <a:ext cx="642948" cy="6429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4B7DB4-2494-25DA-5BE6-48A8DBA8A92F}"/>
              </a:ext>
            </a:extLst>
          </p:cNvPr>
          <p:cNvSpPr/>
          <p:nvPr/>
        </p:nvSpPr>
        <p:spPr>
          <a:xfrm>
            <a:off x="4093776" y="1738841"/>
            <a:ext cx="7141383" cy="1034726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Le kNN-LWPLSR s’avère le modèle le plus performant pour la majorité des variables</a:t>
            </a:r>
            <a:endParaRPr lang="fr-FR" sz="20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FC378-298F-8624-0F7E-CB9EE530B67F}"/>
              </a:ext>
            </a:extLst>
          </p:cNvPr>
          <p:cNvSpPr/>
          <p:nvPr/>
        </p:nvSpPr>
        <p:spPr>
          <a:xfrm>
            <a:off x="1665372" y="3159984"/>
            <a:ext cx="6668400" cy="922462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Le modèle 1D-CNN_v1E s’adapte mieux pour deux variables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C31BBB-EBFB-2F9F-0308-D49BDE1B3CA2}"/>
              </a:ext>
            </a:extLst>
          </p:cNvPr>
          <p:cNvSpPr/>
          <p:nvPr/>
        </p:nvSpPr>
        <p:spPr>
          <a:xfrm>
            <a:off x="3799272" y="4658974"/>
            <a:ext cx="7601791" cy="794199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/>
              <a:t>Tous les modèles non-linéaires</a:t>
            </a:r>
            <a:r>
              <a:rPr lang="fr-FR" sz="2000" dirty="0"/>
              <a:t> </a:t>
            </a:r>
            <a:r>
              <a:rPr lang="fr-FR" sz="2000" b="1" dirty="0"/>
              <a:t>ont surpassé la référence linéaire PLSR</a:t>
            </a:r>
            <a:endParaRPr lang="fr-FR" sz="20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9530274B-C90E-4F7C-A983-D5AF6F978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60" y="3218681"/>
            <a:ext cx="806101" cy="8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21198 0.002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192" y="31660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1" name="Oval 10"/>
          <p:cNvSpPr/>
          <p:nvPr/>
        </p:nvSpPr>
        <p:spPr>
          <a:xfrm>
            <a:off x="4873033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213821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24439" y="811714"/>
            <a:ext cx="368199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1258" y="435307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Contexte général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99763" y="475311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Objectifs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Isosceles Triangle 35"/>
          <p:cNvSpPr/>
          <p:nvPr/>
        </p:nvSpPr>
        <p:spPr>
          <a:xfrm rot="10800000">
            <a:off x="1934224" y="996510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31472" y="78539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315" y="6438535"/>
            <a:ext cx="2743200" cy="365125"/>
          </a:xfrm>
        </p:spPr>
        <p:txBody>
          <a:bodyPr/>
          <a:lstStyle/>
          <a:p>
            <a:fld id="{BE7DC1A7-DA5D-45DE-8174-4FBCD0BDB448}" type="slidenum">
              <a:rPr lang="fr-FR" sz="1800" b="1" smtClean="0">
                <a:solidFill>
                  <a:schemeClr val="tx1"/>
                </a:solidFill>
              </a:rPr>
              <a:t>4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0" name="Chevron 36">
            <a:extLst>
              <a:ext uri="{FF2B5EF4-FFF2-40B4-BE49-F238E27FC236}">
                <a16:creationId xmlns:a16="http://schemas.microsoft.com/office/drawing/2014/main" id="{7498E795-0588-5D1B-E2EA-41868695BFDC}"/>
              </a:ext>
            </a:extLst>
          </p:cNvPr>
          <p:cNvSpPr/>
          <p:nvPr/>
        </p:nvSpPr>
        <p:spPr>
          <a:xfrm>
            <a:off x="4207157" y="819956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36">
            <a:extLst>
              <a:ext uri="{FF2B5EF4-FFF2-40B4-BE49-F238E27FC236}">
                <a16:creationId xmlns:a16="http://schemas.microsoft.com/office/drawing/2014/main" id="{D0D81680-1F8D-3C3B-0243-29296F3466F3}"/>
              </a:ext>
            </a:extLst>
          </p:cNvPr>
          <p:cNvSpPr/>
          <p:nvPr/>
        </p:nvSpPr>
        <p:spPr>
          <a:xfrm>
            <a:off x="8089875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3188B6-35C7-391E-C21F-6CA1F08EC2EB}"/>
              </a:ext>
            </a:extLst>
          </p:cNvPr>
          <p:cNvSpPr/>
          <p:nvPr/>
        </p:nvSpPr>
        <p:spPr>
          <a:xfrm>
            <a:off x="5552370" y="77041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8" name="Bande diagonale 60">
            <a:extLst>
              <a:ext uri="{FF2B5EF4-FFF2-40B4-BE49-F238E27FC236}">
                <a16:creationId xmlns:a16="http://schemas.microsoft.com/office/drawing/2014/main" id="{946460DC-F590-3A72-A879-E1FF28935604}"/>
              </a:ext>
            </a:extLst>
          </p:cNvPr>
          <p:cNvSpPr/>
          <p:nvPr/>
        </p:nvSpPr>
        <p:spPr>
          <a:xfrm rot="2616170">
            <a:off x="2734365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67AE43C2-5160-9CA4-A900-C28DC3D3F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3" y="6286716"/>
            <a:ext cx="534542" cy="5169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CD734D-BF9E-4CC9-8E29-E1D387158D67}"/>
              </a:ext>
            </a:extLst>
          </p:cNvPr>
          <p:cNvSpPr/>
          <p:nvPr/>
        </p:nvSpPr>
        <p:spPr>
          <a:xfrm>
            <a:off x="5246843" y="475312"/>
            <a:ext cx="1462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Problématique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526C7-7E0F-4227-A840-F92DBF551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 r="3228" b="12986"/>
          <a:stretch/>
        </p:blipFill>
        <p:spPr>
          <a:xfrm>
            <a:off x="939376" y="2392390"/>
            <a:ext cx="2193778" cy="9487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BB31C-A0B6-4D19-BB90-2D01CE372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9" y="3350226"/>
            <a:ext cx="2117076" cy="636776"/>
          </a:xfrm>
          <a:prstGeom prst="rect">
            <a:avLst/>
          </a:prstGeom>
        </p:spPr>
      </p:pic>
      <p:pic>
        <p:nvPicPr>
          <p:cNvPr id="20" name="Graphic 19" descr="Cow with solid fill">
            <a:extLst>
              <a:ext uri="{FF2B5EF4-FFF2-40B4-BE49-F238E27FC236}">
                <a16:creationId xmlns:a16="http://schemas.microsoft.com/office/drawing/2014/main" id="{DD3A5881-EFF6-4143-8D19-F46ABB911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5044" y="3680935"/>
            <a:ext cx="914400" cy="914400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00BF7C08-3C1A-4EE5-B5A8-210E72AB1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7402" y="1801314"/>
            <a:ext cx="914400" cy="914400"/>
          </a:xfrm>
          <a:prstGeom prst="rect">
            <a:avLst/>
          </a:prstGeom>
        </p:spPr>
      </p:pic>
      <p:sp>
        <p:nvSpPr>
          <p:cNvPr id="35" name="Rectangle : coins arrondis 23">
            <a:extLst>
              <a:ext uri="{FF2B5EF4-FFF2-40B4-BE49-F238E27FC236}">
                <a16:creationId xmlns:a16="http://schemas.microsoft.com/office/drawing/2014/main" id="{292D154A-1B5C-4F14-8856-9DB6A839D880}"/>
              </a:ext>
            </a:extLst>
          </p:cNvPr>
          <p:cNvSpPr/>
          <p:nvPr/>
        </p:nvSpPr>
        <p:spPr>
          <a:xfrm>
            <a:off x="5350538" y="3777344"/>
            <a:ext cx="5639758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Résilience des systèmes d'élevage</a:t>
            </a:r>
          </a:p>
        </p:txBody>
      </p:sp>
      <p:sp>
        <p:nvSpPr>
          <p:cNvPr id="49" name="Rectangle : coins arrondis 23">
            <a:extLst>
              <a:ext uri="{FF2B5EF4-FFF2-40B4-BE49-F238E27FC236}">
                <a16:creationId xmlns:a16="http://schemas.microsoft.com/office/drawing/2014/main" id="{899E8F8F-DC8C-4919-8BC0-C6F1F7D238FE}"/>
              </a:ext>
            </a:extLst>
          </p:cNvPr>
          <p:cNvSpPr/>
          <p:nvPr/>
        </p:nvSpPr>
        <p:spPr>
          <a:xfrm>
            <a:off x="5873732" y="1911782"/>
            <a:ext cx="3608134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Qualité des Fourrages</a:t>
            </a:r>
          </a:p>
        </p:txBody>
      </p:sp>
    </p:spTree>
    <p:extLst>
      <p:ext uri="{BB962C8B-B14F-4D97-AF65-F5344CB8AC3E}">
        <p14:creationId xmlns:p14="http://schemas.microsoft.com/office/powerpoint/2010/main" val="414985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1849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 animBg="1"/>
      <p:bldP spid="38" grpId="0"/>
      <p:bldP spid="39" grpId="0"/>
      <p:bldP spid="41" grpId="0" animBg="1"/>
      <p:bldP spid="6" grpId="0" animBg="1"/>
      <p:bldP spid="10" grpId="0" animBg="1"/>
      <p:bldP spid="12" grpId="0" animBg="1"/>
      <p:bldP spid="35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36">
            <a:extLst>
              <a:ext uri="{FF2B5EF4-FFF2-40B4-BE49-F238E27FC236}">
                <a16:creationId xmlns:a16="http://schemas.microsoft.com/office/drawing/2014/main" id="{50A25F87-D420-B08F-5D79-70A7013C1E4B}"/>
              </a:ext>
            </a:extLst>
          </p:cNvPr>
          <p:cNvSpPr/>
          <p:nvPr/>
        </p:nvSpPr>
        <p:spPr>
          <a:xfrm>
            <a:off x="324439" y="811714"/>
            <a:ext cx="534294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sosceles Triangle 35">
            <a:extLst>
              <a:ext uri="{FF2B5EF4-FFF2-40B4-BE49-F238E27FC236}">
                <a16:creationId xmlns:a16="http://schemas.microsoft.com/office/drawing/2014/main" id="{A0207106-7C32-846D-B5E4-49D9ED2EA3CA}"/>
              </a:ext>
            </a:extLst>
          </p:cNvPr>
          <p:cNvSpPr/>
          <p:nvPr/>
        </p:nvSpPr>
        <p:spPr>
          <a:xfrm rot="10800000">
            <a:off x="2756432" y="994899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36">
            <a:extLst>
              <a:ext uri="{FF2B5EF4-FFF2-40B4-BE49-F238E27FC236}">
                <a16:creationId xmlns:a16="http://schemas.microsoft.com/office/drawing/2014/main" id="{8F37646C-4865-7488-03FB-1BA16233E9DB}"/>
              </a:ext>
            </a:extLst>
          </p:cNvPr>
          <p:cNvSpPr/>
          <p:nvPr/>
        </p:nvSpPr>
        <p:spPr>
          <a:xfrm>
            <a:off x="6217920" y="811714"/>
            <a:ext cx="534294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8BE39-2426-87A4-8CB8-62DB3A549F5E}"/>
              </a:ext>
            </a:extLst>
          </p:cNvPr>
          <p:cNvSpPr/>
          <p:nvPr/>
        </p:nvSpPr>
        <p:spPr>
          <a:xfrm>
            <a:off x="2312513" y="486759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Conclusion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BAAFA-DFAF-897C-6EAE-F323DE44C007}"/>
              </a:ext>
            </a:extLst>
          </p:cNvPr>
          <p:cNvSpPr/>
          <p:nvPr/>
        </p:nvSpPr>
        <p:spPr>
          <a:xfrm>
            <a:off x="7664468" y="503937"/>
            <a:ext cx="212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Recommandations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4" name="Google Shape;1293;p26">
            <a:extLst>
              <a:ext uri="{FF2B5EF4-FFF2-40B4-BE49-F238E27FC236}">
                <a16:creationId xmlns:a16="http://schemas.microsoft.com/office/drawing/2014/main" id="{E2C2CC6F-D9AF-C64A-9CD1-1A5E783803CD}"/>
              </a:ext>
            </a:extLst>
          </p:cNvPr>
          <p:cNvGrpSpPr/>
          <p:nvPr/>
        </p:nvGrpSpPr>
        <p:grpSpPr>
          <a:xfrm>
            <a:off x="9786354" y="1373058"/>
            <a:ext cx="1933493" cy="3146408"/>
            <a:chOff x="808111" y="-20084"/>
            <a:chExt cx="3896959" cy="5507649"/>
          </a:xfrm>
        </p:grpSpPr>
        <p:grpSp>
          <p:nvGrpSpPr>
            <p:cNvPr id="45" name="Google Shape;1294;p26">
              <a:extLst>
                <a:ext uri="{FF2B5EF4-FFF2-40B4-BE49-F238E27FC236}">
                  <a16:creationId xmlns:a16="http://schemas.microsoft.com/office/drawing/2014/main" id="{6EAA95E0-BEEA-A7AD-C8D1-407414F9ACBA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</p:grpSpPr>
          <p:sp>
            <p:nvSpPr>
              <p:cNvPr id="62" name="Google Shape;1295;p26">
                <a:extLst>
                  <a:ext uri="{FF2B5EF4-FFF2-40B4-BE49-F238E27FC236}">
                    <a16:creationId xmlns:a16="http://schemas.microsoft.com/office/drawing/2014/main" id="{6FAABADD-FB43-1445-4563-8EE2632C8A90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solidFill>
                <a:srgbClr val="1ED0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endParaRPr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296;p26">
                <a:extLst>
                  <a:ext uri="{FF2B5EF4-FFF2-40B4-BE49-F238E27FC236}">
                    <a16:creationId xmlns:a16="http://schemas.microsoft.com/office/drawing/2014/main" id="{E022F7AC-4E3A-6FCA-AAB6-6B970F485CA2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/>
                <a:ahLst/>
                <a:cxnLst/>
                <a:rect l="l" t="t" r="r" b="b"/>
                <a:pathLst>
                  <a:path w="1075004" h="652173" extrusionOk="0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solidFill>
                <a:srgbClr val="1ED0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1297;p26">
              <a:extLst>
                <a:ext uri="{FF2B5EF4-FFF2-40B4-BE49-F238E27FC236}">
                  <a16:creationId xmlns:a16="http://schemas.microsoft.com/office/drawing/2014/main" id="{754B6B63-90B8-C837-FB26-1BA6EBD0A6A8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</p:grpSpPr>
          <p:sp>
            <p:nvSpPr>
              <p:cNvPr id="60" name="Google Shape;1298;p26">
                <a:extLst>
                  <a:ext uri="{FF2B5EF4-FFF2-40B4-BE49-F238E27FC236}">
                    <a16:creationId xmlns:a16="http://schemas.microsoft.com/office/drawing/2014/main" id="{30D0B0E5-A4D9-3487-E639-1E058C282382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endParaRPr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299;p26">
                <a:extLst>
                  <a:ext uri="{FF2B5EF4-FFF2-40B4-BE49-F238E27FC236}">
                    <a16:creationId xmlns:a16="http://schemas.microsoft.com/office/drawing/2014/main" id="{8ED9A264-EA1E-8E0D-5FBC-1EC65D080E1E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/>
                <a:ahLst/>
                <a:cxnLst/>
                <a:rect l="l" t="t" r="r" b="b"/>
                <a:pathLst>
                  <a:path w="1075004" h="652173" extrusionOk="0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1300;p26">
              <a:extLst>
                <a:ext uri="{FF2B5EF4-FFF2-40B4-BE49-F238E27FC236}">
                  <a16:creationId xmlns:a16="http://schemas.microsoft.com/office/drawing/2014/main" id="{7E9EA47F-0EA0-4823-675C-3925B44364B4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57" name="Google Shape;1301;p26">
                <a:extLst>
                  <a:ext uri="{FF2B5EF4-FFF2-40B4-BE49-F238E27FC236}">
                    <a16:creationId xmlns:a16="http://schemas.microsoft.com/office/drawing/2014/main" id="{CFC42137-F46D-35AF-6C71-7EE6C3CC5B11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endParaRPr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302;p26">
                <a:extLst>
                  <a:ext uri="{FF2B5EF4-FFF2-40B4-BE49-F238E27FC236}">
                    <a16:creationId xmlns:a16="http://schemas.microsoft.com/office/drawing/2014/main" id="{1E9B38C0-EF9C-2070-A997-2299CE9B877D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 extrusionOk="0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1303;p26">
              <a:extLst>
                <a:ext uri="{FF2B5EF4-FFF2-40B4-BE49-F238E27FC236}">
                  <a16:creationId xmlns:a16="http://schemas.microsoft.com/office/drawing/2014/main" id="{835EA269-FCC1-9A1A-2BE3-3C4FD74E1C39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</p:grpSpPr>
          <p:sp>
            <p:nvSpPr>
              <p:cNvPr id="55" name="Google Shape;1304;p26">
                <a:extLst>
                  <a:ext uri="{FF2B5EF4-FFF2-40B4-BE49-F238E27FC236}">
                    <a16:creationId xmlns:a16="http://schemas.microsoft.com/office/drawing/2014/main" id="{0615889B-D792-8874-55F7-74CE3D2BD7B5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solidFill>
                <a:srgbClr val="1ED0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endParaRPr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305;p26">
                <a:extLst>
                  <a:ext uri="{FF2B5EF4-FFF2-40B4-BE49-F238E27FC236}">
                    <a16:creationId xmlns:a16="http://schemas.microsoft.com/office/drawing/2014/main" id="{22F8ABD8-F521-5BFC-680E-25CB48A1F2C8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/>
                <a:ahLst/>
                <a:cxnLst/>
                <a:rect l="l" t="t" r="r" b="b"/>
                <a:pathLst>
                  <a:path w="1075004" h="652174" extrusionOk="0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solidFill>
                <a:srgbClr val="1ED0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1306;p26">
              <a:extLst>
                <a:ext uri="{FF2B5EF4-FFF2-40B4-BE49-F238E27FC236}">
                  <a16:creationId xmlns:a16="http://schemas.microsoft.com/office/drawing/2014/main" id="{92E91DA0-740C-6FCE-C30E-5E4C3CCDACF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53" name="Google Shape;1307;p26">
                <a:extLst>
                  <a:ext uri="{FF2B5EF4-FFF2-40B4-BE49-F238E27FC236}">
                    <a16:creationId xmlns:a16="http://schemas.microsoft.com/office/drawing/2014/main" id="{9172B7D6-A9E9-EAB6-EE84-BB05CB7A6766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endParaRPr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08;p26">
                <a:extLst>
                  <a:ext uri="{FF2B5EF4-FFF2-40B4-BE49-F238E27FC236}">
                    <a16:creationId xmlns:a16="http://schemas.microsoft.com/office/drawing/2014/main" id="{343FDB81-386F-12DA-7332-35F093BA931B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/>
                <a:ahLst/>
                <a:cxnLst/>
                <a:rect l="l" t="t" r="r" b="b"/>
                <a:pathLst>
                  <a:path w="1075004" h="652173" extrusionOk="0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solidFill>
                  <a:srgbClr val="00808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Espace réservé du numéro de diapositive 22">
            <a:extLst>
              <a:ext uri="{FF2B5EF4-FFF2-40B4-BE49-F238E27FC236}">
                <a16:creationId xmlns:a16="http://schemas.microsoft.com/office/drawing/2014/main" id="{7CBCA8A0-2807-52AB-B6D7-EBBACA89592B}"/>
              </a:ext>
            </a:extLst>
          </p:cNvPr>
          <p:cNvSpPr txBox="1">
            <a:spLocks/>
          </p:cNvSpPr>
          <p:nvPr/>
        </p:nvSpPr>
        <p:spPr>
          <a:xfrm>
            <a:off x="11771871" y="625507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                                             33</a:t>
            </a:r>
          </a:p>
        </p:txBody>
      </p:sp>
      <p:sp>
        <p:nvSpPr>
          <p:cNvPr id="2" name="Pentagon 3">
            <a:extLst>
              <a:ext uri="{FF2B5EF4-FFF2-40B4-BE49-F238E27FC236}">
                <a16:creationId xmlns:a16="http://schemas.microsoft.com/office/drawing/2014/main" id="{353823D3-62E0-7211-921D-7B4A1DB235A0}"/>
              </a:ext>
            </a:extLst>
          </p:cNvPr>
          <p:cNvSpPr/>
          <p:nvPr/>
        </p:nvSpPr>
        <p:spPr>
          <a:xfrm>
            <a:off x="-197681" y="0"/>
            <a:ext cx="2561264" cy="419395"/>
          </a:xfrm>
          <a:prstGeom prst="homePlate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6D9AA906-0CA3-8E66-DA60-2A64992D50B9}"/>
              </a:ext>
            </a:extLst>
          </p:cNvPr>
          <p:cNvSpPr/>
          <p:nvPr/>
        </p:nvSpPr>
        <p:spPr>
          <a:xfrm>
            <a:off x="602835" y="5844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1896B35-AB1B-A952-10AD-54B80B5F0585}"/>
              </a:ext>
            </a:extLst>
          </p:cNvPr>
          <p:cNvSpPr/>
          <p:nvPr/>
        </p:nvSpPr>
        <p:spPr>
          <a:xfrm>
            <a:off x="1619738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DEE50643-6929-A400-B27B-C9480E3D0154}"/>
              </a:ext>
            </a:extLst>
          </p:cNvPr>
          <p:cNvSpPr/>
          <p:nvPr/>
        </p:nvSpPr>
        <p:spPr>
          <a:xfrm>
            <a:off x="1096723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Chevron 62">
            <a:extLst>
              <a:ext uri="{FF2B5EF4-FFF2-40B4-BE49-F238E27FC236}">
                <a16:creationId xmlns:a16="http://schemas.microsoft.com/office/drawing/2014/main" id="{36C4124C-B7D5-6136-7988-5690B0C6A7C1}"/>
              </a:ext>
            </a:extLst>
          </p:cNvPr>
          <p:cNvSpPr/>
          <p:nvPr/>
        </p:nvSpPr>
        <p:spPr>
          <a:xfrm>
            <a:off x="7878870" y="4427"/>
            <a:ext cx="8116044" cy="422235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29">
            <a:extLst>
              <a:ext uri="{FF2B5EF4-FFF2-40B4-BE49-F238E27FC236}">
                <a16:creationId xmlns:a16="http://schemas.microsoft.com/office/drawing/2014/main" id="{255BE8D3-577F-24E2-C39E-0216B4295474}"/>
              </a:ext>
            </a:extLst>
          </p:cNvPr>
          <p:cNvSpPr/>
          <p:nvPr/>
        </p:nvSpPr>
        <p:spPr>
          <a:xfrm>
            <a:off x="2487360" y="7494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EF42B1B-9C91-2202-2370-A9288B129424}"/>
              </a:ext>
            </a:extLst>
          </p:cNvPr>
          <p:cNvSpPr txBox="1"/>
          <p:nvPr/>
        </p:nvSpPr>
        <p:spPr>
          <a:xfrm>
            <a:off x="3028757" y="15477"/>
            <a:ext cx="4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Conclusion et Recommandations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74A8E-6DA6-449F-B8ED-FABA5CEBF524}"/>
              </a:ext>
            </a:extLst>
          </p:cNvPr>
          <p:cNvSpPr/>
          <p:nvPr/>
        </p:nvSpPr>
        <p:spPr>
          <a:xfrm>
            <a:off x="1056000" y="2372589"/>
            <a:ext cx="5040000" cy="648000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Modèles de régression multivariée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65E1E-1CF7-43BA-ADC4-8CE6A669AD97}"/>
              </a:ext>
            </a:extLst>
          </p:cNvPr>
          <p:cNvSpPr/>
          <p:nvPr/>
        </p:nvSpPr>
        <p:spPr>
          <a:xfrm>
            <a:off x="2003155" y="3298923"/>
            <a:ext cx="5040000" cy="648000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Techniques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d’augmentation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données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345E53-DF07-4094-96A4-7B2C685AA1DB}"/>
              </a:ext>
            </a:extLst>
          </p:cNvPr>
          <p:cNvSpPr/>
          <p:nvPr/>
        </p:nvSpPr>
        <p:spPr>
          <a:xfrm>
            <a:off x="3387578" y="4277061"/>
            <a:ext cx="5040000" cy="648000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Architectures de bout en bout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ande diagonale 60">
            <a:extLst>
              <a:ext uri="{FF2B5EF4-FFF2-40B4-BE49-F238E27FC236}">
                <a16:creationId xmlns:a16="http://schemas.microsoft.com/office/drawing/2014/main" id="{0468A8B6-B197-1009-6D91-C8C3139FE8BA}"/>
              </a:ext>
            </a:extLst>
          </p:cNvPr>
          <p:cNvSpPr/>
          <p:nvPr/>
        </p:nvSpPr>
        <p:spPr>
          <a:xfrm rot="2616170">
            <a:off x="2856283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96B448BD-0975-8B06-06CB-5EE632DB7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86716"/>
            <a:ext cx="534542" cy="516944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BABDD86-D3EC-CB1C-A4B8-4E0C51B23818}"/>
              </a:ext>
            </a:extLst>
          </p:cNvPr>
          <p:cNvSpPr/>
          <p:nvPr/>
        </p:nvSpPr>
        <p:spPr>
          <a:xfrm>
            <a:off x="2954343" y="1373058"/>
            <a:ext cx="6283314" cy="536990"/>
          </a:xfrm>
          <a:prstGeom prst="roundRect">
            <a:avLst/>
          </a:prstGeom>
          <a:solidFill>
            <a:srgbClr val="99B7BA">
              <a:alpha val="15000"/>
            </a:srgbClr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Pistes d’amélioration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B92F36-0D13-48FD-8788-DF1203257D21}"/>
              </a:ext>
            </a:extLst>
          </p:cNvPr>
          <p:cNvSpPr/>
          <p:nvPr/>
        </p:nvSpPr>
        <p:spPr>
          <a:xfrm>
            <a:off x="4746354" y="5317003"/>
            <a:ext cx="5040000" cy="648000"/>
          </a:xfrm>
          <a:prstGeom prst="rect">
            <a:avLst/>
          </a:prstGeom>
          <a:solidFill>
            <a:srgbClr val="145A60"/>
          </a:solidFill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Agrégation des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modèles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en-US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ensembling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4A847717-A712-44A2-BFCC-4816A151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205">
            <a:off x="124293" y="2124589"/>
            <a:ext cx="914400" cy="914400"/>
          </a:xfrm>
          <a:prstGeom prst="rect">
            <a:avLst/>
          </a:prstGeom>
        </p:spPr>
      </p:pic>
      <p:pic>
        <p:nvPicPr>
          <p:cNvPr id="64" name="Graphic 63" descr="Arrow: Slight curve with solid fill">
            <a:extLst>
              <a:ext uri="{FF2B5EF4-FFF2-40B4-BE49-F238E27FC236}">
                <a16:creationId xmlns:a16="http://schemas.microsoft.com/office/drawing/2014/main" id="{D9FF1F07-66EE-4E66-A131-8872B6755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205">
            <a:off x="1118707" y="3033550"/>
            <a:ext cx="914400" cy="914400"/>
          </a:xfrm>
          <a:prstGeom prst="rect">
            <a:avLst/>
          </a:prstGeom>
        </p:spPr>
      </p:pic>
      <p:pic>
        <p:nvPicPr>
          <p:cNvPr id="65" name="Graphic 64" descr="Arrow: Slight curve with solid fill">
            <a:extLst>
              <a:ext uri="{FF2B5EF4-FFF2-40B4-BE49-F238E27FC236}">
                <a16:creationId xmlns:a16="http://schemas.microsoft.com/office/drawing/2014/main" id="{4C3E04CD-DA4D-4B1C-BD0E-0DAFE66A1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205">
            <a:off x="2462512" y="4003123"/>
            <a:ext cx="914400" cy="914400"/>
          </a:xfrm>
          <a:prstGeom prst="rect">
            <a:avLst/>
          </a:prstGeom>
        </p:spPr>
      </p:pic>
      <p:pic>
        <p:nvPicPr>
          <p:cNvPr id="67" name="Graphic 66" descr="Arrow: Slight curve with solid fill">
            <a:extLst>
              <a:ext uri="{FF2B5EF4-FFF2-40B4-BE49-F238E27FC236}">
                <a16:creationId xmlns:a16="http://schemas.microsoft.com/office/drawing/2014/main" id="{1FC7A0E3-BB47-4969-847E-8B6F2E21A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205">
            <a:off x="3838584" y="505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49089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7" grpId="0" animBg="1"/>
      <p:bldP spid="58" grpId="0" animBg="1"/>
      <p:bldP spid="20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61">
            <a:extLst>
              <a:ext uri="{FF2B5EF4-FFF2-40B4-BE49-F238E27FC236}">
                <a16:creationId xmlns:a16="http://schemas.microsoft.com/office/drawing/2014/main" id="{3C9A7E19-B247-D44B-A4FD-7DC4A5E4D487}"/>
              </a:ext>
            </a:extLst>
          </p:cNvPr>
          <p:cNvCxnSpPr/>
          <p:nvPr/>
        </p:nvCxnSpPr>
        <p:spPr>
          <a:xfrm>
            <a:off x="4922991" y="2598821"/>
            <a:ext cx="69225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62">
            <a:extLst>
              <a:ext uri="{FF2B5EF4-FFF2-40B4-BE49-F238E27FC236}">
                <a16:creationId xmlns:a16="http://schemas.microsoft.com/office/drawing/2014/main" id="{D65A8B02-7E95-2BBA-0258-3B7C20BF49F0}"/>
              </a:ext>
            </a:extLst>
          </p:cNvPr>
          <p:cNvCxnSpPr/>
          <p:nvPr/>
        </p:nvCxnSpPr>
        <p:spPr>
          <a:xfrm>
            <a:off x="416949" y="3760211"/>
            <a:ext cx="6977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ircle">
            <a:extLst>
              <a:ext uri="{FF2B5EF4-FFF2-40B4-BE49-F238E27FC236}">
                <a16:creationId xmlns:a16="http://schemas.microsoft.com/office/drawing/2014/main" id="{EB5F02E1-9C4D-E184-2A5D-51825599CC30}"/>
              </a:ext>
            </a:extLst>
          </p:cNvPr>
          <p:cNvSpPr/>
          <p:nvPr/>
        </p:nvSpPr>
        <p:spPr>
          <a:xfrm>
            <a:off x="2842574" y="-792991"/>
            <a:ext cx="8981864" cy="8981864"/>
          </a:xfrm>
          <a:prstGeom prst="ellipse">
            <a:avLst/>
          </a:prstGeom>
          <a:ln w="38100"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99000">
                  <a:schemeClr val="accent2">
                    <a:alpha val="6000"/>
                  </a:schemeClr>
                </a:gs>
              </a:gsLst>
              <a:lin ang="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F4C7C721-FBE8-3592-30BC-7FDDB41D9237}"/>
              </a:ext>
            </a:extLst>
          </p:cNvPr>
          <p:cNvSpPr/>
          <p:nvPr/>
        </p:nvSpPr>
        <p:spPr>
          <a:xfrm>
            <a:off x="2222206" y="-6642"/>
            <a:ext cx="7743802" cy="7743802"/>
          </a:xfrm>
          <a:prstGeom prst="ellipse">
            <a:avLst/>
          </a:prstGeom>
          <a:ln w="38100"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99000">
                  <a:schemeClr val="accent2">
                    <a:alpha val="15344"/>
                  </a:schemeClr>
                </a:gs>
              </a:gsLst>
              <a:lin ang="0" scaled="1"/>
              <a:tileRect/>
            </a:gra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AB5AAC1-7623-34C4-355B-29BC8E1E58A3}"/>
              </a:ext>
            </a:extLst>
          </p:cNvPr>
          <p:cNvSpPr txBox="1">
            <a:spLocks/>
          </p:cNvSpPr>
          <p:nvPr/>
        </p:nvSpPr>
        <p:spPr>
          <a:xfrm>
            <a:off x="0" y="2704952"/>
            <a:ext cx="12203105" cy="929888"/>
          </a:xfrm>
          <a:prstGeom prst="rect">
            <a:avLst/>
          </a:prstGeom>
          <a:gradFill flip="none" rotWithShape="1">
            <a:gsLst>
              <a:gs pos="0">
                <a:srgbClr val="009E91">
                  <a:shade val="30000"/>
                  <a:satMod val="115000"/>
                </a:srgbClr>
              </a:gs>
              <a:gs pos="50000">
                <a:srgbClr val="009E91">
                  <a:shade val="67500"/>
                  <a:satMod val="115000"/>
                </a:srgbClr>
              </a:gs>
              <a:gs pos="100000">
                <a:srgbClr val="009E9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 cap="flat" cmpd="sng" algn="ctr">
            <a:noFill/>
            <a:prstDash val="solid"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MA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Merci de votre aimable attention</a:t>
            </a:r>
            <a:endParaRPr lang="fr-FR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224DD2C6-4657-2157-062F-C19B771A15A9}"/>
              </a:ext>
            </a:extLst>
          </p:cNvPr>
          <p:cNvSpPr/>
          <p:nvPr/>
        </p:nvSpPr>
        <p:spPr>
          <a:xfrm>
            <a:off x="-3196874" y="1503842"/>
            <a:ext cx="8748795" cy="8748795"/>
          </a:xfrm>
          <a:prstGeom prst="ellipse">
            <a:avLst/>
          </a:prstGeom>
          <a:gradFill>
            <a:gsLst>
              <a:gs pos="0">
                <a:srgbClr val="37A76F">
                  <a:alpha val="40000"/>
                </a:srgbClr>
              </a:gs>
              <a:gs pos="38277">
                <a:srgbClr val="44C1A3">
                  <a:alpha val="20000"/>
                </a:srgbClr>
              </a:gs>
              <a:gs pos="82816">
                <a:srgbClr val="FFFFFF">
                  <a:alpha val="0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BC5CAC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BC5CAC"/>
              </a:solidFill>
              <a:effectLst/>
              <a:uLnTx/>
              <a:uFillTx/>
              <a:latin typeface="Calibri" panose="020F0502020204030204"/>
              <a:sym typeface="Helvetica Neue Medium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DE9771E0-62F7-918A-CC50-40EA1B8F2C3F}"/>
              </a:ext>
            </a:extLst>
          </p:cNvPr>
          <p:cNvSpPr/>
          <p:nvPr/>
        </p:nvSpPr>
        <p:spPr>
          <a:xfrm>
            <a:off x="6237219" y="-3571078"/>
            <a:ext cx="8748795" cy="8748795"/>
          </a:xfrm>
          <a:prstGeom prst="ellipse">
            <a:avLst/>
          </a:prstGeom>
          <a:gradFill>
            <a:gsLst>
              <a:gs pos="0">
                <a:srgbClr val="37A76F">
                  <a:alpha val="40000"/>
                </a:srgbClr>
              </a:gs>
              <a:gs pos="38277">
                <a:srgbClr val="44C1A3">
                  <a:alpha val="20000"/>
                </a:srgbClr>
              </a:gs>
              <a:gs pos="82816">
                <a:srgbClr val="FFFFFF">
                  <a:alpha val="0"/>
                </a:srgbClr>
              </a:gs>
            </a:gsLst>
            <a:path>
              <a:fillToRect l="50000" t="50000" r="50000" b="50000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BC5CAC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BC5CAC"/>
              </a:solidFill>
              <a:effectLst/>
              <a:uLnTx/>
              <a:uFillTx/>
              <a:latin typeface="Calibri" panose="020F0502020204030204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93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34 -0.00532 L 5.55556E-7 -4.1013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2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33 0.00532 L -3.61111E-6 -1.9222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2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192" y="31660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1" name="Oval 10"/>
          <p:cNvSpPr/>
          <p:nvPr/>
        </p:nvSpPr>
        <p:spPr>
          <a:xfrm>
            <a:off x="4873033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213821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24439" y="811714"/>
            <a:ext cx="368199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1258" y="435307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Contexte général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99763" y="475311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Objectifs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Isosceles Triangle 35"/>
          <p:cNvSpPr/>
          <p:nvPr/>
        </p:nvSpPr>
        <p:spPr>
          <a:xfrm rot="10800000">
            <a:off x="1934224" y="996510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315" y="6438535"/>
            <a:ext cx="2743200" cy="365125"/>
          </a:xfrm>
        </p:spPr>
        <p:txBody>
          <a:bodyPr/>
          <a:lstStyle/>
          <a:p>
            <a:fld id="{BE7DC1A7-DA5D-45DE-8174-4FBCD0BDB448}" type="slidenum">
              <a:rPr lang="fr-FR" sz="1800" b="1" smtClean="0">
                <a:solidFill>
                  <a:schemeClr val="tx1"/>
                </a:solidFill>
              </a:rPr>
              <a:t>5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0" name="Chevron 36">
            <a:extLst>
              <a:ext uri="{FF2B5EF4-FFF2-40B4-BE49-F238E27FC236}">
                <a16:creationId xmlns:a16="http://schemas.microsoft.com/office/drawing/2014/main" id="{7498E795-0588-5D1B-E2EA-41868695BFDC}"/>
              </a:ext>
            </a:extLst>
          </p:cNvPr>
          <p:cNvSpPr/>
          <p:nvPr/>
        </p:nvSpPr>
        <p:spPr>
          <a:xfrm>
            <a:off x="4207157" y="819956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36">
            <a:extLst>
              <a:ext uri="{FF2B5EF4-FFF2-40B4-BE49-F238E27FC236}">
                <a16:creationId xmlns:a16="http://schemas.microsoft.com/office/drawing/2014/main" id="{D0D81680-1F8D-3C3B-0243-29296F3466F3}"/>
              </a:ext>
            </a:extLst>
          </p:cNvPr>
          <p:cNvSpPr/>
          <p:nvPr/>
        </p:nvSpPr>
        <p:spPr>
          <a:xfrm>
            <a:off x="8089875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3188B6-35C7-391E-C21F-6CA1F08EC2EB}"/>
              </a:ext>
            </a:extLst>
          </p:cNvPr>
          <p:cNvSpPr/>
          <p:nvPr/>
        </p:nvSpPr>
        <p:spPr>
          <a:xfrm>
            <a:off x="5552370" y="77041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8" name="Bande diagonale 60">
            <a:extLst>
              <a:ext uri="{FF2B5EF4-FFF2-40B4-BE49-F238E27FC236}">
                <a16:creationId xmlns:a16="http://schemas.microsoft.com/office/drawing/2014/main" id="{946460DC-F590-3A72-A879-E1FF28935604}"/>
              </a:ext>
            </a:extLst>
          </p:cNvPr>
          <p:cNvSpPr/>
          <p:nvPr/>
        </p:nvSpPr>
        <p:spPr>
          <a:xfrm rot="2616170">
            <a:off x="2734365" y="3208509"/>
            <a:ext cx="7489093" cy="7132473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67AE43C2-5160-9CA4-A900-C28DC3D3F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3" y="6286716"/>
            <a:ext cx="534542" cy="5169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CD734D-BF9E-4CC9-8E29-E1D387158D67}"/>
              </a:ext>
            </a:extLst>
          </p:cNvPr>
          <p:cNvSpPr/>
          <p:nvPr/>
        </p:nvSpPr>
        <p:spPr>
          <a:xfrm>
            <a:off x="5246843" y="475312"/>
            <a:ext cx="1462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Problématique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526C7-7E0F-4227-A840-F92DBF551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 r="3228" b="12986"/>
          <a:stretch/>
        </p:blipFill>
        <p:spPr>
          <a:xfrm>
            <a:off x="939376" y="2392390"/>
            <a:ext cx="2193778" cy="9487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BB31C-A0B6-4D19-BB90-2D01CE372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9" y="3350226"/>
            <a:ext cx="2117076" cy="636776"/>
          </a:xfrm>
          <a:prstGeom prst="rect">
            <a:avLst/>
          </a:prstGeom>
        </p:spPr>
      </p:pic>
      <p:pic>
        <p:nvPicPr>
          <p:cNvPr id="26" name="Graphic 25" descr="Beaker with solid fill">
            <a:extLst>
              <a:ext uri="{FF2B5EF4-FFF2-40B4-BE49-F238E27FC236}">
                <a16:creationId xmlns:a16="http://schemas.microsoft.com/office/drawing/2014/main" id="{4F66D6E7-1E8B-4C17-ADDD-F883417A5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932" y="1705735"/>
            <a:ext cx="914400" cy="914400"/>
          </a:xfrm>
          <a:prstGeom prst="rect">
            <a:avLst/>
          </a:prstGeom>
        </p:spPr>
      </p:pic>
      <p:sp>
        <p:nvSpPr>
          <p:cNvPr id="36" name="Rectangle : coins arrondis 23">
            <a:extLst>
              <a:ext uri="{FF2B5EF4-FFF2-40B4-BE49-F238E27FC236}">
                <a16:creationId xmlns:a16="http://schemas.microsoft.com/office/drawing/2014/main" id="{2CC71AD6-6DCF-414B-AAA9-1B6124F4E993}"/>
              </a:ext>
            </a:extLst>
          </p:cNvPr>
          <p:cNvSpPr/>
          <p:nvPr/>
        </p:nvSpPr>
        <p:spPr>
          <a:xfrm>
            <a:off x="5525693" y="1870163"/>
            <a:ext cx="4839204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méthodes d'analyse chimique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0EACD5-52E0-46B5-9E68-6B5C704EC670}"/>
              </a:ext>
            </a:extLst>
          </p:cNvPr>
          <p:cNvSpPr txBox="1"/>
          <p:nvPr/>
        </p:nvSpPr>
        <p:spPr>
          <a:xfrm>
            <a:off x="4291306" y="3312005"/>
            <a:ext cx="1564640" cy="40862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coûteuses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DD39B-4D21-4AA6-99F4-B5FBF3152A02}"/>
              </a:ext>
            </a:extLst>
          </p:cNvPr>
          <p:cNvSpPr txBox="1"/>
          <p:nvPr/>
        </p:nvSpPr>
        <p:spPr>
          <a:xfrm>
            <a:off x="7049594" y="3578379"/>
            <a:ext cx="1564640" cy="40862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/>
              <a:t>lentes</a:t>
            </a:r>
            <a:endParaRPr lang="fr-FR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5F26C-C69F-4D07-8948-144FF64B780F}"/>
              </a:ext>
            </a:extLst>
          </p:cNvPr>
          <p:cNvSpPr txBox="1"/>
          <p:nvPr/>
        </p:nvSpPr>
        <p:spPr>
          <a:xfrm>
            <a:off x="9582577" y="3285174"/>
            <a:ext cx="1564640" cy="40862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 dirty="0"/>
              <a:t>destructives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5A6CED-EF66-4EEC-A6AF-F58F9AD77E47}"/>
              </a:ext>
            </a:extLst>
          </p:cNvPr>
          <p:cNvCxnSpPr>
            <a:stCxn id="36" idx="2"/>
          </p:cNvCxnSpPr>
          <p:nvPr/>
        </p:nvCxnSpPr>
        <p:spPr>
          <a:xfrm flipH="1">
            <a:off x="5161033" y="2665792"/>
            <a:ext cx="2784262" cy="619382"/>
          </a:xfrm>
          <a:prstGeom prst="straightConnector1">
            <a:avLst/>
          </a:prstGeom>
          <a:ln>
            <a:solidFill>
              <a:srgbClr val="145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15E98E-5E67-4849-A3F1-57B587F44280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 flipH="1">
            <a:off x="7831914" y="2665792"/>
            <a:ext cx="113381" cy="912587"/>
          </a:xfrm>
          <a:prstGeom prst="straightConnector1">
            <a:avLst/>
          </a:prstGeom>
          <a:ln>
            <a:solidFill>
              <a:srgbClr val="145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37118E-0A7C-46A3-8BAC-98C03A38FBFC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7945295" y="2665792"/>
            <a:ext cx="2419602" cy="619382"/>
          </a:xfrm>
          <a:prstGeom prst="straightConnector1">
            <a:avLst/>
          </a:prstGeom>
          <a:ln>
            <a:solidFill>
              <a:srgbClr val="145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22C71A2-D5D9-4CF7-9D5A-80C2C5EE046C}"/>
              </a:ext>
            </a:extLst>
          </p:cNvPr>
          <p:cNvSpPr/>
          <p:nvPr/>
        </p:nvSpPr>
        <p:spPr>
          <a:xfrm>
            <a:off x="3655089" y="1482168"/>
            <a:ext cx="8204146" cy="4629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23">
            <a:extLst>
              <a:ext uri="{FF2B5EF4-FFF2-40B4-BE49-F238E27FC236}">
                <a16:creationId xmlns:a16="http://schemas.microsoft.com/office/drawing/2014/main" id="{814D18CA-BA85-4993-8BE5-6401B5931499}"/>
              </a:ext>
            </a:extLst>
          </p:cNvPr>
          <p:cNvSpPr/>
          <p:nvPr/>
        </p:nvSpPr>
        <p:spPr>
          <a:xfrm>
            <a:off x="4609655" y="2427716"/>
            <a:ext cx="6269319" cy="932605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Spectroscopie en proche infrarouge (NIRS)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1D6E10-9E8F-4480-B7F7-CA7D118978FF}"/>
              </a:ext>
            </a:extLst>
          </p:cNvPr>
          <p:cNvSpPr txBox="1"/>
          <p:nvPr/>
        </p:nvSpPr>
        <p:spPr>
          <a:xfrm>
            <a:off x="4701746" y="3779977"/>
            <a:ext cx="2142184" cy="40862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Non-destructive</a:t>
            </a:r>
            <a:endParaRPr lang="fr-F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3C1936-B78D-4A6C-A2FF-6C839ABC740C}"/>
              </a:ext>
            </a:extLst>
          </p:cNvPr>
          <p:cNvSpPr txBox="1"/>
          <p:nvPr/>
        </p:nvSpPr>
        <p:spPr>
          <a:xfrm>
            <a:off x="8645959" y="3773192"/>
            <a:ext cx="2142184" cy="408623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Rapidité d'analyse</a:t>
            </a:r>
            <a:endParaRPr lang="fr-FR" b="1" dirty="0"/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72B22284-AD7F-42BA-B20A-12BEB774552F}"/>
              </a:ext>
            </a:extLst>
          </p:cNvPr>
          <p:cNvSpPr/>
          <p:nvPr/>
        </p:nvSpPr>
        <p:spPr>
          <a:xfrm>
            <a:off x="654192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  <p:bldP spid="40" grpId="0" animBg="1"/>
      <p:bldP spid="42" grpId="0" animBg="1"/>
      <p:bldP spid="3" grpId="0" animBg="1"/>
      <p:bldP spid="43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hevron 36"/>
          <p:cNvSpPr/>
          <p:nvPr/>
        </p:nvSpPr>
        <p:spPr>
          <a:xfrm>
            <a:off x="324439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1258" y="435307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Contexte général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12401" y="537220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Objectifs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Isosceles Triangle 35"/>
          <p:cNvSpPr/>
          <p:nvPr/>
        </p:nvSpPr>
        <p:spPr>
          <a:xfrm rot="10800000">
            <a:off x="5732646" y="100831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315" y="6438535"/>
            <a:ext cx="2743200" cy="365125"/>
          </a:xfrm>
        </p:spPr>
        <p:txBody>
          <a:bodyPr/>
          <a:lstStyle/>
          <a:p>
            <a:fld id="{BE7DC1A7-DA5D-45DE-8174-4FBCD0BDB448}" type="slidenum">
              <a:rPr lang="fr-FR" sz="1800" b="1" smtClean="0">
                <a:solidFill>
                  <a:schemeClr val="tx1"/>
                </a:solidFill>
              </a:rPr>
              <a:t>6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BC2F7-2BB4-EE55-163E-AD2A07FE468B}"/>
              </a:ext>
            </a:extLst>
          </p:cNvPr>
          <p:cNvSpPr/>
          <p:nvPr/>
        </p:nvSpPr>
        <p:spPr>
          <a:xfrm>
            <a:off x="5001516" y="475312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Problématique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hevron 36">
            <a:extLst>
              <a:ext uri="{FF2B5EF4-FFF2-40B4-BE49-F238E27FC236}">
                <a16:creationId xmlns:a16="http://schemas.microsoft.com/office/drawing/2014/main" id="{7498E795-0588-5D1B-E2EA-41868695BFDC}"/>
              </a:ext>
            </a:extLst>
          </p:cNvPr>
          <p:cNvSpPr/>
          <p:nvPr/>
        </p:nvSpPr>
        <p:spPr>
          <a:xfrm>
            <a:off x="4207157" y="819956"/>
            <a:ext cx="368199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36">
            <a:extLst>
              <a:ext uri="{FF2B5EF4-FFF2-40B4-BE49-F238E27FC236}">
                <a16:creationId xmlns:a16="http://schemas.microsoft.com/office/drawing/2014/main" id="{D0D81680-1F8D-3C3B-0243-29296F3466F3}"/>
              </a:ext>
            </a:extLst>
          </p:cNvPr>
          <p:cNvSpPr/>
          <p:nvPr/>
        </p:nvSpPr>
        <p:spPr>
          <a:xfrm>
            <a:off x="8089875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942192" y="31660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4" name="Oval 10"/>
          <p:cNvSpPr/>
          <p:nvPr/>
        </p:nvSpPr>
        <p:spPr>
          <a:xfrm>
            <a:off x="4873033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8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213821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9" name="Oval 5"/>
          <p:cNvSpPr/>
          <p:nvPr/>
        </p:nvSpPr>
        <p:spPr>
          <a:xfrm>
            <a:off x="654192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923FFF-4C7C-0532-7150-9C0AF50F5D33}"/>
              </a:ext>
            </a:extLst>
          </p:cNvPr>
          <p:cNvSpPr/>
          <p:nvPr/>
        </p:nvSpPr>
        <p:spPr>
          <a:xfrm>
            <a:off x="5552370" y="77041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3" name="Bande diagonale 60">
            <a:extLst>
              <a:ext uri="{FF2B5EF4-FFF2-40B4-BE49-F238E27FC236}">
                <a16:creationId xmlns:a16="http://schemas.microsoft.com/office/drawing/2014/main" id="{5E01B340-9A1D-A315-57A3-88962A27B27A}"/>
              </a:ext>
            </a:extLst>
          </p:cNvPr>
          <p:cNvSpPr/>
          <p:nvPr/>
        </p:nvSpPr>
        <p:spPr>
          <a:xfrm rot="2616170">
            <a:off x="2547116" y="3084842"/>
            <a:ext cx="7748793" cy="7379807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D5763BB-6F1D-4C26-244A-20EECB64D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8" y="6286716"/>
            <a:ext cx="534542" cy="51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B442A9-9978-4760-9609-D20B287938CB}"/>
              </a:ext>
            </a:extLst>
          </p:cNvPr>
          <p:cNvSpPr txBox="1"/>
          <p:nvPr/>
        </p:nvSpPr>
        <p:spPr>
          <a:xfrm>
            <a:off x="1221258" y="3437951"/>
            <a:ext cx="336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700 variables (longueurs d’onde)</a:t>
            </a:r>
          </a:p>
        </p:txBody>
      </p:sp>
      <p:sp>
        <p:nvSpPr>
          <p:cNvPr id="21" name="Rectangle : coins arrondis 23">
            <a:extLst>
              <a:ext uri="{FF2B5EF4-FFF2-40B4-BE49-F238E27FC236}">
                <a16:creationId xmlns:a16="http://schemas.microsoft.com/office/drawing/2014/main" id="{7CE75506-B6C7-4AB8-B43B-F73CFCC482D0}"/>
              </a:ext>
            </a:extLst>
          </p:cNvPr>
          <p:cNvSpPr/>
          <p:nvPr/>
        </p:nvSpPr>
        <p:spPr>
          <a:xfrm>
            <a:off x="654191" y="1595897"/>
            <a:ext cx="4218841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Données spectrales en agronomie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80057-2E74-45D9-ACC1-791C2185AD32}"/>
              </a:ext>
            </a:extLst>
          </p:cNvPr>
          <p:cNvSpPr txBox="1"/>
          <p:nvPr/>
        </p:nvSpPr>
        <p:spPr>
          <a:xfrm>
            <a:off x="942192" y="2905355"/>
            <a:ext cx="3639968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Haute dimensionnalité </a:t>
            </a:r>
            <a:endParaRPr lang="en-GB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AC557-621D-492E-9AAD-913CE6BAC601}"/>
              </a:ext>
            </a:extLst>
          </p:cNvPr>
          <p:cNvSpPr txBox="1"/>
          <p:nvPr/>
        </p:nvSpPr>
        <p:spPr>
          <a:xfrm>
            <a:off x="4405893" y="4581650"/>
            <a:ext cx="2596529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Forte colinéarité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027994-FBF5-4F1B-9666-DA9D0A7A33AA}"/>
              </a:ext>
            </a:extLst>
          </p:cNvPr>
          <p:cNvSpPr txBox="1"/>
          <p:nvPr/>
        </p:nvSpPr>
        <p:spPr>
          <a:xfrm>
            <a:off x="7236521" y="2298975"/>
            <a:ext cx="3228279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Forte hétérogénéité</a:t>
            </a:r>
            <a:endParaRPr lang="en-GB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BB8090-1F6B-4921-A9ED-E8081ABE3BF3}"/>
              </a:ext>
            </a:extLst>
          </p:cNvPr>
          <p:cNvSpPr txBox="1"/>
          <p:nvPr/>
        </p:nvSpPr>
        <p:spPr>
          <a:xfrm>
            <a:off x="7878989" y="2895441"/>
            <a:ext cx="336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Graminées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Herbacées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Légumineuses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Arbustes</a:t>
            </a:r>
          </a:p>
        </p:txBody>
      </p:sp>
    </p:spTree>
    <p:extLst>
      <p:ext uri="{BB962C8B-B14F-4D97-AF65-F5344CB8AC3E}">
        <p14:creationId xmlns:p14="http://schemas.microsoft.com/office/powerpoint/2010/main" val="354444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2" grpId="0" animBg="1"/>
      <p:bldP spid="23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hevron 36"/>
          <p:cNvSpPr/>
          <p:nvPr/>
        </p:nvSpPr>
        <p:spPr>
          <a:xfrm>
            <a:off x="324439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1258" y="435307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Contexte général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12401" y="537220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Objectifs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Isosceles Triangle 35"/>
          <p:cNvSpPr/>
          <p:nvPr/>
        </p:nvSpPr>
        <p:spPr>
          <a:xfrm rot="10800000">
            <a:off x="5732646" y="1008312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315" y="6438535"/>
            <a:ext cx="2743200" cy="365125"/>
          </a:xfrm>
        </p:spPr>
        <p:txBody>
          <a:bodyPr/>
          <a:lstStyle/>
          <a:p>
            <a:fld id="{BE7DC1A7-DA5D-45DE-8174-4FBCD0BDB448}" type="slidenum">
              <a:rPr lang="fr-FR" sz="1800" b="1" smtClean="0">
                <a:solidFill>
                  <a:schemeClr val="tx1"/>
                </a:solidFill>
              </a:rPr>
              <a:t>7</a:t>
            </a:fld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BC2F7-2BB4-EE55-163E-AD2A07FE468B}"/>
              </a:ext>
            </a:extLst>
          </p:cNvPr>
          <p:cNvSpPr/>
          <p:nvPr/>
        </p:nvSpPr>
        <p:spPr>
          <a:xfrm>
            <a:off x="5001516" y="475312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Problématique</a:t>
            </a:r>
            <a:endParaRPr lang="en-US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hevron 36">
            <a:extLst>
              <a:ext uri="{FF2B5EF4-FFF2-40B4-BE49-F238E27FC236}">
                <a16:creationId xmlns:a16="http://schemas.microsoft.com/office/drawing/2014/main" id="{7498E795-0588-5D1B-E2EA-41868695BFDC}"/>
              </a:ext>
            </a:extLst>
          </p:cNvPr>
          <p:cNvSpPr/>
          <p:nvPr/>
        </p:nvSpPr>
        <p:spPr>
          <a:xfrm>
            <a:off x="4207157" y="819956"/>
            <a:ext cx="3681996" cy="144000"/>
          </a:xfrm>
          <a:prstGeom prst="chevron">
            <a:avLst/>
          </a:prstGeom>
          <a:solidFill>
            <a:srgbClr val="004C52">
              <a:alpha val="92000"/>
            </a:srgbClr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36">
            <a:extLst>
              <a:ext uri="{FF2B5EF4-FFF2-40B4-BE49-F238E27FC236}">
                <a16:creationId xmlns:a16="http://schemas.microsoft.com/office/drawing/2014/main" id="{D0D81680-1F8D-3C3B-0243-29296F3466F3}"/>
              </a:ext>
            </a:extLst>
          </p:cNvPr>
          <p:cNvSpPr/>
          <p:nvPr/>
        </p:nvSpPr>
        <p:spPr>
          <a:xfrm>
            <a:off x="8089875" y="82695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942192" y="31660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4" name="Oval 10"/>
          <p:cNvSpPr/>
          <p:nvPr/>
        </p:nvSpPr>
        <p:spPr>
          <a:xfrm>
            <a:off x="4873033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8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213821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9" name="Oval 5"/>
          <p:cNvSpPr/>
          <p:nvPr/>
        </p:nvSpPr>
        <p:spPr>
          <a:xfrm>
            <a:off x="654192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923FFF-4C7C-0532-7150-9C0AF50F5D33}"/>
              </a:ext>
            </a:extLst>
          </p:cNvPr>
          <p:cNvSpPr/>
          <p:nvPr/>
        </p:nvSpPr>
        <p:spPr>
          <a:xfrm>
            <a:off x="5552370" y="77041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3" name="Bande diagonale 60">
            <a:extLst>
              <a:ext uri="{FF2B5EF4-FFF2-40B4-BE49-F238E27FC236}">
                <a16:creationId xmlns:a16="http://schemas.microsoft.com/office/drawing/2014/main" id="{5E01B340-9A1D-A315-57A3-88962A27B27A}"/>
              </a:ext>
            </a:extLst>
          </p:cNvPr>
          <p:cNvSpPr/>
          <p:nvPr/>
        </p:nvSpPr>
        <p:spPr>
          <a:xfrm rot="2616170">
            <a:off x="2614683" y="3111869"/>
            <a:ext cx="7692037" cy="7325754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D5763BB-6F1D-4C26-244A-20EECB64D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6286716"/>
            <a:ext cx="534542" cy="5169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7D84E1-6340-44BC-87C2-7B6FDFB8AA4F}"/>
              </a:ext>
            </a:extLst>
          </p:cNvPr>
          <p:cNvSpPr txBox="1"/>
          <p:nvPr/>
        </p:nvSpPr>
        <p:spPr>
          <a:xfrm>
            <a:off x="860069" y="4521796"/>
            <a:ext cx="1083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un jeu de données réel, hétérogène et de taille limitée, les nouvelles architectures de Deep Learning peuvent-elles surpasser une méthode chimiométrique locale comme le kNN-LWPLSR ? </a:t>
            </a:r>
          </a:p>
        </p:txBody>
      </p:sp>
      <p:sp>
        <p:nvSpPr>
          <p:cNvPr id="21" name="Rectangle : coins arrondis 23">
            <a:extLst>
              <a:ext uri="{FF2B5EF4-FFF2-40B4-BE49-F238E27FC236}">
                <a16:creationId xmlns:a16="http://schemas.microsoft.com/office/drawing/2014/main" id="{9669A479-BB1F-4B00-B4C1-5520E17FB1C4}"/>
              </a:ext>
            </a:extLst>
          </p:cNvPr>
          <p:cNvSpPr/>
          <p:nvPr/>
        </p:nvSpPr>
        <p:spPr>
          <a:xfrm>
            <a:off x="860069" y="1529541"/>
            <a:ext cx="4696608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Approches de Modélisation en chimiométrique</a:t>
            </a:r>
          </a:p>
        </p:txBody>
      </p:sp>
      <p:sp>
        <p:nvSpPr>
          <p:cNvPr id="22" name="Rectangle : coins arrondis 23">
            <a:extLst>
              <a:ext uri="{FF2B5EF4-FFF2-40B4-BE49-F238E27FC236}">
                <a16:creationId xmlns:a16="http://schemas.microsoft.com/office/drawing/2014/main" id="{318F6ED5-1F24-473C-A811-73C238DF1129}"/>
              </a:ext>
            </a:extLst>
          </p:cNvPr>
          <p:cNvSpPr/>
          <p:nvPr/>
        </p:nvSpPr>
        <p:spPr>
          <a:xfrm>
            <a:off x="6692752" y="1529541"/>
            <a:ext cx="4218841" cy="795629"/>
          </a:xfrm>
          <a:prstGeom prst="roundRect">
            <a:avLst/>
          </a:prstGeom>
          <a:noFill/>
          <a:ln>
            <a:solidFill>
              <a:srgbClr val="0099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145A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Approches de l’apprentissage profond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52671-0A8C-4ADD-AF19-6C77175F1759}"/>
              </a:ext>
            </a:extLst>
          </p:cNvPr>
          <p:cNvSpPr txBox="1"/>
          <p:nvPr/>
        </p:nvSpPr>
        <p:spPr>
          <a:xfrm>
            <a:off x="1233065" y="2869827"/>
            <a:ext cx="3639968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kNN-LWPLSR</a:t>
            </a:r>
            <a:endParaRPr lang="en-GB" sz="2400" b="1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FFA00278-7ED4-4EE7-AEDD-3FE5451CD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0955" y="341057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733C80-80CE-45DB-9518-3E28C99407AA}"/>
              </a:ext>
            </a:extLst>
          </p:cNvPr>
          <p:cNvSpPr txBox="1"/>
          <p:nvPr/>
        </p:nvSpPr>
        <p:spPr>
          <a:xfrm>
            <a:off x="7056947" y="2831105"/>
            <a:ext cx="3639968" cy="510778"/>
          </a:xfrm>
          <a:prstGeom prst="roundRect">
            <a:avLst/>
          </a:prstGeom>
          <a:ln w="28575">
            <a:solidFill>
              <a:srgbClr val="145A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CNN, CAE 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8507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ame 6">
            <a:extLst>
              <a:ext uri="{FF2B5EF4-FFF2-40B4-BE49-F238E27FC236}">
                <a16:creationId xmlns:a16="http://schemas.microsoft.com/office/drawing/2014/main" id="{7C55B586-90BA-4C0F-AE83-5DBA363BE86F}"/>
              </a:ext>
            </a:extLst>
          </p:cNvPr>
          <p:cNvSpPr/>
          <p:nvPr/>
        </p:nvSpPr>
        <p:spPr>
          <a:xfrm>
            <a:off x="5562456" y="4168417"/>
            <a:ext cx="1696682" cy="2386083"/>
          </a:xfrm>
          <a:prstGeom prst="frame">
            <a:avLst>
              <a:gd name="adj1" fmla="val 9763"/>
            </a:avLst>
          </a:prstGeom>
          <a:solidFill>
            <a:srgbClr val="0587AF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rgbClr val="0587AF"/>
            </a:extrusionClr>
            <a:contourClr>
              <a:srgbClr val="0587A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24439" y="811714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1258" y="435307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Contexte général</a:t>
            </a:r>
          </a:p>
        </p:txBody>
      </p:sp>
      <p:sp>
        <p:nvSpPr>
          <p:cNvPr id="10" name="Isosceles Triangle 35"/>
          <p:cNvSpPr/>
          <p:nvPr/>
        </p:nvSpPr>
        <p:spPr>
          <a:xfrm rot="10800000">
            <a:off x="9642873" y="1034835"/>
            <a:ext cx="288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BC2F7-2BB4-EE55-163E-AD2A07FE468B}"/>
              </a:ext>
            </a:extLst>
          </p:cNvPr>
          <p:cNvSpPr/>
          <p:nvPr/>
        </p:nvSpPr>
        <p:spPr>
          <a:xfrm>
            <a:off x="5001516" y="475312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Problématique</a:t>
            </a:r>
          </a:p>
        </p:txBody>
      </p:sp>
      <p:sp>
        <p:nvSpPr>
          <p:cNvPr id="13" name="Chevron 36">
            <a:extLst>
              <a:ext uri="{FF2B5EF4-FFF2-40B4-BE49-F238E27FC236}">
                <a16:creationId xmlns:a16="http://schemas.microsoft.com/office/drawing/2014/main" id="{7498E795-0588-5D1B-E2EA-41868695BFDC}"/>
              </a:ext>
            </a:extLst>
          </p:cNvPr>
          <p:cNvSpPr/>
          <p:nvPr/>
        </p:nvSpPr>
        <p:spPr>
          <a:xfrm>
            <a:off x="4207157" y="819956"/>
            <a:ext cx="3681996" cy="144000"/>
          </a:xfrm>
          <a:prstGeom prst="chevron">
            <a:avLst/>
          </a:prstGeom>
          <a:solidFill>
            <a:srgbClr val="004C52">
              <a:alpha val="4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4" name="Chevron 36">
            <a:extLst>
              <a:ext uri="{FF2B5EF4-FFF2-40B4-BE49-F238E27FC236}">
                <a16:creationId xmlns:a16="http://schemas.microsoft.com/office/drawing/2014/main" id="{D0D81680-1F8D-3C3B-0243-29296F3466F3}"/>
              </a:ext>
            </a:extLst>
          </p:cNvPr>
          <p:cNvSpPr/>
          <p:nvPr/>
        </p:nvSpPr>
        <p:spPr>
          <a:xfrm>
            <a:off x="8089875" y="811714"/>
            <a:ext cx="3681996" cy="144000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22">
            <a:extLst>
              <a:ext uri="{FF2B5EF4-FFF2-40B4-BE49-F238E27FC236}">
                <a16:creationId xmlns:a16="http://schemas.microsoft.com/office/drawing/2014/main" id="{FC4F4B00-DAD8-78EA-D415-8269C2BD305B}"/>
              </a:ext>
            </a:extLst>
          </p:cNvPr>
          <p:cNvSpPr txBox="1">
            <a:spLocks/>
          </p:cNvSpPr>
          <p:nvPr/>
        </p:nvSpPr>
        <p:spPr>
          <a:xfrm>
            <a:off x="11771871" y="645200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noProof="0" dirty="0"/>
              <a:t>10</a:t>
            </a:r>
          </a:p>
        </p:txBody>
      </p:sp>
      <p:sp>
        <p:nvSpPr>
          <p:cNvPr id="18" name="Bande diagonale 60">
            <a:extLst>
              <a:ext uri="{FF2B5EF4-FFF2-40B4-BE49-F238E27FC236}">
                <a16:creationId xmlns:a16="http://schemas.microsoft.com/office/drawing/2014/main" id="{A1A0C192-DC5A-75DF-8E61-CDD35F5B9506}"/>
              </a:ext>
            </a:extLst>
          </p:cNvPr>
          <p:cNvSpPr/>
          <p:nvPr/>
        </p:nvSpPr>
        <p:spPr>
          <a:xfrm rot="2616170">
            <a:off x="2126052" y="2870285"/>
            <a:ext cx="8102748" cy="7716005"/>
          </a:xfrm>
          <a:prstGeom prst="diagStripe">
            <a:avLst>
              <a:gd name="adj" fmla="val 98942"/>
            </a:avLst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BC285E04-E628-D68D-14BC-21A367001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" y="6274716"/>
            <a:ext cx="534542" cy="516944"/>
          </a:xfrm>
          <a:prstGeom prst="rect">
            <a:avLst/>
          </a:prstGeom>
        </p:spPr>
      </p:pic>
      <p:sp>
        <p:nvSpPr>
          <p:cNvPr id="37" name="Chevron 36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9" name="TextBox 4"/>
          <p:cNvSpPr txBox="1"/>
          <p:nvPr/>
        </p:nvSpPr>
        <p:spPr>
          <a:xfrm>
            <a:off x="942192" y="31660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40" name="Oval 10"/>
          <p:cNvSpPr/>
          <p:nvPr/>
        </p:nvSpPr>
        <p:spPr>
          <a:xfrm>
            <a:off x="4873033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fr-FR" noProof="0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213821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fr-FR" noProof="0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2" name="Oval 5"/>
          <p:cNvSpPr/>
          <p:nvPr/>
        </p:nvSpPr>
        <p:spPr>
          <a:xfrm>
            <a:off x="654192" y="7447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fr-FR" noProof="0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C6362156-3794-4CE7-ABF4-2BB41750F9BE}"/>
              </a:ext>
            </a:extLst>
          </p:cNvPr>
          <p:cNvSpPr/>
          <p:nvPr/>
        </p:nvSpPr>
        <p:spPr>
          <a:xfrm>
            <a:off x="5562456" y="83254"/>
            <a:ext cx="303576" cy="278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fr-FR" noProof="0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65" name="Frame 7">
            <a:extLst>
              <a:ext uri="{FF2B5EF4-FFF2-40B4-BE49-F238E27FC236}">
                <a16:creationId xmlns:a16="http://schemas.microsoft.com/office/drawing/2014/main" id="{BF7F6680-14AF-4DC3-8EEB-5CDB999C6012}"/>
              </a:ext>
            </a:extLst>
          </p:cNvPr>
          <p:cNvSpPr/>
          <p:nvPr/>
        </p:nvSpPr>
        <p:spPr>
          <a:xfrm>
            <a:off x="5561652" y="3217353"/>
            <a:ext cx="1696682" cy="2386083"/>
          </a:xfrm>
          <a:prstGeom prst="frame">
            <a:avLst>
              <a:gd name="adj1" fmla="val 9763"/>
            </a:avLst>
          </a:prstGeom>
          <a:solidFill>
            <a:srgbClr val="19A5B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rgbClr val="19A5BE"/>
            </a:extrusionClr>
            <a:contourClr>
              <a:srgbClr val="19A5BE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5136643" y="2849708"/>
            <a:ext cx="1269286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fr-FR" sz="2000" b="1" noProof="0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01</a:t>
            </a:r>
          </a:p>
        </p:txBody>
      </p:sp>
      <p:sp>
        <p:nvSpPr>
          <p:cNvPr id="68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5213821" y="4955075"/>
            <a:ext cx="1269286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fr-FR" sz="2000" b="1" noProof="0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03</a:t>
            </a:r>
            <a:endParaRPr lang="fr-FR" sz="1600" b="1" noProof="0" dirty="0">
              <a:solidFill>
                <a:prstClr val="white"/>
              </a:solidFill>
              <a:latin typeface="Century" panose="02040604050505020304" pitchFamily="18" charset="0"/>
              <a:ea typeface="Arial Unicode MS"/>
            </a:endParaRP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5272832" y="5911675"/>
            <a:ext cx="1269286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fr-FR" sz="2000" b="1" noProof="0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04</a:t>
            </a:r>
            <a:endParaRPr lang="fr-FR" sz="1600" b="1" noProof="0" dirty="0">
              <a:solidFill>
                <a:prstClr val="white"/>
              </a:solidFill>
              <a:latin typeface="Century" panose="02040604050505020304" pitchFamily="18" charset="0"/>
              <a:ea typeface="Arial Unicode MS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6B5EEE85-917C-43AA-ADB8-F3D3DFFC2FAF}"/>
              </a:ext>
            </a:extLst>
          </p:cNvPr>
          <p:cNvSpPr txBox="1"/>
          <p:nvPr/>
        </p:nvSpPr>
        <p:spPr>
          <a:xfrm>
            <a:off x="124033" y="2242757"/>
            <a:ext cx="4538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/>
              <a:t>Développer et optimiser les modèles de référence, le PLSR et le kNN-LWPLSR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91710" y="1233567"/>
            <a:ext cx="394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Objectifs spécifiques 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4C13B692-36CA-4CF7-9CA7-C3DABC3FEE59}"/>
              </a:ext>
            </a:extLst>
          </p:cNvPr>
          <p:cNvSpPr txBox="1"/>
          <p:nvPr/>
        </p:nvSpPr>
        <p:spPr>
          <a:xfrm>
            <a:off x="7812401" y="3201979"/>
            <a:ext cx="424909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/>
              <a:t>Mettre en œuvre trois stratégies de Deep Learning distinctes et adaptées à la problématique 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D440179B-CFC9-449A-9F7F-7B1C1EAC3305}"/>
              </a:ext>
            </a:extLst>
          </p:cNvPr>
          <p:cNvSpPr txBox="1"/>
          <p:nvPr/>
        </p:nvSpPr>
        <p:spPr>
          <a:xfrm>
            <a:off x="124033" y="4751056"/>
            <a:ext cx="4538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/>
              <a:t>Établir un protocole expérimental commun pour comparer les performances prédictives des différents modèles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BDC39F-5BF2-EA4E-0CC1-509D935C5E00}"/>
              </a:ext>
            </a:extLst>
          </p:cNvPr>
          <p:cNvSpPr/>
          <p:nvPr/>
        </p:nvSpPr>
        <p:spPr>
          <a:xfrm>
            <a:off x="7720048" y="490868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Objectifs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BCA855E2-5990-A6FE-662C-546DC89B26F3}"/>
              </a:ext>
            </a:extLst>
          </p:cNvPr>
          <p:cNvSpPr txBox="1"/>
          <p:nvPr/>
        </p:nvSpPr>
        <p:spPr>
          <a:xfrm>
            <a:off x="7787597" y="5165026"/>
            <a:ext cx="42803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/>
              <a:t>Analyser les performances à l'aide de métriques standards</a:t>
            </a:r>
            <a:endParaRPr lang="fr-FR" sz="1800" noProof="0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Frame 6">
            <a:extLst>
              <a:ext uri="{FF2B5EF4-FFF2-40B4-BE49-F238E27FC236}">
                <a16:creationId xmlns:a16="http://schemas.microsoft.com/office/drawing/2014/main" id="{4D47A21C-42E6-79CA-E042-970CAC333AA4}"/>
              </a:ext>
            </a:extLst>
          </p:cNvPr>
          <p:cNvSpPr/>
          <p:nvPr/>
        </p:nvSpPr>
        <p:spPr>
          <a:xfrm>
            <a:off x="5545037" y="2165443"/>
            <a:ext cx="1696682" cy="2386083"/>
          </a:xfrm>
          <a:prstGeom prst="frame">
            <a:avLst>
              <a:gd name="adj1" fmla="val 9763"/>
            </a:avLst>
          </a:prstGeom>
          <a:solidFill>
            <a:srgbClr val="0587AF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rgbClr val="0587AF"/>
            </a:extrusionClr>
            <a:contourClr>
              <a:srgbClr val="0587A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B63E50AF-BD0C-877B-9338-CA9A372F54A9}"/>
              </a:ext>
            </a:extLst>
          </p:cNvPr>
          <p:cNvSpPr txBox="1"/>
          <p:nvPr/>
        </p:nvSpPr>
        <p:spPr>
          <a:xfrm>
            <a:off x="5255413" y="3947889"/>
            <a:ext cx="1269286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fr-FR" sz="2000" b="1" noProof="0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0</a:t>
            </a:r>
            <a:r>
              <a:rPr lang="fr-FR" sz="2000" b="1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2</a:t>
            </a:r>
            <a:endParaRPr lang="fr-FR" sz="1600" b="1" noProof="0" dirty="0">
              <a:solidFill>
                <a:prstClr val="white"/>
              </a:solidFill>
              <a:latin typeface="Century" panose="02040604050505020304" pitchFamily="18" charset="0"/>
              <a:ea typeface="Arial Unicode MS"/>
            </a:endParaRPr>
          </a:p>
        </p:txBody>
      </p:sp>
      <p:sp>
        <p:nvSpPr>
          <p:cNvPr id="66" name="Frame 8">
            <a:extLst>
              <a:ext uri="{FF2B5EF4-FFF2-40B4-BE49-F238E27FC236}">
                <a16:creationId xmlns:a16="http://schemas.microsoft.com/office/drawing/2014/main" id="{3AEA330B-9ED9-4D81-8742-6C91F14B35DA}"/>
              </a:ext>
            </a:extLst>
          </p:cNvPr>
          <p:cNvSpPr/>
          <p:nvPr/>
        </p:nvSpPr>
        <p:spPr>
          <a:xfrm>
            <a:off x="5517397" y="1087583"/>
            <a:ext cx="1696682" cy="2386083"/>
          </a:xfrm>
          <a:prstGeom prst="frame">
            <a:avLst>
              <a:gd name="adj1" fmla="val 9763"/>
            </a:avLst>
          </a:prstGeom>
          <a:solidFill>
            <a:srgbClr val="53C3C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rgbClr val="53C3CD"/>
            </a:extrusionClr>
            <a:contourClr>
              <a:srgbClr val="53C3CD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B7A8B678-D366-6140-4951-D43CE792A4CC}"/>
              </a:ext>
            </a:extLst>
          </p:cNvPr>
          <p:cNvSpPr txBox="1"/>
          <p:nvPr/>
        </p:nvSpPr>
        <p:spPr>
          <a:xfrm>
            <a:off x="5136643" y="2836205"/>
            <a:ext cx="1269286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fr-FR" sz="2000" b="1" noProof="0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0</a:t>
            </a:r>
            <a:r>
              <a:rPr lang="fr-FR" sz="2000" b="1" dirty="0">
                <a:solidFill>
                  <a:prstClr val="white"/>
                </a:solidFill>
                <a:latin typeface="Century" panose="02040604050505020304" pitchFamily="18" charset="0"/>
                <a:ea typeface="Arial Unicode MS"/>
              </a:rPr>
              <a:t>1</a:t>
            </a:r>
            <a:endParaRPr lang="fr-FR" sz="1600" b="1" noProof="0" dirty="0">
              <a:solidFill>
                <a:prstClr val="white"/>
              </a:solidFill>
              <a:latin typeface="Century" panose="020406040505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39022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8" grpId="0"/>
      <p:bldP spid="69" grpId="0"/>
      <p:bldP spid="72" grpId="0"/>
      <p:bldP spid="88" grpId="0"/>
      <p:bldP spid="32" grpId="0"/>
      <p:bldP spid="33" grpId="0"/>
      <p:bldP spid="5" grpId="0"/>
      <p:bldP spid="11" grpId="0" animBg="1"/>
      <p:bldP spid="15" grpId="0"/>
      <p:bldP spid="66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172955" y="2975199"/>
            <a:ext cx="720081" cy="907601"/>
          </a:xfrm>
          <a:prstGeom prst="rect">
            <a:avLst/>
          </a:prstGeom>
        </p:spPr>
        <p:txBody>
          <a:bodyPr anchor="ctr"/>
          <a:lstStyle>
            <a:lvl1pPr algn="r" defTabSz="1632753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kumimoji="1" lang="fr-FR" altLang="ja-JP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</a:t>
            </a:r>
            <a:endParaRPr kumimoji="1" lang="ja-JP" altLang="en-US" sz="40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3" name="正方形/長方形 5"/>
          <p:cNvSpPr/>
          <p:nvPr/>
        </p:nvSpPr>
        <p:spPr>
          <a:xfrm>
            <a:off x="2052158" y="2888940"/>
            <a:ext cx="59145" cy="1080120"/>
          </a:xfrm>
          <a:prstGeom prst="rect">
            <a:avLst/>
          </a:prstGeom>
          <a:solidFill>
            <a:srgbClr val="004C52">
              <a:alpha val="26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"/>
          <p:cNvSpPr txBox="1">
            <a:spLocks/>
          </p:cNvSpPr>
          <p:nvPr/>
        </p:nvSpPr>
        <p:spPr>
          <a:xfrm>
            <a:off x="2429547" y="2348880"/>
            <a:ext cx="9181020" cy="21602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FR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Méthodologie</a:t>
            </a:r>
            <a:endParaRPr lang="en-US" sz="1600" dirty="0">
              <a:solidFill>
                <a:srgbClr val="00808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774" y="5935579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88E54-DC96-21B7-777C-E90F2C09AD93}"/>
              </a:ext>
            </a:extLst>
          </p:cNvPr>
          <p:cNvSpPr/>
          <p:nvPr/>
        </p:nvSpPr>
        <p:spPr>
          <a:xfrm>
            <a:off x="607774" y="941107"/>
            <a:ext cx="11234270" cy="30997"/>
          </a:xfrm>
          <a:prstGeom prst="rect">
            <a:avLst/>
          </a:prstGeom>
          <a:solidFill>
            <a:srgbClr val="004C52"/>
          </a:solidFill>
          <a:ln>
            <a:solidFill>
              <a:srgbClr val="004C5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22">
            <a:extLst>
              <a:ext uri="{FF2B5EF4-FFF2-40B4-BE49-F238E27FC236}">
                <a16:creationId xmlns:a16="http://schemas.microsoft.com/office/drawing/2014/main" id="{CFAF6082-344E-BC85-25A3-5287CD18C221}"/>
              </a:ext>
            </a:extLst>
          </p:cNvPr>
          <p:cNvSpPr txBox="1">
            <a:spLocks/>
          </p:cNvSpPr>
          <p:nvPr/>
        </p:nvSpPr>
        <p:spPr>
          <a:xfrm>
            <a:off x="9538740" y="576851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                     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88578809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22671</TotalTime>
  <Words>1359</Words>
  <Application>Microsoft Office PowerPoint</Application>
  <PresentationFormat>Widescreen</PresentationFormat>
  <Paragraphs>587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Bahnschrift Condensed</vt:lpstr>
      <vt:lpstr>Book Antiqua</vt:lpstr>
      <vt:lpstr>Calibri</vt:lpstr>
      <vt:lpstr>Calibri Light</vt:lpstr>
      <vt:lpstr>Cambria</vt:lpstr>
      <vt:lpstr>Cambria Math</vt:lpstr>
      <vt:lpstr>Caviar Dreams</vt:lpstr>
      <vt:lpstr>Century</vt:lpstr>
      <vt:lpstr>Century Gothic</vt:lpstr>
      <vt:lpstr>Recursive Variable</vt:lpstr>
      <vt:lpstr>Times New Roman</vt:lpstr>
      <vt:lpstr>Wingdings</vt:lpstr>
      <vt:lpstr>Office Theme</vt:lpstr>
      <vt:lpstr>3_Thème Office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</dc:creator>
  <cp:lastModifiedBy>Abdelali DSSAM</cp:lastModifiedBy>
  <cp:revision>1390</cp:revision>
  <dcterms:created xsi:type="dcterms:W3CDTF">2022-09-16T12:08:18Z</dcterms:created>
  <dcterms:modified xsi:type="dcterms:W3CDTF">2025-09-05T23:46:05Z</dcterms:modified>
</cp:coreProperties>
</file>