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68" r:id="rId16"/>
    <p:sldId id="273" r:id="rId17"/>
    <p:sldId id="269" r:id="rId18"/>
    <p:sldId id="274" r:id="rId19"/>
    <p:sldId id="275" r:id="rId20"/>
    <p:sldId id="278" r:id="rId21"/>
    <p:sldId id="279" r:id="rId22"/>
    <p:sldId id="280" r:id="rId23"/>
    <p:sldId id="276" r:id="rId24"/>
    <p:sldId id="281" r:id="rId25"/>
    <p:sldId id="277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2BA-6E61-13CD-C64F-93E2088B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5A06-818D-D865-0EE5-30A4D640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5376-D944-6BC6-10D2-3BD5DE04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7B1B-8EEB-B172-8D6B-E279A33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F9FC-30FF-9956-0D29-E6E134A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9F40-46A5-E61A-C7B2-0024C77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9F65-CC95-7832-9FD4-584FB8C9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5B26-7E5A-DF1D-A129-A646889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F306-CB5D-30E1-8D3B-8A8C7A1A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C24-F282-9FAE-9419-EE420050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7136-D7C9-8085-D77A-AC5E525A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C7B5-95AB-E01F-CC8C-442A3E06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590-C76E-A339-FBA0-26887A7F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76EF-0419-1221-B9D9-652B7C6E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026-F482-6B72-FBDE-0CE275F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D5E-2EB7-06A9-EC10-9395D4CC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CEA-FCAE-A0E3-665D-3420F170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1347-473D-1309-3047-2EEA2C39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7006-75C9-C094-2A83-A627B387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750A-6BCE-D863-AD27-0ED2CB9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2A-2D19-56D4-B395-04490BE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56D6-1023-41EA-4968-E34956BD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4507-63C8-46EF-02F7-30F617A7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8773-BCEC-FE75-0CEE-B24BDC9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F473-5049-5C74-5E13-AD23B3B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6E1-CEEF-31A8-8E2E-54037BD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6239-EDBF-E86E-EA39-BC9E50C4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EBEC-B438-EA32-3705-F09B767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F699-9707-6D33-FD1F-3F3B2DF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0CE3-57BD-EB77-78A0-A034EA4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2768-E206-53AB-5F59-C85D318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9EF-07B9-E8B7-237D-39E4A71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1C3A-87A9-1224-5941-416C1122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A801-33AD-0DC9-4C99-96278471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C5E2-E97D-BAD1-0ACC-A339B5F3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EB220-6481-DF5B-F0DC-0583E361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CEBC-225A-3614-15E0-9979A7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BE0-EAF1-C363-1F37-31017D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17CE-54B7-03BD-7C37-ADA34C1B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466F-E2A3-3A8C-CCE2-E18387E9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431B-E761-20FC-2D65-1C513E6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1E2D-E247-C22F-3742-C3E87192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54429-098F-7767-33BA-437061A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F7A19-746F-70DB-65B0-D55BE971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7E43-260F-FDE9-D303-47AE42D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0FCF-4D2C-F729-30CB-3A7BA25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4E4-24CA-CCEB-81BC-B8CC47FB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F61B-20D2-2F8B-EF11-7F62A31E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DCED-D258-09FD-FFE0-541FB10C8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9EF3-0BE2-509C-89E5-9040127F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20097-BCD0-339E-D0D7-15F0EA2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628-9B2C-8DE4-4D6F-942E7F2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01E-472B-AD86-CEE1-FB45B8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802C0-0E24-C8D5-5D32-38AB6E3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5A64-8E01-59BB-6A4E-3464D29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061F-30D1-5F94-0663-F7BCAE6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3338-2FFF-E74A-CEC5-FCD8A0A7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A2D-6F11-ABEE-9568-25472AA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F52B-5083-10B6-D854-E08DD2F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1A00-DDB8-2996-4043-E7799C2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3BAC-625A-5155-6194-99ABF2C6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F2F0-F49B-445C-B6C6-5105629E76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9D54-54F6-6A10-7DAE-EE881C89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9536-D87E-2C23-3CB0-A6FD0D15C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66-814E-278A-F02D-5169E5A7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Principles and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6B54-2B7A-F108-0A5F-6892ECC3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30793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 unit test is an automated test that: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Verifies a small piece of code (also known as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unit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Does it quickly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does it in an isolated manner</a:t>
            </a: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813F-61C3-66D4-FBB8-652E7D67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5" y="3999475"/>
            <a:ext cx="1712007" cy="213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49D1-B638-8955-E74B-E92EC1BE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02" y="4001294"/>
            <a:ext cx="1572426" cy="2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London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24,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CBE86-451B-948C-5593-7B1D2C1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95" y="4339041"/>
            <a:ext cx="2825619" cy="1439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48644-D181-4944-8F2A-EF52F80C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3" y="4307081"/>
            <a:ext cx="2362541" cy="1358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F934E-6FB9-79CD-83CB-225B25D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89863" y="4827061"/>
            <a:ext cx="1940521" cy="4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classical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27,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AECB-F644-B13A-01CB-CFEB4E47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70" y="3132323"/>
            <a:ext cx="4776342" cy="3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9F0C6-EEC2-9580-3917-A41CC46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7" y="2830356"/>
            <a:ext cx="7514491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latin typeface="Calibri (Body)"/>
              </a:rPr>
              <a:t>Collaborator vs. Dependency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customer.Purchase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(store,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5)</a:t>
            </a:r>
            <a:endParaRPr lang="en-US" sz="2400" b="0" i="0" u="none" strike="noStrike" baseline="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FranklinGothic-Book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Here we have three dependencies. One of them (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store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is a collaborator, and the other two (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,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5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are not.</a:t>
            </a:r>
            <a:endParaRPr lang="en-US" sz="2000" dirty="0">
              <a:solidFill>
                <a:srgbClr val="262626"/>
              </a:solidFill>
              <a:latin typeface="Calibri (Body)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26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one class at a time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Observable behavior vs. Internal implementation   details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a large graph of interconnected  classes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A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large class graph is a result of a code design problem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Revealing the precise bug location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here’s some value in failures cascading all over the test suite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Outside-in vs Inside-out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ver-specification Issue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37,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15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integration test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test that verifies that your code works in integration with shared dependencies, out-of-process dependencies, or code developed by other team in the organization.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Hence the name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end-to-end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which means the test verifies the system from the end user’s point of view, including all the external applications this system integrates with.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736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081BB-B01C-1EFF-D147-9AADCC0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26" y="2831204"/>
            <a:ext cx="6089266" cy="3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AAA pattern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42,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Arrange section -&gt; SUT and </a:t>
            </a:r>
            <a:r>
              <a:rPr lang="en-US" sz="1800" dirty="0" err="1">
                <a:solidFill>
                  <a:srgbClr val="262626"/>
                </a:solidFill>
                <a:latin typeface="NewBaskerville-Roman"/>
              </a:rPr>
              <a:t>dependancies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Act section         -&gt; Call method on SUT and capture output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Assert section   -&gt; Verify the outcome </a:t>
            </a:r>
          </a:p>
        </p:txBody>
      </p:sp>
    </p:spTree>
    <p:extLst>
      <p:ext uri="{BB962C8B-B14F-4D97-AF65-F5344CB8AC3E}">
        <p14:creationId xmlns:p14="http://schemas.microsoft.com/office/powerpoint/2010/main" val="20328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1- The state of unit testing</a:t>
            </a:r>
            <a:endParaRPr lang="fa-IR" sz="3200" dirty="0"/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Many projects have</a:t>
            </a:r>
            <a:r>
              <a:rPr lang="fa-IR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automated tests; they may even have a lot of them, but the existence of those tests often doesn’t provide the results the developers hope for.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The discussion has shifted from “Should we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write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to “What does it mean to write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good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This is where the main confusion still lies.</a:t>
            </a:r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Using Given, When, Then pattern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	To read more, visit the link : https://github.com/TestStack/TestStack.BDDfy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906D-0D1B-12B8-7587-699A5069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60" y="3164304"/>
            <a:ext cx="7280305" cy="19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multiple arrange, act and assert sections (except for slow tests)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if statements in tests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F831B-5F2B-C81B-3070-A23C8EAE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92" y="3090685"/>
            <a:ext cx="5046177" cy="30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How large should each section be?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arrange section is the largest (Object mother and Test Data builder)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act section SUT’s public API (invariant violation, encapsulation)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assert section (missing abstraction in production code)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782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MethodUnderTest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]_[Scenario]_[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ExpectedResult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Sum_TwoNumbers_ReturnsSum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Sum_of_two_numbers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Separate words by underscores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Don’t follow a rigid naming policies </a:t>
            </a:r>
          </a:p>
        </p:txBody>
      </p:sp>
    </p:spTree>
    <p:extLst>
      <p:ext uri="{BB962C8B-B14F-4D97-AF65-F5344CB8AC3E}">
        <p14:creationId xmlns:p14="http://schemas.microsoft.com/office/powerpoint/2010/main" val="6534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Renaming a test toward the guidelines 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56,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5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Working with parameterized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Tests are meant to fully describe a unit of behavior.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FD9A-7735-70F8-3303-187B24A3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55" y="2670992"/>
            <a:ext cx="3930409" cy="35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 </a:t>
            </a: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6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844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Regression is a software bug.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To maximize the metric of protection against regressions, the test needs to aim at exercising as much      	code as possible.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69,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 degree to which a test can sustain a refactoring of the underlying application code without 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turning red (failing).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Refactoring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means changing existing code without modifying its observable behavior.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	First, developers take test failures at face value and deal with them accordingly. After a while, people 	get tired of tests crying “wolf” all the time and start to ignore them more and more.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6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only way to reduce the chance of getting a false positive is to decouple the test from those 	implementation details.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best way to structure a test is to make it tell a story about the problem domain.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4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ustainable growth of the software project.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Software entropy:</a:t>
            </a:r>
          </a:p>
          <a:p>
            <a:pPr marL="0" indent="0" algn="l">
              <a:buNone/>
            </a:pPr>
            <a:r>
              <a:rPr lang="en-US" sz="1800" i="1" dirty="0">
                <a:solidFill>
                  <a:srgbClr val="262626"/>
                </a:solidFill>
                <a:latin typeface="NewBaskerville-Italic"/>
              </a:rPr>
              <a:t>.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ncreasingly complex and disorganized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Fixing one bug introduces more bugs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modifying one part of the software breaks several others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0353-7BFA-9484-D7D8-37CE8B7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80" y="3501224"/>
            <a:ext cx="3754463" cy="29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 and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fast you can run the tests?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hard it is to read the tests?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How hard it is to run the tests?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24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EC56-89E0-D9A7-C088-C3580428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E95-27CD-7731-CEED-FD19C52D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0171-3C53-6A89-765B-B4950324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Protection against regressions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Maintainability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1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96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7BCD-4282-C3F0-D091-5001EB888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E7C9-C7DB-CEB1-8087-B67A6926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177F-D3F9-DFF3-B2E8-64230426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Is it possible to create an ideal test?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fa-I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Unfortunately, it’s impossible to create an ideal test. first three attributes—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protection against 	regressions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resistance to refactoring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and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fast feedback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—are mutually exclusive. It’s impossible to 	maximize them all: you have to sacrifice one of the three in order to max out the remaining two.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96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FC782-C8D8-79EA-999A-676F5749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FD0F-E3E2-571F-DF75-F25A561D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19A8-5399-663F-F044-5A403D3E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1: End-to-End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0F406-5B6A-2818-E294-B1047DA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28" y="2583401"/>
            <a:ext cx="4944725" cy="37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9A7E-B7BE-1959-524C-878BC1F4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A89E-952A-1CF3-92E2-8CDCF7FE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2D97-C9EC-B5EC-122B-1F4F147F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</a:t>
            </a:r>
            <a:r>
              <a:rPr lang="fa-IR" sz="18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: Trivial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68DDA-6BD4-0740-C89A-0E02F03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26" y="2446916"/>
            <a:ext cx="5814074" cy="31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8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FA3AD-3DA7-3E97-18EC-89A634CF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4096-8715-78A3-E2C1-4B393DEF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309-2A45-2726-5CE9-1E076A00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3: Brittle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92FB0-AF41-24B5-E5ED-6758AA73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13" y="2703534"/>
            <a:ext cx="5370991" cy="33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77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DF76-44AC-F944-07E2-2632A0C2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3CC0-D45B-F444-5B6A-250C3E3C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992-727B-E750-EFD9-F1BD5A62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a-IR" sz="26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The results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DEF5B-A337-B62B-9D9D-A8ECC467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84" y="2424583"/>
            <a:ext cx="5087925" cy="31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45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0796B-3D65-C417-5087-3101DF1F7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0648-E9D2-BF54-8147-E03F454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0360-DB3E-A4B2-178F-FFBB189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D5ACB-5C2A-4BDE-96D3-CF16D414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35" y="2467992"/>
            <a:ext cx="4446066" cy="33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8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53A47-C15A-C6EF-EB30-A09E94CF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C9C0-8940-D37E-DF87-92DA86C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B51A-B9E9-25FC-A6D3-23AE60CC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88,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DA9ED-E73E-D6EE-A03A-BDD5A61B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70" y="2137896"/>
            <a:ext cx="5079310" cy="37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9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34AE7-3CC3-7B43-2EC9-9C0CFEE5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6FE9-B02B-2F21-AB65-D91C951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B469-B81F-4285-3340-5DE04564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100" b="1" i="1" u="none" strike="noStrike" baseline="0" dirty="0">
                <a:solidFill>
                  <a:srgbClr val="262626"/>
                </a:solidFill>
                <a:latin typeface="NewBaskerville-Italic"/>
              </a:rPr>
              <a:t>Black-box testing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of software testing that examines the functionality of a system without knowing its internal structure. Such testing is normally built around specifications and requirements: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what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the application is supposed to do, rather than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how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it does it.</a:t>
            </a:r>
            <a:endParaRPr lang="en-US" sz="21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300" b="1" i="1" u="none" strike="noStrike" baseline="0" dirty="0">
                <a:solidFill>
                  <a:srgbClr val="262626"/>
                </a:solidFill>
                <a:latin typeface="NewBaskerville-Italic"/>
              </a:rPr>
              <a:t>White-box testing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Roman"/>
              </a:rPr>
              <a:t>is the opposite of that. It’s a method of testing that verifies the application’s inner workings. The tests are derived from the source code, not requirements or specifications.</a:t>
            </a: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E0889-8DDC-942D-F8EE-A572B0E9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6" y="4661346"/>
            <a:ext cx="8226798" cy="14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262626"/>
                </a:solidFill>
                <a:latin typeface="NewBaskerville-Roman"/>
              </a:rPr>
              <a:t>What makes a good or bad test?</a:t>
            </a:r>
          </a:p>
          <a:p>
            <a:pPr marL="0" indent="0" algn="l">
              <a:buNone/>
            </a:pPr>
            <a:endParaRPr lang="en-US" sz="16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consider both the test’s value and its upkeep cost.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The cost component is determined by the amount of time spent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on various activities: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Refactoring the test when you refactor the underlying code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Running the test on each code change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Spending time reading the test when you’re trying to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   understand how the underlying code behaves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EDDE6-4F2D-F7F6-890F-40717B33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3506680"/>
            <a:ext cx="3570071" cy="2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1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8CC9-4280-30AB-CB3B-9A81AF055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4DA5-9CAF-37EB-DAED-B738005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A6C8-16C6-047F-AF4D-5B066A31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Double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verify logic independently when code it depends on is unusable?</a:t>
            </a: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avoid Slow Tests?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algn="l"/>
            <a:r>
              <a:rPr lang="en-US" sz="1800" b="1" i="0" u="none" strike="noStrike" baseline="0" dirty="0">
                <a:latin typeface="Sabon-Bold"/>
              </a:rPr>
              <a:t>We replace a component on which the SUT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Sabon-Bold"/>
              </a:rPr>
              <a:t>    depends with </a:t>
            </a:r>
            <a:r>
              <a:rPr lang="en-US" sz="1800" b="1" i="0" u="none" strike="noStrike" baseline="0" dirty="0" err="1">
                <a:latin typeface="Sabon-Bold"/>
              </a:rPr>
              <a:t>a“test-specifi</a:t>
            </a:r>
            <a:r>
              <a:rPr lang="en-US" sz="1800" b="1" i="0" u="none" strike="noStrike" baseline="0" dirty="0">
                <a:latin typeface="Sabon-Bold"/>
              </a:rPr>
              <a:t> c equivalent.”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4BD74-59B9-5348-C7F7-BCCD3389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85" y="3020920"/>
            <a:ext cx="5578864" cy="31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3E5C-87EA-49A7-EB2E-0852B69E0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B44-16D3-11C4-AFCC-1FD1F958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DA89-341F-A988-F5F8-00409346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Double </a:t>
            </a: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latin typeface="Sabon-Roman"/>
              </a:rPr>
              <a:t>These variations are classified based on how/why we </a:t>
            </a:r>
            <a:r>
              <a:rPr lang="en-US" sz="1800" b="0" i="1" u="none" strike="noStrike" baseline="0" dirty="0">
                <a:latin typeface="Sabon-Italic"/>
              </a:rPr>
              <a:t>use </a:t>
            </a:r>
            <a:r>
              <a:rPr lang="en-US" sz="1800" b="0" i="0" u="none" strike="noStrike" baseline="0" dirty="0">
                <a:latin typeface="Sabon-Roman"/>
              </a:rPr>
              <a:t>the </a:t>
            </a:r>
            <a:r>
              <a:rPr lang="en-US" sz="1800" b="0" i="1" u="none" strike="noStrike" baseline="0" dirty="0">
                <a:latin typeface="Sabon-Italic"/>
              </a:rPr>
              <a:t>Test Double</a:t>
            </a:r>
            <a:r>
              <a:rPr lang="en-US" sz="1800" b="0" i="0" u="none" strike="noStrike" baseline="0" dirty="0">
                <a:latin typeface="Sabon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85186-E99E-8CE1-E549-AEED6B7A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54" y="3339087"/>
            <a:ext cx="8128187" cy="27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8608B-5FAD-B9F9-876A-AEA2CA0A2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A20-CC15-C39E-1A1A-1F0E47AC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2AB2-8CC8-4B50-CAC9-A9C76DEA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Stub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C679D-38D4-3395-1CC5-2384E184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05" y="3316987"/>
            <a:ext cx="7554200" cy="2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8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B41C8-79F2-B0DD-EB02-25350BCA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12C8-62B4-5D20-2EB0-C4C49627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111B-60F5-1DD2-1F00-726CF787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Spy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has indirect outputs to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094D-1B27-D5D7-2B9C-7C7E764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27" y="3373015"/>
            <a:ext cx="7932644" cy="31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7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4918F-9E43-F76D-01BB-93E94D12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1D24-9F4B-1CE3-1B7A-FB53CAA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780F-3035-1F21-06C0-356E4A5E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Mock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8DC06-B106-E5C3-0AD1-0826051E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06" y="3295365"/>
            <a:ext cx="7088380" cy="30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coverage metric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shows how much source code a test suite executes, from none to 100%.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/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coverage metrics are a good negative indicator but a bad positive one.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To read more -&gt; go to page 9, book Unit Testing PP</a:t>
            </a: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3583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Code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9, book Unit Testing PP</a:t>
            </a:r>
            <a:endParaRPr lang="fa-IR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DA1D1-3BEA-BFC9-AE4F-2F5C9DC2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34" y="4001294"/>
            <a:ext cx="585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Branch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11, book Unit Testing PP</a:t>
            </a:r>
            <a:endParaRPr lang="fa-IR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57D0-DA44-DF52-300A-FCA0988C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76" y="3838130"/>
            <a:ext cx="461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3- Using coverages metrics to measure test suite quality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Calibri (Body)"/>
              </a:rPr>
              <a:t>YOU CAN’T GUARANTEE THAT THE TEST VERIFIES ALL THE POSSIBLE OUTCOMES</a:t>
            </a:r>
            <a:endParaRPr lang="en-US" sz="18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12, book Unit Testing PP</a:t>
            </a: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latin typeface="Calibri (Body)"/>
              </a:rPr>
              <a:t>NO COVERAGE METRIC CAN TAKE INTO ACCOUNT CODE PATHS IN EXTERNAL LIBRARIES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14, book Unit Testing PP</a:t>
            </a:r>
          </a:p>
          <a:p>
            <a:pPr marL="0" indent="0" algn="l">
              <a:buNone/>
            </a:pP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22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4- Attributes of a successful test suite 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The point is that there’s no automated way to see how good your test suite is.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You have to apply your personal judgment.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successful test suite has the following properties:</a:t>
            </a:r>
          </a:p>
          <a:p>
            <a:pPr algn="l"/>
            <a:r>
              <a:rPr lang="en-US" sz="1800" dirty="0">
                <a:latin typeface="Calibri (Body)"/>
              </a:rPr>
              <a:t>It’s integrated into the development cycle.</a:t>
            </a:r>
          </a:p>
          <a:p>
            <a:pPr algn="l"/>
            <a:r>
              <a:rPr lang="en-US" sz="1800" dirty="0">
                <a:latin typeface="Calibri (Body)"/>
              </a:rPr>
              <a:t>It targets only the most important parts of your code base.</a:t>
            </a:r>
          </a:p>
          <a:p>
            <a:pPr algn="l"/>
            <a:r>
              <a:rPr lang="en-US" sz="1800" dirty="0">
                <a:latin typeface="Calibri (Body)"/>
              </a:rPr>
              <a:t>It provides maximum value with minimum maintenance costs.</a:t>
            </a: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7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19578</TotalTime>
  <Words>2225</Words>
  <Application>Microsoft Office PowerPoint</Application>
  <PresentationFormat>Widescreen</PresentationFormat>
  <Paragraphs>426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Calibri (Body)</vt:lpstr>
      <vt:lpstr>Calibri Light</vt:lpstr>
      <vt:lpstr>Courier</vt:lpstr>
      <vt:lpstr>FranklinGothic-Book</vt:lpstr>
      <vt:lpstr>NewBaskerville-Italic</vt:lpstr>
      <vt:lpstr>NewBaskerville-Roman</vt:lpstr>
      <vt:lpstr>Sabon-Bold</vt:lpstr>
      <vt:lpstr>Sabon-Italic</vt:lpstr>
      <vt:lpstr>Sabon-Roman</vt:lpstr>
      <vt:lpstr>Office Theme</vt:lpstr>
      <vt:lpstr>Software Testing Principles and Patterns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Test Double Patterns</vt:lpstr>
      <vt:lpstr>Test Double Patterns</vt:lpstr>
      <vt:lpstr>Test Double Patterns</vt:lpstr>
      <vt:lpstr>Test Double Patterns</vt:lpstr>
      <vt:lpstr>Test Double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Taghipour</dc:creator>
  <cp:lastModifiedBy>mohammad reza taghipour</cp:lastModifiedBy>
  <cp:revision>80</cp:revision>
  <dcterms:created xsi:type="dcterms:W3CDTF">2024-08-30T17:39:31Z</dcterms:created>
  <dcterms:modified xsi:type="dcterms:W3CDTF">2024-10-11T14:11:23Z</dcterms:modified>
</cp:coreProperties>
</file>