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97" r:id="rId2"/>
    <p:sldId id="274" r:id="rId3"/>
    <p:sldId id="294" r:id="rId4"/>
    <p:sldId id="295" r:id="rId5"/>
    <p:sldId id="298" r:id="rId6"/>
    <p:sldId id="299" r:id="rId7"/>
    <p:sldId id="300" r:id="rId8"/>
    <p:sldId id="29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CC"/>
    <a:srgbClr val="FFCC99"/>
    <a:srgbClr val="FFFF89"/>
    <a:srgbClr val="00CC00"/>
    <a:srgbClr val="0033CC"/>
    <a:srgbClr val="FFFF66"/>
    <a:srgbClr val="CED9FE"/>
    <a:srgbClr val="FEC4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6092" autoAdjust="0"/>
  </p:normalViewPr>
  <p:slideViewPr>
    <p:cSldViewPr snapToGrid="0">
      <p:cViewPr>
        <p:scale>
          <a:sx n="79" d="100"/>
          <a:sy n="79" d="100"/>
        </p:scale>
        <p:origin x="89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t" anchorCtr="0" compatLnSpc="1">
            <a:prstTxWarp prst="textNoShape">
              <a:avLst/>
            </a:prstTxWarp>
          </a:bodyPr>
          <a:lstStyle>
            <a:lvl1pPr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t" anchorCtr="0" compatLnSpc="1">
            <a:prstTxWarp prst="textNoShape">
              <a:avLst/>
            </a:prstTxWarp>
          </a:bodyPr>
          <a:lstStyle>
            <a:lvl1pPr algn="r"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b" anchorCtr="0" compatLnSpc="1">
            <a:prstTxWarp prst="textNoShape">
              <a:avLst/>
            </a:prstTxWarp>
          </a:bodyPr>
          <a:lstStyle>
            <a:lvl1pPr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9DC54A78-85CB-4BFB-892C-F07EF6A4F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t" anchorCtr="0" compatLnSpc="1">
            <a:prstTxWarp prst="textNoShape">
              <a:avLst/>
            </a:prstTxWarp>
          </a:bodyPr>
          <a:lstStyle>
            <a:lvl1pPr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t" anchorCtr="0" compatLnSpc="1">
            <a:prstTxWarp prst="textNoShape">
              <a:avLst/>
            </a:prstTxWarp>
          </a:bodyPr>
          <a:lstStyle>
            <a:lvl1pPr algn="r"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b" anchorCtr="0" compatLnSpc="1">
            <a:prstTxWarp prst="textNoShape">
              <a:avLst/>
            </a:prstTxWarp>
          </a:bodyPr>
          <a:lstStyle>
            <a:lvl1pPr defTabSz="9312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4" tIns="46588" rIns="93174" bIns="465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66D8392F-0238-424F-B1CA-684BB9558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7DB3-F1BE-91BA-6110-E85570EA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31310D2-8EF1-D190-0875-D31703C08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4063" indent="-290513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5600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0738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79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51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23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95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CA958-53E3-4E1F-A22C-02BC07757B6A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5F5DCAE-C23A-4BCF-646B-80783D65B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6D8A623-4748-4580-11CA-3644458CF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4063" indent="-290513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2050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5600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0738" indent="-231775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79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51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23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9538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0B2A2-0D4B-45D6-81AF-74BCAA13263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009900" y="4341522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58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5A3032-E427-4723-B19E-3627BBE22BE8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414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02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02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A9861D-16E9-4460-A9F3-A9085DD5DEF5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948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13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535488"/>
          </a:xfrm>
        </p:spPr>
        <p:txBody>
          <a:bodyPr/>
          <a:lstStyle>
            <a:lvl2pPr marL="803275" indent="-346075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8F7CC-917C-4D0E-9AF5-399C5AC276ED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Resim 1">
            <a:extLst>
              <a:ext uri="{FF2B5EF4-FFF2-40B4-BE49-F238E27FC236}">
                <a16:creationId xmlns:a16="http://schemas.microsoft.com/office/drawing/2014/main" id="{63791F6D-1964-80CE-E4B0-A20F4443035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090" y="-9209"/>
            <a:ext cx="676910" cy="80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562A01-D6B4-49F4-8257-09F5B8791066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3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340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340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54B176-C682-40ED-8521-6BDC89B2DA54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9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3FCE1B-9765-4B4E-9AE4-7ACE57BC05CA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22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B7AE0-7AAE-4692-903B-0567C7666909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06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200847-435E-492D-A52D-E7696BA1F06C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30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5FD80-EAC8-4755-B607-93DC3AA815C4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23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F72960-A71A-4443-A17D-8DD8EB9C9905}"/>
              </a:ext>
            </a:extLst>
          </p:cNvPr>
          <p:cNvCxnSpPr/>
          <p:nvPr userDrawn="1"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5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E38BC22-B05C-D857-95E4-8F726E930784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64" y="-9208"/>
            <a:ext cx="676910" cy="8077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E5D51-BEC3-0DB2-D2E9-9E6CB8491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0D7615-0073-FCF1-2E10-2105C7AC83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51750" y="1911927"/>
            <a:ext cx="8076313" cy="1832986"/>
          </a:xfrm>
        </p:spPr>
        <p:txBody>
          <a:bodyPr/>
          <a:lstStyle/>
          <a:p>
            <a:pPr algn="ctr" eaLnBrk="1" hangingPunct="1"/>
            <a:r>
              <a:rPr lang="tr-TR" altLang="en-US" sz="3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Sentiment</a:t>
            </a:r>
            <a:r>
              <a:rPr lang="tr-TR" altLang="en-US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Analysis</a:t>
            </a:r>
            <a:endParaRPr lang="en-US" altLang="en-US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B914D073-8965-54E6-E8FD-A6CF3F72D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487" y="4253347"/>
            <a:ext cx="31588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Ali Demirci</a:t>
            </a:r>
          </a:p>
          <a:p>
            <a:pPr algn="ctr" eaLnBrk="1" hangingPunct="1">
              <a:defRPr/>
            </a:pPr>
            <a:r>
              <a:rPr lang="tr-TR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Büşra Oğuz</a:t>
            </a:r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endParaRPr lang="en-US" altLang="en-US" sz="1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tr-T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Software </a:t>
            </a:r>
            <a:r>
              <a:rPr lang="tr-T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Engineering</a:t>
            </a:r>
            <a:endParaRPr lang="en-US" altLang="en-US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9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178">
        <p:fade/>
      </p:transition>
    </mc:Choice>
    <mc:Fallback xmlns="">
      <p:transition spd="med" advTm="321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09" y="124342"/>
            <a:ext cx="6828687" cy="5969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C00000"/>
                </a:solidFill>
              </a:rPr>
              <a:t>Sample 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58913"/>
            <a:ext cx="8089900" cy="4276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Proposed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Complexity Comparison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Simulation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Future work &amp; Conclusions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808">
        <p:fade/>
      </p:transition>
    </mc:Choice>
    <mc:Fallback xmlns="">
      <p:transition spd="med" advTm="698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748965-00C8-4906-8B58-24FB72BC906B}"/>
              </a:ext>
            </a:extLst>
          </p:cNvPr>
          <p:cNvSpPr txBox="1">
            <a:spLocks noChangeArrowheads="1"/>
          </p:cNvSpPr>
          <p:nvPr/>
        </p:nvSpPr>
        <p:spPr>
          <a:xfrm>
            <a:off x="220699" y="134970"/>
            <a:ext cx="6818054" cy="596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b="1" kern="0" dirty="0">
                <a:solidFill>
                  <a:srgbClr val="C00000"/>
                </a:solidFill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BA88FC-DCE2-4C3F-B009-1710EC7415E5}"/>
              </a:ext>
            </a:extLst>
          </p:cNvPr>
          <p:cNvCxnSpPr/>
          <p:nvPr/>
        </p:nvCxnSpPr>
        <p:spPr bwMode="auto">
          <a:xfrm>
            <a:off x="95693" y="786807"/>
            <a:ext cx="70493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B82283F-F706-CC31-199C-F78518F4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9" y="841745"/>
            <a:ext cx="717070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Definition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importance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service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quality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through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classifying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Proposed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Solution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Natural Language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(NLP)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classifies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Turkish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Technologies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Python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TensorFlow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GRU-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Tkinter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user-friendly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graphical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interface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tr-TR" altLang="tr-TR" dirty="0" err="1">
                <a:latin typeface="+mj-lt"/>
              </a:rPr>
              <a:t>Our</a:t>
            </a:r>
            <a:r>
              <a:rPr lang="tr-TR" altLang="tr-TR" dirty="0">
                <a:latin typeface="+mj-lt"/>
              </a:rPr>
              <a:t> </a:t>
            </a:r>
            <a:r>
              <a:rPr lang="tr-TR" altLang="tr-TR" dirty="0" err="1">
                <a:latin typeface="+mj-lt"/>
              </a:rPr>
              <a:t>dataset</a:t>
            </a:r>
            <a:r>
              <a:rPr lang="tr-TR" altLang="tr-TR" dirty="0">
                <a:latin typeface="+mj-lt"/>
              </a:rPr>
              <a:t> </a:t>
            </a:r>
            <a:r>
              <a:rPr lang="tr-TR" altLang="tr-TR" dirty="0" err="1">
                <a:latin typeface="+mj-lt"/>
              </a:rPr>
              <a:t>from</a:t>
            </a:r>
            <a:r>
              <a:rPr lang="tr-TR" altLang="tr-TR" dirty="0">
                <a:latin typeface="+mj-lt"/>
              </a:rPr>
              <a:t> hepsiburada.com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corresponding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ratings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27E86D-107B-497A-8117-FA75F0C81983}"/>
              </a:ext>
            </a:extLst>
          </p:cNvPr>
          <p:cNvSpPr txBox="1">
            <a:spLocks noChangeArrowheads="1"/>
          </p:cNvSpPr>
          <p:nvPr/>
        </p:nvSpPr>
        <p:spPr>
          <a:xfrm>
            <a:off x="220699" y="134970"/>
            <a:ext cx="6818054" cy="596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b="1" kern="0" dirty="0">
                <a:solidFill>
                  <a:srgbClr val="C00000"/>
                </a:solidFill>
              </a:rPr>
              <a:t>Proposed Algorithm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4173049-9706-9D53-DA1C-91597BD0470C}"/>
              </a:ext>
            </a:extLst>
          </p:cNvPr>
          <p:cNvSpPr txBox="1"/>
          <p:nvPr/>
        </p:nvSpPr>
        <p:spPr>
          <a:xfrm>
            <a:off x="141515" y="658197"/>
            <a:ext cx="71736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Processing 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Separating reviews and ratings from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Tokenization: Converting reviews into word indices.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Padding: Standardizing the length of the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Architecture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Embedding Layer: Creating vector representations of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GRU Layers: Three GRU layers were used to learn the sequential structure of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Layer: Outputs a binary prediction (positive/negative) using a sigmoid activation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Embedding size: 50.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number of words: 10,000.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review length: 59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rate: 0.001.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 Process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input is processed through the same data preprocessing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predicts whether the input text is positive or negative and displays the result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7508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16F1-6BDA-E2AB-1403-C084330F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A23D6D-CF57-6E3A-F957-420634C37086}"/>
              </a:ext>
            </a:extLst>
          </p:cNvPr>
          <p:cNvSpPr txBox="1">
            <a:spLocks noChangeArrowheads="1"/>
          </p:cNvSpPr>
          <p:nvPr/>
        </p:nvSpPr>
        <p:spPr>
          <a:xfrm>
            <a:off x="220699" y="134970"/>
            <a:ext cx="6818054" cy="596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3600" b="1" kern="0" dirty="0" err="1">
                <a:solidFill>
                  <a:srgbClr val="C00000"/>
                </a:solidFill>
              </a:rPr>
              <a:t>Complexity</a:t>
            </a:r>
            <a:r>
              <a:rPr lang="tr-TR" altLang="en-US" sz="3600" b="1" kern="0" dirty="0">
                <a:solidFill>
                  <a:srgbClr val="C00000"/>
                </a:solidFill>
              </a:rPr>
              <a:t> </a:t>
            </a:r>
            <a:r>
              <a:rPr lang="tr-TR" altLang="en-US" sz="3600" b="1" kern="0" dirty="0" err="1">
                <a:solidFill>
                  <a:srgbClr val="C00000"/>
                </a:solidFill>
              </a:rPr>
              <a:t>Comparison</a:t>
            </a:r>
            <a:endParaRPr lang="en-US" altLang="en-US" sz="3600" b="1" kern="0" dirty="0">
              <a:solidFill>
                <a:srgbClr val="C0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2331B2B-1B2C-E262-0336-E7C0DA39E97F}"/>
              </a:ext>
            </a:extLst>
          </p:cNvPr>
          <p:cNvSpPr txBox="1"/>
          <p:nvPr/>
        </p:nvSpPr>
        <p:spPr>
          <a:xfrm>
            <a:off x="220699" y="639471"/>
            <a:ext cx="68985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single GRU step has a time complexity of O(n²), where </a:t>
            </a:r>
            <a:r>
              <a:rPr lang="en-US" i="1" dirty="0"/>
              <a:t>n</a:t>
            </a:r>
            <a:r>
              <a:rPr lang="en-US" dirty="0"/>
              <a:t> represents the length of the time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depends on the size of the dataset and the number of layers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of Data Size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was optimized with 10,000 words and a maximum length of 59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accuracy was achieved in an average of 5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achieved 95% accuracy on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20783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4EEB-6A1D-C088-5CF5-61A9AFC3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2B1031C-0C6F-CED9-B1AC-68FB159BB156}"/>
              </a:ext>
            </a:extLst>
          </p:cNvPr>
          <p:cNvSpPr txBox="1">
            <a:spLocks noChangeArrowheads="1"/>
          </p:cNvSpPr>
          <p:nvPr/>
        </p:nvSpPr>
        <p:spPr>
          <a:xfrm>
            <a:off x="220699" y="134970"/>
            <a:ext cx="6818054" cy="596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3600" b="1" kern="0" dirty="0" err="1">
                <a:solidFill>
                  <a:srgbClr val="C00000"/>
                </a:solidFill>
              </a:rPr>
              <a:t>Simulation</a:t>
            </a:r>
            <a:r>
              <a:rPr lang="tr-TR" altLang="en-US" sz="3600" b="1" kern="0" dirty="0">
                <a:solidFill>
                  <a:srgbClr val="C00000"/>
                </a:solidFill>
              </a:rPr>
              <a:t> </a:t>
            </a:r>
            <a:r>
              <a:rPr lang="tr-TR" altLang="en-US" sz="3600" b="1" kern="0" dirty="0" err="1">
                <a:solidFill>
                  <a:srgbClr val="C00000"/>
                </a:solidFill>
              </a:rPr>
              <a:t>Results</a:t>
            </a:r>
            <a:endParaRPr lang="en-US" altLang="en-US" sz="3600" b="1" kern="0" dirty="0">
              <a:solidFill>
                <a:srgbClr val="C00000"/>
              </a:solidFill>
            </a:endParaRPr>
          </a:p>
        </p:txBody>
      </p:sp>
      <p:pic>
        <p:nvPicPr>
          <p:cNvPr id="4" name="Resim 3" descr="diyagram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41997B15-7B9D-ADB6-F772-92936CDE4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04"/>
            <a:ext cx="4572000" cy="2396296"/>
          </a:xfrm>
          <a:prstGeom prst="rect">
            <a:avLst/>
          </a:prstGeom>
        </p:spPr>
      </p:pic>
      <p:pic>
        <p:nvPicPr>
          <p:cNvPr id="6" name="Resim 5" descr="metin, ekran görüntüsü, ekran, görüntüleme, sayı, numara içeren bir resim&#10;&#10;Açıklama otomatik olarak oluşturuldu">
            <a:extLst>
              <a:ext uri="{FF2B5EF4-FFF2-40B4-BE49-F238E27FC236}">
                <a16:creationId xmlns:a16="http://schemas.microsoft.com/office/drawing/2014/main" id="{6E3D7414-3129-14B0-54F5-DB8A381BC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2" y="3584874"/>
            <a:ext cx="3631773" cy="3009562"/>
          </a:xfrm>
          <a:prstGeom prst="rect">
            <a:avLst/>
          </a:prstGeom>
        </p:spPr>
      </p:pic>
      <p:pic>
        <p:nvPicPr>
          <p:cNvPr id="8" name="Resim 7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2F0509CF-60C6-549C-96BA-9486C91338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6227"/>
            <a:ext cx="4572000" cy="2372773"/>
          </a:xfrm>
          <a:prstGeom prst="rect">
            <a:avLst/>
          </a:prstGeom>
        </p:spPr>
      </p:pic>
      <p:pic>
        <p:nvPicPr>
          <p:cNvPr id="10" name="Resim 9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136F1A29-50FB-4ADA-ED9E-CEFBFEA987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5" y="3584874"/>
            <a:ext cx="3768529" cy="289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BE62-7C04-4B4B-F9AD-D29962BE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94FA4D-ABAC-71A5-E1A7-7E5CEF33321A}"/>
              </a:ext>
            </a:extLst>
          </p:cNvPr>
          <p:cNvSpPr txBox="1">
            <a:spLocks noChangeArrowheads="1"/>
          </p:cNvSpPr>
          <p:nvPr/>
        </p:nvSpPr>
        <p:spPr>
          <a:xfrm>
            <a:off x="220699" y="134970"/>
            <a:ext cx="6818054" cy="596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3600" b="1" kern="0" dirty="0" err="1">
                <a:solidFill>
                  <a:srgbClr val="C00000"/>
                </a:solidFill>
              </a:rPr>
              <a:t>Future</a:t>
            </a:r>
            <a:r>
              <a:rPr lang="tr-TR" altLang="en-US" sz="3600" b="1" kern="0" dirty="0">
                <a:solidFill>
                  <a:srgbClr val="C00000"/>
                </a:solidFill>
              </a:rPr>
              <a:t> </a:t>
            </a:r>
            <a:r>
              <a:rPr lang="tr-TR" altLang="en-US" sz="3600" b="1" kern="0" dirty="0" err="1">
                <a:solidFill>
                  <a:srgbClr val="C00000"/>
                </a:solidFill>
              </a:rPr>
              <a:t>work</a:t>
            </a:r>
            <a:r>
              <a:rPr lang="tr-TR" altLang="en-US" sz="3600" b="1" kern="0" dirty="0">
                <a:solidFill>
                  <a:srgbClr val="C00000"/>
                </a:solidFill>
              </a:rPr>
              <a:t> &amp; </a:t>
            </a:r>
            <a:r>
              <a:rPr lang="tr-TR" altLang="en-US" sz="3600" b="1" kern="0" dirty="0" err="1">
                <a:solidFill>
                  <a:srgbClr val="C00000"/>
                </a:solidFill>
              </a:rPr>
              <a:t>Conclusions</a:t>
            </a:r>
            <a:r>
              <a:rPr lang="tr-TR" altLang="en-US" sz="3600" b="1" kern="0" dirty="0">
                <a:solidFill>
                  <a:srgbClr val="C00000"/>
                </a:solidFill>
              </a:rPr>
              <a:t> </a:t>
            </a:r>
            <a:endParaRPr lang="en-US" altLang="en-US" sz="3600" b="1" kern="0" dirty="0">
              <a:solidFill>
                <a:srgbClr val="C0000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8702B56-B1E2-43F9-3710-9972BF797032}"/>
              </a:ext>
            </a:extLst>
          </p:cNvPr>
          <p:cNvSpPr txBox="1"/>
          <p:nvPr/>
        </p:nvSpPr>
        <p:spPr>
          <a:xfrm>
            <a:off x="220698" y="598863"/>
            <a:ext cx="74972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Larger Datasets</a:t>
            </a:r>
            <a:r>
              <a:rPr lang="en-US" dirty="0"/>
              <a:t>: Using more diverse and larger datasets to enhance the model's generalization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Language Diversity</a:t>
            </a:r>
            <a:r>
              <a:rPr lang="en-US" dirty="0"/>
              <a:t>: Training the model for sentiment analysis in languages other than Turkish.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Advanced Models</a:t>
            </a:r>
            <a:r>
              <a:rPr lang="en-US" dirty="0"/>
              <a:t>: Improving accuracy with models like LSTM, Transformer, or BERT.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Sentiment Gradation</a:t>
            </a:r>
            <a:r>
              <a:rPr lang="en-US" dirty="0"/>
              <a:t>: Instead of binary classification, analyzing sentiment on a scale (e.g., between -1 and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GRU-based deep learning model provides effective results for sentiment analysis of Turkish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implemented method offers practical use by integrating a user-friendly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is a powerful tool for businesses to understand customer satisfaction and improve their strategies.</a:t>
            </a:r>
          </a:p>
        </p:txBody>
      </p:sp>
    </p:spTree>
    <p:extLst>
      <p:ext uri="{BB962C8B-B14F-4D97-AF65-F5344CB8AC3E}">
        <p14:creationId xmlns:p14="http://schemas.microsoft.com/office/powerpoint/2010/main" val="20267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126"/>
            <a:ext cx="8229600" cy="76174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kern="0" dirty="0"/>
              <a:t>Thanks for your attention !!</a:t>
            </a:r>
          </a:p>
          <a:p>
            <a:pPr algn="ctr">
              <a:defRPr/>
            </a:pPr>
            <a:endParaRPr lang="en-US" altLang="en-US" kern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674">
        <p:fade/>
      </p:transition>
    </mc:Choice>
    <mc:Fallback xmlns="">
      <p:transition spd="med" advTm="126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6.2|6.9|7.4|8|11.9|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28090</TotalTime>
  <Words>494</Words>
  <Application>Microsoft Office PowerPoint</Application>
  <PresentationFormat>Ekran Gösterisi (4:3)</PresentationFormat>
  <Paragraphs>65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Wingdings</vt:lpstr>
      <vt:lpstr>Pixel</vt:lpstr>
      <vt:lpstr>Sentiment Analysis</vt:lpstr>
      <vt:lpstr>Sample Topics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San Jose State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106 Basic Electronics</dc:title>
  <dc:creator>ISAECT2021_AhmedHussain</dc:creator>
  <cp:lastModifiedBy>ALİ DEMİRCİ</cp:lastModifiedBy>
  <cp:revision>526</cp:revision>
  <cp:lastPrinted>2014-02-13T18:05:07Z</cp:lastPrinted>
  <dcterms:created xsi:type="dcterms:W3CDTF">2007-01-25T17:13:49Z</dcterms:created>
  <dcterms:modified xsi:type="dcterms:W3CDTF">2024-12-15T19:01:03Z</dcterms:modified>
</cp:coreProperties>
</file>