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handoutMasterIdLst>
    <p:handoutMasterId r:id="rId10"/>
  </p:handoutMasterIdLst>
  <p:sldIdLst>
    <p:sldId id="256" r:id="rId2"/>
    <p:sldId id="257" r:id="rId3"/>
    <p:sldId id="259" r:id="rId4"/>
    <p:sldId id="263" r:id="rId5"/>
    <p:sldId id="266" r:id="rId6"/>
    <p:sldId id="260" r:id="rId7"/>
    <p:sldId id="267" r:id="rId8"/>
  </p:sldIdLst>
  <p:sldSz cx="9144000" cy="5143500" type="screen16x9"/>
  <p:notesSz cx="6858000" cy="9144000"/>
  <p:embeddedFontLst>
    <p:embeddedFont>
      <p:font typeface="Inconsolata" panose="020B0604020202020204" charset="0"/>
      <p:regular r:id="rId11"/>
      <p:bold r:id="rId12"/>
    </p:embeddedFont>
    <p:embeddedFont>
      <p:font typeface="Josefin Sans" panose="00000500000000000000" pitchFamily="2" charset="0"/>
      <p:regular r:id="rId13"/>
      <p:bold r:id="rId14"/>
      <p:italic r:id="rId15"/>
      <p:boldItalic r:id="rId16"/>
    </p:embeddedFon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OwhPP9ZvmsFe1t1GpI4fKwVnQx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E6E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100" d="100"/>
          <a:sy n="100" d="100"/>
        </p:scale>
        <p:origin x="516" y="-58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handoutMaster" Target="handoutMasters/handout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E7497A-3B6F-4C78-836D-5F6D41D91D82}" type="datetimeFigureOut">
              <a:rPr lang="en-US" smtClean="0"/>
              <a:t>10/26/2023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8DC4B-509C-4A94-ABEB-0A5B9A1B414F}" type="slidenum">
              <a:rPr lang="en-US" smtClean="0"/>
              <a:t>‹#›</a:t>
            </a:fld>
            <a:endParaRPr lang="en-US"/>
          </a:p>
        </p:txBody>
      </p:sp>
    </p:spTree>
    <p:extLst>
      <p:ext uri="{BB962C8B-B14F-4D97-AF65-F5344CB8AC3E}">
        <p14:creationId xmlns:p14="http://schemas.microsoft.com/office/powerpoint/2010/main" val="3079422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22423170"/>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801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22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089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7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27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227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6" name="Google Shape;8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809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14"/>
          <p:cNvGrpSpPr/>
          <p:nvPr/>
        </p:nvGrpSpPr>
        <p:grpSpPr>
          <a:xfrm>
            <a:off x="-278700" y="-5062696"/>
            <a:ext cx="9621724" cy="15319654"/>
            <a:chOff x="-95250" y="1991329"/>
            <a:chExt cx="9621724" cy="15319654"/>
          </a:xfrm>
        </p:grpSpPr>
        <p:grpSp>
          <p:nvGrpSpPr>
            <p:cNvPr id="10" name="Google Shape;10;p14"/>
            <p:cNvGrpSpPr/>
            <p:nvPr/>
          </p:nvGrpSpPr>
          <p:grpSpPr>
            <a:xfrm>
              <a:off x="-95250" y="6796775"/>
              <a:ext cx="9621724" cy="5658000"/>
              <a:chOff x="-95250" y="6796775"/>
              <a:chExt cx="9621724" cy="5658000"/>
            </a:xfrm>
          </p:grpSpPr>
          <p:cxnSp>
            <p:nvCxnSpPr>
              <p:cNvPr id="11" name="Google Shape;11;p14"/>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4"/>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4"/>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4"/>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4"/>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4"/>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4"/>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4"/>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4"/>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4"/>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4"/>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4"/>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4"/>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4"/>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4"/>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4"/>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4"/>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4"/>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4"/>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4"/>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4"/>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4"/>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4"/>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4"/>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4"/>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36" name="Google Shape;36;p14"/>
            <p:cNvGrpSpPr/>
            <p:nvPr/>
          </p:nvGrpSpPr>
          <p:grpSpPr>
            <a:xfrm>
              <a:off x="4755450" y="1991329"/>
              <a:ext cx="0" cy="15319654"/>
              <a:chOff x="4755450" y="1991329"/>
              <a:chExt cx="0" cy="15319654"/>
            </a:xfrm>
          </p:grpSpPr>
          <p:cxnSp>
            <p:nvCxnSpPr>
              <p:cNvPr id="37" name="Google Shape;37;p14"/>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4"/>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 name="Google Shape;39;p14"/>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0" name="Google Shape;40;p14"/>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1" name="Google Shape;41;p14"/>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2" name="Google Shape;42;p14"/>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 name="Google Shape;43;p14"/>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 name="Google Shape;44;p14"/>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5" name="Google Shape;45;p14"/>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6" name="Google Shape;46;p14"/>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7" name="Google Shape;47;p14"/>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 name="Google Shape;48;p14"/>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 name="Google Shape;49;p14"/>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50" name="Google Shape;50;p14"/>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51" name="Google Shape;51;p14"/>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txBox="1">
            <a:spLocks noGrp="1"/>
          </p:cNvSpPr>
          <p:nvPr>
            <p:ph type="subTitle" idx="1"/>
          </p:nvPr>
        </p:nvSpPr>
        <p:spPr>
          <a:xfrm>
            <a:off x="713225" y="3595350"/>
            <a:ext cx="4182600" cy="2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14"/>
          <p:cNvSpPr txBox="1">
            <a:spLocks noGrp="1"/>
          </p:cNvSpPr>
          <p:nvPr>
            <p:ph type="ctrTitle"/>
          </p:nvPr>
        </p:nvSpPr>
        <p:spPr>
          <a:xfrm>
            <a:off x="713225" y="1203600"/>
            <a:ext cx="5190300" cy="150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grpSp>
        <p:nvGrpSpPr>
          <p:cNvPr id="56" name="Google Shape;56;p15"/>
          <p:cNvGrpSpPr/>
          <p:nvPr/>
        </p:nvGrpSpPr>
        <p:grpSpPr>
          <a:xfrm>
            <a:off x="-278700" y="-5062696"/>
            <a:ext cx="9621724" cy="15319654"/>
            <a:chOff x="-95250" y="1991329"/>
            <a:chExt cx="9621724" cy="15319654"/>
          </a:xfrm>
        </p:grpSpPr>
        <p:grpSp>
          <p:nvGrpSpPr>
            <p:cNvPr id="57" name="Google Shape;57;p15"/>
            <p:cNvGrpSpPr/>
            <p:nvPr/>
          </p:nvGrpSpPr>
          <p:grpSpPr>
            <a:xfrm>
              <a:off x="-95250" y="6796775"/>
              <a:ext cx="9621724" cy="5658000"/>
              <a:chOff x="-95250" y="6796775"/>
              <a:chExt cx="9621724" cy="5658000"/>
            </a:xfrm>
          </p:grpSpPr>
          <p:cxnSp>
            <p:nvCxnSpPr>
              <p:cNvPr id="58" name="Google Shape;58;p15"/>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59" name="Google Shape;59;p15"/>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0" name="Google Shape;60;p15"/>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1" name="Google Shape;61;p15"/>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2" name="Google Shape;62;p15"/>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3" name="Google Shape;63;p15"/>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4" name="Google Shape;64;p15"/>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5" name="Google Shape;65;p15"/>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6" name="Google Shape;66;p15"/>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7" name="Google Shape;67;p15"/>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8" name="Google Shape;68;p15"/>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9" name="Google Shape;69;p15"/>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0" name="Google Shape;70;p15"/>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1" name="Google Shape;71;p15"/>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2" name="Google Shape;72;p15"/>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3" name="Google Shape;73;p15"/>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4" name="Google Shape;74;p15"/>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5" name="Google Shape;75;p15"/>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6" name="Google Shape;76;p15"/>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7" name="Google Shape;77;p15"/>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8" name="Google Shape;78;p15"/>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9" name="Google Shape;79;p15"/>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0" name="Google Shape;80;p15"/>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1" name="Google Shape;81;p15"/>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2" name="Google Shape;82;p15"/>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83" name="Google Shape;83;p15"/>
            <p:cNvGrpSpPr/>
            <p:nvPr/>
          </p:nvGrpSpPr>
          <p:grpSpPr>
            <a:xfrm>
              <a:off x="4755450" y="1991329"/>
              <a:ext cx="0" cy="15319654"/>
              <a:chOff x="4755450" y="1991329"/>
              <a:chExt cx="0" cy="15319654"/>
            </a:xfrm>
          </p:grpSpPr>
          <p:cxnSp>
            <p:nvCxnSpPr>
              <p:cNvPr id="84" name="Google Shape;84;p15"/>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5" name="Google Shape;85;p15"/>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6" name="Google Shape;86;p15"/>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7" name="Google Shape;87;p15"/>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8" name="Google Shape;88;p15"/>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9" name="Google Shape;89;p15"/>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0" name="Google Shape;90;p15"/>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1" name="Google Shape;91;p15"/>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2" name="Google Shape;92;p15"/>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3" name="Google Shape;93;p15"/>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4" name="Google Shape;94;p15"/>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5" name="Google Shape;95;p15"/>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6" name="Google Shape;96;p15"/>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7" name="Google Shape;97;p15"/>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98" name="Google Shape;98;p15"/>
          <p:cNvSpPr txBox="1">
            <a:spLocks noGrp="1"/>
          </p:cNvSpPr>
          <p:nvPr>
            <p:ph type="subTitle" idx="1"/>
          </p:nvPr>
        </p:nvSpPr>
        <p:spPr>
          <a:xfrm flipH="1">
            <a:off x="2051600" y="1841464"/>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99" name="Google Shape;99;p15"/>
          <p:cNvSpPr txBox="1">
            <a:spLocks noGrp="1"/>
          </p:cNvSpPr>
          <p:nvPr>
            <p:ph type="subTitle" idx="2"/>
          </p:nvPr>
        </p:nvSpPr>
        <p:spPr>
          <a:xfrm flipH="1">
            <a:off x="2051600" y="3554450"/>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0" name="Google Shape;100;p15"/>
          <p:cNvSpPr txBox="1">
            <a:spLocks noGrp="1"/>
          </p:cNvSpPr>
          <p:nvPr>
            <p:ph type="subTitle" idx="3"/>
          </p:nvPr>
        </p:nvSpPr>
        <p:spPr>
          <a:xfrm>
            <a:off x="5966200" y="1841463"/>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1" name="Google Shape;101;p15"/>
          <p:cNvSpPr txBox="1">
            <a:spLocks noGrp="1"/>
          </p:cNvSpPr>
          <p:nvPr>
            <p:ph type="subTitle" idx="4"/>
          </p:nvPr>
        </p:nvSpPr>
        <p:spPr>
          <a:xfrm>
            <a:off x="5966200" y="3554450"/>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2" name="Google Shape;102;p15"/>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txBox="1">
            <a:spLocks noGrp="1"/>
          </p:cNvSpPr>
          <p:nvPr>
            <p:ph type="subTitle" idx="5"/>
          </p:nvPr>
        </p:nvSpPr>
        <p:spPr>
          <a:xfrm flipH="1">
            <a:off x="2051600" y="1537276"/>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5" name="Google Shape;105;p15"/>
          <p:cNvSpPr txBox="1">
            <a:spLocks noGrp="1"/>
          </p:cNvSpPr>
          <p:nvPr>
            <p:ph type="subTitle" idx="6"/>
          </p:nvPr>
        </p:nvSpPr>
        <p:spPr>
          <a:xfrm flipH="1">
            <a:off x="2051600" y="3250250"/>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6" name="Google Shape;106;p15"/>
          <p:cNvSpPr txBox="1">
            <a:spLocks noGrp="1"/>
          </p:cNvSpPr>
          <p:nvPr>
            <p:ph type="subTitle" idx="7"/>
          </p:nvPr>
        </p:nvSpPr>
        <p:spPr>
          <a:xfrm>
            <a:off x="5966200" y="1537275"/>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7" name="Google Shape;107;p15"/>
          <p:cNvSpPr txBox="1">
            <a:spLocks noGrp="1"/>
          </p:cNvSpPr>
          <p:nvPr>
            <p:ph type="subTitle" idx="8"/>
          </p:nvPr>
        </p:nvSpPr>
        <p:spPr>
          <a:xfrm>
            <a:off x="5966200" y="3250250"/>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8" name="Google Shape;108;p15"/>
          <p:cNvSpPr txBox="1">
            <a:spLocks noGrp="1"/>
          </p:cNvSpPr>
          <p:nvPr>
            <p:ph type="title"/>
          </p:nvPr>
        </p:nvSpPr>
        <p:spPr>
          <a:xfrm flipH="1">
            <a:off x="747650" y="1483725"/>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09" name="Google Shape;109;p15"/>
          <p:cNvSpPr txBox="1">
            <a:spLocks noGrp="1"/>
          </p:cNvSpPr>
          <p:nvPr>
            <p:ph type="title" idx="9"/>
          </p:nvPr>
        </p:nvSpPr>
        <p:spPr>
          <a:xfrm flipH="1">
            <a:off x="747650" y="3196400"/>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0" name="Google Shape;110;p15"/>
          <p:cNvSpPr txBox="1">
            <a:spLocks noGrp="1"/>
          </p:cNvSpPr>
          <p:nvPr>
            <p:ph type="title" idx="13"/>
          </p:nvPr>
        </p:nvSpPr>
        <p:spPr>
          <a:xfrm>
            <a:off x="4662244" y="1483725"/>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1" name="Google Shape;111;p15"/>
          <p:cNvSpPr txBox="1">
            <a:spLocks noGrp="1"/>
          </p:cNvSpPr>
          <p:nvPr>
            <p:ph type="title" idx="14"/>
          </p:nvPr>
        </p:nvSpPr>
        <p:spPr>
          <a:xfrm>
            <a:off x="4662244" y="3197000"/>
            <a:ext cx="1086300" cy="887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2" name="Google Shape;112;p15"/>
          <p:cNvSpPr txBox="1">
            <a:spLocks noGrp="1"/>
          </p:cNvSpPr>
          <p:nvPr>
            <p:ph type="title" idx="15"/>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17"/>
          <p:cNvGrpSpPr/>
          <p:nvPr/>
        </p:nvGrpSpPr>
        <p:grpSpPr>
          <a:xfrm>
            <a:off x="-278700" y="-5062696"/>
            <a:ext cx="9621724" cy="15319654"/>
            <a:chOff x="-95250" y="1991329"/>
            <a:chExt cx="9621724" cy="15319654"/>
          </a:xfrm>
        </p:grpSpPr>
        <p:grpSp>
          <p:nvGrpSpPr>
            <p:cNvPr id="163" name="Google Shape;163;p17"/>
            <p:cNvGrpSpPr/>
            <p:nvPr/>
          </p:nvGrpSpPr>
          <p:grpSpPr>
            <a:xfrm>
              <a:off x="-95250" y="6796775"/>
              <a:ext cx="9621724" cy="5658000"/>
              <a:chOff x="-95250" y="6796775"/>
              <a:chExt cx="9621724" cy="5658000"/>
            </a:xfrm>
          </p:grpSpPr>
          <p:cxnSp>
            <p:nvCxnSpPr>
              <p:cNvPr id="164" name="Google Shape;164;p17"/>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5" name="Google Shape;165;p17"/>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6" name="Google Shape;166;p17"/>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7" name="Google Shape;167;p17"/>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8" name="Google Shape;168;p17"/>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9" name="Google Shape;169;p17"/>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0" name="Google Shape;170;p17"/>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1" name="Google Shape;171;p17"/>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2" name="Google Shape;172;p17"/>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3" name="Google Shape;173;p17"/>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4" name="Google Shape;174;p17"/>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5" name="Google Shape;175;p17"/>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6" name="Google Shape;176;p17"/>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7" name="Google Shape;177;p17"/>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8" name="Google Shape;178;p17"/>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9" name="Google Shape;179;p17"/>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0" name="Google Shape;180;p17"/>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1" name="Google Shape;181;p17"/>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2" name="Google Shape;182;p17"/>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3" name="Google Shape;183;p17"/>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4" name="Google Shape;184;p17"/>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5" name="Google Shape;185;p17"/>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6" name="Google Shape;186;p17"/>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7" name="Google Shape;187;p17"/>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8" name="Google Shape;188;p17"/>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189" name="Google Shape;189;p17"/>
            <p:cNvGrpSpPr/>
            <p:nvPr/>
          </p:nvGrpSpPr>
          <p:grpSpPr>
            <a:xfrm>
              <a:off x="4755450" y="1991329"/>
              <a:ext cx="0" cy="15319654"/>
              <a:chOff x="4755450" y="1991329"/>
              <a:chExt cx="0" cy="15319654"/>
            </a:xfrm>
          </p:grpSpPr>
          <p:cxnSp>
            <p:nvCxnSpPr>
              <p:cNvPr id="190" name="Google Shape;190;p17"/>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1" name="Google Shape;191;p17"/>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2" name="Google Shape;192;p17"/>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3" name="Google Shape;193;p17"/>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4" name="Google Shape;194;p17"/>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5" name="Google Shape;195;p17"/>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6" name="Google Shape;196;p17"/>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7" name="Google Shape;197;p17"/>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8" name="Google Shape;198;p17"/>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9" name="Google Shape;199;p17"/>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0" name="Google Shape;200;p17"/>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1" name="Google Shape;201;p17"/>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2" name="Google Shape;202;p17"/>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3" name="Google Shape;203;p17"/>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204" name="Google Shape;204;p17"/>
          <p:cNvSpPr/>
          <p:nvPr/>
        </p:nvSpPr>
        <p:spPr>
          <a:xfrm rot="-6983311">
            <a:off x="6708816" y="-1257427"/>
            <a:ext cx="2142024" cy="2743446"/>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639975" y="4290275"/>
            <a:ext cx="1487019" cy="1488653"/>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txBox="1">
            <a:spLocks noGrp="1"/>
          </p:cNvSpPr>
          <p:nvPr>
            <p:ph type="title"/>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07"/>
        <p:cNvGrpSpPr/>
        <p:nvPr/>
      </p:nvGrpSpPr>
      <p:grpSpPr>
        <a:xfrm>
          <a:off x="0" y="0"/>
          <a:ext cx="0" cy="0"/>
          <a:chOff x="0" y="0"/>
          <a:chExt cx="0" cy="0"/>
        </a:xfrm>
      </p:grpSpPr>
      <p:grpSp>
        <p:nvGrpSpPr>
          <p:cNvPr id="208" name="Google Shape;208;p18"/>
          <p:cNvGrpSpPr/>
          <p:nvPr/>
        </p:nvGrpSpPr>
        <p:grpSpPr>
          <a:xfrm>
            <a:off x="-278700" y="-5062696"/>
            <a:ext cx="9621724" cy="15319654"/>
            <a:chOff x="-95250" y="1991329"/>
            <a:chExt cx="9621724" cy="15319654"/>
          </a:xfrm>
        </p:grpSpPr>
        <p:grpSp>
          <p:nvGrpSpPr>
            <p:cNvPr id="209" name="Google Shape;209;p18"/>
            <p:cNvGrpSpPr/>
            <p:nvPr/>
          </p:nvGrpSpPr>
          <p:grpSpPr>
            <a:xfrm>
              <a:off x="-95250" y="6796775"/>
              <a:ext cx="9621724" cy="5658000"/>
              <a:chOff x="-95250" y="6796775"/>
              <a:chExt cx="9621724" cy="5658000"/>
            </a:xfrm>
          </p:grpSpPr>
          <p:cxnSp>
            <p:nvCxnSpPr>
              <p:cNvPr id="210" name="Google Shape;210;p18"/>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18"/>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18"/>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18"/>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18"/>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18"/>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18"/>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18"/>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18"/>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18"/>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18"/>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18"/>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18"/>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18"/>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18"/>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18"/>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18"/>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18"/>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18"/>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18"/>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18"/>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18"/>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18"/>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18"/>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4" name="Google Shape;234;p18"/>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235" name="Google Shape;235;p18"/>
            <p:cNvGrpSpPr/>
            <p:nvPr/>
          </p:nvGrpSpPr>
          <p:grpSpPr>
            <a:xfrm>
              <a:off x="4755450" y="1991329"/>
              <a:ext cx="0" cy="15319654"/>
              <a:chOff x="4755450" y="1991329"/>
              <a:chExt cx="0" cy="15319654"/>
            </a:xfrm>
          </p:grpSpPr>
          <p:cxnSp>
            <p:nvCxnSpPr>
              <p:cNvPr id="236" name="Google Shape;236;p18"/>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37" name="Google Shape;237;p18"/>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38" name="Google Shape;238;p18"/>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39" name="Google Shape;239;p18"/>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0" name="Google Shape;240;p18"/>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1" name="Google Shape;241;p18"/>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2" name="Google Shape;242;p18"/>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3" name="Google Shape;243;p18"/>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4" name="Google Shape;244;p18"/>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5" name="Google Shape;245;p18"/>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6" name="Google Shape;246;p18"/>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7" name="Google Shape;247;p18"/>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8" name="Google Shape;248;p18"/>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18"/>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250" name="Google Shape;250;p18"/>
          <p:cNvSpPr/>
          <p:nvPr/>
        </p:nvSpPr>
        <p:spPr>
          <a:xfrm rot="-5911358">
            <a:off x="7303541" y="-699809"/>
            <a:ext cx="2142018" cy="2743439"/>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8"/>
          <p:cNvSpPr/>
          <p:nvPr/>
        </p:nvSpPr>
        <p:spPr>
          <a:xfrm>
            <a:off x="115600" y="3033375"/>
            <a:ext cx="713549" cy="816120"/>
          </a:xfrm>
          <a:custGeom>
            <a:avLst/>
            <a:gdLst/>
            <a:ahLst/>
            <a:cxnLst/>
            <a:rect l="l" t="t" r="r" b="b"/>
            <a:pathLst>
              <a:path w="37844" h="43284" extrusionOk="0">
                <a:moveTo>
                  <a:pt x="9271" y="40305"/>
                </a:moveTo>
                <a:cubicBezTo>
                  <a:pt x="13223" y="42828"/>
                  <a:pt x="18694" y="43284"/>
                  <a:pt x="22858" y="41156"/>
                </a:cubicBezTo>
                <a:cubicBezTo>
                  <a:pt x="23010" y="41065"/>
                  <a:pt x="23162" y="41004"/>
                  <a:pt x="23314" y="40883"/>
                </a:cubicBezTo>
                <a:cubicBezTo>
                  <a:pt x="26445" y="39089"/>
                  <a:pt x="28725" y="36019"/>
                  <a:pt x="29789" y="32615"/>
                </a:cubicBezTo>
                <a:cubicBezTo>
                  <a:pt x="30852" y="29211"/>
                  <a:pt x="30822" y="25533"/>
                  <a:pt x="32068" y="22189"/>
                </a:cubicBezTo>
                <a:cubicBezTo>
                  <a:pt x="33740" y="17630"/>
                  <a:pt x="37843" y="13831"/>
                  <a:pt x="36476" y="8663"/>
                </a:cubicBezTo>
                <a:cubicBezTo>
                  <a:pt x="35564" y="5168"/>
                  <a:pt x="32433" y="2523"/>
                  <a:pt x="28755" y="1794"/>
                </a:cubicBezTo>
                <a:cubicBezTo>
                  <a:pt x="19788" y="1"/>
                  <a:pt x="9180" y="5563"/>
                  <a:pt x="3253" y="15350"/>
                </a:cubicBezTo>
                <a:cubicBezTo>
                  <a:pt x="2128" y="17265"/>
                  <a:pt x="973" y="20214"/>
                  <a:pt x="669" y="23071"/>
                </a:cubicBezTo>
                <a:cubicBezTo>
                  <a:pt x="1" y="29758"/>
                  <a:pt x="3192" y="36202"/>
                  <a:pt x="8724" y="40001"/>
                </a:cubicBezTo>
                <a:cubicBezTo>
                  <a:pt x="8937" y="40092"/>
                  <a:pt x="9119" y="40214"/>
                  <a:pt x="9271" y="4030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8"/>
          <p:cNvSpPr/>
          <p:nvPr/>
        </p:nvSpPr>
        <p:spPr>
          <a:xfrm>
            <a:off x="713225" y="4236500"/>
            <a:ext cx="713575" cy="714325"/>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txBox="1">
            <a:spLocks noGrp="1"/>
          </p:cNvSpPr>
          <p:nvPr>
            <p:ph type="subTitle" idx="1"/>
          </p:nvPr>
        </p:nvSpPr>
        <p:spPr>
          <a:xfrm>
            <a:off x="1347311" y="1790638"/>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4" name="Google Shape;254;p18"/>
          <p:cNvSpPr txBox="1">
            <a:spLocks noGrp="1"/>
          </p:cNvSpPr>
          <p:nvPr>
            <p:ph type="subTitle" idx="2"/>
          </p:nvPr>
        </p:nvSpPr>
        <p:spPr>
          <a:xfrm>
            <a:off x="3547796" y="1790638"/>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5" name="Google Shape;255;p18"/>
          <p:cNvSpPr txBox="1">
            <a:spLocks noGrp="1"/>
          </p:cNvSpPr>
          <p:nvPr>
            <p:ph type="subTitle" idx="3"/>
          </p:nvPr>
        </p:nvSpPr>
        <p:spPr>
          <a:xfrm>
            <a:off x="5748281" y="1790638"/>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6" name="Google Shape;256;p18"/>
          <p:cNvSpPr txBox="1">
            <a:spLocks noGrp="1"/>
          </p:cNvSpPr>
          <p:nvPr>
            <p:ph type="subTitle" idx="4"/>
          </p:nvPr>
        </p:nvSpPr>
        <p:spPr>
          <a:xfrm>
            <a:off x="1347311" y="2921614"/>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7" name="Google Shape;257;p18"/>
          <p:cNvSpPr txBox="1">
            <a:spLocks noGrp="1"/>
          </p:cNvSpPr>
          <p:nvPr>
            <p:ph type="subTitle" idx="5"/>
          </p:nvPr>
        </p:nvSpPr>
        <p:spPr>
          <a:xfrm>
            <a:off x="3547796" y="2921614"/>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8" name="Google Shape;258;p18"/>
          <p:cNvSpPr txBox="1">
            <a:spLocks noGrp="1"/>
          </p:cNvSpPr>
          <p:nvPr>
            <p:ph type="subTitle" idx="6"/>
          </p:nvPr>
        </p:nvSpPr>
        <p:spPr>
          <a:xfrm>
            <a:off x="5748281" y="2921614"/>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9" name="Google Shape;259;p18"/>
          <p:cNvSpPr txBox="1">
            <a:spLocks noGrp="1"/>
          </p:cNvSpPr>
          <p:nvPr>
            <p:ph type="title"/>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
        <p:nvSpPr>
          <p:cNvPr id="260" name="Google Shape;260;p18"/>
          <p:cNvSpPr txBox="1">
            <a:spLocks noGrp="1"/>
          </p:cNvSpPr>
          <p:nvPr>
            <p:ph type="subTitle" idx="7"/>
          </p:nvPr>
        </p:nvSpPr>
        <p:spPr>
          <a:xfrm>
            <a:off x="1347300" y="2209138"/>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1" name="Google Shape;261;p18"/>
          <p:cNvSpPr txBox="1">
            <a:spLocks noGrp="1"/>
          </p:cNvSpPr>
          <p:nvPr>
            <p:ph type="subTitle" idx="8"/>
          </p:nvPr>
        </p:nvSpPr>
        <p:spPr>
          <a:xfrm>
            <a:off x="3547787" y="2209138"/>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2" name="Google Shape;262;p18"/>
          <p:cNvSpPr txBox="1">
            <a:spLocks noGrp="1"/>
          </p:cNvSpPr>
          <p:nvPr>
            <p:ph type="subTitle" idx="9"/>
          </p:nvPr>
        </p:nvSpPr>
        <p:spPr>
          <a:xfrm>
            <a:off x="5748275" y="2209138"/>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3" name="Google Shape;263;p18"/>
          <p:cNvSpPr txBox="1">
            <a:spLocks noGrp="1"/>
          </p:cNvSpPr>
          <p:nvPr>
            <p:ph type="subTitle" idx="13"/>
          </p:nvPr>
        </p:nvSpPr>
        <p:spPr>
          <a:xfrm>
            <a:off x="1347300" y="3340112"/>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4" name="Google Shape;264;p18"/>
          <p:cNvSpPr txBox="1">
            <a:spLocks noGrp="1"/>
          </p:cNvSpPr>
          <p:nvPr>
            <p:ph type="subTitle" idx="14"/>
          </p:nvPr>
        </p:nvSpPr>
        <p:spPr>
          <a:xfrm>
            <a:off x="3547787" y="3340112"/>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5" name="Google Shape;265;p18"/>
          <p:cNvSpPr txBox="1">
            <a:spLocks noGrp="1"/>
          </p:cNvSpPr>
          <p:nvPr>
            <p:ph type="subTitle" idx="15"/>
          </p:nvPr>
        </p:nvSpPr>
        <p:spPr>
          <a:xfrm>
            <a:off x="5748274" y="3340112"/>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358"/>
        <p:cNvGrpSpPr/>
        <p:nvPr/>
      </p:nvGrpSpPr>
      <p:grpSpPr>
        <a:xfrm>
          <a:off x="0" y="0"/>
          <a:ext cx="0" cy="0"/>
          <a:chOff x="0" y="0"/>
          <a:chExt cx="0" cy="0"/>
        </a:xfrm>
      </p:grpSpPr>
      <p:grpSp>
        <p:nvGrpSpPr>
          <p:cNvPr id="359" name="Google Shape;359;p21"/>
          <p:cNvGrpSpPr/>
          <p:nvPr/>
        </p:nvGrpSpPr>
        <p:grpSpPr>
          <a:xfrm>
            <a:off x="-278700" y="-5062696"/>
            <a:ext cx="9621724" cy="15319654"/>
            <a:chOff x="-95250" y="1991329"/>
            <a:chExt cx="9621724" cy="15319654"/>
          </a:xfrm>
        </p:grpSpPr>
        <p:grpSp>
          <p:nvGrpSpPr>
            <p:cNvPr id="360" name="Google Shape;360;p21"/>
            <p:cNvGrpSpPr/>
            <p:nvPr/>
          </p:nvGrpSpPr>
          <p:grpSpPr>
            <a:xfrm>
              <a:off x="-95250" y="6796775"/>
              <a:ext cx="9621724" cy="5658000"/>
              <a:chOff x="-95250" y="6796775"/>
              <a:chExt cx="9621724" cy="5658000"/>
            </a:xfrm>
          </p:grpSpPr>
          <p:cxnSp>
            <p:nvCxnSpPr>
              <p:cNvPr id="361" name="Google Shape;361;p21"/>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2" name="Google Shape;362;p21"/>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3" name="Google Shape;363;p21"/>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4" name="Google Shape;364;p21"/>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5" name="Google Shape;365;p21"/>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6" name="Google Shape;366;p21"/>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7" name="Google Shape;367;p21"/>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8" name="Google Shape;368;p21"/>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9" name="Google Shape;369;p21"/>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0" name="Google Shape;370;p21"/>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1" name="Google Shape;371;p21"/>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2" name="Google Shape;372;p21"/>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3" name="Google Shape;373;p21"/>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4" name="Google Shape;374;p21"/>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5" name="Google Shape;375;p21"/>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6" name="Google Shape;376;p21"/>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7" name="Google Shape;377;p21"/>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8" name="Google Shape;378;p21"/>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9" name="Google Shape;379;p21"/>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0" name="Google Shape;380;p21"/>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1" name="Google Shape;381;p21"/>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2" name="Google Shape;382;p21"/>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3" name="Google Shape;383;p21"/>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4" name="Google Shape;384;p21"/>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5" name="Google Shape;385;p21"/>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386" name="Google Shape;386;p21"/>
            <p:cNvGrpSpPr/>
            <p:nvPr/>
          </p:nvGrpSpPr>
          <p:grpSpPr>
            <a:xfrm>
              <a:off x="4755450" y="1991329"/>
              <a:ext cx="0" cy="15319654"/>
              <a:chOff x="4755450" y="1991329"/>
              <a:chExt cx="0" cy="15319654"/>
            </a:xfrm>
          </p:grpSpPr>
          <p:cxnSp>
            <p:nvCxnSpPr>
              <p:cNvPr id="387" name="Google Shape;387;p21"/>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8" name="Google Shape;388;p21"/>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9" name="Google Shape;389;p21"/>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0" name="Google Shape;390;p21"/>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1" name="Google Shape;391;p21"/>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2" name="Google Shape;392;p21"/>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3" name="Google Shape;393;p21"/>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4" name="Google Shape;394;p21"/>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5" name="Google Shape;395;p21"/>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6" name="Google Shape;396;p21"/>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7" name="Google Shape;397;p21"/>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8" name="Google Shape;398;p21"/>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9" name="Google Shape;399;p21"/>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00" name="Google Shape;400;p21"/>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01" name="Google Shape;401;p21"/>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1"/>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1"/>
          <p:cNvSpPr/>
          <p:nvPr/>
        </p:nvSpPr>
        <p:spPr>
          <a:xfrm>
            <a:off x="-514275" y="3443898"/>
            <a:ext cx="2238271" cy="2240766"/>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txBox="1">
            <a:spLocks noGrp="1"/>
          </p:cNvSpPr>
          <p:nvPr>
            <p:ph type="body" idx="1"/>
          </p:nvPr>
        </p:nvSpPr>
        <p:spPr>
          <a:xfrm>
            <a:off x="1951925" y="2529825"/>
            <a:ext cx="2627100" cy="892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05" name="Google Shape;405;p21"/>
          <p:cNvSpPr txBox="1">
            <a:spLocks noGrp="1"/>
          </p:cNvSpPr>
          <p:nvPr>
            <p:ph type="title"/>
          </p:nvPr>
        </p:nvSpPr>
        <p:spPr>
          <a:xfrm>
            <a:off x="1951925" y="1520325"/>
            <a:ext cx="1834800" cy="100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b="1"/>
            </a:lvl1pPr>
            <a:lvl2pPr lvl="1" algn="l">
              <a:lnSpc>
                <a:spcPct val="100000"/>
              </a:lnSpc>
              <a:spcBef>
                <a:spcPts val="0"/>
              </a:spcBef>
              <a:spcAft>
                <a:spcPts val="0"/>
              </a:spcAft>
              <a:buSzPts val="3000"/>
              <a:buNone/>
              <a:defRPr sz="3200" b="1"/>
            </a:lvl2pPr>
            <a:lvl3pPr lvl="2" algn="l">
              <a:lnSpc>
                <a:spcPct val="100000"/>
              </a:lnSpc>
              <a:spcBef>
                <a:spcPts val="0"/>
              </a:spcBef>
              <a:spcAft>
                <a:spcPts val="0"/>
              </a:spcAft>
              <a:buSzPts val="3000"/>
              <a:buNone/>
              <a:defRPr sz="3200" b="1"/>
            </a:lvl3pPr>
            <a:lvl4pPr lvl="3" algn="l">
              <a:lnSpc>
                <a:spcPct val="100000"/>
              </a:lnSpc>
              <a:spcBef>
                <a:spcPts val="0"/>
              </a:spcBef>
              <a:spcAft>
                <a:spcPts val="0"/>
              </a:spcAft>
              <a:buSzPts val="3000"/>
              <a:buNone/>
              <a:defRPr sz="3200" b="1"/>
            </a:lvl4pPr>
            <a:lvl5pPr lvl="4" algn="l">
              <a:lnSpc>
                <a:spcPct val="100000"/>
              </a:lnSpc>
              <a:spcBef>
                <a:spcPts val="0"/>
              </a:spcBef>
              <a:spcAft>
                <a:spcPts val="0"/>
              </a:spcAft>
              <a:buSzPts val="3000"/>
              <a:buNone/>
              <a:defRPr sz="3200" b="1"/>
            </a:lvl5pPr>
            <a:lvl6pPr lvl="5" algn="l">
              <a:lnSpc>
                <a:spcPct val="100000"/>
              </a:lnSpc>
              <a:spcBef>
                <a:spcPts val="0"/>
              </a:spcBef>
              <a:spcAft>
                <a:spcPts val="0"/>
              </a:spcAft>
              <a:buSzPts val="3000"/>
              <a:buNone/>
              <a:defRPr sz="3200" b="1"/>
            </a:lvl6pPr>
            <a:lvl7pPr lvl="6" algn="l">
              <a:lnSpc>
                <a:spcPct val="100000"/>
              </a:lnSpc>
              <a:spcBef>
                <a:spcPts val="0"/>
              </a:spcBef>
              <a:spcAft>
                <a:spcPts val="0"/>
              </a:spcAft>
              <a:buSzPts val="3000"/>
              <a:buNone/>
              <a:defRPr sz="3200" b="1"/>
            </a:lvl7pPr>
            <a:lvl8pPr lvl="7" algn="l">
              <a:lnSpc>
                <a:spcPct val="100000"/>
              </a:lnSpc>
              <a:spcBef>
                <a:spcPts val="0"/>
              </a:spcBef>
              <a:spcAft>
                <a:spcPts val="0"/>
              </a:spcAft>
              <a:buSzPts val="3000"/>
              <a:buNone/>
              <a:defRPr sz="3200" b="1"/>
            </a:lvl8pPr>
            <a:lvl9pPr lvl="8" algn="l">
              <a:lnSpc>
                <a:spcPct val="100000"/>
              </a:lnSpc>
              <a:spcBef>
                <a:spcPts val="0"/>
              </a:spcBef>
              <a:spcAft>
                <a:spcPts val="0"/>
              </a:spcAft>
              <a:buSzPts val="3000"/>
              <a:buNone/>
              <a:defRPr sz="32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407"/>
        <p:cNvGrpSpPr/>
        <p:nvPr/>
      </p:nvGrpSpPr>
      <p:grpSpPr>
        <a:xfrm>
          <a:off x="0" y="0"/>
          <a:ext cx="0" cy="0"/>
          <a:chOff x="0" y="0"/>
          <a:chExt cx="0" cy="0"/>
        </a:xfrm>
      </p:grpSpPr>
      <p:grpSp>
        <p:nvGrpSpPr>
          <p:cNvPr id="408" name="Google Shape;408;p23"/>
          <p:cNvGrpSpPr/>
          <p:nvPr/>
        </p:nvGrpSpPr>
        <p:grpSpPr>
          <a:xfrm>
            <a:off x="-278700" y="-5062696"/>
            <a:ext cx="9621724" cy="15319654"/>
            <a:chOff x="-95250" y="1991329"/>
            <a:chExt cx="9621724" cy="15319654"/>
          </a:xfrm>
        </p:grpSpPr>
        <p:grpSp>
          <p:nvGrpSpPr>
            <p:cNvPr id="409" name="Google Shape;409;p23"/>
            <p:cNvGrpSpPr/>
            <p:nvPr/>
          </p:nvGrpSpPr>
          <p:grpSpPr>
            <a:xfrm>
              <a:off x="-95250" y="6796775"/>
              <a:ext cx="9621724" cy="5658000"/>
              <a:chOff x="-95250" y="6796775"/>
              <a:chExt cx="9621724" cy="5658000"/>
            </a:xfrm>
          </p:grpSpPr>
          <p:cxnSp>
            <p:nvCxnSpPr>
              <p:cNvPr id="410" name="Google Shape;410;p23"/>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1" name="Google Shape;411;p23"/>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2" name="Google Shape;412;p23"/>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3" name="Google Shape;413;p23"/>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4" name="Google Shape;414;p23"/>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5" name="Google Shape;415;p23"/>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6" name="Google Shape;416;p23"/>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7" name="Google Shape;417;p23"/>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8" name="Google Shape;418;p23"/>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9" name="Google Shape;419;p23"/>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0" name="Google Shape;420;p23"/>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1" name="Google Shape;421;p23"/>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2" name="Google Shape;422;p23"/>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3" name="Google Shape;423;p23"/>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4" name="Google Shape;424;p23"/>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5" name="Google Shape;425;p23"/>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6" name="Google Shape;426;p23"/>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7" name="Google Shape;427;p23"/>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8" name="Google Shape;428;p23"/>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9" name="Google Shape;429;p23"/>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0" name="Google Shape;430;p23"/>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1" name="Google Shape;431;p23"/>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2" name="Google Shape;432;p23"/>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3" name="Google Shape;433;p23"/>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4" name="Google Shape;434;p23"/>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435" name="Google Shape;435;p23"/>
            <p:cNvGrpSpPr/>
            <p:nvPr/>
          </p:nvGrpSpPr>
          <p:grpSpPr>
            <a:xfrm>
              <a:off x="4755450" y="1991329"/>
              <a:ext cx="0" cy="15319654"/>
              <a:chOff x="4755450" y="1991329"/>
              <a:chExt cx="0" cy="15319654"/>
            </a:xfrm>
          </p:grpSpPr>
          <p:cxnSp>
            <p:nvCxnSpPr>
              <p:cNvPr id="436" name="Google Shape;436;p23"/>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7" name="Google Shape;437;p23"/>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8" name="Google Shape;438;p23"/>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9" name="Google Shape;439;p23"/>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0" name="Google Shape;440;p23"/>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1" name="Google Shape;441;p23"/>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2" name="Google Shape;442;p23"/>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3" name="Google Shape;443;p23"/>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4" name="Google Shape;444;p23"/>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5" name="Google Shape;445;p23"/>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6" name="Google Shape;446;p23"/>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7" name="Google Shape;447;p23"/>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8" name="Google Shape;448;p23"/>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9" name="Google Shape;449;p23"/>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50" name="Google Shape;450;p23"/>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452"/>
        <p:cNvGrpSpPr/>
        <p:nvPr/>
      </p:nvGrpSpPr>
      <p:grpSpPr>
        <a:xfrm>
          <a:off x="0" y="0"/>
          <a:ext cx="0" cy="0"/>
          <a:chOff x="0" y="0"/>
          <a:chExt cx="0" cy="0"/>
        </a:xfrm>
      </p:grpSpPr>
      <p:grpSp>
        <p:nvGrpSpPr>
          <p:cNvPr id="453" name="Google Shape;453;p24"/>
          <p:cNvGrpSpPr/>
          <p:nvPr/>
        </p:nvGrpSpPr>
        <p:grpSpPr>
          <a:xfrm>
            <a:off x="-278700" y="-5062696"/>
            <a:ext cx="9621724" cy="15319654"/>
            <a:chOff x="-95250" y="1991329"/>
            <a:chExt cx="9621724" cy="15319654"/>
          </a:xfrm>
        </p:grpSpPr>
        <p:grpSp>
          <p:nvGrpSpPr>
            <p:cNvPr id="454" name="Google Shape;454;p24"/>
            <p:cNvGrpSpPr/>
            <p:nvPr/>
          </p:nvGrpSpPr>
          <p:grpSpPr>
            <a:xfrm>
              <a:off x="-95250" y="6796775"/>
              <a:ext cx="9621724" cy="5658000"/>
              <a:chOff x="-95250" y="6796775"/>
              <a:chExt cx="9621724" cy="5658000"/>
            </a:xfrm>
          </p:grpSpPr>
          <p:cxnSp>
            <p:nvCxnSpPr>
              <p:cNvPr id="455" name="Google Shape;455;p24"/>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6" name="Google Shape;456;p24"/>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7" name="Google Shape;457;p24"/>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8" name="Google Shape;458;p24"/>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9" name="Google Shape;459;p24"/>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0" name="Google Shape;460;p24"/>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1" name="Google Shape;461;p24"/>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2" name="Google Shape;462;p24"/>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3" name="Google Shape;463;p24"/>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4" name="Google Shape;464;p24"/>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5" name="Google Shape;465;p24"/>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6" name="Google Shape;466;p24"/>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7" name="Google Shape;467;p24"/>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8" name="Google Shape;468;p24"/>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9" name="Google Shape;469;p24"/>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0" name="Google Shape;470;p24"/>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1" name="Google Shape;471;p24"/>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2" name="Google Shape;472;p24"/>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3" name="Google Shape;473;p24"/>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4" name="Google Shape;474;p24"/>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5" name="Google Shape;475;p24"/>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6" name="Google Shape;476;p24"/>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7" name="Google Shape;477;p24"/>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8" name="Google Shape;478;p24"/>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9" name="Google Shape;479;p24"/>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480" name="Google Shape;480;p24"/>
            <p:cNvGrpSpPr/>
            <p:nvPr/>
          </p:nvGrpSpPr>
          <p:grpSpPr>
            <a:xfrm>
              <a:off x="4755450" y="1991329"/>
              <a:ext cx="0" cy="15319654"/>
              <a:chOff x="4755450" y="1991329"/>
              <a:chExt cx="0" cy="15319654"/>
            </a:xfrm>
          </p:grpSpPr>
          <p:cxnSp>
            <p:nvCxnSpPr>
              <p:cNvPr id="481" name="Google Shape;481;p24"/>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24"/>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3" name="Google Shape;483;p24"/>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4" name="Google Shape;484;p24"/>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24"/>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6" name="Google Shape;486;p24"/>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7" name="Google Shape;487;p24"/>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8" name="Google Shape;488;p24"/>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9" name="Google Shape;489;p24"/>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0" name="Google Shape;490;p24"/>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1" name="Google Shape;491;p24"/>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2" name="Google Shape;492;p24"/>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3" name="Google Shape;493;p24"/>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4" name="Google Shape;494;p24"/>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95" name="Google Shape;495;p24"/>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4"/>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9pPr>
          </a:lstStyle>
          <a:p>
            <a:endParaRPr/>
          </a:p>
        </p:txBody>
      </p:sp>
      <p:sp>
        <p:nvSpPr>
          <p:cNvPr id="7" name="Google Shape;7;p13"/>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1pPr>
            <a:lvl2pPr marL="914400" marR="0" lvl="1"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19" name="Google Shape;519;p1"/>
          <p:cNvSpPr txBox="1">
            <a:spLocks noGrp="1"/>
          </p:cNvSpPr>
          <p:nvPr>
            <p:ph type="ctrTitle"/>
          </p:nvPr>
        </p:nvSpPr>
        <p:spPr>
          <a:xfrm>
            <a:off x="798700" y="1623074"/>
            <a:ext cx="7564250" cy="1505100"/>
          </a:xfrm>
          <a:prstGeom prst="rect">
            <a:avLst/>
          </a:prstGeom>
          <a:noFill/>
          <a:ln>
            <a:noFill/>
          </a:ln>
        </p:spPr>
        <p:txBody>
          <a:bodyPr spcFirstLastPara="1" wrap="square" lIns="182875" tIns="91425" rIns="91425" bIns="91425" anchor="t" anchorCtr="0">
            <a:noAutofit/>
          </a:bodyPr>
          <a:lstStyle/>
          <a:p>
            <a:pPr lvl="0"/>
            <a:r>
              <a:rPr lang="fr-FR" sz="4300" dirty="0" smtClean="0"/>
              <a:t>Le processus unifié</a:t>
            </a:r>
            <a:br>
              <a:rPr lang="fr-FR" sz="4300" dirty="0" smtClean="0"/>
            </a:br>
            <a:r>
              <a:rPr lang="fr-FR" sz="4300" dirty="0" smtClean="0"/>
              <a:t>dans le developpement logiciel</a:t>
            </a:r>
            <a:endParaRPr sz="4300" b="0" dirty="0"/>
          </a:p>
        </p:txBody>
      </p:sp>
      <p:sp>
        <p:nvSpPr>
          <p:cNvPr id="520" name="Google Shape;520;p1"/>
          <p:cNvSpPr/>
          <p:nvPr/>
        </p:nvSpPr>
        <p:spPr>
          <a:xfrm>
            <a:off x="4982717" y="4155371"/>
            <a:ext cx="34475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txBox="1">
            <a:spLocks noGrp="1"/>
          </p:cNvSpPr>
          <p:nvPr>
            <p:ph type="subTitle" idx="1"/>
          </p:nvPr>
        </p:nvSpPr>
        <p:spPr>
          <a:xfrm>
            <a:off x="5378051" y="4255030"/>
            <a:ext cx="2549994" cy="238800"/>
          </a:xfrm>
          <a:prstGeom prst="rect">
            <a:avLst/>
          </a:prstGeom>
          <a:noFill/>
          <a:ln>
            <a:noFill/>
          </a:ln>
        </p:spPr>
        <p:txBody>
          <a:bodyPr spcFirstLastPara="1" wrap="square" lIns="182875" tIns="0" rIns="91425" bIns="0" anchor="t" anchorCtr="0">
            <a:noAutofit/>
          </a:bodyPr>
          <a:lstStyle/>
          <a:p>
            <a:pPr marL="0" lvl="0" indent="0"/>
            <a:r>
              <a:rPr lang="en-US" b="1" dirty="0" smtClean="0">
                <a:solidFill>
                  <a:schemeClr val="dk1"/>
                </a:solidFill>
              </a:rPr>
              <a:t>Module : Génie logiciel</a:t>
            </a:r>
            <a:endParaRPr b="1" dirty="0">
              <a:solidFill>
                <a:schemeClr val="dk1"/>
              </a:solidFill>
            </a:endParaRPr>
          </a:p>
        </p:txBody>
      </p:sp>
      <p:cxnSp>
        <p:nvCxnSpPr>
          <p:cNvPr id="523" name="Google Shape;523;p1"/>
          <p:cNvCxnSpPr/>
          <p:nvPr/>
        </p:nvCxnSpPr>
        <p:spPr>
          <a:xfrm>
            <a:off x="6347802" y="2084894"/>
            <a:ext cx="800537" cy="16083"/>
          </a:xfrm>
          <a:prstGeom prst="straightConnector1">
            <a:avLst/>
          </a:prstGeom>
          <a:noFill/>
          <a:ln w="76200" cap="flat" cmpd="sng">
            <a:solidFill>
              <a:schemeClr val="accent2"/>
            </a:solidFill>
            <a:prstDash val="solid"/>
            <a:round/>
            <a:headEnd type="none" w="sm" len="sm"/>
            <a:tailEnd type="none" w="sm" len="sm"/>
          </a:ln>
        </p:spPr>
      </p:cxnSp>
      <p:pic>
        <p:nvPicPr>
          <p:cNvPr id="524" name="Google Shape;524;p1"/>
          <p:cNvPicPr preferRelativeResize="0"/>
          <p:nvPr/>
        </p:nvPicPr>
        <p:blipFill rotWithShape="1">
          <a:blip r:embed="rId3">
            <a:alphaModFix/>
          </a:blip>
          <a:srcRect/>
          <a:stretch/>
        </p:blipFill>
        <p:spPr>
          <a:xfrm>
            <a:off x="2979954" y="-408553"/>
            <a:ext cx="3346040" cy="2509530"/>
          </a:xfrm>
          <a:prstGeom prst="rect">
            <a:avLst/>
          </a:prstGeom>
          <a:noFill/>
          <a:ln>
            <a:noFill/>
          </a:ln>
        </p:spPr>
      </p:pic>
      <p:sp>
        <p:nvSpPr>
          <p:cNvPr id="27" name="Google Shape;520;p1"/>
          <p:cNvSpPr/>
          <p:nvPr/>
        </p:nvSpPr>
        <p:spPr>
          <a:xfrm>
            <a:off x="866148" y="4155371"/>
            <a:ext cx="34475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521;p1"/>
          <p:cNvSpPr txBox="1">
            <a:spLocks/>
          </p:cNvSpPr>
          <p:nvPr/>
        </p:nvSpPr>
        <p:spPr>
          <a:xfrm>
            <a:off x="953175" y="4261121"/>
            <a:ext cx="3200709" cy="238800"/>
          </a:xfrm>
          <a:prstGeom prst="rect">
            <a:avLst/>
          </a:prstGeom>
          <a:noFill/>
          <a:ln>
            <a:noFill/>
          </a:ln>
        </p:spPr>
        <p:txBody>
          <a:bodyPr spcFirstLastPara="1" wrap="square" lIns="182875" tIns="0" rIns="91425"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800"/>
              <a:buFont typeface="Open Sans"/>
              <a:buNone/>
              <a:defRPr sz="1600" b="0" i="0" u="none" strike="noStrike" cap="none">
                <a:solidFill>
                  <a:schemeClr val="lt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9pPr>
          </a:lstStyle>
          <a:p>
            <a:pPr marL="0" lvl="0" indent="0"/>
            <a:r>
              <a:rPr lang="en-US" b="1" dirty="0">
                <a:solidFill>
                  <a:schemeClr val="dk1"/>
                </a:solidFill>
              </a:rPr>
              <a:t>Réalisé par : Ali El Ouankrimi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
          <p:cNvSpPr/>
          <p:nvPr/>
        </p:nvSpPr>
        <p:spPr>
          <a:xfrm>
            <a:off x="471654" y="1471950"/>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
          <p:cNvSpPr/>
          <p:nvPr/>
        </p:nvSpPr>
        <p:spPr>
          <a:xfrm>
            <a:off x="1710360" y="1471950"/>
            <a:ext cx="2613089"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
          <p:cNvSpPr txBox="1">
            <a:spLocks noGrp="1"/>
          </p:cNvSpPr>
          <p:nvPr>
            <p:ph type="title" idx="15"/>
          </p:nvPr>
        </p:nvSpPr>
        <p:spPr>
          <a:xfrm>
            <a:off x="713225" y="467400"/>
            <a:ext cx="3848727" cy="70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smtClean="0">
                <a:solidFill>
                  <a:schemeClr val="bg1"/>
                </a:solidFill>
              </a:rPr>
              <a:t>Plan de cours</a:t>
            </a:r>
            <a:endParaRPr dirty="0">
              <a:solidFill>
                <a:schemeClr val="bg1"/>
              </a:solidFill>
            </a:endParaRPr>
          </a:p>
        </p:txBody>
      </p:sp>
      <p:sp>
        <p:nvSpPr>
          <p:cNvPr id="532" name="Google Shape;532;p2"/>
          <p:cNvSpPr txBox="1">
            <a:spLocks noGrp="1"/>
          </p:cNvSpPr>
          <p:nvPr>
            <p:ph type="subTitle" idx="5"/>
          </p:nvPr>
        </p:nvSpPr>
        <p:spPr>
          <a:xfrm flipH="1">
            <a:off x="1778055" y="1582297"/>
            <a:ext cx="2545394"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sz="2200" dirty="0" smtClean="0"/>
              <a:t>Définition du processus unifié</a:t>
            </a:r>
            <a:endParaRPr sz="2200" dirty="0"/>
          </a:p>
        </p:txBody>
      </p:sp>
      <p:sp>
        <p:nvSpPr>
          <p:cNvPr id="533" name="Google Shape;533;p2"/>
          <p:cNvSpPr txBox="1">
            <a:spLocks noGrp="1"/>
          </p:cNvSpPr>
          <p:nvPr>
            <p:ph type="title"/>
          </p:nvPr>
        </p:nvSpPr>
        <p:spPr>
          <a:xfrm flipH="1">
            <a:off x="471654" y="1588500"/>
            <a:ext cx="1086300"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smtClean="0"/>
              <a:t>01</a:t>
            </a:r>
            <a:endParaRPr dirty="0"/>
          </a:p>
        </p:txBody>
      </p:sp>
      <p:sp>
        <p:nvSpPr>
          <p:cNvPr id="535" name="Google Shape;535;p2"/>
          <p:cNvSpPr/>
          <p:nvPr/>
        </p:nvSpPr>
        <p:spPr>
          <a:xfrm>
            <a:off x="6120478" y="1465747"/>
            <a:ext cx="2613089"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
          <p:cNvSpPr txBox="1">
            <a:spLocks noGrp="1"/>
          </p:cNvSpPr>
          <p:nvPr>
            <p:ph type="subTitle" idx="5"/>
          </p:nvPr>
        </p:nvSpPr>
        <p:spPr>
          <a:xfrm flipH="1">
            <a:off x="6082263" y="1471950"/>
            <a:ext cx="2717603" cy="99804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sz="2200" dirty="0" smtClean="0"/>
              <a:t>La vie du processus unifié</a:t>
            </a:r>
            <a:endParaRPr sz="2200" dirty="0"/>
          </a:p>
        </p:txBody>
      </p:sp>
      <p:sp>
        <p:nvSpPr>
          <p:cNvPr id="538" name="Google Shape;538;p2"/>
          <p:cNvSpPr/>
          <p:nvPr/>
        </p:nvSpPr>
        <p:spPr>
          <a:xfrm>
            <a:off x="4807817" y="1465747"/>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
          <p:cNvSpPr txBox="1">
            <a:spLocks noGrp="1"/>
          </p:cNvSpPr>
          <p:nvPr>
            <p:ph type="title"/>
          </p:nvPr>
        </p:nvSpPr>
        <p:spPr>
          <a:xfrm flipH="1">
            <a:off x="4807817" y="1582297"/>
            <a:ext cx="1086300"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smtClean="0"/>
              <a:t>02</a:t>
            </a:r>
            <a:endParaRPr dirty="0"/>
          </a:p>
        </p:txBody>
      </p:sp>
      <p:sp>
        <p:nvSpPr>
          <p:cNvPr id="542" name="Google Shape;542;p2"/>
          <p:cNvSpPr/>
          <p:nvPr/>
        </p:nvSpPr>
        <p:spPr>
          <a:xfrm>
            <a:off x="2690918" y="3033374"/>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
          <p:cNvSpPr/>
          <p:nvPr/>
        </p:nvSpPr>
        <p:spPr>
          <a:xfrm>
            <a:off x="3965358" y="3033374"/>
            <a:ext cx="3349842"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
          <p:cNvSpPr txBox="1">
            <a:spLocks noGrp="1"/>
          </p:cNvSpPr>
          <p:nvPr>
            <p:ph type="subTitle" idx="5"/>
          </p:nvPr>
        </p:nvSpPr>
        <p:spPr>
          <a:xfrm flipH="1">
            <a:off x="4113088" y="3033374"/>
            <a:ext cx="3054381" cy="1004250"/>
          </a:xfrm>
          <a:prstGeom prst="rect">
            <a:avLst/>
          </a:prstGeom>
          <a:noFill/>
          <a:ln>
            <a:noFill/>
          </a:ln>
        </p:spPr>
        <p:txBody>
          <a:bodyPr spcFirstLastPara="1" wrap="square" lIns="91425" tIns="91425" rIns="91425" bIns="91425" anchor="ctr" anchorCtr="0">
            <a:noAutofit/>
          </a:bodyPr>
          <a:lstStyle/>
          <a:p>
            <a:pPr marL="0" lvl="0" indent="0"/>
            <a:r>
              <a:rPr lang="en-US" sz="2200" dirty="0" smtClean="0"/>
              <a:t>Processus piloté par </a:t>
            </a:r>
            <a:r>
              <a:rPr lang="en-US" sz="2200" dirty="0"/>
              <a:t>les cas d’utilisation</a:t>
            </a:r>
            <a:endParaRPr sz="2200" dirty="0"/>
          </a:p>
        </p:txBody>
      </p:sp>
      <p:sp>
        <p:nvSpPr>
          <p:cNvPr id="545" name="Google Shape;545;p2"/>
          <p:cNvSpPr txBox="1"/>
          <p:nvPr/>
        </p:nvSpPr>
        <p:spPr>
          <a:xfrm flipH="1">
            <a:off x="2690918" y="3149924"/>
            <a:ext cx="1086300" cy="79539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4800"/>
              <a:buFont typeface="Open Sans"/>
              <a:buNone/>
            </a:pPr>
            <a:r>
              <a:rPr lang="en" sz="4500" b="1" i="0" u="none" strike="noStrike" cap="none" dirty="0" smtClean="0">
                <a:solidFill>
                  <a:schemeClr val="lt2"/>
                </a:solidFill>
                <a:latin typeface="Open Sans"/>
                <a:ea typeface="Open Sans"/>
                <a:cs typeface="Open Sans"/>
                <a:sym typeface="Open Sans"/>
              </a:rPr>
              <a:t>03</a:t>
            </a:r>
            <a:endParaRPr sz="4500" b="1" i="0" u="none" strike="noStrike" cap="none" dirty="0">
              <a:solidFill>
                <a:schemeClr val="lt2"/>
              </a:solidFill>
              <a:latin typeface="Open Sans"/>
              <a:ea typeface="Open Sans"/>
              <a:cs typeface="Open Sans"/>
              <a:sym typeface="Open Sans"/>
            </a:endParaRPr>
          </a:p>
        </p:txBody>
      </p:sp>
      <p:sp>
        <p:nvSpPr>
          <p:cNvPr id="17" name="Rectangle 16"/>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 processus unifié</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18" name="Rectangle 1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22" name="Rectangle 21"/>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a:solidFill>
                  <a:srgbClr val="000000"/>
                </a:solidFill>
                <a:latin typeface="Open Sans" panose="020B0604020202020204" charset="0"/>
                <a:ea typeface="Open Sans" panose="020B0604020202020204" charset="0"/>
                <a:cs typeface="Open Sans" panose="020B0604020202020204" charset="0"/>
              </a:rPr>
              <a:t>02</a:t>
            </a:r>
            <a:endParaRPr lang="en-US" sz="13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
          <p:cNvSpPr/>
          <p:nvPr/>
        </p:nvSpPr>
        <p:spPr>
          <a:xfrm>
            <a:off x="657225" y="1242786"/>
            <a:ext cx="7848146" cy="336530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4"/>
          <p:cNvSpPr txBox="1">
            <a:spLocks noGrp="1"/>
          </p:cNvSpPr>
          <p:nvPr>
            <p:ph type="title"/>
          </p:nvPr>
        </p:nvSpPr>
        <p:spPr>
          <a:xfrm>
            <a:off x="1590258" y="295456"/>
            <a:ext cx="7717500" cy="704100"/>
          </a:xfrm>
          <a:prstGeom prst="rect">
            <a:avLst/>
          </a:prstGeom>
          <a:noFill/>
          <a:ln>
            <a:noFill/>
          </a:ln>
        </p:spPr>
        <p:txBody>
          <a:bodyPr spcFirstLastPara="1" wrap="square" lIns="91425" tIns="91425" rIns="91425" bIns="91425" anchor="t" anchorCtr="0">
            <a:noAutofit/>
          </a:bodyPr>
          <a:lstStyle/>
          <a:p>
            <a:pPr lvl="0">
              <a:buSzPts val="2400"/>
            </a:pPr>
            <a:r>
              <a:rPr lang="en-US" sz="2800" dirty="0"/>
              <a:t>Définition du processus unifié</a:t>
            </a:r>
          </a:p>
        </p:txBody>
      </p:sp>
      <p:sp>
        <p:nvSpPr>
          <p:cNvPr id="617" name="Google Shape;617;p4"/>
          <p:cNvSpPr txBox="1"/>
          <p:nvPr/>
        </p:nvSpPr>
        <p:spPr>
          <a:xfrm>
            <a:off x="934614" y="1398699"/>
            <a:ext cx="7266411" cy="2906602"/>
          </a:xfrm>
          <a:prstGeom prst="rect">
            <a:avLst/>
          </a:prstGeom>
          <a:noFill/>
          <a:ln>
            <a:noFill/>
          </a:ln>
        </p:spPr>
        <p:txBody>
          <a:bodyPr spcFirstLastPara="1" wrap="square" lIns="91425" tIns="91425" rIns="91425" bIns="91425" anchor="t" anchorCtr="0">
            <a:noAutofit/>
          </a:bodyPr>
          <a:lstStyle/>
          <a:p>
            <a:r>
              <a:rPr lang="en-US" sz="1600" dirty="0">
                <a:solidFill>
                  <a:schemeClr val="lt1"/>
                </a:solidFill>
                <a:latin typeface="Open Sans"/>
                <a:ea typeface="Open Sans"/>
                <a:cs typeface="Open Sans"/>
                <a:sym typeface="Open Sans"/>
              </a:rPr>
              <a:t>       Le Processus Unifié est une méthodologie de développement logiciel qui a été largement adoptée dans l'industrie pour la conception, la gestion et la réalisation de projets de </a:t>
            </a:r>
            <a:r>
              <a:rPr lang="en-US" sz="1600" dirty="0" smtClean="0">
                <a:solidFill>
                  <a:schemeClr val="lt1"/>
                </a:solidFill>
                <a:latin typeface="Open Sans"/>
                <a:ea typeface="Open Sans"/>
                <a:cs typeface="Open Sans"/>
                <a:sym typeface="Open Sans"/>
              </a:rPr>
              <a:t>développement, en concentrent </a:t>
            </a:r>
            <a:r>
              <a:rPr lang="en-US" sz="1600" dirty="0">
                <a:solidFill>
                  <a:schemeClr val="lt1"/>
                </a:solidFill>
                <a:latin typeface="Open Sans"/>
                <a:ea typeface="Open Sans"/>
                <a:cs typeface="Open Sans"/>
                <a:sym typeface="Open Sans"/>
              </a:rPr>
              <a:t>sur la qualité, la gestion du risque et l'alignement avec les besoins des parties </a:t>
            </a:r>
            <a:r>
              <a:rPr lang="en-US" sz="1600" dirty="0" smtClean="0">
                <a:solidFill>
                  <a:schemeClr val="lt1"/>
                </a:solidFill>
                <a:latin typeface="Open Sans"/>
                <a:ea typeface="Open Sans"/>
                <a:cs typeface="Open Sans"/>
                <a:sym typeface="Open Sans"/>
              </a:rPr>
              <a:t>prenantes.</a:t>
            </a:r>
          </a:p>
          <a:p>
            <a:endParaRPr lang="fr-FR" sz="500" dirty="0" smtClean="0">
              <a:solidFill>
                <a:schemeClr val="lt1"/>
              </a:solidFill>
              <a:latin typeface="Open Sans"/>
              <a:ea typeface="Open Sans"/>
              <a:cs typeface="Open Sans"/>
              <a:sym typeface="Open Sans"/>
            </a:endParaRPr>
          </a:p>
          <a:p>
            <a:r>
              <a:rPr lang="fr-FR" sz="1600" b="1" dirty="0" smtClean="0">
                <a:solidFill>
                  <a:schemeClr val="lt1"/>
                </a:solidFill>
                <a:latin typeface="Open Sans"/>
                <a:ea typeface="Open Sans"/>
                <a:cs typeface="Open Sans"/>
                <a:sym typeface="Open Sans"/>
              </a:rPr>
              <a:t>Parmi ces fonctionnalités:</a:t>
            </a:r>
          </a:p>
          <a:p>
            <a:endParaRPr lang="fr-FR" sz="500" b="1" dirty="0" smtClean="0">
              <a:solidFill>
                <a:schemeClr val="lt1"/>
              </a:solidFill>
              <a:latin typeface="Open Sans"/>
              <a:ea typeface="Open Sans"/>
              <a:cs typeface="Open Sans"/>
              <a:sym typeface="Open Sans"/>
            </a:endParaRPr>
          </a:p>
          <a:p>
            <a:pPr marL="285750" lvl="8" indent="-285750">
              <a:buFont typeface="Arial" panose="020B0604020202020204" pitchFamily="34" charset="0"/>
              <a:buChar char="•"/>
            </a:pPr>
            <a:r>
              <a:rPr lang="fr-FR" sz="1600" dirty="0" smtClean="0">
                <a:solidFill>
                  <a:schemeClr val="lt1"/>
                </a:solidFill>
                <a:latin typeface="Open Sans"/>
                <a:ea typeface="Open Sans"/>
                <a:cs typeface="Open Sans"/>
                <a:sym typeface="Open Sans"/>
              </a:rPr>
              <a:t>Itérative </a:t>
            </a:r>
            <a:r>
              <a:rPr lang="fr-FR" sz="1600" dirty="0">
                <a:solidFill>
                  <a:schemeClr val="lt1"/>
                </a:solidFill>
                <a:latin typeface="Open Sans"/>
                <a:ea typeface="Open Sans"/>
                <a:cs typeface="Open Sans"/>
                <a:sym typeface="Open Sans"/>
              </a:rPr>
              <a:t>et </a:t>
            </a:r>
            <a:r>
              <a:rPr lang="fr-FR" sz="1600" dirty="0" smtClean="0">
                <a:solidFill>
                  <a:schemeClr val="lt1"/>
                </a:solidFill>
                <a:latin typeface="Open Sans"/>
                <a:ea typeface="Open Sans"/>
                <a:cs typeface="Open Sans"/>
                <a:sym typeface="Open Sans"/>
              </a:rPr>
              <a:t>incrémentale</a:t>
            </a:r>
            <a:endParaRPr lang="fr-FR" sz="1600" dirty="0" smtClean="0">
              <a:solidFill>
                <a:schemeClr val="lt1"/>
              </a:solidFill>
              <a:latin typeface="Open Sans"/>
              <a:ea typeface="Open Sans"/>
              <a:cs typeface="Open Sans"/>
              <a:sym typeface="Open Sans"/>
            </a:endParaRPr>
          </a:p>
          <a:p>
            <a:pPr marL="285750" lvl="3" indent="-285750">
              <a:buFont typeface="Arial" panose="020B0604020202020204" pitchFamily="34" charset="0"/>
              <a:buChar char="•"/>
            </a:pPr>
            <a:r>
              <a:rPr lang="fr-FR" sz="1600" dirty="0" smtClean="0">
                <a:solidFill>
                  <a:schemeClr val="lt1"/>
                </a:solidFill>
                <a:latin typeface="Open Sans"/>
                <a:ea typeface="Open Sans"/>
                <a:cs typeface="Open Sans"/>
                <a:sym typeface="Open Sans"/>
              </a:rPr>
              <a:t>Pilotée </a:t>
            </a:r>
            <a:r>
              <a:rPr lang="fr-FR" sz="1600" dirty="0">
                <a:solidFill>
                  <a:schemeClr val="lt1"/>
                </a:solidFill>
                <a:latin typeface="Open Sans"/>
                <a:ea typeface="Open Sans"/>
                <a:cs typeface="Open Sans"/>
                <a:sym typeface="Open Sans"/>
              </a:rPr>
              <a:t>par les cas </a:t>
            </a:r>
            <a:r>
              <a:rPr lang="fr-FR" sz="1600" dirty="0" smtClean="0">
                <a:solidFill>
                  <a:schemeClr val="lt1"/>
                </a:solidFill>
                <a:latin typeface="Open Sans"/>
                <a:ea typeface="Open Sans"/>
                <a:cs typeface="Open Sans"/>
                <a:sym typeface="Open Sans"/>
              </a:rPr>
              <a:t>d'utilisation</a:t>
            </a:r>
          </a:p>
          <a:p>
            <a:pPr marL="285750" lvl="3" indent="-285750">
              <a:buFont typeface="Arial" panose="020B0604020202020204" pitchFamily="34" charset="0"/>
              <a:buChar char="•"/>
            </a:pPr>
            <a:r>
              <a:rPr lang="fr-FR" sz="1600" dirty="0" smtClean="0">
                <a:solidFill>
                  <a:schemeClr val="lt1"/>
                </a:solidFill>
                <a:latin typeface="Open Sans"/>
                <a:ea typeface="Open Sans"/>
                <a:cs typeface="Open Sans"/>
                <a:sym typeface="Open Sans"/>
              </a:rPr>
              <a:t>Centrée </a:t>
            </a:r>
            <a:r>
              <a:rPr lang="fr-FR" sz="1600" dirty="0">
                <a:solidFill>
                  <a:schemeClr val="lt1"/>
                </a:solidFill>
                <a:latin typeface="Open Sans"/>
                <a:ea typeface="Open Sans"/>
                <a:cs typeface="Open Sans"/>
                <a:sym typeface="Open Sans"/>
              </a:rPr>
              <a:t>sur l'architecture</a:t>
            </a:r>
            <a:endParaRPr lang="fr-FR" sz="1600" dirty="0" smtClean="0">
              <a:solidFill>
                <a:schemeClr val="lt1"/>
              </a:solidFill>
              <a:latin typeface="Open Sans"/>
              <a:ea typeface="Open Sans"/>
              <a:cs typeface="Open Sans"/>
              <a:sym typeface="Open Sans"/>
            </a:endParaRPr>
          </a:p>
          <a:p>
            <a:endParaRPr lang="en-US" sz="1600" dirty="0" smtClean="0"/>
          </a:p>
          <a:p>
            <a:pPr lvl="0"/>
            <a:r>
              <a:rPr lang="fr-FR" sz="1600" dirty="0" smtClean="0">
                <a:solidFill>
                  <a:schemeClr val="lt1"/>
                </a:solidFill>
                <a:latin typeface="Open Sans"/>
                <a:ea typeface="Open Sans"/>
                <a:cs typeface="Open Sans"/>
                <a:sym typeface="Open Sans"/>
              </a:rPr>
              <a:t>	</a:t>
            </a:r>
            <a:endParaRPr lang="en-US" sz="1600" dirty="0">
              <a:solidFill>
                <a:schemeClr val="lt1"/>
              </a:solidFill>
              <a:latin typeface="Open Sans"/>
              <a:ea typeface="Open Sans"/>
              <a:cs typeface="Open Sans"/>
              <a:sym typeface="Open Sans"/>
            </a:endParaRPr>
          </a:p>
        </p:txBody>
      </p:sp>
      <p:sp>
        <p:nvSpPr>
          <p:cNvPr id="5" name="Google Shape;529;p2"/>
          <p:cNvSpPr/>
          <p:nvPr/>
        </p:nvSpPr>
        <p:spPr>
          <a:xfrm>
            <a:off x="65722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533;p2"/>
          <p:cNvSpPr txBox="1">
            <a:spLocks/>
          </p:cNvSpPr>
          <p:nvPr/>
        </p:nvSpPr>
        <p:spPr>
          <a:xfrm flipH="1">
            <a:off x="515690" y="175022"/>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01</a:t>
            </a:r>
            <a:endParaRPr lang="en" sz="2800" dirty="0">
              <a:solidFill>
                <a:schemeClr val="tx2"/>
              </a:solidFill>
            </a:endParaRPr>
          </a:p>
        </p:txBody>
      </p:sp>
      <p:sp>
        <p:nvSpPr>
          <p:cNvPr id="7" name="Rectangle 6"/>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 processus unifié</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8" name="Rectangle 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03</a:t>
            </a:r>
            <a:endParaRPr lang="en-US" sz="13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5"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La vie du processus unifié</a:t>
            </a:r>
          </a:p>
          <a:p>
            <a:r>
              <a:rPr lang="en-US" sz="2800" dirty="0" smtClean="0"/>
              <a:t/>
            </a:r>
            <a:br>
              <a:rPr lang="en-US" sz="2800" dirty="0" smtClean="0"/>
            </a:br>
            <a:endParaRPr lang="en-US" sz="2800" dirty="0"/>
          </a:p>
        </p:txBody>
      </p:sp>
      <p:sp>
        <p:nvSpPr>
          <p:cNvPr id="6"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02</a:t>
            </a:r>
            <a:endParaRPr lang="en" sz="2800" dirty="0">
              <a:solidFill>
                <a:schemeClr val="tx2"/>
              </a:solidFill>
            </a:endParaRPr>
          </a:p>
        </p:txBody>
      </p:sp>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a:solidFill>
                  <a:srgbClr val="000000"/>
                </a:solidFill>
              </a:rPr>
              <a:t>Le processus unifié</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04</a:t>
            </a:r>
            <a:endParaRPr lang="en-US" sz="1300" dirty="0">
              <a:solidFill>
                <a:srgbClr val="000000"/>
              </a:solidFill>
            </a:endParaRPr>
          </a:p>
        </p:txBody>
      </p:sp>
      <p:sp>
        <p:nvSpPr>
          <p:cNvPr id="11" name="Google Shape;617;p4"/>
          <p:cNvSpPr txBox="1"/>
          <p:nvPr/>
        </p:nvSpPr>
        <p:spPr>
          <a:xfrm>
            <a:off x="416329" y="1090846"/>
            <a:ext cx="8316091" cy="3204929"/>
          </a:xfrm>
          <a:prstGeom prst="rect">
            <a:avLst/>
          </a:prstGeom>
          <a:noFill/>
          <a:ln>
            <a:noFill/>
          </a:ln>
        </p:spPr>
        <p:txBody>
          <a:bodyPr spcFirstLastPara="1" wrap="square" lIns="91425" tIns="91425" rIns="91425" bIns="91425" anchor="t" anchorCtr="0">
            <a:noAutofit/>
          </a:bodyPr>
          <a:lstStyle/>
          <a:p>
            <a:r>
              <a:rPr lang="en-US" sz="1600" dirty="0" smtClean="0">
                <a:solidFill>
                  <a:schemeClr val="bg1">
                    <a:lumMod val="75000"/>
                  </a:schemeClr>
                </a:solidFill>
                <a:latin typeface="Open Sans"/>
                <a:ea typeface="Open Sans"/>
                <a:cs typeface="Open Sans"/>
                <a:sym typeface="Open Sans"/>
              </a:rPr>
              <a:t>     </a:t>
            </a:r>
            <a:r>
              <a:rPr lang="en-US" sz="1600" dirty="0" smtClean="0">
                <a:solidFill>
                  <a:schemeClr val="bg1">
                    <a:lumMod val="75000"/>
                  </a:schemeClr>
                </a:solidFill>
                <a:latin typeface="Open Sans" panose="020B0604020202020204" charset="0"/>
                <a:ea typeface="Open Sans" panose="020B0604020202020204" charset="0"/>
                <a:cs typeface="Open Sans" panose="020B0604020202020204" charset="0"/>
              </a:rPr>
              <a:t>Le Processus Unifié se décompose en plusieurs phases, chacune ayant ses propres objectifs et activités. Ces phases sont les suivantes :</a:t>
            </a:r>
            <a:endParaRPr lang="en-US" sz="1600" dirty="0" smtClean="0">
              <a:solidFill>
                <a:schemeClr val="bg1">
                  <a:lumMod val="75000"/>
                </a:schemeClr>
              </a:solidFill>
              <a:latin typeface="Open Sans" panose="020B0604020202020204" charset="0"/>
              <a:ea typeface="Open Sans" panose="020B0604020202020204" charset="0"/>
              <a:cs typeface="Open Sans" panose="020B0604020202020204" charset="0"/>
              <a:sym typeface="Open Sans"/>
            </a:endParaRPr>
          </a:p>
          <a:p>
            <a:endParaRPr lang="fr-FR" sz="1000" b="1" dirty="0" smtClean="0">
              <a:solidFill>
                <a:schemeClr val="bg1">
                  <a:lumMod val="75000"/>
                </a:schemeClr>
              </a:solidFill>
              <a:latin typeface="Open Sans"/>
              <a:ea typeface="Open Sans"/>
              <a:cs typeface="Open Sans"/>
              <a:sym typeface="Open Sans"/>
            </a:endParaRPr>
          </a:p>
          <a:p>
            <a:pPr marL="285750" lvl="8" indent="-285750">
              <a:buFont typeface="Arial" panose="020B0604020202020204" pitchFamily="34" charset="0"/>
              <a:buChar char="•"/>
            </a:pPr>
            <a:r>
              <a:rPr lang="fr-FR" sz="1600" b="1" dirty="0" smtClean="0">
                <a:solidFill>
                  <a:schemeClr val="bg1">
                    <a:lumMod val="75000"/>
                  </a:schemeClr>
                </a:solidFill>
                <a:latin typeface="Open Sans"/>
                <a:ea typeface="Open Sans"/>
                <a:cs typeface="Open Sans"/>
                <a:sym typeface="Open Sans"/>
              </a:rPr>
              <a:t>Lancement : </a:t>
            </a:r>
            <a:r>
              <a:rPr lang="fr-FR" sz="1600" dirty="0" smtClean="0">
                <a:solidFill>
                  <a:schemeClr val="bg1">
                    <a:lumMod val="75000"/>
                  </a:schemeClr>
                </a:solidFill>
                <a:latin typeface="Open Sans"/>
                <a:ea typeface="Open Sans"/>
                <a:cs typeface="Open Sans"/>
                <a:sym typeface="Open Sans"/>
              </a:rPr>
              <a:t>L'idée du projet est déclaré. L'équipe de développement détermine si le projet est ça vaut la peine d'être poursuivi, en difinissons les objectifs les risques et les besoins initiaux.</a:t>
            </a:r>
            <a:endParaRPr lang="fr-FR" sz="500" dirty="0" smtClean="0">
              <a:solidFill>
                <a:schemeClr val="bg1">
                  <a:lumMod val="75000"/>
                </a:schemeClr>
              </a:solidFill>
              <a:latin typeface="Open Sans"/>
              <a:ea typeface="Open Sans"/>
              <a:cs typeface="Open Sans"/>
              <a:sym typeface="Open Sans"/>
            </a:endParaRPr>
          </a:p>
          <a:p>
            <a:pPr marL="285750" lvl="8" indent="-285750">
              <a:buFont typeface="Arial" panose="020B0604020202020204" pitchFamily="34" charset="0"/>
              <a:buChar char="•"/>
            </a:pPr>
            <a:endParaRPr lang="fr-FR" sz="400" dirty="0" smtClean="0">
              <a:solidFill>
                <a:schemeClr val="bg1">
                  <a:lumMod val="75000"/>
                </a:schemeClr>
              </a:solidFill>
              <a:latin typeface="Open Sans"/>
              <a:ea typeface="Open Sans"/>
              <a:cs typeface="Open Sans"/>
              <a:sym typeface="Open Sans"/>
            </a:endParaRPr>
          </a:p>
          <a:p>
            <a:pPr marL="285750" lvl="3" indent="-285750">
              <a:buFont typeface="Arial" panose="020B0604020202020204" pitchFamily="34" charset="0"/>
              <a:buChar char="•"/>
            </a:pPr>
            <a:r>
              <a:rPr lang="fr-FR" sz="1600" b="1" dirty="0" smtClean="0">
                <a:solidFill>
                  <a:schemeClr val="bg1">
                    <a:lumMod val="75000"/>
                  </a:schemeClr>
                </a:solidFill>
                <a:latin typeface="Open Sans"/>
                <a:ea typeface="Open Sans"/>
                <a:cs typeface="Open Sans"/>
                <a:sym typeface="Open Sans"/>
              </a:rPr>
              <a:t>Élaboration : </a:t>
            </a:r>
            <a:r>
              <a:rPr lang="fr-FR" sz="1600" dirty="0" smtClean="0">
                <a:solidFill>
                  <a:schemeClr val="bg1">
                    <a:lumMod val="75000"/>
                  </a:schemeClr>
                </a:solidFill>
                <a:latin typeface="Open Sans"/>
                <a:ea typeface="Open Sans"/>
                <a:cs typeface="Open Sans"/>
                <a:sym typeface="Open Sans"/>
              </a:rPr>
              <a:t>Une architecture de base est conçue et des prototypes peuvent être développés. Les principaux objectifs sont de réduire les risques, de valider l'architecture et de définir une base solide pour le développement ultérieur.</a:t>
            </a:r>
            <a:endParaRPr lang="fr-FR" sz="500" dirty="0" smtClean="0">
              <a:solidFill>
                <a:schemeClr val="bg1">
                  <a:lumMod val="75000"/>
                </a:schemeClr>
              </a:solidFill>
              <a:latin typeface="Open Sans"/>
              <a:ea typeface="Open Sans"/>
              <a:cs typeface="Open Sans"/>
              <a:sym typeface="Open Sans"/>
            </a:endParaRPr>
          </a:p>
          <a:p>
            <a:pPr marL="285750" lvl="3" indent="-285750">
              <a:buFont typeface="Arial" panose="020B0604020202020204" pitchFamily="34" charset="0"/>
              <a:buChar char="•"/>
            </a:pPr>
            <a:endParaRPr lang="fr-FR" sz="400" dirty="0" smtClean="0">
              <a:solidFill>
                <a:schemeClr val="bg1">
                  <a:lumMod val="75000"/>
                </a:schemeClr>
              </a:solidFill>
              <a:latin typeface="Open Sans"/>
              <a:ea typeface="Open Sans"/>
              <a:cs typeface="Open Sans"/>
              <a:sym typeface="Open Sans"/>
            </a:endParaRPr>
          </a:p>
          <a:p>
            <a:pPr marL="285750" lvl="3" indent="-285750">
              <a:buFont typeface="Arial" panose="020B0604020202020204" pitchFamily="34" charset="0"/>
              <a:buChar char="•"/>
            </a:pPr>
            <a:r>
              <a:rPr lang="fr-FR" sz="1600" b="1" dirty="0" smtClean="0">
                <a:solidFill>
                  <a:schemeClr val="bg1">
                    <a:lumMod val="75000"/>
                  </a:schemeClr>
                </a:solidFill>
                <a:latin typeface="Open Sans"/>
                <a:ea typeface="Open Sans"/>
                <a:cs typeface="Open Sans"/>
                <a:sym typeface="Open Sans"/>
              </a:rPr>
              <a:t>Construction : </a:t>
            </a:r>
            <a:r>
              <a:rPr lang="fr-FR" sz="1600" dirty="0" smtClean="0">
                <a:solidFill>
                  <a:schemeClr val="bg1">
                    <a:lumMod val="75000"/>
                  </a:schemeClr>
                </a:solidFill>
                <a:latin typeface="Open Sans"/>
                <a:ea typeface="Open Sans"/>
                <a:cs typeface="Open Sans"/>
                <a:sym typeface="Open Sans"/>
              </a:rPr>
              <a:t>Le projet est développé et réalisé. Le logiciel est conçu, écrit et testé.</a:t>
            </a:r>
            <a:endParaRPr lang="fr-FR" sz="400" dirty="0" smtClean="0">
              <a:solidFill>
                <a:schemeClr val="bg1">
                  <a:lumMod val="75000"/>
                </a:schemeClr>
              </a:solidFill>
              <a:latin typeface="Open Sans"/>
              <a:ea typeface="Open Sans"/>
              <a:cs typeface="Open Sans"/>
              <a:sym typeface="Open Sans"/>
            </a:endParaRPr>
          </a:p>
          <a:p>
            <a:pPr marL="285750" lvl="3" indent="-285750">
              <a:buFont typeface="Arial" panose="020B0604020202020204" pitchFamily="34" charset="0"/>
              <a:buChar char="•"/>
            </a:pPr>
            <a:endParaRPr lang="fr-FR" sz="400" dirty="0" smtClean="0">
              <a:solidFill>
                <a:schemeClr val="bg1">
                  <a:lumMod val="75000"/>
                </a:schemeClr>
              </a:solidFill>
              <a:latin typeface="Open Sans"/>
              <a:ea typeface="Open Sans"/>
              <a:cs typeface="Open Sans"/>
              <a:sym typeface="Open Sans"/>
            </a:endParaRPr>
          </a:p>
          <a:p>
            <a:pPr marL="285750" lvl="3" indent="-285750">
              <a:buFont typeface="Arial" panose="020B0604020202020204" pitchFamily="34" charset="0"/>
              <a:buChar char="•"/>
            </a:pPr>
            <a:r>
              <a:rPr lang="fr-FR" sz="1600" b="1" dirty="0" smtClean="0">
                <a:solidFill>
                  <a:schemeClr val="bg1">
                    <a:lumMod val="75000"/>
                  </a:schemeClr>
                </a:solidFill>
                <a:latin typeface="Open Sans"/>
                <a:ea typeface="Open Sans"/>
                <a:cs typeface="Open Sans"/>
                <a:sym typeface="Open Sans"/>
              </a:rPr>
              <a:t>Transition :  </a:t>
            </a:r>
            <a:r>
              <a:rPr lang="fr-FR" sz="1600" dirty="0" smtClean="0">
                <a:solidFill>
                  <a:schemeClr val="bg1">
                    <a:lumMod val="75000"/>
                  </a:schemeClr>
                </a:solidFill>
                <a:latin typeface="Open Sans"/>
                <a:ea typeface="Open Sans"/>
                <a:cs typeface="Open Sans"/>
                <a:sym typeface="Open Sans"/>
              </a:rPr>
              <a:t>le déploiement du logiciel et sa mise en service. Les tests finaux, la formation des utilisateurs et la gestion des changements sont des éléments clés de cette phase.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 processus unifié</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05</a:t>
            </a:r>
            <a:endParaRPr lang="en-US" sz="1300" dirty="0">
              <a:solidFill>
                <a:srgbClr val="000000"/>
              </a:solidFill>
            </a:endParaRPr>
          </a:p>
        </p:txBody>
      </p:sp>
      <p:sp>
        <p:nvSpPr>
          <p:cNvPr id="14"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La vie du processus unifié</a:t>
            </a:r>
          </a:p>
          <a:p>
            <a:r>
              <a:rPr lang="en-US" sz="2800" dirty="0" smtClean="0"/>
              <a:t/>
            </a:r>
            <a:br>
              <a:rPr lang="en-US" sz="2800" dirty="0" smtClean="0"/>
            </a:br>
            <a:endParaRPr lang="en-US" sz="2800" dirty="0"/>
          </a:p>
        </p:txBody>
      </p:sp>
      <p:sp>
        <p:nvSpPr>
          <p:cNvPr id="15"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02</a:t>
            </a:r>
            <a:endParaRPr lang="en" sz="2800" dirty="0">
              <a:solidFill>
                <a:schemeClr val="tx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 y="905353"/>
            <a:ext cx="7770559" cy="38852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13" name="Rectangle 12"/>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 processus unifié</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14" name="Rectangle 13"/>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5" name="Rectangle 14"/>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06</a:t>
            </a:r>
            <a:endParaRPr lang="en-US" sz="1300" dirty="0">
              <a:solidFill>
                <a:srgbClr val="000000"/>
              </a:solidFill>
            </a:endParaRPr>
          </a:p>
        </p:txBody>
      </p:sp>
      <p:sp>
        <p:nvSpPr>
          <p:cNvPr id="19" name="Google Shape;616;p4"/>
          <p:cNvSpPr txBox="1">
            <a:spLocks/>
          </p:cNvSpPr>
          <p:nvPr/>
        </p:nvSpPr>
        <p:spPr>
          <a:xfrm>
            <a:off x="1613420" y="142347"/>
            <a:ext cx="4532412" cy="971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marL="0" lvl="0" indent="0"/>
            <a:r>
              <a:rPr lang="en-US" sz="2400" dirty="0" smtClean="0"/>
              <a:t>Le pilotage par </a:t>
            </a:r>
            <a:r>
              <a:rPr lang="en-US" sz="2400" dirty="0"/>
              <a:t>les cas d’utilisation</a:t>
            </a:r>
          </a:p>
          <a:p>
            <a:endParaRPr lang="en-US" sz="2800" dirty="0"/>
          </a:p>
        </p:txBody>
      </p:sp>
      <p:sp>
        <p:nvSpPr>
          <p:cNvPr id="20"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03</a:t>
            </a:r>
            <a:endParaRPr lang="en" sz="2800" dirty="0">
              <a:solidFill>
                <a:schemeClr val="tx2"/>
              </a:solidFill>
            </a:endParaRPr>
          </a:p>
        </p:txBody>
      </p:sp>
      <p:sp>
        <p:nvSpPr>
          <p:cNvPr id="5" name="Rectangle 4"/>
          <p:cNvSpPr/>
          <p:nvPr/>
        </p:nvSpPr>
        <p:spPr>
          <a:xfrm>
            <a:off x="338137" y="1198267"/>
            <a:ext cx="8277225" cy="3570208"/>
          </a:xfrm>
          <a:prstGeom prst="rect">
            <a:avLst/>
          </a:prstGeom>
        </p:spPr>
        <p:txBody>
          <a:bodyPr wrap="square">
            <a:spAutoFit/>
          </a:bodyPr>
          <a:lstStyle/>
          <a:p>
            <a:r>
              <a:rPr lang="en-US" sz="1600" dirty="0" smtClean="0">
                <a:solidFill>
                  <a:schemeClr val="bg1">
                    <a:lumMod val="75000"/>
                  </a:schemeClr>
                </a:solidFill>
                <a:latin typeface="Open Sans" panose="020B0604020202020204" charset="0"/>
                <a:ea typeface="Open Sans" panose="020B0604020202020204" charset="0"/>
                <a:cs typeface="Open Sans" panose="020B0604020202020204" charset="0"/>
              </a:rPr>
              <a:t>	</a:t>
            </a:r>
            <a:r>
              <a:rPr lang="en-US" sz="1500" dirty="0" smtClean="0">
                <a:solidFill>
                  <a:schemeClr val="bg1">
                    <a:lumMod val="75000"/>
                  </a:schemeClr>
                </a:solidFill>
                <a:latin typeface="Open Sans" panose="020B0604020202020204" charset="0"/>
                <a:ea typeface="Open Sans" panose="020B0604020202020204" charset="0"/>
                <a:cs typeface="Open Sans" panose="020B0604020202020204" charset="0"/>
              </a:rPr>
              <a:t>Les </a:t>
            </a:r>
            <a:r>
              <a:rPr lang="en-US" sz="1500" dirty="0">
                <a:solidFill>
                  <a:schemeClr val="bg1">
                    <a:lumMod val="75000"/>
                  </a:schemeClr>
                </a:solidFill>
                <a:latin typeface="Open Sans" panose="020B0604020202020204" charset="0"/>
                <a:ea typeface="Open Sans" panose="020B0604020202020204" charset="0"/>
                <a:cs typeface="Open Sans" panose="020B0604020202020204" charset="0"/>
              </a:rPr>
              <a:t>cas d'utilisation sont intégrés </a:t>
            </a:r>
            <a:r>
              <a:rPr lang="en-US" sz="1500" dirty="0" smtClean="0">
                <a:solidFill>
                  <a:schemeClr val="bg1">
                    <a:lumMod val="75000"/>
                  </a:schemeClr>
                </a:solidFill>
                <a:latin typeface="Open Sans" panose="020B0604020202020204" charset="0"/>
                <a:ea typeface="Open Sans" panose="020B0604020202020204" charset="0"/>
                <a:cs typeface="Open Sans" panose="020B0604020202020204" charset="0"/>
              </a:rPr>
              <a:t>dans toutes les phases du </a:t>
            </a:r>
            <a:r>
              <a:rPr lang="en-US" sz="1500" dirty="0">
                <a:solidFill>
                  <a:schemeClr val="bg1">
                    <a:lumMod val="75000"/>
                  </a:schemeClr>
                </a:solidFill>
                <a:latin typeface="Open Sans" panose="020B0604020202020204" charset="0"/>
                <a:ea typeface="Open Sans" panose="020B0604020202020204" charset="0"/>
                <a:cs typeface="Open Sans" panose="020B0604020202020204" charset="0"/>
              </a:rPr>
              <a:t>Processus Unifié. Ils servent à capturer les exigences du système du point de vue des utilisateurs finaux. Voici comment les cas d'utilisation sont intégrés dans </a:t>
            </a:r>
            <a:r>
              <a:rPr lang="en-US" sz="1500" dirty="0" smtClean="0">
                <a:solidFill>
                  <a:schemeClr val="bg1">
                    <a:lumMod val="75000"/>
                  </a:schemeClr>
                </a:solidFill>
                <a:latin typeface="Open Sans" panose="020B0604020202020204" charset="0"/>
                <a:ea typeface="Open Sans" panose="020B0604020202020204" charset="0"/>
                <a:cs typeface="Open Sans" panose="020B0604020202020204" charset="0"/>
              </a:rPr>
              <a:t>les différentes étapes de </a:t>
            </a:r>
            <a:r>
              <a:rPr lang="en-US" sz="1500" dirty="0">
                <a:solidFill>
                  <a:schemeClr val="bg1">
                    <a:lumMod val="75000"/>
                  </a:schemeClr>
                </a:solidFill>
                <a:latin typeface="Open Sans" panose="020B0604020202020204" charset="0"/>
                <a:ea typeface="Open Sans" panose="020B0604020202020204" charset="0"/>
                <a:cs typeface="Open Sans" panose="020B0604020202020204" charset="0"/>
              </a:rPr>
              <a:t>processus :</a:t>
            </a:r>
          </a:p>
          <a:p>
            <a:endParaRPr lang="en-US" sz="1500" dirty="0" smtClean="0">
              <a:solidFill>
                <a:schemeClr val="bg1">
                  <a:lumMod val="75000"/>
                </a:schemeClr>
              </a:solidFill>
              <a:latin typeface="Roboto"/>
            </a:endParaRPr>
          </a:p>
          <a:p>
            <a:pPr marL="285750" lvl="8" indent="-285750">
              <a:buFont typeface="Arial" panose="020B0604020202020204" pitchFamily="34" charset="0"/>
              <a:buChar char="•"/>
            </a:pPr>
            <a:r>
              <a:rPr lang="fr-FR" sz="1500" b="1" dirty="0">
                <a:solidFill>
                  <a:schemeClr val="bg1">
                    <a:lumMod val="75000"/>
                  </a:schemeClr>
                </a:solidFill>
                <a:latin typeface="Open Sans"/>
                <a:ea typeface="Open Sans"/>
                <a:cs typeface="Open Sans"/>
                <a:sym typeface="Open Sans"/>
              </a:rPr>
              <a:t>Lancement (Identification des Cas d'Utilisation</a:t>
            </a:r>
            <a:r>
              <a:rPr lang="fr-FR" sz="1500" b="1" dirty="0" smtClean="0">
                <a:solidFill>
                  <a:schemeClr val="bg1">
                    <a:lumMod val="75000"/>
                  </a:schemeClr>
                </a:solidFill>
                <a:latin typeface="Open Sans"/>
                <a:ea typeface="Open Sans"/>
                <a:cs typeface="Open Sans"/>
                <a:sym typeface="Open Sans"/>
              </a:rPr>
              <a:t>) : </a:t>
            </a:r>
            <a:r>
              <a:rPr lang="en-US" sz="1500" dirty="0">
                <a:solidFill>
                  <a:schemeClr val="bg1">
                    <a:lumMod val="75000"/>
                  </a:schemeClr>
                </a:solidFill>
                <a:latin typeface="Open Sans" panose="020B0604020202020204" charset="0"/>
                <a:ea typeface="Open Sans" panose="020B0604020202020204" charset="0"/>
                <a:cs typeface="Open Sans" panose="020B0604020202020204" charset="0"/>
              </a:rPr>
              <a:t>les analystes travaillent avec les parties prenantes pour identifier et décrire les cas d'utilisation les plus </a:t>
            </a:r>
            <a:r>
              <a:rPr lang="en-US" sz="1500" dirty="0" smtClean="0">
                <a:solidFill>
                  <a:schemeClr val="bg1">
                    <a:lumMod val="75000"/>
                  </a:schemeClr>
                </a:solidFill>
                <a:latin typeface="Open Sans" panose="020B0604020202020204" charset="0"/>
                <a:ea typeface="Open Sans" panose="020B0604020202020204" charset="0"/>
                <a:cs typeface="Open Sans" panose="020B0604020202020204" charset="0"/>
              </a:rPr>
              <a:t>importants.</a:t>
            </a:r>
            <a:endParaRPr lang="fr-FR" sz="1500" dirty="0">
              <a:solidFill>
                <a:schemeClr val="bg1">
                  <a:lumMod val="75000"/>
                </a:schemeClr>
              </a:solidFill>
              <a:latin typeface="Open Sans" panose="020B0604020202020204" charset="0"/>
              <a:ea typeface="Open Sans" panose="020B0604020202020204" charset="0"/>
              <a:cs typeface="Open Sans" panose="020B0604020202020204" charset="0"/>
              <a:sym typeface="Open Sans"/>
            </a:endParaRPr>
          </a:p>
          <a:p>
            <a:pPr marL="285750" lvl="3" indent="-285750">
              <a:buFont typeface="Arial" panose="020B0604020202020204" pitchFamily="34" charset="0"/>
              <a:buChar char="•"/>
            </a:pPr>
            <a:r>
              <a:rPr lang="fr-FR" sz="1500" b="1" dirty="0">
                <a:solidFill>
                  <a:schemeClr val="bg1">
                    <a:lumMod val="75000"/>
                  </a:schemeClr>
                </a:solidFill>
                <a:latin typeface="Open Sans"/>
                <a:ea typeface="Open Sans"/>
                <a:cs typeface="Open Sans"/>
                <a:sym typeface="Open Sans"/>
              </a:rPr>
              <a:t>Élaboration (Analyse et Conception) : </a:t>
            </a:r>
            <a:r>
              <a:rPr lang="fr-FR" sz="1500" dirty="0">
                <a:solidFill>
                  <a:schemeClr val="bg1">
                    <a:lumMod val="75000"/>
                  </a:schemeClr>
                </a:solidFill>
                <a:latin typeface="Open Sans"/>
                <a:ea typeface="Open Sans"/>
                <a:cs typeface="Open Sans"/>
                <a:sym typeface="Open Sans"/>
              </a:rPr>
              <a:t>les cas </a:t>
            </a:r>
            <a:r>
              <a:rPr lang="fr-FR" sz="1500" dirty="0" smtClean="0">
                <a:solidFill>
                  <a:schemeClr val="bg1">
                    <a:lumMod val="75000"/>
                  </a:schemeClr>
                </a:solidFill>
                <a:latin typeface="Open Sans"/>
                <a:ea typeface="Open Sans"/>
                <a:cs typeface="Open Sans"/>
                <a:sym typeface="Open Sans"/>
              </a:rPr>
              <a:t>d'utilisation ainsi que les autres diagramme UML (Diagramme de classe, séquence...) </a:t>
            </a:r>
            <a:r>
              <a:rPr lang="fr-FR" sz="1500" dirty="0">
                <a:solidFill>
                  <a:schemeClr val="bg1">
                    <a:lumMod val="75000"/>
                  </a:schemeClr>
                </a:solidFill>
                <a:latin typeface="Open Sans"/>
                <a:ea typeface="Open Sans"/>
                <a:cs typeface="Open Sans"/>
                <a:sym typeface="Open Sans"/>
              </a:rPr>
              <a:t>sont affinés et spécifiés en </a:t>
            </a:r>
            <a:r>
              <a:rPr lang="fr-FR" sz="1500" dirty="0" smtClean="0">
                <a:solidFill>
                  <a:schemeClr val="bg1">
                    <a:lumMod val="75000"/>
                  </a:schemeClr>
                </a:solidFill>
                <a:latin typeface="Open Sans"/>
                <a:ea typeface="Open Sans"/>
                <a:cs typeface="Open Sans"/>
                <a:sym typeface="Open Sans"/>
              </a:rPr>
              <a:t>détail.</a:t>
            </a:r>
            <a:endParaRPr lang="fr-FR" sz="1500" dirty="0">
              <a:solidFill>
                <a:schemeClr val="bg1">
                  <a:lumMod val="75000"/>
                </a:schemeClr>
              </a:solidFill>
              <a:latin typeface="Open Sans"/>
              <a:ea typeface="Open Sans"/>
              <a:cs typeface="Open Sans"/>
              <a:sym typeface="Open Sans"/>
            </a:endParaRPr>
          </a:p>
          <a:p>
            <a:pPr marL="285750" lvl="3" indent="-285750">
              <a:buFont typeface="Arial" panose="020B0604020202020204" pitchFamily="34" charset="0"/>
              <a:buChar char="•"/>
            </a:pPr>
            <a:r>
              <a:rPr lang="fr-FR" sz="1500" b="1" dirty="0" smtClean="0">
                <a:solidFill>
                  <a:schemeClr val="bg1">
                    <a:lumMod val="75000"/>
                  </a:schemeClr>
                </a:solidFill>
                <a:latin typeface="Open Sans"/>
                <a:ea typeface="Open Sans"/>
                <a:cs typeface="Open Sans"/>
                <a:sym typeface="Open Sans"/>
              </a:rPr>
              <a:t>Construction (</a:t>
            </a:r>
            <a:r>
              <a:rPr lang="fr-FR" sz="1500" b="1" dirty="0">
                <a:solidFill>
                  <a:schemeClr val="bg1">
                    <a:lumMod val="75000"/>
                  </a:schemeClr>
                </a:solidFill>
                <a:latin typeface="Open Sans"/>
                <a:ea typeface="Open Sans"/>
                <a:cs typeface="Open Sans"/>
                <a:sym typeface="Open Sans"/>
              </a:rPr>
              <a:t>Implémentation et Tests) : </a:t>
            </a:r>
            <a:r>
              <a:rPr lang="fr-FR" sz="1500" dirty="0">
                <a:solidFill>
                  <a:schemeClr val="bg1">
                    <a:lumMod val="75000"/>
                  </a:schemeClr>
                </a:solidFill>
                <a:latin typeface="Open Sans"/>
                <a:ea typeface="Open Sans"/>
                <a:cs typeface="Open Sans"/>
                <a:sym typeface="Open Sans"/>
              </a:rPr>
              <a:t>les cas d'utilisation sont mis en œuvre par les développeurs. Des tests sont effectués pour s'assurer que chaque cas d'utilisation fonctionne correctement</a:t>
            </a:r>
            <a:r>
              <a:rPr lang="fr-FR" sz="1500" dirty="0" smtClean="0">
                <a:solidFill>
                  <a:schemeClr val="bg1">
                    <a:lumMod val="75000"/>
                  </a:schemeClr>
                </a:solidFill>
                <a:latin typeface="Open Sans"/>
                <a:ea typeface="Open Sans"/>
                <a:cs typeface="Open Sans"/>
                <a:sym typeface="Open Sans"/>
              </a:rPr>
              <a:t>.</a:t>
            </a:r>
          </a:p>
          <a:p>
            <a:pPr marL="285750" lvl="3" indent="-285750">
              <a:buFont typeface="Arial" panose="020B0604020202020204" pitchFamily="34" charset="0"/>
              <a:buChar char="•"/>
            </a:pPr>
            <a:r>
              <a:rPr lang="fr-FR" sz="1500" b="1" dirty="0">
                <a:solidFill>
                  <a:schemeClr val="bg1">
                    <a:lumMod val="75000"/>
                  </a:schemeClr>
                </a:solidFill>
                <a:latin typeface="Open Sans"/>
                <a:ea typeface="Open Sans"/>
                <a:cs typeface="Open Sans"/>
                <a:sym typeface="Open Sans"/>
              </a:rPr>
              <a:t>Transition (Validation par les Utilisateurs) :  </a:t>
            </a:r>
            <a:r>
              <a:rPr lang="fr-FR" sz="1500" dirty="0" smtClean="0">
                <a:solidFill>
                  <a:schemeClr val="bg1">
                    <a:lumMod val="75000"/>
                  </a:schemeClr>
                </a:solidFill>
                <a:latin typeface="Open Sans"/>
                <a:ea typeface="Open Sans"/>
                <a:cs typeface="Open Sans"/>
                <a:sym typeface="Open Sans"/>
              </a:rPr>
              <a:t>Les </a:t>
            </a:r>
            <a:r>
              <a:rPr lang="fr-FR" sz="1500" dirty="0">
                <a:solidFill>
                  <a:schemeClr val="bg1">
                    <a:lumMod val="75000"/>
                  </a:schemeClr>
                </a:solidFill>
                <a:latin typeface="Open Sans"/>
                <a:ea typeface="Open Sans"/>
                <a:cs typeface="Open Sans"/>
                <a:sym typeface="Open Sans"/>
              </a:rPr>
              <a:t>cas d'utilisation sont présentés aux utilisateurs finaux pour validation et rétroaction. Les retours des utilisateurs sont essentiels pour s'assurer que le système répond à leurs besoins.</a:t>
            </a:r>
            <a:r>
              <a:rPr lang="en-US" sz="1500" dirty="0">
                <a:solidFill>
                  <a:schemeClr val="bg1">
                    <a:lumMod val="75000"/>
                  </a:schemeClr>
                </a:solidFill>
                <a:latin typeface="Roboto"/>
              </a:rPr>
              <a:t/>
            </a:r>
            <a:br>
              <a:rPr lang="en-US" sz="1500" dirty="0">
                <a:solidFill>
                  <a:schemeClr val="bg1">
                    <a:lumMod val="75000"/>
                  </a:schemeClr>
                </a:solidFill>
                <a:latin typeface="Roboto"/>
              </a:rPr>
            </a:br>
            <a:endParaRPr lang="en-US" sz="15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2"/>
          <p:cNvSpPr txBox="1">
            <a:spLocks noGrp="1"/>
          </p:cNvSpPr>
          <p:nvPr>
            <p:ph type="body" idx="1"/>
          </p:nvPr>
        </p:nvSpPr>
        <p:spPr>
          <a:xfrm>
            <a:off x="2602985" y="2161690"/>
            <a:ext cx="3917016" cy="89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2500" dirty="0"/>
              <a:t>POUR VOTRE ATTENTION</a:t>
            </a:r>
            <a:endParaRPr sz="2500" dirty="0"/>
          </a:p>
        </p:txBody>
      </p:sp>
      <p:sp>
        <p:nvSpPr>
          <p:cNvPr id="819" name="Google Shape;819;p12"/>
          <p:cNvSpPr txBox="1">
            <a:spLocks noGrp="1"/>
          </p:cNvSpPr>
          <p:nvPr>
            <p:ph type="title"/>
          </p:nvPr>
        </p:nvSpPr>
        <p:spPr>
          <a:xfrm>
            <a:off x="3172126" y="1391258"/>
            <a:ext cx="2778734" cy="1216532"/>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3000"/>
              <a:buNone/>
            </a:pPr>
            <a:r>
              <a:rPr lang="en" sz="6500" dirty="0"/>
              <a:t>MERCI</a:t>
            </a:r>
            <a:endParaRPr sz="6500" dirty="0"/>
          </a:p>
        </p:txBody>
      </p:sp>
      <p:sp>
        <p:nvSpPr>
          <p:cNvPr id="877" name="Google Shape;877;p12"/>
          <p:cNvSpPr txBox="1"/>
          <p:nvPr/>
        </p:nvSpPr>
        <p:spPr>
          <a:xfrm>
            <a:off x="2591488" y="2849211"/>
            <a:ext cx="3940010" cy="892200"/>
          </a:xfrm>
          <a:prstGeom prst="rect">
            <a:avLst/>
          </a:prstGeom>
          <a:noFill/>
          <a:ln>
            <a:noFill/>
          </a:ln>
        </p:spPr>
        <p:txBody>
          <a:bodyPr spcFirstLastPara="1" wrap="square" lIns="91425" tIns="91425" rIns="91425" bIns="91425" anchor="ctr" anchorCtr="0">
            <a:noAutofit/>
          </a:bodyPr>
          <a:lstStyle/>
          <a:p>
            <a:pPr lvl="0" algn="ctr">
              <a:buClr>
                <a:schemeClr val="lt1"/>
              </a:buClr>
              <a:buSzPts val="1400"/>
            </a:pPr>
            <a:r>
              <a:rPr lang="en" sz="1800" b="1" dirty="0">
                <a:solidFill>
                  <a:schemeClr val="lt1"/>
                </a:solidFill>
                <a:latin typeface="Open Sans"/>
                <a:ea typeface="Open Sans"/>
                <a:cs typeface="Open Sans"/>
                <a:sym typeface="Open Sans"/>
              </a:rPr>
              <a:t>Vos </a:t>
            </a:r>
            <a:r>
              <a:rPr lang="en" sz="1800" b="1" dirty="0" smtClean="0">
                <a:solidFill>
                  <a:schemeClr val="lt1"/>
                </a:solidFill>
                <a:latin typeface="Open Sans"/>
                <a:ea typeface="Open Sans"/>
                <a:cs typeface="Open Sans"/>
                <a:sym typeface="Open Sans"/>
              </a:rPr>
              <a:t>commentaires et </a:t>
            </a:r>
            <a:r>
              <a:rPr lang="en" sz="1800" b="1" i="0" u="none" strike="noStrike" cap="none" dirty="0">
                <a:solidFill>
                  <a:schemeClr val="lt1"/>
                </a:solidFill>
                <a:latin typeface="Open Sans"/>
                <a:ea typeface="Open Sans"/>
                <a:cs typeface="Open Sans"/>
                <a:sym typeface="Open Sans"/>
              </a:rPr>
              <a:t>questions </a:t>
            </a:r>
            <a:r>
              <a:rPr lang="en" sz="1800" b="1" i="0" u="none" strike="noStrike" cap="none" dirty="0" smtClean="0">
                <a:solidFill>
                  <a:schemeClr val="lt1"/>
                </a:solidFill>
                <a:latin typeface="Open Sans"/>
                <a:ea typeface="Open Sans"/>
                <a:cs typeface="Open Sans"/>
                <a:sym typeface="Open Sans"/>
              </a:rPr>
              <a:t>sont </a:t>
            </a:r>
            <a:r>
              <a:rPr lang="en" sz="1800" b="1" i="0" u="none" strike="noStrike" cap="none" dirty="0">
                <a:solidFill>
                  <a:schemeClr val="lt1"/>
                </a:solidFill>
                <a:latin typeface="Open Sans"/>
                <a:ea typeface="Open Sans"/>
                <a:cs typeface="Open Sans"/>
                <a:sym typeface="Open Sans"/>
              </a:rPr>
              <a:t>les bienvenus !</a:t>
            </a:r>
            <a:endParaRPr sz="1800" b="1" i="0" u="none" strike="noStrike" cap="none"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coholism Treatment Drugs Breakthrough by Slidesgo">
  <a:themeElements>
    <a:clrScheme name="Simple Light">
      <a:dk1>
        <a:srgbClr val="F8F6FF"/>
      </a:dk1>
      <a:lt1>
        <a:srgbClr val="1D0D8D"/>
      </a:lt1>
      <a:dk2>
        <a:srgbClr val="F46F25"/>
      </a:dk2>
      <a:lt2>
        <a:srgbClr val="FC462D"/>
      </a:lt2>
      <a:accent1>
        <a:srgbClr val="EFEEFC"/>
      </a:accent1>
      <a:accent2>
        <a:srgbClr val="9BA6E9"/>
      </a:accent2>
      <a:accent3>
        <a:srgbClr val="FFFFFF"/>
      </a:accent3>
      <a:accent4>
        <a:srgbClr val="F7D238"/>
      </a:accent4>
      <a:accent5>
        <a:srgbClr val="FFFFFF"/>
      </a:accent5>
      <a:accent6>
        <a:srgbClr val="FFFFFF"/>
      </a:accent6>
      <a:hlink>
        <a:srgbClr val="1D0D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317</Words>
  <Application>Microsoft Office PowerPoint</Application>
  <PresentationFormat>On-screen Show (16:9)</PresentationFormat>
  <Paragraphs>62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Inconsolata</vt:lpstr>
      <vt:lpstr>Roboto</vt:lpstr>
      <vt:lpstr>Josefin Sans</vt:lpstr>
      <vt:lpstr>Open Sans</vt:lpstr>
      <vt:lpstr>Arial</vt:lpstr>
      <vt:lpstr>Alcoholism Treatment Drugs Breakthrough by Slidesgo</vt:lpstr>
      <vt:lpstr>Le processus unifié dans le developpement logiciel</vt:lpstr>
      <vt:lpstr>Plan de cours</vt:lpstr>
      <vt:lpstr>Définition du processus unifié</vt:lpstr>
      <vt:lpstr>PowerPoint Presentation</vt:lpstr>
      <vt:lpstr>PowerPoint Presentation</vt:lpstr>
      <vt:lpstr>PowerPoint Presentation</vt:lpstr>
      <vt:lpstr>MERCI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Conception d’une application Web pour la création des CV</dc:title>
  <dc:creator>Administrator</dc:creator>
  <cp:lastModifiedBy>Windows User</cp:lastModifiedBy>
  <cp:revision>45</cp:revision>
  <dcterms:modified xsi:type="dcterms:W3CDTF">2023-10-27T00:09:35Z</dcterms:modified>
</cp:coreProperties>
</file>