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9" r:id="rId5"/>
    <p:sldId id="263" r:id="rId6"/>
    <p:sldId id="268" r:id="rId7"/>
    <p:sldId id="266" r:id="rId8"/>
    <p:sldId id="267" r:id="rId9"/>
  </p:sldIdLst>
  <p:sldSz cx="9144000" cy="5143500" type="screen16x9"/>
  <p:notesSz cx="6858000" cy="9144000"/>
  <p:embeddedFontLst>
    <p:embeddedFont>
      <p:font typeface="Inconsolata" panose="020B0604020202020204" charset="0"/>
      <p:regular r:id="rId12"/>
      <p:bold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OwhPP9ZvmsFe1t1GpI4fKwVn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>
        <p:scale>
          <a:sx n="100" d="100"/>
          <a:sy n="100" d="100"/>
        </p:scale>
        <p:origin x="53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497A-3B6F-4C78-836D-5F6D41D91D8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DC4B-509C-4A94-ABEB-0A5B9A1B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423170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01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9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55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7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7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278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4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10" name="Google Shape;10;p1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1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1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" name="Google Shape;13;p1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" name="Google Shape;14;p1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" name="Google Shape;15;p1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1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" name="Google Shape;17;p1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1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1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1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" name="Google Shape;21;p1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1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" name="Google Shape;23;p1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1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" name="Google Shape;26;p1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" name="Google Shape;27;p1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1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1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1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1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1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" name="Google Shape;33;p1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1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" name="Google Shape;35;p1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6" name="Google Shape;36;p14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37" name="Google Shape;37;p1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" name="Google Shape;38;p1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1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1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1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1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1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" name="Google Shape;44;p1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" name="Google Shape;45;p1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1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1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1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1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1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51" name="Google Shape;51;p14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4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57" name="Google Shape;57;p1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1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" name="Google Shape;67;p1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1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" name="Google Shape;69;p1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4" name="Google Shape;74;p1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" name="Google Shape;78;p1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1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" name="Google Shape;80;p1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3" name="Google Shape;83;p15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84" name="Google Shape;84;p1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" name="Google Shape;85;p1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p1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1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1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Inconsolata"/>
              <a:buNone/>
              <a:defRPr sz="240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9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13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14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64" name="Google Shape;164;p1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1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1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1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1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1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1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1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1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1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1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1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1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1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1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9" name="Google Shape;189;p17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190" name="Google Shape;190;p1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93;p1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1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1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7" name="Google Shape;197;p1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8" name="Google Shape;198;p1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1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1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1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04" name="Google Shape;204;p17"/>
          <p:cNvSpPr/>
          <p:nvPr/>
        </p:nvSpPr>
        <p:spPr>
          <a:xfrm rot="-6983311">
            <a:off x="6708816" y="-1257427"/>
            <a:ext cx="2142024" cy="2743446"/>
          </a:xfrm>
          <a:custGeom>
            <a:avLst/>
            <a:gdLst/>
            <a:ahLst/>
            <a:cxnLst/>
            <a:rect l="l" t="t" r="r" b="b"/>
            <a:pathLst>
              <a:path w="61491" h="78756" extrusionOk="0">
                <a:moveTo>
                  <a:pt x="59728" y="11612"/>
                </a:moveTo>
                <a:cubicBezTo>
                  <a:pt x="59697" y="10822"/>
                  <a:pt x="59576" y="10031"/>
                  <a:pt x="59394" y="9271"/>
                </a:cubicBezTo>
                <a:cubicBezTo>
                  <a:pt x="58451" y="5624"/>
                  <a:pt x="55776" y="2402"/>
                  <a:pt x="52220" y="1338"/>
                </a:cubicBezTo>
                <a:cubicBezTo>
                  <a:pt x="47630" y="1"/>
                  <a:pt x="42645" y="2432"/>
                  <a:pt x="39484" y="6049"/>
                </a:cubicBezTo>
                <a:cubicBezTo>
                  <a:pt x="36323" y="9636"/>
                  <a:pt x="34651" y="14196"/>
                  <a:pt x="32828" y="18664"/>
                </a:cubicBezTo>
                <a:cubicBezTo>
                  <a:pt x="31065" y="23071"/>
                  <a:pt x="28967" y="27570"/>
                  <a:pt x="25320" y="30700"/>
                </a:cubicBezTo>
                <a:cubicBezTo>
                  <a:pt x="20973" y="34378"/>
                  <a:pt x="15046" y="35594"/>
                  <a:pt x="10548" y="39059"/>
                </a:cubicBezTo>
                <a:cubicBezTo>
                  <a:pt x="4013" y="44074"/>
                  <a:pt x="0" y="53710"/>
                  <a:pt x="2432" y="61582"/>
                </a:cubicBezTo>
                <a:cubicBezTo>
                  <a:pt x="4772" y="68999"/>
                  <a:pt x="11064" y="78209"/>
                  <a:pt x="21338" y="78543"/>
                </a:cubicBezTo>
                <a:cubicBezTo>
                  <a:pt x="28967" y="78756"/>
                  <a:pt x="40639" y="75564"/>
                  <a:pt x="44226" y="69819"/>
                </a:cubicBezTo>
                <a:cubicBezTo>
                  <a:pt x="44287" y="69789"/>
                  <a:pt x="61491" y="54226"/>
                  <a:pt x="59728" y="1161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-639975" y="4290275"/>
            <a:ext cx="1487019" cy="1488653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1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360" name="Google Shape;360;p21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61" name="Google Shape;361;p21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2" name="Google Shape;362;p21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3" name="Google Shape;363;p21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21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21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21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21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21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21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1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21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21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21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21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21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21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21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1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21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1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21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21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21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21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5" name="Google Shape;385;p21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86" name="Google Shape;386;p21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387" name="Google Shape;387;p21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1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21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21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1" name="Google Shape;391;p21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2" name="Google Shape;392;p21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3" name="Google Shape;393;p21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21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21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21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21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8" name="Google Shape;398;p21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9" name="Google Shape;399;p21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0" name="Google Shape;400;p21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01" name="Google Shape;401;p21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-514275" y="3443898"/>
            <a:ext cx="2238271" cy="2240766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 txBox="1">
            <a:spLocks noGrp="1"/>
          </p:cNvSpPr>
          <p:nvPr>
            <p:ph type="body" idx="1"/>
          </p:nvPr>
        </p:nvSpPr>
        <p:spPr>
          <a:xfrm>
            <a:off x="1951925" y="2529825"/>
            <a:ext cx="26271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951925" y="1520325"/>
            <a:ext cx="18348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23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409" name="Google Shape;40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10" name="Google Shape;41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1" name="Google Shape;41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2" name="Google Shape;41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5" name="Google Shape;41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6" name="Google Shape;41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8" name="Google Shape;41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Google Shape;42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0" name="Google Shape;43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1" name="Google Shape;43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2" name="Google Shape;43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3" name="Google Shape;43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4" name="Google Shape;43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35" name="Google Shape;435;p23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436" name="Google Shape;43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0" name="Google Shape;44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1" name="Google Shape;44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5" name="Google Shape;44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6" name="Google Shape;44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7" name="Google Shape;44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8" name="Google Shape;44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50" name="Google Shape;45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4"/>
          <p:cNvGrpSpPr/>
          <p:nvPr/>
        </p:nvGrpSpPr>
        <p:grpSpPr>
          <a:xfrm>
            <a:off x="-278700" y="-5062696"/>
            <a:ext cx="9621724" cy="15319654"/>
            <a:chOff x="-95250" y="1991329"/>
            <a:chExt cx="9621724" cy="15319654"/>
          </a:xfrm>
        </p:grpSpPr>
        <p:grpSp>
          <p:nvGrpSpPr>
            <p:cNvPr id="454" name="Google Shape;45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55" name="Google Shape;45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6" name="Google Shape;45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7" name="Google Shape;45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8" name="Google Shape;45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59" name="Google Shape;45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1" name="Google Shape;46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2" name="Google Shape;46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3" name="Google Shape;46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4" name="Google Shape;46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5" name="Google Shape;46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0" name="Google Shape;47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1" name="Google Shape;47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2" name="Google Shape;47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3" name="Google Shape;47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4" name="Google Shape;47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6" name="Google Shape;47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7" name="Google Shape;47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480;p24"/>
            <p:cNvGrpSpPr/>
            <p:nvPr/>
          </p:nvGrpSpPr>
          <p:grpSpPr>
            <a:xfrm>
              <a:off x="4755450" y="1991329"/>
              <a:ext cx="0" cy="15319654"/>
              <a:chOff x="4755450" y="1991329"/>
              <a:chExt cx="0" cy="15319654"/>
            </a:xfrm>
          </p:grpSpPr>
          <p:cxnSp>
            <p:nvCxnSpPr>
              <p:cNvPr id="481" name="Google Shape;48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2" name="Google Shape;48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6" name="Google Shape;48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7" name="Google Shape;48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9" name="Google Shape;48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1" name="Google Shape;49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2" name="Google Shape;49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3" name="Google Shape;49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4" name="Google Shape;49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495" name="Google Shape;49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2941"/>
                </a:srgbClr>
              </a:gs>
              <a:gs pos="100000">
                <a:srgbClr val="9BA6E9">
                  <a:alpha val="69019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"/>
          <p:cNvSpPr txBox="1">
            <a:spLocks noGrp="1"/>
          </p:cNvSpPr>
          <p:nvPr>
            <p:ph type="ctrTitle"/>
          </p:nvPr>
        </p:nvSpPr>
        <p:spPr>
          <a:xfrm>
            <a:off x="372792" y="1967103"/>
            <a:ext cx="8371158" cy="149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lvl="0" algn="ctr"/>
            <a:r>
              <a:rPr lang="fr-FR" sz="4600" dirty="0"/>
              <a:t>Les méthodes de développement logiciel</a:t>
            </a:r>
            <a:endParaRPr sz="3600" b="0" dirty="0"/>
          </a:p>
        </p:txBody>
      </p:sp>
      <p:sp>
        <p:nvSpPr>
          <p:cNvPr id="520" name="Google Shape;520;p1"/>
          <p:cNvSpPr/>
          <p:nvPr/>
        </p:nvSpPr>
        <p:spPr>
          <a:xfrm>
            <a:off x="4982717" y="4155371"/>
            <a:ext cx="34475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 txBox="1">
            <a:spLocks noGrp="1"/>
          </p:cNvSpPr>
          <p:nvPr>
            <p:ph type="subTitle" idx="1"/>
          </p:nvPr>
        </p:nvSpPr>
        <p:spPr>
          <a:xfrm>
            <a:off x="5378051" y="4255030"/>
            <a:ext cx="2549994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/>
            <a:r>
              <a:rPr lang="en-US" b="1" dirty="0" smtClean="0">
                <a:solidFill>
                  <a:schemeClr val="dk1"/>
                </a:solidFill>
              </a:rPr>
              <a:t>Module : Génie logiciel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524" name="Google Shape;52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9954" y="-408553"/>
            <a:ext cx="3346040" cy="25095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520;p1"/>
          <p:cNvSpPr/>
          <p:nvPr/>
        </p:nvSpPr>
        <p:spPr>
          <a:xfrm>
            <a:off x="866148" y="4155371"/>
            <a:ext cx="34475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521;p1"/>
          <p:cNvSpPr txBox="1">
            <a:spLocks/>
          </p:cNvSpPr>
          <p:nvPr/>
        </p:nvSpPr>
        <p:spPr>
          <a:xfrm>
            <a:off x="953175" y="4261121"/>
            <a:ext cx="3200709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b="1" dirty="0">
                <a:solidFill>
                  <a:schemeClr val="dk1"/>
                </a:solidFill>
              </a:rPr>
              <a:t>Réalisé par : Ali El Ouankrimi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"/>
          <p:cNvSpPr/>
          <p:nvPr/>
        </p:nvSpPr>
        <p:spPr>
          <a:xfrm>
            <a:off x="471654" y="1471950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"/>
          <p:cNvSpPr/>
          <p:nvPr/>
        </p:nvSpPr>
        <p:spPr>
          <a:xfrm>
            <a:off x="1710360" y="1471950"/>
            <a:ext cx="2613089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"/>
          <p:cNvSpPr txBox="1">
            <a:spLocks noGrp="1"/>
          </p:cNvSpPr>
          <p:nvPr>
            <p:ph type="title" idx="15"/>
          </p:nvPr>
        </p:nvSpPr>
        <p:spPr>
          <a:xfrm>
            <a:off x="713225" y="467400"/>
            <a:ext cx="3848727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>
                <a:solidFill>
                  <a:schemeClr val="bg1"/>
                </a:solidFill>
              </a:rPr>
              <a:t>Plan de cours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32" name="Google Shape;532;p2"/>
          <p:cNvSpPr txBox="1">
            <a:spLocks noGrp="1"/>
          </p:cNvSpPr>
          <p:nvPr>
            <p:ph type="subTitle" idx="5"/>
          </p:nvPr>
        </p:nvSpPr>
        <p:spPr>
          <a:xfrm flipH="1">
            <a:off x="1746094" y="1582297"/>
            <a:ext cx="2577355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2300" dirty="0"/>
              <a:t>Méthode RAD</a:t>
            </a:r>
            <a:endParaRPr sz="2300" dirty="0"/>
          </a:p>
        </p:txBody>
      </p:sp>
      <p:sp>
        <p:nvSpPr>
          <p:cNvPr id="533" name="Google Shape;533;p2"/>
          <p:cNvSpPr txBox="1">
            <a:spLocks noGrp="1"/>
          </p:cNvSpPr>
          <p:nvPr>
            <p:ph type="title"/>
          </p:nvPr>
        </p:nvSpPr>
        <p:spPr>
          <a:xfrm flipH="1">
            <a:off x="471654" y="1588500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535" name="Google Shape;535;p2"/>
          <p:cNvSpPr/>
          <p:nvPr/>
        </p:nvSpPr>
        <p:spPr>
          <a:xfrm>
            <a:off x="6120478" y="1465747"/>
            <a:ext cx="2613089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ubTitle" idx="5"/>
          </p:nvPr>
        </p:nvSpPr>
        <p:spPr>
          <a:xfrm flipH="1">
            <a:off x="6082263" y="1471950"/>
            <a:ext cx="2717603" cy="99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2200" dirty="0"/>
              <a:t>Méthode DSDM</a:t>
            </a:r>
            <a:endParaRPr sz="2200" dirty="0"/>
          </a:p>
        </p:txBody>
      </p:sp>
      <p:sp>
        <p:nvSpPr>
          <p:cNvPr id="538" name="Google Shape;538;p2"/>
          <p:cNvSpPr/>
          <p:nvPr/>
        </p:nvSpPr>
        <p:spPr>
          <a:xfrm>
            <a:off x="4807817" y="1465747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"/>
          <p:cNvSpPr txBox="1">
            <a:spLocks noGrp="1"/>
          </p:cNvSpPr>
          <p:nvPr>
            <p:ph type="title"/>
          </p:nvPr>
        </p:nvSpPr>
        <p:spPr>
          <a:xfrm flipH="1">
            <a:off x="4807817" y="1582297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542" name="Google Shape;542;p2"/>
          <p:cNvSpPr/>
          <p:nvPr/>
        </p:nvSpPr>
        <p:spPr>
          <a:xfrm>
            <a:off x="471654" y="3033374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"/>
          <p:cNvSpPr/>
          <p:nvPr/>
        </p:nvSpPr>
        <p:spPr>
          <a:xfrm>
            <a:off x="1746094" y="3033374"/>
            <a:ext cx="2577355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"/>
          <p:cNvSpPr txBox="1">
            <a:spLocks noGrp="1"/>
          </p:cNvSpPr>
          <p:nvPr>
            <p:ph type="subTitle" idx="5"/>
          </p:nvPr>
        </p:nvSpPr>
        <p:spPr>
          <a:xfrm flipH="1">
            <a:off x="1746094" y="3033374"/>
            <a:ext cx="2577354" cy="100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2200" dirty="0"/>
              <a:t>Méthode XP</a:t>
            </a:r>
            <a:endParaRPr sz="2200" dirty="0"/>
          </a:p>
        </p:txBody>
      </p:sp>
      <p:sp>
        <p:nvSpPr>
          <p:cNvPr id="545" name="Google Shape;545;p2"/>
          <p:cNvSpPr txBox="1"/>
          <p:nvPr/>
        </p:nvSpPr>
        <p:spPr>
          <a:xfrm flipH="1">
            <a:off x="471654" y="3149924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" sz="4500" b="1" i="0" u="none" strike="noStrike" cap="none" dirty="0" smtClean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4500" b="1" i="0" u="none" strike="noStrike" cap="none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Les méthodes de développement logiciel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02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9" name="Google Shape;542;p2"/>
          <p:cNvSpPr/>
          <p:nvPr/>
        </p:nvSpPr>
        <p:spPr>
          <a:xfrm>
            <a:off x="4807817" y="2941064"/>
            <a:ext cx="1086300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543;p2"/>
          <p:cNvSpPr/>
          <p:nvPr/>
        </p:nvSpPr>
        <p:spPr>
          <a:xfrm>
            <a:off x="6082257" y="2941064"/>
            <a:ext cx="2577355" cy="100425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544;p2"/>
          <p:cNvSpPr txBox="1">
            <a:spLocks noGrp="1"/>
          </p:cNvSpPr>
          <p:nvPr>
            <p:ph type="subTitle" idx="5"/>
          </p:nvPr>
        </p:nvSpPr>
        <p:spPr>
          <a:xfrm flipH="1">
            <a:off x="6082256" y="2941064"/>
            <a:ext cx="2577355" cy="100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n-US" sz="2200" dirty="0"/>
              <a:t>Méthode SCRUM</a:t>
            </a:r>
            <a:endParaRPr sz="2200" dirty="0"/>
          </a:p>
        </p:txBody>
      </p:sp>
      <p:sp>
        <p:nvSpPr>
          <p:cNvPr id="23" name="Google Shape;545;p2"/>
          <p:cNvSpPr txBox="1"/>
          <p:nvPr/>
        </p:nvSpPr>
        <p:spPr>
          <a:xfrm flipH="1">
            <a:off x="4807817" y="3057614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</a:pPr>
            <a:r>
              <a:rPr lang="en" sz="4500" b="1" i="0" u="none" strike="noStrike" cap="none" dirty="0" smtClean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  <a:endParaRPr sz="4500" b="1" i="0" u="none" strike="noStrike" cap="none" dirty="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"/>
          <p:cNvSpPr/>
          <p:nvPr/>
        </p:nvSpPr>
        <p:spPr>
          <a:xfrm>
            <a:off x="657225" y="1273995"/>
            <a:ext cx="7848146" cy="3138891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RAD (Rapid Application Development)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 une approche de développement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logiciel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axée sur la rapidité et la flexibilité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dont l'objectif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 de produire des logiciels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rapidement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 impliquant étroitement les utilisateurs finaux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Parmi </a:t>
            </a:r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ces avantages: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Adabtable </a:t>
            </a:r>
            <a:r>
              <a:rPr lang="en-US" sz="1500" dirty="0">
                <a:solidFill>
                  <a:schemeClr val="bg1"/>
                </a:solidFill>
              </a:rPr>
              <a:t>et non </a:t>
            </a:r>
            <a:r>
              <a:rPr lang="en-US" sz="1500" dirty="0" smtClean="0">
                <a:solidFill>
                  <a:schemeClr val="bg1"/>
                </a:solidFill>
              </a:rPr>
              <a:t>couteuse</a:t>
            </a:r>
            <a:endParaRPr lang="en-US" sz="15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Livraison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rapide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du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produit</a:t>
            </a:r>
            <a:endParaRPr lang="en-US" sz="15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500" dirty="0" smtClean="0">
              <a:solidFill>
                <a:schemeClr val="bg1"/>
              </a:solidFill>
            </a:endParaRPr>
          </a:p>
          <a:p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Parmi </a:t>
            </a:r>
            <a:r>
              <a:rPr lang="fr-FR" sz="15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ces </a:t>
            </a:r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inconvénients</a:t>
            </a:r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  <a:endParaRPr lang="fr-FR" sz="1500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Ne support pas les projets complexes.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Qualité faible du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/>
          </p:nvPr>
        </p:nvSpPr>
        <p:spPr>
          <a:xfrm>
            <a:off x="1590258" y="295456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/>
              <a:t>Méthode </a:t>
            </a:r>
            <a:r>
              <a:rPr lang="en-US" sz="2800" dirty="0" smtClean="0"/>
              <a:t>RAD</a:t>
            </a:r>
            <a:endParaRPr lang="en-US" sz="2800" dirty="0"/>
          </a:p>
        </p:txBody>
      </p:sp>
      <p:sp>
        <p:nvSpPr>
          <p:cNvPr id="5" name="Google Shape;529;p2"/>
          <p:cNvSpPr/>
          <p:nvPr/>
        </p:nvSpPr>
        <p:spPr>
          <a:xfrm>
            <a:off x="65722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33;p2"/>
          <p:cNvSpPr txBox="1">
            <a:spLocks/>
          </p:cNvSpPr>
          <p:nvPr/>
        </p:nvSpPr>
        <p:spPr>
          <a:xfrm flipH="1">
            <a:off x="515690" y="175022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01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03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Les méthodes de développement logiciel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"/>
          <p:cNvSpPr/>
          <p:nvPr/>
        </p:nvSpPr>
        <p:spPr>
          <a:xfrm>
            <a:off x="657225" y="1253001"/>
            <a:ext cx="7848146" cy="3231358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400"/>
            </a:pPr>
            <a:r>
              <a:rPr lang="fr-FR" sz="1400" i="0" u="none" strike="noStrike" cap="none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Arial"/>
              </a:rPr>
              <a:t>Voici comment la méthode RAD fonctionne :</a:t>
            </a:r>
            <a:endParaRPr lang="en-US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lvl="0">
              <a:buSzPts val="1400"/>
            </a:pPr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sz="1400" i="0" u="none" strike="noStrike" cap="none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616" name="Google Shape;616;p4"/>
          <p:cNvSpPr txBox="1">
            <a:spLocks noGrp="1"/>
          </p:cNvSpPr>
          <p:nvPr>
            <p:ph type="title"/>
          </p:nvPr>
        </p:nvSpPr>
        <p:spPr>
          <a:xfrm>
            <a:off x="1590258" y="295456"/>
            <a:ext cx="77175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400"/>
            </a:pPr>
            <a:r>
              <a:rPr lang="en-US" sz="2800" dirty="0"/>
              <a:t>Méthode RAD</a:t>
            </a:r>
          </a:p>
        </p:txBody>
      </p:sp>
      <p:sp>
        <p:nvSpPr>
          <p:cNvPr id="5" name="Google Shape;529;p2"/>
          <p:cNvSpPr/>
          <p:nvPr/>
        </p:nvSpPr>
        <p:spPr>
          <a:xfrm>
            <a:off x="65722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33;p2"/>
          <p:cNvSpPr txBox="1">
            <a:spLocks/>
          </p:cNvSpPr>
          <p:nvPr/>
        </p:nvSpPr>
        <p:spPr>
          <a:xfrm flipH="1">
            <a:off x="515690" y="175022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01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04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Les méthodes de développement logiciel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642F2C1D-7722-96EB-E925-38944748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242" y="1903689"/>
            <a:ext cx="4367693" cy="23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6;p4"/>
          <p:cNvSpPr txBox="1">
            <a:spLocks/>
          </p:cNvSpPr>
          <p:nvPr/>
        </p:nvSpPr>
        <p:spPr>
          <a:xfrm>
            <a:off x="1601688" y="295456"/>
            <a:ext cx="56020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4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sz="2800" dirty="0"/>
              <a:t>Méthode DSDM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6" name="Google Shape;529;p2"/>
          <p:cNvSpPr/>
          <p:nvPr/>
        </p:nvSpPr>
        <p:spPr>
          <a:xfrm>
            <a:off x="66865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3;p2"/>
          <p:cNvSpPr txBox="1">
            <a:spLocks/>
          </p:cNvSpPr>
          <p:nvPr/>
        </p:nvSpPr>
        <p:spPr>
          <a:xfrm flipH="1">
            <a:off x="527120" y="177751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02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Les méthodes de développement logiciel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05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20" name="Google Shape;615;p4"/>
          <p:cNvSpPr/>
          <p:nvPr/>
        </p:nvSpPr>
        <p:spPr>
          <a:xfrm>
            <a:off x="668655" y="1225647"/>
            <a:ext cx="7848146" cy="3365309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</a:p>
          <a:p>
            <a:endParaRPr lang="en-US" sz="15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en-US" sz="15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Méthode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DSDM "Dynamic Systems Development Method " est une méthode de développement logiciel conçue pour être adaptable et réactive aux changements,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 se concentrant sur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 collaboration avec les </a:t>
            </a:r>
            <a:r>
              <a:rPr lang="en-US" sz="1500" dirty="0">
                <a:solidFill>
                  <a:schemeClr val="bg1"/>
                </a:solidFill>
              </a:rPr>
              <a:t>utilisateurs durant tout le cycle de développement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les livraisons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rapide et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 gestion active des changements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  <a:p>
            <a:endParaRPr lang="en-US" sz="500" dirty="0" smtClean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Parmi ces fonctionnalités: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u="sng" dirty="0" smtClean="0">
                <a:solidFill>
                  <a:schemeClr val="bg1"/>
                </a:solidFill>
              </a:rPr>
              <a:t>Livraison incrémentale </a:t>
            </a:r>
            <a:r>
              <a:rPr lang="en-US" sz="1500" b="1" dirty="0" smtClean="0">
                <a:solidFill>
                  <a:schemeClr val="bg1"/>
                </a:solidFill>
              </a:rPr>
              <a:t>:</a:t>
            </a:r>
            <a:r>
              <a:rPr lang="en-US" sz="1500" dirty="0" smtClean="0">
                <a:solidFill>
                  <a:schemeClr val="bg1"/>
                </a:solidFill>
              </a:rPr>
              <a:t>Une livraisons fréquentes de fonctionnalités, assurant un retour rapide et continu des utilisateurs.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chemeClr val="bg1"/>
                </a:solidFill>
              </a:rPr>
              <a:t>Adaptabilité aux </a:t>
            </a:r>
            <a:r>
              <a:rPr lang="en-US" sz="1500" u="sng" dirty="0" smtClean="0">
                <a:solidFill>
                  <a:schemeClr val="bg1"/>
                </a:solidFill>
              </a:rPr>
              <a:t>changements </a:t>
            </a:r>
            <a:r>
              <a:rPr lang="en-US" sz="1500" u="sng" dirty="0">
                <a:solidFill>
                  <a:schemeClr val="bg1"/>
                </a:solidFill>
              </a:rPr>
              <a:t>: </a:t>
            </a:r>
            <a:r>
              <a:rPr lang="en-US" sz="1500" dirty="0" smtClean="0">
                <a:solidFill>
                  <a:schemeClr val="bg1"/>
                </a:solidFill>
              </a:rPr>
              <a:t>il est facile d’intégrer </a:t>
            </a:r>
            <a:r>
              <a:rPr lang="en-US" sz="1500" dirty="0">
                <a:solidFill>
                  <a:schemeClr val="bg1"/>
                </a:solidFill>
              </a:rPr>
              <a:t>les changements et les nouvelles exigences tout au long du projet.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chemeClr val="bg1"/>
                </a:solidFill>
              </a:rPr>
              <a:t>Meilleure qualité du </a:t>
            </a:r>
            <a:r>
              <a:rPr lang="en-US" sz="1500" u="sng" dirty="0" smtClean="0">
                <a:solidFill>
                  <a:schemeClr val="bg1"/>
                </a:solidFill>
              </a:rPr>
              <a:t>produit : </a:t>
            </a:r>
            <a:r>
              <a:rPr lang="en-US" sz="1500" dirty="0" smtClean="0">
                <a:solidFill>
                  <a:schemeClr val="bg1"/>
                </a:solidFill>
              </a:rPr>
              <a:t>L'intégration </a:t>
            </a:r>
            <a:r>
              <a:rPr lang="en-US" sz="1500" dirty="0">
                <a:solidFill>
                  <a:schemeClr val="bg1"/>
                </a:solidFill>
              </a:rPr>
              <a:t>continue des tests tout au long du </a:t>
            </a:r>
            <a:r>
              <a:rPr lang="en-US" sz="1500" dirty="0" smtClean="0">
                <a:solidFill>
                  <a:schemeClr val="bg1"/>
                </a:solidFill>
              </a:rPr>
              <a:t>projet améliore </a:t>
            </a:r>
            <a:r>
              <a:rPr lang="en-US" sz="1500" dirty="0">
                <a:solidFill>
                  <a:schemeClr val="bg1"/>
                </a:solidFill>
              </a:rPr>
              <a:t>la qualité globale du produit.</a:t>
            </a:r>
            <a:endParaRPr lang="en-US" sz="1500" u="sng" dirty="0" smtClean="0">
              <a:solidFill>
                <a:schemeClr val="bg1"/>
              </a:solidFill>
            </a:endParaRPr>
          </a:p>
          <a:p>
            <a:endParaRPr lang="en-US" sz="1500" dirty="0" smtClean="0">
              <a:solidFill>
                <a:schemeClr val="bg1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5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16;p4"/>
          <p:cNvSpPr txBox="1">
            <a:spLocks/>
          </p:cNvSpPr>
          <p:nvPr/>
        </p:nvSpPr>
        <p:spPr>
          <a:xfrm>
            <a:off x="1601688" y="295456"/>
            <a:ext cx="5602000" cy="65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4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sz="2800" dirty="0"/>
              <a:t>Méthode XP</a:t>
            </a:r>
            <a:endParaRPr lang="en-US" sz="2800" dirty="0"/>
          </a:p>
        </p:txBody>
      </p:sp>
      <p:sp>
        <p:nvSpPr>
          <p:cNvPr id="6" name="Google Shape;529;p2"/>
          <p:cNvSpPr/>
          <p:nvPr/>
        </p:nvSpPr>
        <p:spPr>
          <a:xfrm>
            <a:off x="66865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3;p2"/>
          <p:cNvSpPr txBox="1">
            <a:spLocks/>
          </p:cNvSpPr>
          <p:nvPr/>
        </p:nvSpPr>
        <p:spPr>
          <a:xfrm flipH="1">
            <a:off x="527120" y="177751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03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Les méthodes de développement logiciel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06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20" name="Google Shape;615;p4"/>
          <p:cNvSpPr/>
          <p:nvPr/>
        </p:nvSpPr>
        <p:spPr>
          <a:xfrm>
            <a:off x="727396" y="1235947"/>
            <a:ext cx="7797479" cy="3305907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La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méthode XP, ou eXtreme Programming, c'est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une méthode de développement logiciel qui met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l'accent sur trois choses :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la communication continue avec les clients, écrire un code de qualité, </a:t>
            </a: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et être capable de changer rapidement si les besoins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changent.</a:t>
            </a:r>
          </a:p>
          <a:p>
            <a:r>
              <a:rPr lang="fr-FR" sz="15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Parmi ces avantages: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Qualité du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Adaptabilité aux </a:t>
            </a:r>
            <a:r>
              <a:rPr lang="en-US" sz="1500" dirty="0" smtClean="0">
                <a:solidFill>
                  <a:schemeClr val="bg1"/>
                </a:solidFill>
              </a:rPr>
              <a:t>changements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Livraison </a:t>
            </a:r>
            <a:r>
              <a:rPr lang="en-US" sz="1500" dirty="0" smtClean="0">
                <a:solidFill>
                  <a:schemeClr val="bg1"/>
                </a:solidFill>
              </a:rPr>
              <a:t>régulière</a:t>
            </a:r>
          </a:p>
          <a:p>
            <a:r>
              <a:rPr lang="fr-FR" sz="1500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Parmi </a:t>
            </a:r>
            <a:r>
              <a:rPr lang="fr-FR" sz="1500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ces inconvénients: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Nécessité de compétences </a:t>
            </a:r>
            <a:r>
              <a:rPr lang="en-US" sz="1500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spécifiques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Dépendance à la communication</a:t>
            </a:r>
            <a:endParaRPr sz="1500" b="0" i="0" u="none" strike="noStrike" cap="none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34896" y="2145323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09824" y="4843462"/>
            <a:ext cx="5676901" cy="2952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Les méthodes de développement logiciel</a:t>
            </a:r>
            <a:endParaRPr lang="en-US" sz="1200" dirty="0">
              <a:solidFill>
                <a:srgbClr val="000000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843462"/>
            <a:ext cx="2409825" cy="3000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Ali El Ouankrimi</a:t>
            </a:r>
            <a:endParaRPr lang="en-US" sz="1300" dirty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6725" y="4843462"/>
            <a:ext cx="1057275" cy="295275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300" b="1" dirty="0" smtClean="0">
                <a:solidFill>
                  <a:srgbClr val="00000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07</a:t>
            </a:r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14" name="Google Shape;616;p4"/>
          <p:cNvSpPr txBox="1">
            <a:spLocks/>
          </p:cNvSpPr>
          <p:nvPr/>
        </p:nvSpPr>
        <p:spPr>
          <a:xfrm>
            <a:off x="1601688" y="295456"/>
            <a:ext cx="4799112" cy="65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4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/>
            <a:r>
              <a:rPr lang="en-US" sz="2800" dirty="0"/>
              <a:t>Méthode SCRUM</a:t>
            </a:r>
            <a:endParaRPr lang="en-US" sz="2800" dirty="0"/>
          </a:p>
        </p:txBody>
      </p:sp>
      <p:sp>
        <p:nvSpPr>
          <p:cNvPr id="15" name="Google Shape;529;p2"/>
          <p:cNvSpPr/>
          <p:nvPr/>
        </p:nvSpPr>
        <p:spPr>
          <a:xfrm>
            <a:off x="668655" y="204166"/>
            <a:ext cx="803231" cy="7425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33;p2"/>
          <p:cNvSpPr txBox="1">
            <a:spLocks/>
          </p:cNvSpPr>
          <p:nvPr/>
        </p:nvSpPr>
        <p:spPr>
          <a:xfrm flipH="1">
            <a:off x="527120" y="177751"/>
            <a:ext cx="1086300" cy="79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>
              <a:buSzPts val="4800"/>
            </a:pPr>
            <a:r>
              <a:rPr lang="en" sz="2800" dirty="0" smtClean="0">
                <a:solidFill>
                  <a:schemeClr val="tx2"/>
                </a:solidFill>
              </a:rPr>
              <a:t>04</a:t>
            </a:r>
            <a:endParaRPr lang="en" sz="2800" dirty="0">
              <a:solidFill>
                <a:schemeClr val="tx2"/>
              </a:solidFill>
            </a:endParaRPr>
          </a:p>
        </p:txBody>
      </p:sp>
      <p:sp>
        <p:nvSpPr>
          <p:cNvPr id="13" name="Google Shape;615;p4"/>
          <p:cNvSpPr/>
          <p:nvPr/>
        </p:nvSpPr>
        <p:spPr>
          <a:xfrm>
            <a:off x="668655" y="1159034"/>
            <a:ext cx="7848146" cy="3523498"/>
          </a:xfrm>
          <a:prstGeom prst="roundRect">
            <a:avLst>
              <a:gd name="adj" fmla="val 10161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  <a:p>
            <a:endParaRPr lang="en-US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5" y="1278055"/>
            <a:ext cx="2857395" cy="19756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8018" y="1225486"/>
            <a:ext cx="47578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	Scrum est une méthode de developpement logiciel itératif et incrémental pour la gestion des grands projets, elle se base sur quatre principales itérations appelées "</a:t>
            </a:r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sprints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“ : </a:t>
            </a:r>
            <a:endParaRPr lang="en-US" dirty="0" smtClean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Planification </a:t>
            </a:r>
            <a:r>
              <a:rPr lang="en-US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en-US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Daily Stand-ups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Revues </a:t>
            </a:r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 </a:t>
            </a:r>
            <a:r>
              <a:rPr lang="en-US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sprint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Rétrospectives</a:t>
            </a:r>
            <a:endParaRPr lang="en-US" b="1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8018" y="3041368"/>
            <a:ext cx="65759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Dans la méthode SCRUM il ya trois roles principales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Product Owner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: Responsable de définir les priorités du projet et de s'assurer que le produit final répond aux attentes du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Scrum Master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Aide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l'équipe à résoudre les problèmes et à maintenir l'application des principes de Scrum.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Équipe de développement </a:t>
            </a:r>
            <a:r>
              <a:rPr lang="en-US" dirty="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Responsable de la réalisation concrète du travail.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2"/>
          <p:cNvSpPr txBox="1">
            <a:spLocks noGrp="1"/>
          </p:cNvSpPr>
          <p:nvPr>
            <p:ph type="body" idx="1"/>
          </p:nvPr>
        </p:nvSpPr>
        <p:spPr>
          <a:xfrm>
            <a:off x="2602985" y="2161690"/>
            <a:ext cx="3917016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500" dirty="0"/>
              <a:t>POUR VOTRE ATTENTION</a:t>
            </a:r>
            <a:endParaRPr sz="2500" dirty="0"/>
          </a:p>
        </p:txBody>
      </p:sp>
      <p:sp>
        <p:nvSpPr>
          <p:cNvPr id="819" name="Google Shape;819;p12"/>
          <p:cNvSpPr txBox="1">
            <a:spLocks noGrp="1"/>
          </p:cNvSpPr>
          <p:nvPr>
            <p:ph type="title"/>
          </p:nvPr>
        </p:nvSpPr>
        <p:spPr>
          <a:xfrm>
            <a:off x="3172126" y="1391258"/>
            <a:ext cx="2778734" cy="121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500" dirty="0"/>
              <a:t>MERCI</a:t>
            </a:r>
            <a:endParaRPr sz="6500" dirty="0"/>
          </a:p>
        </p:txBody>
      </p:sp>
      <p:sp>
        <p:nvSpPr>
          <p:cNvPr id="877" name="Google Shape;877;p12"/>
          <p:cNvSpPr txBox="1"/>
          <p:nvPr/>
        </p:nvSpPr>
        <p:spPr>
          <a:xfrm>
            <a:off x="2591488" y="2849211"/>
            <a:ext cx="394001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lt1"/>
              </a:buClr>
              <a:buSzPts val="1400"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Vos </a:t>
            </a:r>
            <a:r>
              <a:rPr lang="en" sz="1800" b="1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commentaires et </a:t>
            </a:r>
            <a:r>
              <a:rPr lang="en" sz="1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questions </a:t>
            </a:r>
            <a:r>
              <a:rPr lang="en" sz="1800" b="1" i="0" u="none" strike="noStrike" cap="none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sont </a:t>
            </a:r>
            <a:r>
              <a:rPr lang="en" sz="1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les bienvenus !</a:t>
            </a:r>
            <a:endParaRPr sz="18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182</Words>
  <Application>Microsoft Office PowerPoint</Application>
  <PresentationFormat>On-screen Show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Inconsolata</vt:lpstr>
      <vt:lpstr>Open Sans</vt:lpstr>
      <vt:lpstr>Arial</vt:lpstr>
      <vt:lpstr>Alcoholism Treatment Drugs Breakthrough by Slidesgo</vt:lpstr>
      <vt:lpstr>Les méthodes de développement logiciel</vt:lpstr>
      <vt:lpstr>Plan de cours</vt:lpstr>
      <vt:lpstr>Méthode RAD</vt:lpstr>
      <vt:lpstr>Méthode RAD</vt:lpstr>
      <vt:lpstr>PowerPoint Presentation</vt:lpstr>
      <vt:lpstr>PowerPoint Presentation</vt:lpstr>
      <vt:lpstr>PowerPoint Presentation</vt:lpstr>
      <vt:lpstr>MERCI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Conception d’une application Web pour la création des CV</dc:title>
  <dc:creator>Administrator</dc:creator>
  <cp:lastModifiedBy>Windows User</cp:lastModifiedBy>
  <cp:revision>130</cp:revision>
  <dcterms:modified xsi:type="dcterms:W3CDTF">2023-12-11T00:00:25Z</dcterms:modified>
</cp:coreProperties>
</file>