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9" r:id="rId4"/>
    <p:sldId id="269" r:id="rId5"/>
    <p:sldId id="263" r:id="rId6"/>
    <p:sldId id="268" r:id="rId7"/>
    <p:sldId id="266" r:id="rId8"/>
    <p:sldId id="270" r:id="rId9"/>
    <p:sldId id="271" r:id="rId10"/>
    <p:sldId id="267" r:id="rId11"/>
  </p:sldIdLst>
  <p:sldSz cx="9144000" cy="5143500" type="screen16x9"/>
  <p:notesSz cx="6858000" cy="9144000"/>
  <p:embeddedFontLst>
    <p:embeddedFont>
      <p:font typeface="Open Sans" panose="020B0604020202020204" charset="0"/>
      <p:regular r:id="rId14"/>
      <p:bold r:id="rId15"/>
      <p:italic r:id="rId16"/>
      <p:boldItalic r:id="rId17"/>
    </p:embeddedFont>
    <p:embeddedFont>
      <p:font typeface="Inconsolata"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OwhPP9ZvmsFe1t1GpI4fKwVnQx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7E6E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100" d="100"/>
          <a:sy n="100" d="100"/>
        </p:scale>
        <p:origin x="534" y="-3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E7497A-3B6F-4C78-836D-5F6D41D91D82}" type="datetimeFigureOut">
              <a:rPr lang="en-US" smtClean="0"/>
              <a:t>11/27/2023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8DC4B-509C-4A94-ABEB-0A5B9A1B414F}" type="slidenum">
              <a:rPr lang="en-US" smtClean="0"/>
              <a:t>‹#›</a:t>
            </a:fld>
            <a:endParaRPr lang="en-US"/>
          </a:p>
        </p:txBody>
      </p:sp>
    </p:spTree>
    <p:extLst>
      <p:ext uri="{BB962C8B-B14F-4D97-AF65-F5344CB8AC3E}">
        <p14:creationId xmlns:p14="http://schemas.microsoft.com/office/powerpoint/2010/main" val="3079422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22423170"/>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801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6" name="Google Shape;8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809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922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089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5155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7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756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0" name="Google Shape;8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278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0" name="Google Shape;8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48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0" name="Google Shape;8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7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14"/>
          <p:cNvGrpSpPr/>
          <p:nvPr/>
        </p:nvGrpSpPr>
        <p:grpSpPr>
          <a:xfrm>
            <a:off x="-278700" y="-5062696"/>
            <a:ext cx="9621724" cy="15319654"/>
            <a:chOff x="-95250" y="1991329"/>
            <a:chExt cx="9621724" cy="15319654"/>
          </a:xfrm>
        </p:grpSpPr>
        <p:grpSp>
          <p:nvGrpSpPr>
            <p:cNvPr id="10" name="Google Shape;10;p14"/>
            <p:cNvGrpSpPr/>
            <p:nvPr/>
          </p:nvGrpSpPr>
          <p:grpSpPr>
            <a:xfrm>
              <a:off x="-95250" y="6796775"/>
              <a:ext cx="9621724" cy="5658000"/>
              <a:chOff x="-95250" y="6796775"/>
              <a:chExt cx="9621724" cy="5658000"/>
            </a:xfrm>
          </p:grpSpPr>
          <p:cxnSp>
            <p:nvCxnSpPr>
              <p:cNvPr id="11" name="Google Shape;11;p14"/>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4"/>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4"/>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4"/>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4"/>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4"/>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4"/>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4"/>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4"/>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4"/>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4"/>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4"/>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4"/>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4"/>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4"/>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4"/>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4"/>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4"/>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4"/>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4"/>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4"/>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4"/>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4"/>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4"/>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4"/>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36" name="Google Shape;36;p14"/>
            <p:cNvGrpSpPr/>
            <p:nvPr/>
          </p:nvGrpSpPr>
          <p:grpSpPr>
            <a:xfrm>
              <a:off x="4755450" y="1991329"/>
              <a:ext cx="0" cy="15319654"/>
              <a:chOff x="4755450" y="1991329"/>
              <a:chExt cx="0" cy="15319654"/>
            </a:xfrm>
          </p:grpSpPr>
          <p:cxnSp>
            <p:nvCxnSpPr>
              <p:cNvPr id="37" name="Google Shape;37;p14"/>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4"/>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 name="Google Shape;39;p14"/>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0" name="Google Shape;40;p14"/>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1" name="Google Shape;41;p14"/>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2" name="Google Shape;42;p14"/>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 name="Google Shape;43;p14"/>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 name="Google Shape;44;p14"/>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5" name="Google Shape;45;p14"/>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6" name="Google Shape;46;p14"/>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7" name="Google Shape;47;p14"/>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 name="Google Shape;48;p14"/>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 name="Google Shape;49;p14"/>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50" name="Google Shape;50;p14"/>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51" name="Google Shape;51;p14"/>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txBox="1">
            <a:spLocks noGrp="1"/>
          </p:cNvSpPr>
          <p:nvPr>
            <p:ph type="subTitle" idx="1"/>
          </p:nvPr>
        </p:nvSpPr>
        <p:spPr>
          <a:xfrm>
            <a:off x="713225" y="3595350"/>
            <a:ext cx="4182600" cy="2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14"/>
          <p:cNvSpPr txBox="1">
            <a:spLocks noGrp="1"/>
          </p:cNvSpPr>
          <p:nvPr>
            <p:ph type="ctrTitle"/>
          </p:nvPr>
        </p:nvSpPr>
        <p:spPr>
          <a:xfrm>
            <a:off x="713225" y="1203600"/>
            <a:ext cx="5190300" cy="150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grpSp>
        <p:nvGrpSpPr>
          <p:cNvPr id="56" name="Google Shape;56;p15"/>
          <p:cNvGrpSpPr/>
          <p:nvPr/>
        </p:nvGrpSpPr>
        <p:grpSpPr>
          <a:xfrm>
            <a:off x="-278700" y="-5062696"/>
            <a:ext cx="9621724" cy="15319654"/>
            <a:chOff x="-95250" y="1991329"/>
            <a:chExt cx="9621724" cy="15319654"/>
          </a:xfrm>
        </p:grpSpPr>
        <p:grpSp>
          <p:nvGrpSpPr>
            <p:cNvPr id="57" name="Google Shape;57;p15"/>
            <p:cNvGrpSpPr/>
            <p:nvPr/>
          </p:nvGrpSpPr>
          <p:grpSpPr>
            <a:xfrm>
              <a:off x="-95250" y="6796775"/>
              <a:ext cx="9621724" cy="5658000"/>
              <a:chOff x="-95250" y="6796775"/>
              <a:chExt cx="9621724" cy="5658000"/>
            </a:xfrm>
          </p:grpSpPr>
          <p:cxnSp>
            <p:nvCxnSpPr>
              <p:cNvPr id="58" name="Google Shape;58;p15"/>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59" name="Google Shape;59;p15"/>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0" name="Google Shape;60;p15"/>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1" name="Google Shape;61;p15"/>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2" name="Google Shape;62;p15"/>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3" name="Google Shape;63;p15"/>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4" name="Google Shape;64;p15"/>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5" name="Google Shape;65;p15"/>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6" name="Google Shape;66;p15"/>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7" name="Google Shape;67;p15"/>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8" name="Google Shape;68;p15"/>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9" name="Google Shape;69;p15"/>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0" name="Google Shape;70;p15"/>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1" name="Google Shape;71;p15"/>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2" name="Google Shape;72;p15"/>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3" name="Google Shape;73;p15"/>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4" name="Google Shape;74;p15"/>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5" name="Google Shape;75;p15"/>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6" name="Google Shape;76;p15"/>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7" name="Google Shape;77;p15"/>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8" name="Google Shape;78;p15"/>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9" name="Google Shape;79;p15"/>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0" name="Google Shape;80;p15"/>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1" name="Google Shape;81;p15"/>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2" name="Google Shape;82;p15"/>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83" name="Google Shape;83;p15"/>
            <p:cNvGrpSpPr/>
            <p:nvPr/>
          </p:nvGrpSpPr>
          <p:grpSpPr>
            <a:xfrm>
              <a:off x="4755450" y="1991329"/>
              <a:ext cx="0" cy="15319654"/>
              <a:chOff x="4755450" y="1991329"/>
              <a:chExt cx="0" cy="15319654"/>
            </a:xfrm>
          </p:grpSpPr>
          <p:cxnSp>
            <p:nvCxnSpPr>
              <p:cNvPr id="84" name="Google Shape;84;p15"/>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5" name="Google Shape;85;p15"/>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6" name="Google Shape;86;p15"/>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7" name="Google Shape;87;p15"/>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8" name="Google Shape;88;p15"/>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9" name="Google Shape;89;p15"/>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0" name="Google Shape;90;p15"/>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1" name="Google Shape;91;p15"/>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2" name="Google Shape;92;p15"/>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3" name="Google Shape;93;p15"/>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4" name="Google Shape;94;p15"/>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5" name="Google Shape;95;p15"/>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6" name="Google Shape;96;p15"/>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7" name="Google Shape;97;p15"/>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98" name="Google Shape;98;p15"/>
          <p:cNvSpPr txBox="1">
            <a:spLocks noGrp="1"/>
          </p:cNvSpPr>
          <p:nvPr>
            <p:ph type="subTitle" idx="1"/>
          </p:nvPr>
        </p:nvSpPr>
        <p:spPr>
          <a:xfrm flipH="1">
            <a:off x="2051600" y="1841464"/>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99" name="Google Shape;99;p15"/>
          <p:cNvSpPr txBox="1">
            <a:spLocks noGrp="1"/>
          </p:cNvSpPr>
          <p:nvPr>
            <p:ph type="subTitle" idx="2"/>
          </p:nvPr>
        </p:nvSpPr>
        <p:spPr>
          <a:xfrm flipH="1">
            <a:off x="2051600" y="3554450"/>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0" name="Google Shape;100;p15"/>
          <p:cNvSpPr txBox="1">
            <a:spLocks noGrp="1"/>
          </p:cNvSpPr>
          <p:nvPr>
            <p:ph type="subTitle" idx="3"/>
          </p:nvPr>
        </p:nvSpPr>
        <p:spPr>
          <a:xfrm>
            <a:off x="5966200" y="1841463"/>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1" name="Google Shape;101;p15"/>
          <p:cNvSpPr txBox="1">
            <a:spLocks noGrp="1"/>
          </p:cNvSpPr>
          <p:nvPr>
            <p:ph type="subTitle" idx="4"/>
          </p:nvPr>
        </p:nvSpPr>
        <p:spPr>
          <a:xfrm>
            <a:off x="5966200" y="3554450"/>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2" name="Google Shape;102;p15"/>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txBox="1">
            <a:spLocks noGrp="1"/>
          </p:cNvSpPr>
          <p:nvPr>
            <p:ph type="subTitle" idx="5"/>
          </p:nvPr>
        </p:nvSpPr>
        <p:spPr>
          <a:xfrm flipH="1">
            <a:off x="2051600" y="1537276"/>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5" name="Google Shape;105;p15"/>
          <p:cNvSpPr txBox="1">
            <a:spLocks noGrp="1"/>
          </p:cNvSpPr>
          <p:nvPr>
            <p:ph type="subTitle" idx="6"/>
          </p:nvPr>
        </p:nvSpPr>
        <p:spPr>
          <a:xfrm flipH="1">
            <a:off x="2051600" y="3250250"/>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6" name="Google Shape;106;p15"/>
          <p:cNvSpPr txBox="1">
            <a:spLocks noGrp="1"/>
          </p:cNvSpPr>
          <p:nvPr>
            <p:ph type="subTitle" idx="7"/>
          </p:nvPr>
        </p:nvSpPr>
        <p:spPr>
          <a:xfrm>
            <a:off x="5966200" y="1537275"/>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7" name="Google Shape;107;p15"/>
          <p:cNvSpPr txBox="1">
            <a:spLocks noGrp="1"/>
          </p:cNvSpPr>
          <p:nvPr>
            <p:ph type="subTitle" idx="8"/>
          </p:nvPr>
        </p:nvSpPr>
        <p:spPr>
          <a:xfrm>
            <a:off x="5966200" y="3250250"/>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8" name="Google Shape;108;p15"/>
          <p:cNvSpPr txBox="1">
            <a:spLocks noGrp="1"/>
          </p:cNvSpPr>
          <p:nvPr>
            <p:ph type="title"/>
          </p:nvPr>
        </p:nvSpPr>
        <p:spPr>
          <a:xfrm flipH="1">
            <a:off x="747650" y="1483725"/>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09" name="Google Shape;109;p15"/>
          <p:cNvSpPr txBox="1">
            <a:spLocks noGrp="1"/>
          </p:cNvSpPr>
          <p:nvPr>
            <p:ph type="title" idx="9"/>
          </p:nvPr>
        </p:nvSpPr>
        <p:spPr>
          <a:xfrm flipH="1">
            <a:off x="747650" y="3196400"/>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0" name="Google Shape;110;p15"/>
          <p:cNvSpPr txBox="1">
            <a:spLocks noGrp="1"/>
          </p:cNvSpPr>
          <p:nvPr>
            <p:ph type="title" idx="13"/>
          </p:nvPr>
        </p:nvSpPr>
        <p:spPr>
          <a:xfrm>
            <a:off x="4662244" y="1483725"/>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1" name="Google Shape;111;p15"/>
          <p:cNvSpPr txBox="1">
            <a:spLocks noGrp="1"/>
          </p:cNvSpPr>
          <p:nvPr>
            <p:ph type="title" idx="14"/>
          </p:nvPr>
        </p:nvSpPr>
        <p:spPr>
          <a:xfrm>
            <a:off x="4662244" y="3197000"/>
            <a:ext cx="1086300" cy="887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2" name="Google Shape;112;p15"/>
          <p:cNvSpPr txBox="1">
            <a:spLocks noGrp="1"/>
          </p:cNvSpPr>
          <p:nvPr>
            <p:ph type="title" idx="15"/>
          </p:nvPr>
        </p:nvSpPr>
        <p:spPr>
          <a:xfrm>
            <a:off x="713225" y="362625"/>
            <a:ext cx="7717500" cy="7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a:lvl1pPr>
            <a:lvl2pPr lvl="1" algn="l">
              <a:lnSpc>
                <a:spcPct val="100000"/>
              </a:lnSpc>
              <a:spcBef>
                <a:spcPts val="0"/>
              </a:spcBef>
              <a:spcAft>
                <a:spcPts val="0"/>
              </a:spcAft>
              <a:buSzPts val="3000"/>
              <a:buNone/>
              <a:defRPr sz="3200"/>
            </a:lvl2pPr>
            <a:lvl3pPr lvl="2" algn="l">
              <a:lnSpc>
                <a:spcPct val="100000"/>
              </a:lnSpc>
              <a:spcBef>
                <a:spcPts val="0"/>
              </a:spcBef>
              <a:spcAft>
                <a:spcPts val="0"/>
              </a:spcAft>
              <a:buSzPts val="3000"/>
              <a:buNone/>
              <a:defRPr sz="3200"/>
            </a:lvl3pPr>
            <a:lvl4pPr lvl="3" algn="l">
              <a:lnSpc>
                <a:spcPct val="100000"/>
              </a:lnSpc>
              <a:spcBef>
                <a:spcPts val="0"/>
              </a:spcBef>
              <a:spcAft>
                <a:spcPts val="0"/>
              </a:spcAft>
              <a:buSzPts val="3000"/>
              <a:buNone/>
              <a:defRPr sz="3200"/>
            </a:lvl4pPr>
            <a:lvl5pPr lvl="4" algn="l">
              <a:lnSpc>
                <a:spcPct val="100000"/>
              </a:lnSpc>
              <a:spcBef>
                <a:spcPts val="0"/>
              </a:spcBef>
              <a:spcAft>
                <a:spcPts val="0"/>
              </a:spcAft>
              <a:buSzPts val="3000"/>
              <a:buNone/>
              <a:defRPr sz="3200"/>
            </a:lvl5pPr>
            <a:lvl6pPr lvl="5" algn="l">
              <a:lnSpc>
                <a:spcPct val="100000"/>
              </a:lnSpc>
              <a:spcBef>
                <a:spcPts val="0"/>
              </a:spcBef>
              <a:spcAft>
                <a:spcPts val="0"/>
              </a:spcAft>
              <a:buSzPts val="3000"/>
              <a:buNone/>
              <a:defRPr sz="3200"/>
            </a:lvl6pPr>
            <a:lvl7pPr lvl="6" algn="l">
              <a:lnSpc>
                <a:spcPct val="100000"/>
              </a:lnSpc>
              <a:spcBef>
                <a:spcPts val="0"/>
              </a:spcBef>
              <a:spcAft>
                <a:spcPts val="0"/>
              </a:spcAft>
              <a:buSzPts val="3000"/>
              <a:buNone/>
              <a:defRPr sz="3200"/>
            </a:lvl7pPr>
            <a:lvl8pPr lvl="7" algn="l">
              <a:lnSpc>
                <a:spcPct val="100000"/>
              </a:lnSpc>
              <a:spcBef>
                <a:spcPts val="0"/>
              </a:spcBef>
              <a:spcAft>
                <a:spcPts val="0"/>
              </a:spcAft>
              <a:buSzPts val="3000"/>
              <a:buNone/>
              <a:defRPr sz="3200"/>
            </a:lvl8pPr>
            <a:lvl9pPr lvl="8" algn="l">
              <a:lnSpc>
                <a:spcPct val="100000"/>
              </a:lnSpc>
              <a:spcBef>
                <a:spcPts val="0"/>
              </a:spcBef>
              <a:spcAft>
                <a:spcPts val="0"/>
              </a:spcAft>
              <a:buSzPts val="3000"/>
              <a:buNone/>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grpSp>
        <p:nvGrpSpPr>
          <p:cNvPr id="162" name="Google Shape;162;p17"/>
          <p:cNvGrpSpPr/>
          <p:nvPr/>
        </p:nvGrpSpPr>
        <p:grpSpPr>
          <a:xfrm>
            <a:off x="-278700" y="-5062696"/>
            <a:ext cx="9621724" cy="15319654"/>
            <a:chOff x="-95250" y="1991329"/>
            <a:chExt cx="9621724" cy="15319654"/>
          </a:xfrm>
        </p:grpSpPr>
        <p:grpSp>
          <p:nvGrpSpPr>
            <p:cNvPr id="163" name="Google Shape;163;p17"/>
            <p:cNvGrpSpPr/>
            <p:nvPr/>
          </p:nvGrpSpPr>
          <p:grpSpPr>
            <a:xfrm>
              <a:off x="-95250" y="6796775"/>
              <a:ext cx="9621724" cy="5658000"/>
              <a:chOff x="-95250" y="6796775"/>
              <a:chExt cx="9621724" cy="5658000"/>
            </a:xfrm>
          </p:grpSpPr>
          <p:cxnSp>
            <p:nvCxnSpPr>
              <p:cNvPr id="164" name="Google Shape;164;p17"/>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5" name="Google Shape;165;p17"/>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6" name="Google Shape;166;p17"/>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7" name="Google Shape;167;p17"/>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8" name="Google Shape;168;p17"/>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9" name="Google Shape;169;p17"/>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0" name="Google Shape;170;p17"/>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1" name="Google Shape;171;p17"/>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2" name="Google Shape;172;p17"/>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3" name="Google Shape;173;p17"/>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4" name="Google Shape;174;p17"/>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5" name="Google Shape;175;p17"/>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6" name="Google Shape;176;p17"/>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7" name="Google Shape;177;p17"/>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8" name="Google Shape;178;p17"/>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9" name="Google Shape;179;p17"/>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0" name="Google Shape;180;p17"/>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1" name="Google Shape;181;p17"/>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2" name="Google Shape;182;p17"/>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3" name="Google Shape;183;p17"/>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4" name="Google Shape;184;p17"/>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5" name="Google Shape;185;p17"/>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6" name="Google Shape;186;p17"/>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7" name="Google Shape;187;p17"/>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8" name="Google Shape;188;p17"/>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189" name="Google Shape;189;p17"/>
            <p:cNvGrpSpPr/>
            <p:nvPr/>
          </p:nvGrpSpPr>
          <p:grpSpPr>
            <a:xfrm>
              <a:off x="4755450" y="1991329"/>
              <a:ext cx="0" cy="15319654"/>
              <a:chOff x="4755450" y="1991329"/>
              <a:chExt cx="0" cy="15319654"/>
            </a:xfrm>
          </p:grpSpPr>
          <p:cxnSp>
            <p:nvCxnSpPr>
              <p:cNvPr id="190" name="Google Shape;190;p17"/>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1" name="Google Shape;191;p17"/>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2" name="Google Shape;192;p17"/>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3" name="Google Shape;193;p17"/>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4" name="Google Shape;194;p17"/>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5" name="Google Shape;195;p17"/>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6" name="Google Shape;196;p17"/>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7" name="Google Shape;197;p17"/>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8" name="Google Shape;198;p17"/>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9" name="Google Shape;199;p17"/>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0" name="Google Shape;200;p17"/>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1" name="Google Shape;201;p17"/>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2" name="Google Shape;202;p17"/>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3" name="Google Shape;203;p17"/>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204" name="Google Shape;204;p17"/>
          <p:cNvSpPr/>
          <p:nvPr/>
        </p:nvSpPr>
        <p:spPr>
          <a:xfrm rot="-6983311">
            <a:off x="6708816" y="-1257427"/>
            <a:ext cx="2142024" cy="2743446"/>
          </a:xfrm>
          <a:custGeom>
            <a:avLst/>
            <a:gdLst/>
            <a:ahLst/>
            <a:cxnLst/>
            <a:rect l="l" t="t" r="r" b="b"/>
            <a:pathLst>
              <a:path w="61491" h="78756" extrusionOk="0">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a:off x="-639975" y="4290275"/>
            <a:ext cx="1487019" cy="1488653"/>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7"/>
          <p:cNvSpPr txBox="1">
            <a:spLocks noGrp="1"/>
          </p:cNvSpPr>
          <p:nvPr>
            <p:ph type="title"/>
          </p:nvPr>
        </p:nvSpPr>
        <p:spPr>
          <a:xfrm>
            <a:off x="713225" y="362625"/>
            <a:ext cx="7717500" cy="7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a:lvl1pPr>
            <a:lvl2pPr lvl="1" algn="l">
              <a:lnSpc>
                <a:spcPct val="100000"/>
              </a:lnSpc>
              <a:spcBef>
                <a:spcPts val="0"/>
              </a:spcBef>
              <a:spcAft>
                <a:spcPts val="0"/>
              </a:spcAft>
              <a:buSzPts val="3000"/>
              <a:buNone/>
              <a:defRPr sz="3200"/>
            </a:lvl2pPr>
            <a:lvl3pPr lvl="2" algn="l">
              <a:lnSpc>
                <a:spcPct val="100000"/>
              </a:lnSpc>
              <a:spcBef>
                <a:spcPts val="0"/>
              </a:spcBef>
              <a:spcAft>
                <a:spcPts val="0"/>
              </a:spcAft>
              <a:buSzPts val="3000"/>
              <a:buNone/>
              <a:defRPr sz="3200"/>
            </a:lvl3pPr>
            <a:lvl4pPr lvl="3" algn="l">
              <a:lnSpc>
                <a:spcPct val="100000"/>
              </a:lnSpc>
              <a:spcBef>
                <a:spcPts val="0"/>
              </a:spcBef>
              <a:spcAft>
                <a:spcPts val="0"/>
              </a:spcAft>
              <a:buSzPts val="3000"/>
              <a:buNone/>
              <a:defRPr sz="3200"/>
            </a:lvl4pPr>
            <a:lvl5pPr lvl="4" algn="l">
              <a:lnSpc>
                <a:spcPct val="100000"/>
              </a:lnSpc>
              <a:spcBef>
                <a:spcPts val="0"/>
              </a:spcBef>
              <a:spcAft>
                <a:spcPts val="0"/>
              </a:spcAft>
              <a:buSzPts val="3000"/>
              <a:buNone/>
              <a:defRPr sz="3200"/>
            </a:lvl5pPr>
            <a:lvl6pPr lvl="5" algn="l">
              <a:lnSpc>
                <a:spcPct val="100000"/>
              </a:lnSpc>
              <a:spcBef>
                <a:spcPts val="0"/>
              </a:spcBef>
              <a:spcAft>
                <a:spcPts val="0"/>
              </a:spcAft>
              <a:buSzPts val="3000"/>
              <a:buNone/>
              <a:defRPr sz="3200"/>
            </a:lvl6pPr>
            <a:lvl7pPr lvl="6" algn="l">
              <a:lnSpc>
                <a:spcPct val="100000"/>
              </a:lnSpc>
              <a:spcBef>
                <a:spcPts val="0"/>
              </a:spcBef>
              <a:spcAft>
                <a:spcPts val="0"/>
              </a:spcAft>
              <a:buSzPts val="3000"/>
              <a:buNone/>
              <a:defRPr sz="3200"/>
            </a:lvl7pPr>
            <a:lvl8pPr lvl="7" algn="l">
              <a:lnSpc>
                <a:spcPct val="100000"/>
              </a:lnSpc>
              <a:spcBef>
                <a:spcPts val="0"/>
              </a:spcBef>
              <a:spcAft>
                <a:spcPts val="0"/>
              </a:spcAft>
              <a:buSzPts val="3000"/>
              <a:buNone/>
              <a:defRPr sz="3200"/>
            </a:lvl8pPr>
            <a:lvl9pPr lvl="8" algn="l">
              <a:lnSpc>
                <a:spcPct val="100000"/>
              </a:lnSpc>
              <a:spcBef>
                <a:spcPts val="0"/>
              </a:spcBef>
              <a:spcAft>
                <a:spcPts val="0"/>
              </a:spcAft>
              <a:buSzPts val="3000"/>
              <a:buNone/>
              <a:defRPr sz="3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358"/>
        <p:cNvGrpSpPr/>
        <p:nvPr/>
      </p:nvGrpSpPr>
      <p:grpSpPr>
        <a:xfrm>
          <a:off x="0" y="0"/>
          <a:ext cx="0" cy="0"/>
          <a:chOff x="0" y="0"/>
          <a:chExt cx="0" cy="0"/>
        </a:xfrm>
      </p:grpSpPr>
      <p:grpSp>
        <p:nvGrpSpPr>
          <p:cNvPr id="359" name="Google Shape;359;p21"/>
          <p:cNvGrpSpPr/>
          <p:nvPr/>
        </p:nvGrpSpPr>
        <p:grpSpPr>
          <a:xfrm>
            <a:off x="-278700" y="-5062696"/>
            <a:ext cx="9621724" cy="15319654"/>
            <a:chOff x="-95250" y="1991329"/>
            <a:chExt cx="9621724" cy="15319654"/>
          </a:xfrm>
        </p:grpSpPr>
        <p:grpSp>
          <p:nvGrpSpPr>
            <p:cNvPr id="360" name="Google Shape;360;p21"/>
            <p:cNvGrpSpPr/>
            <p:nvPr/>
          </p:nvGrpSpPr>
          <p:grpSpPr>
            <a:xfrm>
              <a:off x="-95250" y="6796775"/>
              <a:ext cx="9621724" cy="5658000"/>
              <a:chOff x="-95250" y="6796775"/>
              <a:chExt cx="9621724" cy="5658000"/>
            </a:xfrm>
          </p:grpSpPr>
          <p:cxnSp>
            <p:nvCxnSpPr>
              <p:cNvPr id="361" name="Google Shape;361;p21"/>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2" name="Google Shape;362;p21"/>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3" name="Google Shape;363;p21"/>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4" name="Google Shape;364;p21"/>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5" name="Google Shape;365;p21"/>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6" name="Google Shape;366;p21"/>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7" name="Google Shape;367;p21"/>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8" name="Google Shape;368;p21"/>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9" name="Google Shape;369;p21"/>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0" name="Google Shape;370;p21"/>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1" name="Google Shape;371;p21"/>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2" name="Google Shape;372;p21"/>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3" name="Google Shape;373;p21"/>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4" name="Google Shape;374;p21"/>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5" name="Google Shape;375;p21"/>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6" name="Google Shape;376;p21"/>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7" name="Google Shape;377;p21"/>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8" name="Google Shape;378;p21"/>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9" name="Google Shape;379;p21"/>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0" name="Google Shape;380;p21"/>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1" name="Google Shape;381;p21"/>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2" name="Google Shape;382;p21"/>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3" name="Google Shape;383;p21"/>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4" name="Google Shape;384;p21"/>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5" name="Google Shape;385;p21"/>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386" name="Google Shape;386;p21"/>
            <p:cNvGrpSpPr/>
            <p:nvPr/>
          </p:nvGrpSpPr>
          <p:grpSpPr>
            <a:xfrm>
              <a:off x="4755450" y="1991329"/>
              <a:ext cx="0" cy="15319654"/>
              <a:chOff x="4755450" y="1991329"/>
              <a:chExt cx="0" cy="15319654"/>
            </a:xfrm>
          </p:grpSpPr>
          <p:cxnSp>
            <p:nvCxnSpPr>
              <p:cNvPr id="387" name="Google Shape;387;p21"/>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8" name="Google Shape;388;p21"/>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9" name="Google Shape;389;p21"/>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0" name="Google Shape;390;p21"/>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1" name="Google Shape;391;p21"/>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2" name="Google Shape;392;p21"/>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3" name="Google Shape;393;p21"/>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4" name="Google Shape;394;p21"/>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5" name="Google Shape;395;p21"/>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6" name="Google Shape;396;p21"/>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7" name="Google Shape;397;p21"/>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8" name="Google Shape;398;p21"/>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9" name="Google Shape;399;p21"/>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00" name="Google Shape;400;p21"/>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01" name="Google Shape;401;p21"/>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1"/>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1"/>
          <p:cNvSpPr/>
          <p:nvPr/>
        </p:nvSpPr>
        <p:spPr>
          <a:xfrm>
            <a:off x="-514275" y="3443898"/>
            <a:ext cx="2238271" cy="2240766"/>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1"/>
          <p:cNvSpPr txBox="1">
            <a:spLocks noGrp="1"/>
          </p:cNvSpPr>
          <p:nvPr>
            <p:ph type="body" idx="1"/>
          </p:nvPr>
        </p:nvSpPr>
        <p:spPr>
          <a:xfrm>
            <a:off x="1951925" y="2529825"/>
            <a:ext cx="2627100" cy="892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405" name="Google Shape;405;p21"/>
          <p:cNvSpPr txBox="1">
            <a:spLocks noGrp="1"/>
          </p:cNvSpPr>
          <p:nvPr>
            <p:ph type="title"/>
          </p:nvPr>
        </p:nvSpPr>
        <p:spPr>
          <a:xfrm>
            <a:off x="1951925" y="1520325"/>
            <a:ext cx="1834800" cy="100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b="1"/>
            </a:lvl1pPr>
            <a:lvl2pPr lvl="1" algn="l">
              <a:lnSpc>
                <a:spcPct val="100000"/>
              </a:lnSpc>
              <a:spcBef>
                <a:spcPts val="0"/>
              </a:spcBef>
              <a:spcAft>
                <a:spcPts val="0"/>
              </a:spcAft>
              <a:buSzPts val="3000"/>
              <a:buNone/>
              <a:defRPr sz="3200" b="1"/>
            </a:lvl2pPr>
            <a:lvl3pPr lvl="2" algn="l">
              <a:lnSpc>
                <a:spcPct val="100000"/>
              </a:lnSpc>
              <a:spcBef>
                <a:spcPts val="0"/>
              </a:spcBef>
              <a:spcAft>
                <a:spcPts val="0"/>
              </a:spcAft>
              <a:buSzPts val="3000"/>
              <a:buNone/>
              <a:defRPr sz="3200" b="1"/>
            </a:lvl3pPr>
            <a:lvl4pPr lvl="3" algn="l">
              <a:lnSpc>
                <a:spcPct val="100000"/>
              </a:lnSpc>
              <a:spcBef>
                <a:spcPts val="0"/>
              </a:spcBef>
              <a:spcAft>
                <a:spcPts val="0"/>
              </a:spcAft>
              <a:buSzPts val="3000"/>
              <a:buNone/>
              <a:defRPr sz="3200" b="1"/>
            </a:lvl4pPr>
            <a:lvl5pPr lvl="4" algn="l">
              <a:lnSpc>
                <a:spcPct val="100000"/>
              </a:lnSpc>
              <a:spcBef>
                <a:spcPts val="0"/>
              </a:spcBef>
              <a:spcAft>
                <a:spcPts val="0"/>
              </a:spcAft>
              <a:buSzPts val="3000"/>
              <a:buNone/>
              <a:defRPr sz="3200" b="1"/>
            </a:lvl5pPr>
            <a:lvl6pPr lvl="5" algn="l">
              <a:lnSpc>
                <a:spcPct val="100000"/>
              </a:lnSpc>
              <a:spcBef>
                <a:spcPts val="0"/>
              </a:spcBef>
              <a:spcAft>
                <a:spcPts val="0"/>
              </a:spcAft>
              <a:buSzPts val="3000"/>
              <a:buNone/>
              <a:defRPr sz="3200" b="1"/>
            </a:lvl6pPr>
            <a:lvl7pPr lvl="6" algn="l">
              <a:lnSpc>
                <a:spcPct val="100000"/>
              </a:lnSpc>
              <a:spcBef>
                <a:spcPts val="0"/>
              </a:spcBef>
              <a:spcAft>
                <a:spcPts val="0"/>
              </a:spcAft>
              <a:buSzPts val="3000"/>
              <a:buNone/>
              <a:defRPr sz="3200" b="1"/>
            </a:lvl7pPr>
            <a:lvl8pPr lvl="7" algn="l">
              <a:lnSpc>
                <a:spcPct val="100000"/>
              </a:lnSpc>
              <a:spcBef>
                <a:spcPts val="0"/>
              </a:spcBef>
              <a:spcAft>
                <a:spcPts val="0"/>
              </a:spcAft>
              <a:buSzPts val="3000"/>
              <a:buNone/>
              <a:defRPr sz="3200" b="1"/>
            </a:lvl8pPr>
            <a:lvl9pPr lvl="8" algn="l">
              <a:lnSpc>
                <a:spcPct val="100000"/>
              </a:lnSpc>
              <a:spcBef>
                <a:spcPts val="0"/>
              </a:spcBef>
              <a:spcAft>
                <a:spcPts val="0"/>
              </a:spcAft>
              <a:buSzPts val="3000"/>
              <a:buNone/>
              <a:defRPr sz="3200"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407"/>
        <p:cNvGrpSpPr/>
        <p:nvPr/>
      </p:nvGrpSpPr>
      <p:grpSpPr>
        <a:xfrm>
          <a:off x="0" y="0"/>
          <a:ext cx="0" cy="0"/>
          <a:chOff x="0" y="0"/>
          <a:chExt cx="0" cy="0"/>
        </a:xfrm>
      </p:grpSpPr>
      <p:grpSp>
        <p:nvGrpSpPr>
          <p:cNvPr id="408" name="Google Shape;408;p23"/>
          <p:cNvGrpSpPr/>
          <p:nvPr/>
        </p:nvGrpSpPr>
        <p:grpSpPr>
          <a:xfrm>
            <a:off x="-278700" y="-5062696"/>
            <a:ext cx="9621724" cy="15319654"/>
            <a:chOff x="-95250" y="1991329"/>
            <a:chExt cx="9621724" cy="15319654"/>
          </a:xfrm>
        </p:grpSpPr>
        <p:grpSp>
          <p:nvGrpSpPr>
            <p:cNvPr id="409" name="Google Shape;409;p23"/>
            <p:cNvGrpSpPr/>
            <p:nvPr/>
          </p:nvGrpSpPr>
          <p:grpSpPr>
            <a:xfrm>
              <a:off x="-95250" y="6796775"/>
              <a:ext cx="9621724" cy="5658000"/>
              <a:chOff x="-95250" y="6796775"/>
              <a:chExt cx="9621724" cy="5658000"/>
            </a:xfrm>
          </p:grpSpPr>
          <p:cxnSp>
            <p:nvCxnSpPr>
              <p:cNvPr id="410" name="Google Shape;410;p23"/>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1" name="Google Shape;411;p23"/>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2" name="Google Shape;412;p23"/>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3" name="Google Shape;413;p23"/>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4" name="Google Shape;414;p23"/>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5" name="Google Shape;415;p23"/>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6" name="Google Shape;416;p23"/>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7" name="Google Shape;417;p23"/>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8" name="Google Shape;418;p23"/>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9" name="Google Shape;419;p23"/>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0" name="Google Shape;420;p23"/>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1" name="Google Shape;421;p23"/>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2" name="Google Shape;422;p23"/>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3" name="Google Shape;423;p23"/>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4" name="Google Shape;424;p23"/>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5" name="Google Shape;425;p23"/>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6" name="Google Shape;426;p23"/>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7" name="Google Shape;427;p23"/>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8" name="Google Shape;428;p23"/>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9" name="Google Shape;429;p23"/>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0" name="Google Shape;430;p23"/>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1" name="Google Shape;431;p23"/>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2" name="Google Shape;432;p23"/>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3" name="Google Shape;433;p23"/>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4" name="Google Shape;434;p23"/>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435" name="Google Shape;435;p23"/>
            <p:cNvGrpSpPr/>
            <p:nvPr/>
          </p:nvGrpSpPr>
          <p:grpSpPr>
            <a:xfrm>
              <a:off x="4755450" y="1991329"/>
              <a:ext cx="0" cy="15319654"/>
              <a:chOff x="4755450" y="1991329"/>
              <a:chExt cx="0" cy="15319654"/>
            </a:xfrm>
          </p:grpSpPr>
          <p:cxnSp>
            <p:nvCxnSpPr>
              <p:cNvPr id="436" name="Google Shape;436;p23"/>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7" name="Google Shape;437;p23"/>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8" name="Google Shape;438;p23"/>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9" name="Google Shape;439;p23"/>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0" name="Google Shape;440;p23"/>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1" name="Google Shape;441;p23"/>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2" name="Google Shape;442;p23"/>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3" name="Google Shape;443;p23"/>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4" name="Google Shape;444;p23"/>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5" name="Google Shape;445;p23"/>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6" name="Google Shape;446;p23"/>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7" name="Google Shape;447;p23"/>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8" name="Google Shape;448;p23"/>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9" name="Google Shape;449;p23"/>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50" name="Google Shape;450;p23"/>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3"/>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452"/>
        <p:cNvGrpSpPr/>
        <p:nvPr/>
      </p:nvGrpSpPr>
      <p:grpSpPr>
        <a:xfrm>
          <a:off x="0" y="0"/>
          <a:ext cx="0" cy="0"/>
          <a:chOff x="0" y="0"/>
          <a:chExt cx="0" cy="0"/>
        </a:xfrm>
      </p:grpSpPr>
      <p:grpSp>
        <p:nvGrpSpPr>
          <p:cNvPr id="453" name="Google Shape;453;p24"/>
          <p:cNvGrpSpPr/>
          <p:nvPr/>
        </p:nvGrpSpPr>
        <p:grpSpPr>
          <a:xfrm>
            <a:off x="-278700" y="-5062696"/>
            <a:ext cx="9621724" cy="15319654"/>
            <a:chOff x="-95250" y="1991329"/>
            <a:chExt cx="9621724" cy="15319654"/>
          </a:xfrm>
        </p:grpSpPr>
        <p:grpSp>
          <p:nvGrpSpPr>
            <p:cNvPr id="454" name="Google Shape;454;p24"/>
            <p:cNvGrpSpPr/>
            <p:nvPr/>
          </p:nvGrpSpPr>
          <p:grpSpPr>
            <a:xfrm>
              <a:off x="-95250" y="6796775"/>
              <a:ext cx="9621724" cy="5658000"/>
              <a:chOff x="-95250" y="6796775"/>
              <a:chExt cx="9621724" cy="5658000"/>
            </a:xfrm>
          </p:grpSpPr>
          <p:cxnSp>
            <p:nvCxnSpPr>
              <p:cNvPr id="455" name="Google Shape;455;p24"/>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6" name="Google Shape;456;p24"/>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7" name="Google Shape;457;p24"/>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8" name="Google Shape;458;p24"/>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9" name="Google Shape;459;p24"/>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0" name="Google Shape;460;p24"/>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1" name="Google Shape;461;p24"/>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2" name="Google Shape;462;p24"/>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3" name="Google Shape;463;p24"/>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4" name="Google Shape;464;p24"/>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5" name="Google Shape;465;p24"/>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6" name="Google Shape;466;p24"/>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7" name="Google Shape;467;p24"/>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8" name="Google Shape;468;p24"/>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9" name="Google Shape;469;p24"/>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0" name="Google Shape;470;p24"/>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1" name="Google Shape;471;p24"/>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2" name="Google Shape;472;p24"/>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3" name="Google Shape;473;p24"/>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4" name="Google Shape;474;p24"/>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5" name="Google Shape;475;p24"/>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6" name="Google Shape;476;p24"/>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7" name="Google Shape;477;p24"/>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8" name="Google Shape;478;p24"/>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9" name="Google Shape;479;p24"/>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480" name="Google Shape;480;p24"/>
            <p:cNvGrpSpPr/>
            <p:nvPr/>
          </p:nvGrpSpPr>
          <p:grpSpPr>
            <a:xfrm>
              <a:off x="4755450" y="1991329"/>
              <a:ext cx="0" cy="15319654"/>
              <a:chOff x="4755450" y="1991329"/>
              <a:chExt cx="0" cy="15319654"/>
            </a:xfrm>
          </p:grpSpPr>
          <p:cxnSp>
            <p:nvCxnSpPr>
              <p:cNvPr id="481" name="Google Shape;481;p24"/>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24"/>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3" name="Google Shape;483;p24"/>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4" name="Google Shape;484;p24"/>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24"/>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6" name="Google Shape;486;p24"/>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7" name="Google Shape;487;p24"/>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8" name="Google Shape;488;p24"/>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9" name="Google Shape;489;p24"/>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0" name="Google Shape;490;p24"/>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1" name="Google Shape;491;p24"/>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2" name="Google Shape;492;p24"/>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3" name="Google Shape;493;p24"/>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4" name="Google Shape;494;p24"/>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95" name="Google Shape;495;p24"/>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4"/>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9pPr>
          </a:lstStyle>
          <a:p>
            <a:endParaRPr/>
          </a:p>
        </p:txBody>
      </p:sp>
      <p:sp>
        <p:nvSpPr>
          <p:cNvPr id="7" name="Google Shape;7;p13"/>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1pPr>
            <a:lvl2pPr marL="914400" marR="0" lvl="1"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19" name="Google Shape;519;p1"/>
          <p:cNvSpPr txBox="1">
            <a:spLocks noGrp="1"/>
          </p:cNvSpPr>
          <p:nvPr>
            <p:ph type="ctrTitle"/>
          </p:nvPr>
        </p:nvSpPr>
        <p:spPr>
          <a:xfrm>
            <a:off x="372792" y="1967103"/>
            <a:ext cx="8371158" cy="1490035"/>
          </a:xfrm>
          <a:prstGeom prst="rect">
            <a:avLst/>
          </a:prstGeom>
          <a:noFill/>
          <a:ln>
            <a:noFill/>
          </a:ln>
        </p:spPr>
        <p:txBody>
          <a:bodyPr spcFirstLastPara="1" wrap="square" lIns="182875" tIns="91425" rIns="91425" bIns="91425" anchor="t" anchorCtr="0">
            <a:noAutofit/>
          </a:bodyPr>
          <a:lstStyle/>
          <a:p>
            <a:pPr lvl="0" algn="ctr"/>
            <a:r>
              <a:rPr lang="fr-FR" sz="4600" dirty="0" smtClean="0"/>
              <a:t>Les </a:t>
            </a:r>
            <a:r>
              <a:rPr lang="fr-FR" sz="4600" dirty="0" smtClean="0"/>
              <a:t>Principes </a:t>
            </a:r>
            <a:r>
              <a:rPr lang="fr-FR" sz="4600" dirty="0" smtClean="0"/>
              <a:t>de conception</a:t>
            </a:r>
            <a:br>
              <a:rPr lang="fr-FR" sz="4600" dirty="0" smtClean="0"/>
            </a:br>
            <a:r>
              <a:rPr lang="fr-FR" sz="3600" dirty="0"/>
              <a:t>(Design principle)</a:t>
            </a:r>
            <a:endParaRPr sz="3600" b="0" dirty="0"/>
          </a:p>
        </p:txBody>
      </p:sp>
      <p:sp>
        <p:nvSpPr>
          <p:cNvPr id="520" name="Google Shape;520;p1"/>
          <p:cNvSpPr/>
          <p:nvPr/>
        </p:nvSpPr>
        <p:spPr>
          <a:xfrm>
            <a:off x="4982717" y="4155371"/>
            <a:ext cx="3447500" cy="4503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txBox="1">
            <a:spLocks noGrp="1"/>
          </p:cNvSpPr>
          <p:nvPr>
            <p:ph type="subTitle" idx="1"/>
          </p:nvPr>
        </p:nvSpPr>
        <p:spPr>
          <a:xfrm>
            <a:off x="5378051" y="4255030"/>
            <a:ext cx="2549994" cy="238800"/>
          </a:xfrm>
          <a:prstGeom prst="rect">
            <a:avLst/>
          </a:prstGeom>
          <a:noFill/>
          <a:ln>
            <a:noFill/>
          </a:ln>
        </p:spPr>
        <p:txBody>
          <a:bodyPr spcFirstLastPara="1" wrap="square" lIns="182875" tIns="0" rIns="91425" bIns="0" anchor="t" anchorCtr="0">
            <a:noAutofit/>
          </a:bodyPr>
          <a:lstStyle/>
          <a:p>
            <a:pPr marL="0" lvl="0" indent="0"/>
            <a:r>
              <a:rPr lang="en-US" b="1" dirty="0" smtClean="0">
                <a:solidFill>
                  <a:schemeClr val="dk1"/>
                </a:solidFill>
              </a:rPr>
              <a:t>Module : Génie logiciel</a:t>
            </a:r>
            <a:endParaRPr b="1" dirty="0">
              <a:solidFill>
                <a:schemeClr val="dk1"/>
              </a:solidFill>
            </a:endParaRPr>
          </a:p>
        </p:txBody>
      </p:sp>
      <p:pic>
        <p:nvPicPr>
          <p:cNvPr id="524" name="Google Shape;524;p1"/>
          <p:cNvPicPr preferRelativeResize="0"/>
          <p:nvPr/>
        </p:nvPicPr>
        <p:blipFill rotWithShape="1">
          <a:blip r:embed="rId3">
            <a:alphaModFix/>
          </a:blip>
          <a:srcRect/>
          <a:stretch/>
        </p:blipFill>
        <p:spPr>
          <a:xfrm>
            <a:off x="2979954" y="-408553"/>
            <a:ext cx="3346040" cy="2509530"/>
          </a:xfrm>
          <a:prstGeom prst="rect">
            <a:avLst/>
          </a:prstGeom>
          <a:noFill/>
          <a:ln>
            <a:noFill/>
          </a:ln>
        </p:spPr>
      </p:pic>
      <p:sp>
        <p:nvSpPr>
          <p:cNvPr id="27" name="Google Shape;520;p1"/>
          <p:cNvSpPr/>
          <p:nvPr/>
        </p:nvSpPr>
        <p:spPr>
          <a:xfrm>
            <a:off x="866148" y="4155371"/>
            <a:ext cx="3447500" cy="4503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521;p1"/>
          <p:cNvSpPr txBox="1">
            <a:spLocks/>
          </p:cNvSpPr>
          <p:nvPr/>
        </p:nvSpPr>
        <p:spPr>
          <a:xfrm>
            <a:off x="953175" y="4261121"/>
            <a:ext cx="3200709" cy="238800"/>
          </a:xfrm>
          <a:prstGeom prst="rect">
            <a:avLst/>
          </a:prstGeom>
          <a:noFill/>
          <a:ln>
            <a:noFill/>
          </a:ln>
        </p:spPr>
        <p:txBody>
          <a:bodyPr spcFirstLastPara="1" wrap="square" lIns="182875" tIns="0" rIns="91425"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800"/>
              <a:buFont typeface="Open Sans"/>
              <a:buNone/>
              <a:defRPr sz="1600" b="0" i="0" u="none" strike="noStrike" cap="none">
                <a:solidFill>
                  <a:schemeClr val="lt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9pPr>
          </a:lstStyle>
          <a:p>
            <a:pPr marL="0" lvl="0" indent="0"/>
            <a:r>
              <a:rPr lang="en-US" b="1" dirty="0">
                <a:solidFill>
                  <a:schemeClr val="dk1"/>
                </a:solidFill>
              </a:rPr>
              <a:t>Réalisé par : Ali El Ouankrimi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2"/>
          <p:cNvSpPr txBox="1">
            <a:spLocks noGrp="1"/>
          </p:cNvSpPr>
          <p:nvPr>
            <p:ph type="body" idx="1"/>
          </p:nvPr>
        </p:nvSpPr>
        <p:spPr>
          <a:xfrm>
            <a:off x="2602985" y="2161690"/>
            <a:ext cx="3917016" cy="89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2500" dirty="0"/>
              <a:t>POUR VOTRE ATTENTION</a:t>
            </a:r>
            <a:endParaRPr sz="2500" dirty="0"/>
          </a:p>
        </p:txBody>
      </p:sp>
      <p:sp>
        <p:nvSpPr>
          <p:cNvPr id="819" name="Google Shape;819;p12"/>
          <p:cNvSpPr txBox="1">
            <a:spLocks noGrp="1"/>
          </p:cNvSpPr>
          <p:nvPr>
            <p:ph type="title"/>
          </p:nvPr>
        </p:nvSpPr>
        <p:spPr>
          <a:xfrm>
            <a:off x="3172126" y="1391258"/>
            <a:ext cx="2778734" cy="1216532"/>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3000"/>
              <a:buNone/>
            </a:pPr>
            <a:r>
              <a:rPr lang="en" sz="6500" dirty="0"/>
              <a:t>MERCI</a:t>
            </a:r>
            <a:endParaRPr sz="6500" dirty="0"/>
          </a:p>
        </p:txBody>
      </p:sp>
      <p:sp>
        <p:nvSpPr>
          <p:cNvPr id="877" name="Google Shape;877;p12"/>
          <p:cNvSpPr txBox="1"/>
          <p:nvPr/>
        </p:nvSpPr>
        <p:spPr>
          <a:xfrm>
            <a:off x="2591488" y="2849211"/>
            <a:ext cx="3940010" cy="892200"/>
          </a:xfrm>
          <a:prstGeom prst="rect">
            <a:avLst/>
          </a:prstGeom>
          <a:noFill/>
          <a:ln>
            <a:noFill/>
          </a:ln>
        </p:spPr>
        <p:txBody>
          <a:bodyPr spcFirstLastPara="1" wrap="square" lIns="91425" tIns="91425" rIns="91425" bIns="91425" anchor="ctr" anchorCtr="0">
            <a:noAutofit/>
          </a:bodyPr>
          <a:lstStyle/>
          <a:p>
            <a:pPr lvl="0" algn="ctr">
              <a:buClr>
                <a:schemeClr val="lt1"/>
              </a:buClr>
              <a:buSzPts val="1400"/>
            </a:pPr>
            <a:r>
              <a:rPr lang="en" sz="1800" b="1" dirty="0">
                <a:solidFill>
                  <a:schemeClr val="lt1"/>
                </a:solidFill>
                <a:latin typeface="Open Sans"/>
                <a:ea typeface="Open Sans"/>
                <a:cs typeface="Open Sans"/>
                <a:sym typeface="Open Sans"/>
              </a:rPr>
              <a:t>Vos </a:t>
            </a:r>
            <a:r>
              <a:rPr lang="en" sz="1800" b="1" dirty="0" smtClean="0">
                <a:solidFill>
                  <a:schemeClr val="lt1"/>
                </a:solidFill>
                <a:latin typeface="Open Sans"/>
                <a:ea typeface="Open Sans"/>
                <a:cs typeface="Open Sans"/>
                <a:sym typeface="Open Sans"/>
              </a:rPr>
              <a:t>commentaires et </a:t>
            </a:r>
            <a:r>
              <a:rPr lang="en" sz="1800" b="1" i="0" u="none" strike="noStrike" cap="none" dirty="0">
                <a:solidFill>
                  <a:schemeClr val="lt1"/>
                </a:solidFill>
                <a:latin typeface="Open Sans"/>
                <a:ea typeface="Open Sans"/>
                <a:cs typeface="Open Sans"/>
                <a:sym typeface="Open Sans"/>
              </a:rPr>
              <a:t>questions </a:t>
            </a:r>
            <a:r>
              <a:rPr lang="en" sz="1800" b="1" i="0" u="none" strike="noStrike" cap="none" dirty="0" smtClean="0">
                <a:solidFill>
                  <a:schemeClr val="lt1"/>
                </a:solidFill>
                <a:latin typeface="Open Sans"/>
                <a:ea typeface="Open Sans"/>
                <a:cs typeface="Open Sans"/>
                <a:sym typeface="Open Sans"/>
              </a:rPr>
              <a:t>sont </a:t>
            </a:r>
            <a:r>
              <a:rPr lang="en" sz="1800" b="1" i="0" u="none" strike="noStrike" cap="none" dirty="0">
                <a:solidFill>
                  <a:schemeClr val="lt1"/>
                </a:solidFill>
                <a:latin typeface="Open Sans"/>
                <a:ea typeface="Open Sans"/>
                <a:cs typeface="Open Sans"/>
                <a:sym typeface="Open Sans"/>
              </a:rPr>
              <a:t>les bienvenus !</a:t>
            </a:r>
            <a:endParaRPr sz="1800" b="1" i="0" u="none" strike="noStrike" cap="none" dirty="0">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
          <p:cNvSpPr/>
          <p:nvPr/>
        </p:nvSpPr>
        <p:spPr>
          <a:xfrm>
            <a:off x="471654" y="1471950"/>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
          <p:cNvSpPr/>
          <p:nvPr/>
        </p:nvSpPr>
        <p:spPr>
          <a:xfrm>
            <a:off x="1710360" y="1471950"/>
            <a:ext cx="2613089"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
          <p:cNvSpPr txBox="1">
            <a:spLocks noGrp="1"/>
          </p:cNvSpPr>
          <p:nvPr>
            <p:ph type="title" idx="15"/>
          </p:nvPr>
        </p:nvSpPr>
        <p:spPr>
          <a:xfrm>
            <a:off x="713225" y="467400"/>
            <a:ext cx="3848727" cy="70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smtClean="0">
                <a:solidFill>
                  <a:schemeClr val="bg1"/>
                </a:solidFill>
              </a:rPr>
              <a:t>Plan de cours</a:t>
            </a:r>
            <a:endParaRPr dirty="0">
              <a:solidFill>
                <a:schemeClr val="bg1"/>
              </a:solidFill>
            </a:endParaRPr>
          </a:p>
        </p:txBody>
      </p:sp>
      <p:sp>
        <p:nvSpPr>
          <p:cNvPr id="532" name="Google Shape;532;p2"/>
          <p:cNvSpPr txBox="1">
            <a:spLocks noGrp="1"/>
          </p:cNvSpPr>
          <p:nvPr>
            <p:ph type="subTitle" idx="5"/>
          </p:nvPr>
        </p:nvSpPr>
        <p:spPr>
          <a:xfrm flipH="1">
            <a:off x="1746094" y="1582297"/>
            <a:ext cx="2577355" cy="795390"/>
          </a:xfrm>
          <a:prstGeom prst="rect">
            <a:avLst/>
          </a:prstGeom>
          <a:noFill/>
          <a:ln>
            <a:noFill/>
          </a:ln>
        </p:spPr>
        <p:txBody>
          <a:bodyPr spcFirstLastPara="1" wrap="square" lIns="91425" tIns="91425" rIns="91425" bIns="91425" anchor="ctr" anchorCtr="0">
            <a:noAutofit/>
          </a:bodyPr>
          <a:lstStyle/>
          <a:p>
            <a:pPr marL="0" lvl="0" indent="0" algn="ctr"/>
            <a:r>
              <a:rPr lang="en-US" sz="2300" dirty="0"/>
              <a:t>Séparation des </a:t>
            </a:r>
            <a:r>
              <a:rPr lang="en-US" sz="2300" dirty="0" smtClean="0"/>
              <a:t>responsabilités</a:t>
            </a:r>
            <a:endParaRPr sz="2300" dirty="0"/>
          </a:p>
        </p:txBody>
      </p:sp>
      <p:sp>
        <p:nvSpPr>
          <p:cNvPr id="533" name="Google Shape;533;p2"/>
          <p:cNvSpPr txBox="1">
            <a:spLocks noGrp="1"/>
          </p:cNvSpPr>
          <p:nvPr>
            <p:ph type="title"/>
          </p:nvPr>
        </p:nvSpPr>
        <p:spPr>
          <a:xfrm flipH="1">
            <a:off x="471654" y="1588500"/>
            <a:ext cx="1086300" cy="79539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dirty="0" smtClean="0"/>
              <a:t>01</a:t>
            </a:r>
            <a:endParaRPr dirty="0"/>
          </a:p>
        </p:txBody>
      </p:sp>
      <p:sp>
        <p:nvSpPr>
          <p:cNvPr id="535" name="Google Shape;535;p2"/>
          <p:cNvSpPr/>
          <p:nvPr/>
        </p:nvSpPr>
        <p:spPr>
          <a:xfrm>
            <a:off x="6120478" y="1465747"/>
            <a:ext cx="2613089"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
          <p:cNvSpPr txBox="1">
            <a:spLocks noGrp="1"/>
          </p:cNvSpPr>
          <p:nvPr>
            <p:ph type="subTitle" idx="5"/>
          </p:nvPr>
        </p:nvSpPr>
        <p:spPr>
          <a:xfrm flipH="1">
            <a:off x="6082263" y="1471950"/>
            <a:ext cx="2717603" cy="998047"/>
          </a:xfrm>
          <a:prstGeom prst="rect">
            <a:avLst/>
          </a:prstGeom>
          <a:noFill/>
          <a:ln>
            <a:noFill/>
          </a:ln>
        </p:spPr>
        <p:txBody>
          <a:bodyPr spcFirstLastPara="1" wrap="square" lIns="91425" tIns="91425" rIns="91425" bIns="91425" anchor="ctr" anchorCtr="0">
            <a:noAutofit/>
          </a:bodyPr>
          <a:lstStyle/>
          <a:p>
            <a:pPr marL="0" lvl="0" indent="0" algn="ctr"/>
            <a:r>
              <a:rPr lang="en-US" sz="2200" dirty="0"/>
              <a:t>Réutilisation</a:t>
            </a:r>
            <a:endParaRPr sz="2200" dirty="0"/>
          </a:p>
        </p:txBody>
      </p:sp>
      <p:sp>
        <p:nvSpPr>
          <p:cNvPr id="538" name="Google Shape;538;p2"/>
          <p:cNvSpPr/>
          <p:nvPr/>
        </p:nvSpPr>
        <p:spPr>
          <a:xfrm>
            <a:off x="4807817" y="1465747"/>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
          <p:cNvSpPr txBox="1">
            <a:spLocks noGrp="1"/>
          </p:cNvSpPr>
          <p:nvPr>
            <p:ph type="title"/>
          </p:nvPr>
        </p:nvSpPr>
        <p:spPr>
          <a:xfrm flipH="1">
            <a:off x="4807817" y="1582297"/>
            <a:ext cx="1086300" cy="79539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dirty="0" smtClean="0"/>
              <a:t>02</a:t>
            </a:r>
            <a:endParaRPr dirty="0"/>
          </a:p>
        </p:txBody>
      </p:sp>
      <p:sp>
        <p:nvSpPr>
          <p:cNvPr id="542" name="Google Shape;542;p2"/>
          <p:cNvSpPr/>
          <p:nvPr/>
        </p:nvSpPr>
        <p:spPr>
          <a:xfrm>
            <a:off x="471654" y="3033374"/>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
          <p:cNvSpPr/>
          <p:nvPr/>
        </p:nvSpPr>
        <p:spPr>
          <a:xfrm>
            <a:off x="1746094" y="3033374"/>
            <a:ext cx="2577355"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
          <p:cNvSpPr txBox="1">
            <a:spLocks noGrp="1"/>
          </p:cNvSpPr>
          <p:nvPr>
            <p:ph type="subTitle" idx="5"/>
          </p:nvPr>
        </p:nvSpPr>
        <p:spPr>
          <a:xfrm flipH="1">
            <a:off x="1746094" y="3033374"/>
            <a:ext cx="2577354" cy="1004250"/>
          </a:xfrm>
          <a:prstGeom prst="rect">
            <a:avLst/>
          </a:prstGeom>
          <a:noFill/>
          <a:ln>
            <a:noFill/>
          </a:ln>
        </p:spPr>
        <p:txBody>
          <a:bodyPr spcFirstLastPara="1" wrap="square" lIns="91425" tIns="91425" rIns="91425" bIns="91425" anchor="ctr" anchorCtr="0">
            <a:noAutofit/>
          </a:bodyPr>
          <a:lstStyle/>
          <a:p>
            <a:pPr marL="0" lvl="0" indent="0" algn="ctr"/>
            <a:r>
              <a:rPr lang="en-US" sz="2200" dirty="0"/>
              <a:t>Encapsulation maximale</a:t>
            </a:r>
            <a:endParaRPr sz="2200" dirty="0"/>
          </a:p>
        </p:txBody>
      </p:sp>
      <p:sp>
        <p:nvSpPr>
          <p:cNvPr id="545" name="Google Shape;545;p2"/>
          <p:cNvSpPr txBox="1"/>
          <p:nvPr/>
        </p:nvSpPr>
        <p:spPr>
          <a:xfrm flipH="1">
            <a:off x="471654" y="3149924"/>
            <a:ext cx="1086300" cy="79539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4800"/>
              <a:buFont typeface="Open Sans"/>
              <a:buNone/>
            </a:pPr>
            <a:r>
              <a:rPr lang="en" sz="4500" b="1" i="0" u="none" strike="noStrike" cap="none" dirty="0" smtClean="0">
                <a:solidFill>
                  <a:schemeClr val="lt2"/>
                </a:solidFill>
                <a:latin typeface="Open Sans"/>
                <a:ea typeface="Open Sans"/>
                <a:cs typeface="Open Sans"/>
                <a:sym typeface="Open Sans"/>
              </a:rPr>
              <a:t>03</a:t>
            </a:r>
            <a:endParaRPr sz="4500" b="1" i="0" u="none" strike="noStrike" cap="none" dirty="0">
              <a:solidFill>
                <a:schemeClr val="lt2"/>
              </a:solidFill>
              <a:latin typeface="Open Sans"/>
              <a:ea typeface="Open Sans"/>
              <a:cs typeface="Open Sans"/>
              <a:sym typeface="Open Sans"/>
            </a:endParaRPr>
          </a:p>
        </p:txBody>
      </p:sp>
      <p:sp>
        <p:nvSpPr>
          <p:cNvPr id="17" name="Rectangle 16"/>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a:t>
            </a:r>
            <a:r>
              <a:rPr lang="fr-FR" sz="1200" dirty="0" smtClean="0">
                <a:solidFill>
                  <a:srgbClr val="000000"/>
                </a:solidFill>
              </a:rPr>
              <a:t>Principes </a:t>
            </a:r>
            <a:r>
              <a:rPr lang="fr-FR" sz="1200" dirty="0">
                <a:solidFill>
                  <a:srgbClr val="000000"/>
                </a:solidFill>
              </a:rPr>
              <a:t>de conception</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18" name="Rectangle 17"/>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22" name="Rectangle 21"/>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a:solidFill>
                  <a:srgbClr val="000000"/>
                </a:solidFill>
                <a:latin typeface="Open Sans" panose="020B0604020202020204" charset="0"/>
                <a:ea typeface="Open Sans" panose="020B0604020202020204" charset="0"/>
                <a:cs typeface="Open Sans" panose="020B0604020202020204" charset="0"/>
              </a:rPr>
              <a:t>02</a:t>
            </a:r>
            <a:endParaRPr lang="en-US" sz="1300" dirty="0">
              <a:solidFill>
                <a:srgbClr val="000000"/>
              </a:solidFill>
            </a:endParaRPr>
          </a:p>
        </p:txBody>
      </p:sp>
      <p:sp>
        <p:nvSpPr>
          <p:cNvPr id="19" name="Google Shape;542;p2"/>
          <p:cNvSpPr/>
          <p:nvPr/>
        </p:nvSpPr>
        <p:spPr>
          <a:xfrm>
            <a:off x="4807817" y="2941064"/>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543;p2"/>
          <p:cNvSpPr/>
          <p:nvPr/>
        </p:nvSpPr>
        <p:spPr>
          <a:xfrm>
            <a:off x="6082257" y="2941064"/>
            <a:ext cx="2577355"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544;p2"/>
          <p:cNvSpPr txBox="1">
            <a:spLocks noGrp="1"/>
          </p:cNvSpPr>
          <p:nvPr>
            <p:ph type="subTitle" idx="5"/>
          </p:nvPr>
        </p:nvSpPr>
        <p:spPr>
          <a:xfrm flipH="1">
            <a:off x="6082256" y="2941064"/>
            <a:ext cx="2577355" cy="1004250"/>
          </a:xfrm>
          <a:prstGeom prst="rect">
            <a:avLst/>
          </a:prstGeom>
          <a:noFill/>
          <a:ln>
            <a:noFill/>
          </a:ln>
        </p:spPr>
        <p:txBody>
          <a:bodyPr spcFirstLastPara="1" wrap="square" lIns="91425" tIns="91425" rIns="91425" bIns="91425" anchor="ctr" anchorCtr="0">
            <a:noAutofit/>
          </a:bodyPr>
          <a:lstStyle/>
          <a:p>
            <a:pPr marL="0" lvl="0" indent="0" algn="ctr"/>
            <a:r>
              <a:rPr lang="en-US" sz="2200" dirty="0"/>
              <a:t>Dry, kiss, yagni</a:t>
            </a:r>
            <a:endParaRPr sz="2200" dirty="0"/>
          </a:p>
        </p:txBody>
      </p:sp>
      <p:sp>
        <p:nvSpPr>
          <p:cNvPr id="23" name="Google Shape;545;p2"/>
          <p:cNvSpPr txBox="1"/>
          <p:nvPr/>
        </p:nvSpPr>
        <p:spPr>
          <a:xfrm flipH="1">
            <a:off x="4807817" y="3057614"/>
            <a:ext cx="1086300" cy="79539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4800"/>
              <a:buFont typeface="Open Sans"/>
              <a:buNone/>
            </a:pPr>
            <a:r>
              <a:rPr lang="en" sz="4500" b="1" i="0" u="none" strike="noStrike" cap="none" dirty="0" smtClean="0">
                <a:solidFill>
                  <a:schemeClr val="lt2"/>
                </a:solidFill>
                <a:latin typeface="Open Sans"/>
                <a:ea typeface="Open Sans"/>
                <a:cs typeface="Open Sans"/>
                <a:sym typeface="Open Sans"/>
              </a:rPr>
              <a:t>04</a:t>
            </a:r>
            <a:endParaRPr sz="4500" b="1" i="0" u="none" strike="noStrike" cap="none" dirty="0">
              <a:solidFill>
                <a:schemeClr val="lt2"/>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
          <p:cNvSpPr/>
          <p:nvPr/>
        </p:nvSpPr>
        <p:spPr>
          <a:xfrm>
            <a:off x="657225" y="1273995"/>
            <a:ext cx="7848146" cy="3138891"/>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r>
              <a:rPr lang="en-US" dirty="0" smtClean="0">
                <a:solidFill>
                  <a:schemeClr val="bg1"/>
                </a:solidFill>
                <a:latin typeface="Open Sans" panose="020B0604020202020204" charset="0"/>
                <a:ea typeface="Open Sans" panose="020B0604020202020204" charset="0"/>
                <a:cs typeface="Open Sans" panose="020B0604020202020204" charset="0"/>
              </a:rPr>
              <a:t>	La </a:t>
            </a:r>
            <a:r>
              <a:rPr lang="en-US" dirty="0">
                <a:solidFill>
                  <a:schemeClr val="bg1"/>
                </a:solidFill>
                <a:latin typeface="Open Sans" panose="020B0604020202020204" charset="0"/>
                <a:ea typeface="Open Sans" panose="020B0604020202020204" charset="0"/>
                <a:cs typeface="Open Sans" panose="020B0604020202020204" charset="0"/>
              </a:rPr>
              <a:t>séparation des responsabilités est </a:t>
            </a:r>
            <a:r>
              <a:rPr lang="en-US" dirty="0" smtClean="0">
                <a:solidFill>
                  <a:schemeClr val="bg1"/>
                </a:solidFill>
                <a:latin typeface="Open Sans" panose="020B0604020202020204" charset="0"/>
                <a:ea typeface="Open Sans" panose="020B0604020202020204" charset="0"/>
                <a:cs typeface="Open Sans" panose="020B0604020202020204" charset="0"/>
              </a:rPr>
              <a:t>une des bases de </a:t>
            </a:r>
            <a:r>
              <a:rPr lang="en-US" dirty="0">
                <a:solidFill>
                  <a:schemeClr val="bg1"/>
                </a:solidFill>
                <a:latin typeface="Open Sans" panose="020B0604020202020204" charset="0"/>
                <a:ea typeface="Open Sans" panose="020B0604020202020204" charset="0"/>
                <a:cs typeface="Open Sans" panose="020B0604020202020204" charset="0"/>
              </a:rPr>
              <a:t>la conception logicielle. </a:t>
            </a:r>
            <a:r>
              <a:rPr lang="en-US" dirty="0" smtClean="0">
                <a:solidFill>
                  <a:schemeClr val="bg1"/>
                </a:solidFill>
                <a:latin typeface="Open Sans" panose="020B0604020202020204" charset="0"/>
                <a:ea typeface="Open Sans" panose="020B0604020202020204" charset="0"/>
                <a:cs typeface="Open Sans" panose="020B0604020202020204" charset="0"/>
              </a:rPr>
              <a:t>, Il </a:t>
            </a:r>
            <a:r>
              <a:rPr lang="en-US" dirty="0">
                <a:solidFill>
                  <a:schemeClr val="bg1"/>
                </a:solidFill>
                <a:latin typeface="Open Sans" panose="020B0604020202020204" charset="0"/>
                <a:ea typeface="Open Sans" panose="020B0604020202020204" charset="0"/>
                <a:cs typeface="Open Sans" panose="020B0604020202020204" charset="0"/>
              </a:rPr>
              <a:t>s'agit de diviser un système en composants distincts, chacun ayant une tâche </a:t>
            </a:r>
            <a:r>
              <a:rPr lang="en-US" dirty="0" smtClean="0">
                <a:solidFill>
                  <a:schemeClr val="bg1"/>
                </a:solidFill>
                <a:latin typeface="Open Sans" panose="020B0604020202020204" charset="0"/>
                <a:ea typeface="Open Sans" panose="020B0604020202020204" charset="0"/>
                <a:cs typeface="Open Sans" panose="020B0604020202020204" charset="0"/>
              </a:rPr>
              <a:t>spécifique pour atteindre un grand objectif en fin. Cette séparation a plusieurs avantages parmi eux :</a:t>
            </a:r>
          </a:p>
          <a:p>
            <a:endParaRPr lang="en-US" sz="400" dirty="0" smtClean="0">
              <a:solidFill>
                <a:schemeClr val="bg1"/>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b="1" dirty="0" smtClean="0">
                <a:solidFill>
                  <a:schemeClr val="bg1"/>
                </a:solidFill>
                <a:latin typeface="Open Sans" panose="020B0604020202020204" charset="0"/>
                <a:ea typeface="Open Sans" panose="020B0604020202020204" charset="0"/>
                <a:cs typeface="Open Sans" panose="020B0604020202020204" charset="0"/>
              </a:rPr>
              <a:t>Clarté </a:t>
            </a:r>
            <a:r>
              <a:rPr lang="en-US" b="1" dirty="0">
                <a:solidFill>
                  <a:schemeClr val="bg1"/>
                </a:solidFill>
                <a:latin typeface="Open Sans" panose="020B0604020202020204" charset="0"/>
                <a:ea typeface="Open Sans" panose="020B0604020202020204" charset="0"/>
                <a:cs typeface="Open Sans" panose="020B0604020202020204" charset="0"/>
              </a:rPr>
              <a:t>et </a:t>
            </a:r>
            <a:r>
              <a:rPr lang="en-US" b="1" dirty="0" smtClean="0">
                <a:solidFill>
                  <a:schemeClr val="bg1"/>
                </a:solidFill>
                <a:latin typeface="Open Sans" panose="020B0604020202020204" charset="0"/>
                <a:ea typeface="Open Sans" panose="020B0604020202020204" charset="0"/>
                <a:cs typeface="Open Sans" panose="020B0604020202020204" charset="0"/>
              </a:rPr>
              <a:t>Compréhension </a:t>
            </a:r>
            <a:r>
              <a:rPr lang="en-US" dirty="0" smtClean="0">
                <a:solidFill>
                  <a:schemeClr val="bg1"/>
                </a:solidFill>
                <a:latin typeface="Open Sans" panose="020B0604020202020204" charset="0"/>
                <a:ea typeface="Open Sans" panose="020B0604020202020204" charset="0"/>
                <a:cs typeface="Open Sans" panose="020B0604020202020204" charset="0"/>
              </a:rPr>
              <a:t>: </a:t>
            </a:r>
            <a:r>
              <a:rPr lang="en-US" dirty="0">
                <a:solidFill>
                  <a:schemeClr val="bg1"/>
                </a:solidFill>
                <a:latin typeface="Open Sans" panose="020B0604020202020204" charset="0"/>
                <a:ea typeface="Open Sans" panose="020B0604020202020204" charset="0"/>
                <a:cs typeface="Open Sans" panose="020B0604020202020204" charset="0"/>
              </a:rPr>
              <a:t>L</a:t>
            </a:r>
            <a:r>
              <a:rPr lang="en-US" dirty="0" smtClean="0">
                <a:solidFill>
                  <a:schemeClr val="bg1"/>
                </a:solidFill>
                <a:latin typeface="Open Sans" panose="020B0604020202020204" charset="0"/>
                <a:ea typeface="Open Sans" panose="020B0604020202020204" charset="0"/>
                <a:cs typeface="Open Sans" panose="020B0604020202020204" charset="0"/>
              </a:rPr>
              <a:t>e </a:t>
            </a:r>
            <a:r>
              <a:rPr lang="en-US" dirty="0">
                <a:solidFill>
                  <a:schemeClr val="bg1"/>
                </a:solidFill>
                <a:latin typeface="Open Sans" panose="020B0604020202020204" charset="0"/>
                <a:ea typeface="Open Sans" panose="020B0604020202020204" charset="0"/>
                <a:cs typeface="Open Sans" panose="020B0604020202020204" charset="0"/>
              </a:rPr>
              <a:t>code devient plus clair et plus compréhensible. Chaque partie du système se concentre sur une tâche </a:t>
            </a:r>
            <a:r>
              <a:rPr lang="en-US" dirty="0" smtClean="0">
                <a:solidFill>
                  <a:schemeClr val="bg1"/>
                </a:solidFill>
                <a:latin typeface="Open Sans" panose="020B0604020202020204" charset="0"/>
                <a:ea typeface="Open Sans" panose="020B0604020202020204" charset="0"/>
                <a:cs typeface="Open Sans" panose="020B0604020202020204" charset="0"/>
              </a:rPr>
              <a:t>spécifique.</a:t>
            </a:r>
          </a:p>
          <a:p>
            <a:pPr marL="285750" indent="-285750">
              <a:buFont typeface="Arial" panose="020B0604020202020204" pitchFamily="34" charset="0"/>
              <a:buChar char="•"/>
            </a:pPr>
            <a:r>
              <a:rPr lang="en-US" b="1" dirty="0" smtClean="0">
                <a:solidFill>
                  <a:schemeClr val="bg1"/>
                </a:solidFill>
                <a:latin typeface="Open Sans" panose="020B0604020202020204" charset="0"/>
                <a:ea typeface="Open Sans" panose="020B0604020202020204" charset="0"/>
                <a:cs typeface="Open Sans" panose="020B0604020202020204" charset="0"/>
              </a:rPr>
              <a:t>Facilité </a:t>
            </a:r>
            <a:r>
              <a:rPr lang="en-US" b="1" dirty="0">
                <a:solidFill>
                  <a:schemeClr val="bg1"/>
                </a:solidFill>
                <a:latin typeface="Open Sans" panose="020B0604020202020204" charset="0"/>
                <a:ea typeface="Open Sans" panose="020B0604020202020204" charset="0"/>
                <a:cs typeface="Open Sans" panose="020B0604020202020204" charset="0"/>
              </a:rPr>
              <a:t>de </a:t>
            </a:r>
            <a:r>
              <a:rPr lang="en-US" b="1" dirty="0" smtClean="0">
                <a:solidFill>
                  <a:schemeClr val="bg1"/>
                </a:solidFill>
                <a:latin typeface="Open Sans" panose="020B0604020202020204" charset="0"/>
                <a:ea typeface="Open Sans" panose="020B0604020202020204" charset="0"/>
                <a:cs typeface="Open Sans" panose="020B0604020202020204" charset="0"/>
              </a:rPr>
              <a:t>Maintenance </a:t>
            </a:r>
            <a:r>
              <a:rPr lang="en-US" dirty="0" smtClean="0">
                <a:solidFill>
                  <a:schemeClr val="bg1"/>
                </a:solidFill>
                <a:latin typeface="Open Sans" panose="020B0604020202020204" charset="0"/>
                <a:ea typeface="Open Sans" panose="020B0604020202020204" charset="0"/>
                <a:cs typeface="Open Sans" panose="020B0604020202020204" charset="0"/>
              </a:rPr>
              <a:t>:</a:t>
            </a:r>
            <a:r>
              <a:rPr lang="en-US" b="1" dirty="0" smtClean="0">
                <a:solidFill>
                  <a:schemeClr val="bg1"/>
                </a:solidFill>
                <a:latin typeface="Open Sans" panose="020B0604020202020204" charset="0"/>
                <a:ea typeface="Open Sans" panose="020B0604020202020204" charset="0"/>
                <a:cs typeface="Open Sans" panose="020B0604020202020204" charset="0"/>
              </a:rPr>
              <a:t> </a:t>
            </a:r>
            <a:r>
              <a:rPr lang="en-US" dirty="0">
                <a:solidFill>
                  <a:schemeClr val="bg1"/>
                </a:solidFill>
                <a:latin typeface="Open Sans" panose="020B0604020202020204" charset="0"/>
                <a:ea typeface="Open Sans" panose="020B0604020202020204" charset="0"/>
                <a:cs typeface="Open Sans" panose="020B0604020202020204" charset="0"/>
              </a:rPr>
              <a:t> </a:t>
            </a:r>
            <a:r>
              <a:rPr lang="en-US" dirty="0" smtClean="0">
                <a:solidFill>
                  <a:schemeClr val="bg1"/>
                </a:solidFill>
                <a:latin typeface="Open Sans" panose="020B0604020202020204" charset="0"/>
                <a:ea typeface="Open Sans" panose="020B0604020202020204" charset="0"/>
                <a:cs typeface="Open Sans" panose="020B0604020202020204" charset="0"/>
              </a:rPr>
              <a:t>Il </a:t>
            </a:r>
            <a:r>
              <a:rPr lang="en-US" dirty="0">
                <a:solidFill>
                  <a:schemeClr val="bg1"/>
                </a:solidFill>
                <a:latin typeface="Open Sans" panose="020B0604020202020204" charset="0"/>
                <a:ea typeface="Open Sans" panose="020B0604020202020204" charset="0"/>
                <a:cs typeface="Open Sans" panose="020B0604020202020204" charset="0"/>
              </a:rPr>
              <a:t>est plus simple de localiser, isoler et corriger les bugs ou de mettre à jour des fonctionnalités spécifiques sans affecter l'ensemble du système</a:t>
            </a:r>
            <a:r>
              <a:rPr lang="en-US" dirty="0" smtClean="0">
                <a:solidFill>
                  <a:schemeClr val="bg1"/>
                </a:solidFill>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b="1" dirty="0">
                <a:solidFill>
                  <a:schemeClr val="bg1"/>
                </a:solidFill>
                <a:latin typeface="Open Sans" panose="020B0604020202020204" charset="0"/>
                <a:ea typeface="Open Sans" panose="020B0604020202020204" charset="0"/>
                <a:cs typeface="Open Sans" panose="020B0604020202020204" charset="0"/>
              </a:rPr>
              <a:t>Collaboration Simplifiée </a:t>
            </a:r>
            <a:r>
              <a:rPr lang="en-US" dirty="0">
                <a:solidFill>
                  <a:schemeClr val="bg1"/>
                </a:solidFill>
                <a:latin typeface="Open Sans" panose="020B0604020202020204" charset="0"/>
                <a:ea typeface="Open Sans" panose="020B0604020202020204" charset="0"/>
                <a:cs typeface="Open Sans" panose="020B0604020202020204" charset="0"/>
              </a:rPr>
              <a:t>: </a:t>
            </a:r>
            <a:r>
              <a:rPr lang="en-US" dirty="0" smtClean="0">
                <a:solidFill>
                  <a:schemeClr val="bg1"/>
                </a:solidFill>
                <a:latin typeface="Open Sans" panose="020B0604020202020204" charset="0"/>
                <a:ea typeface="Open Sans" panose="020B0604020202020204" charset="0"/>
                <a:cs typeface="Open Sans" panose="020B0604020202020204" charset="0"/>
              </a:rPr>
              <a:t>Il facilite </a:t>
            </a:r>
            <a:r>
              <a:rPr lang="en-US" dirty="0">
                <a:solidFill>
                  <a:schemeClr val="bg1"/>
                </a:solidFill>
                <a:latin typeface="Open Sans" panose="020B0604020202020204" charset="0"/>
                <a:ea typeface="Open Sans" panose="020B0604020202020204" charset="0"/>
                <a:cs typeface="Open Sans" panose="020B0604020202020204" charset="0"/>
              </a:rPr>
              <a:t>la collaboration en permettant à différents développeurs de travailler sur des parties spécifiques sans interférer avec le travail des autres.</a:t>
            </a:r>
          </a:p>
          <a:p>
            <a:pPr marL="285750" indent="-285750">
              <a:buFont typeface="Arial" panose="020B0604020202020204" pitchFamily="34" charset="0"/>
              <a:buChar char="•"/>
            </a:pPr>
            <a:endParaRPr lang="en-US" dirty="0">
              <a:solidFill>
                <a:schemeClr val="bg1"/>
              </a:solidFill>
              <a:latin typeface="Open Sans" panose="020B0604020202020204" charset="0"/>
              <a:ea typeface="Open Sans" panose="020B0604020202020204" charset="0"/>
              <a:cs typeface="Open Sans" panose="020B0604020202020204" charset="0"/>
            </a:endParaRPr>
          </a:p>
        </p:txBody>
      </p:sp>
      <p:sp>
        <p:nvSpPr>
          <p:cNvPr id="616" name="Google Shape;616;p4"/>
          <p:cNvSpPr txBox="1">
            <a:spLocks noGrp="1"/>
          </p:cNvSpPr>
          <p:nvPr>
            <p:ph type="title"/>
          </p:nvPr>
        </p:nvSpPr>
        <p:spPr>
          <a:xfrm>
            <a:off x="1590258" y="295456"/>
            <a:ext cx="7717500" cy="704100"/>
          </a:xfrm>
          <a:prstGeom prst="rect">
            <a:avLst/>
          </a:prstGeom>
          <a:noFill/>
          <a:ln>
            <a:noFill/>
          </a:ln>
        </p:spPr>
        <p:txBody>
          <a:bodyPr spcFirstLastPara="1" wrap="square" lIns="91425" tIns="91425" rIns="91425" bIns="91425" anchor="t" anchorCtr="0">
            <a:noAutofit/>
          </a:bodyPr>
          <a:lstStyle/>
          <a:p>
            <a:pPr marL="0" lvl="0" indent="0"/>
            <a:r>
              <a:rPr lang="en-US" sz="2800" dirty="0"/>
              <a:t>Séparation des responsabilités</a:t>
            </a:r>
          </a:p>
        </p:txBody>
      </p:sp>
      <p:sp>
        <p:nvSpPr>
          <p:cNvPr id="5" name="Google Shape;529;p2"/>
          <p:cNvSpPr/>
          <p:nvPr/>
        </p:nvSpPr>
        <p:spPr>
          <a:xfrm>
            <a:off x="65722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533;p2"/>
          <p:cNvSpPr txBox="1">
            <a:spLocks/>
          </p:cNvSpPr>
          <p:nvPr/>
        </p:nvSpPr>
        <p:spPr>
          <a:xfrm flipH="1">
            <a:off x="515690" y="175022"/>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01</a:t>
            </a:r>
            <a:endParaRPr lang="en" sz="2800" dirty="0">
              <a:solidFill>
                <a:schemeClr val="tx2"/>
              </a:solidFill>
            </a:endParaRPr>
          </a:p>
        </p:txBody>
      </p:sp>
      <p:sp>
        <p:nvSpPr>
          <p:cNvPr id="8" name="Rectangle 7"/>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03</a:t>
            </a:r>
            <a:endParaRPr lang="en-US" sz="1300" dirty="0">
              <a:solidFill>
                <a:srgbClr val="000000"/>
              </a:solidFill>
            </a:endParaRPr>
          </a:p>
        </p:txBody>
      </p:sp>
      <p:sp>
        <p:nvSpPr>
          <p:cNvPr id="11" name="Rectangle 10"/>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Principes de conception</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
          <p:cNvSpPr/>
          <p:nvPr/>
        </p:nvSpPr>
        <p:spPr>
          <a:xfrm>
            <a:off x="657225" y="1253001"/>
            <a:ext cx="7848146" cy="3231358"/>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lvl="0">
              <a:buSzPts val="1400"/>
            </a:pPr>
            <a:r>
              <a:rPr lang="fr-FR" sz="1400" i="0" u="none" strike="noStrike" cap="none" dirty="0" smtClean="0">
                <a:solidFill>
                  <a:schemeClr val="bg1"/>
                </a:solidFill>
                <a:latin typeface="Open Sans" panose="020B0604020202020204" charset="0"/>
                <a:ea typeface="Open Sans" panose="020B0604020202020204" charset="0"/>
                <a:cs typeface="Open Sans" panose="020B0604020202020204" charset="0"/>
                <a:sym typeface="Arial"/>
              </a:rPr>
              <a:t>En peut prendre le patron MVC comme exemple de </a:t>
            </a:r>
            <a:r>
              <a:rPr lang="en-US" dirty="0">
                <a:solidFill>
                  <a:schemeClr val="bg1"/>
                </a:solidFill>
                <a:latin typeface="Open Sans" panose="020B0604020202020204" charset="0"/>
                <a:ea typeface="Open Sans" panose="020B0604020202020204" charset="0"/>
                <a:cs typeface="Open Sans" panose="020B0604020202020204" charset="0"/>
              </a:rPr>
              <a:t>séparation des </a:t>
            </a:r>
            <a:r>
              <a:rPr lang="en-US" dirty="0" smtClean="0">
                <a:solidFill>
                  <a:schemeClr val="bg1"/>
                </a:solidFill>
                <a:latin typeface="Open Sans" panose="020B0604020202020204" charset="0"/>
                <a:ea typeface="Open Sans" panose="020B0604020202020204" charset="0"/>
                <a:cs typeface="Open Sans" panose="020B0604020202020204" charset="0"/>
              </a:rPr>
              <a:t>responsabilités :</a:t>
            </a:r>
          </a:p>
          <a:p>
            <a:pPr lvl="0">
              <a:buSzPts val="1400"/>
            </a:pPr>
            <a:endParaRPr lang="en-US" dirty="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smtClean="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smtClean="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smtClean="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smtClean="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smtClean="0">
              <a:solidFill>
                <a:schemeClr val="bg1"/>
              </a:solidFill>
              <a:latin typeface="Open Sans" panose="020B0604020202020204" charset="0"/>
              <a:ea typeface="Open Sans" panose="020B0604020202020204" charset="0"/>
              <a:cs typeface="Open Sans" panose="020B0604020202020204" charset="0"/>
            </a:endParaRPr>
          </a:p>
          <a:p>
            <a:pPr lvl="0">
              <a:buSzPts val="1400"/>
            </a:pPr>
            <a:endParaRPr lang="en-US" dirty="0">
              <a:solidFill>
                <a:schemeClr val="bg1"/>
              </a:solidFill>
              <a:latin typeface="Open Sans" panose="020B0604020202020204" charset="0"/>
              <a:ea typeface="Open Sans" panose="020B0604020202020204" charset="0"/>
              <a:cs typeface="Open Sans" panose="020B0604020202020204" charset="0"/>
            </a:endParaRPr>
          </a:p>
          <a:p>
            <a:pPr lvl="0">
              <a:buSzPts val="1400"/>
            </a:pPr>
            <a:r>
              <a:rPr lang="en-US" dirty="0" smtClean="0">
                <a:solidFill>
                  <a:schemeClr val="bg1"/>
                </a:solidFill>
                <a:latin typeface="Open Sans" panose="020B0604020202020204" charset="0"/>
                <a:ea typeface="Open Sans" panose="020B0604020202020204" charset="0"/>
                <a:cs typeface="Open Sans" panose="020B0604020202020204" charset="0"/>
              </a:rPr>
              <a:t> </a:t>
            </a:r>
            <a:endParaRPr sz="1400" i="0" u="none" strike="noStrike" cap="none" dirty="0">
              <a:solidFill>
                <a:schemeClr val="bg1"/>
              </a:solidFill>
              <a:latin typeface="Open Sans" panose="020B0604020202020204" charset="0"/>
              <a:ea typeface="Open Sans" panose="020B0604020202020204" charset="0"/>
              <a:cs typeface="Open Sans" panose="020B0604020202020204" charset="0"/>
              <a:sym typeface="Arial"/>
            </a:endParaRPr>
          </a:p>
        </p:txBody>
      </p:sp>
      <p:sp>
        <p:nvSpPr>
          <p:cNvPr id="616" name="Google Shape;616;p4"/>
          <p:cNvSpPr txBox="1">
            <a:spLocks noGrp="1"/>
          </p:cNvSpPr>
          <p:nvPr>
            <p:ph type="title"/>
          </p:nvPr>
        </p:nvSpPr>
        <p:spPr>
          <a:xfrm>
            <a:off x="1590258" y="295456"/>
            <a:ext cx="7717500" cy="704100"/>
          </a:xfrm>
          <a:prstGeom prst="rect">
            <a:avLst/>
          </a:prstGeom>
          <a:noFill/>
          <a:ln>
            <a:noFill/>
          </a:ln>
        </p:spPr>
        <p:txBody>
          <a:bodyPr spcFirstLastPara="1" wrap="square" lIns="91425" tIns="91425" rIns="91425" bIns="91425" anchor="t" anchorCtr="0">
            <a:noAutofit/>
          </a:bodyPr>
          <a:lstStyle/>
          <a:p>
            <a:pPr lvl="0">
              <a:buSzPts val="2400"/>
            </a:pPr>
            <a:r>
              <a:rPr lang="en-US" sz="2800" dirty="0"/>
              <a:t>Séparation des responsabilités</a:t>
            </a:r>
          </a:p>
        </p:txBody>
      </p:sp>
      <p:sp>
        <p:nvSpPr>
          <p:cNvPr id="5" name="Google Shape;529;p2"/>
          <p:cNvSpPr/>
          <p:nvPr/>
        </p:nvSpPr>
        <p:spPr>
          <a:xfrm>
            <a:off x="65722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533;p2"/>
          <p:cNvSpPr txBox="1">
            <a:spLocks/>
          </p:cNvSpPr>
          <p:nvPr/>
        </p:nvSpPr>
        <p:spPr>
          <a:xfrm flipH="1">
            <a:off x="515690" y="175022"/>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01</a:t>
            </a:r>
            <a:endParaRPr lang="en" sz="2800" dirty="0">
              <a:solidFill>
                <a:schemeClr val="tx2"/>
              </a:solidFill>
            </a:endParaRPr>
          </a:p>
        </p:txBody>
      </p:sp>
      <p:sp>
        <p:nvSpPr>
          <p:cNvPr id="8" name="Rectangle 7"/>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04</a:t>
            </a:r>
            <a:endParaRPr lang="en-US" sz="1300" dirty="0">
              <a:solidFill>
                <a:srgbClr val="000000"/>
              </a:solidFill>
            </a:endParaRPr>
          </a:p>
        </p:txBody>
      </p:sp>
      <p:sp>
        <p:nvSpPr>
          <p:cNvPr id="10" name="Rectangle 9"/>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Principes de conception</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123" y="1772506"/>
            <a:ext cx="6002349" cy="2711853"/>
          </a:xfrm>
          <a:prstGeom prst="rect">
            <a:avLst/>
          </a:prstGeom>
        </p:spPr>
      </p:pic>
    </p:spTree>
    <p:extLst>
      <p:ext uri="{BB962C8B-B14F-4D97-AF65-F5344CB8AC3E}">
        <p14:creationId xmlns:p14="http://schemas.microsoft.com/office/powerpoint/2010/main" val="284140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5" name="Google Shape;616;p4"/>
          <p:cNvSpPr txBox="1">
            <a:spLocks/>
          </p:cNvSpPr>
          <p:nvPr/>
        </p:nvSpPr>
        <p:spPr>
          <a:xfrm>
            <a:off x="1601688" y="295456"/>
            <a:ext cx="5602000"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marL="0" lvl="0" indent="0"/>
            <a:r>
              <a:rPr lang="en-US" sz="2800" dirty="0" smtClean="0"/>
              <a:t>La réutilisation</a:t>
            </a:r>
            <a:endParaRPr lang="en-US" sz="2800" dirty="0"/>
          </a:p>
          <a:p>
            <a:r>
              <a:rPr lang="en-US" sz="2800" dirty="0" smtClean="0"/>
              <a:t/>
            </a:r>
            <a:br>
              <a:rPr lang="en-US" sz="2800" dirty="0" smtClean="0"/>
            </a:br>
            <a:endParaRPr lang="en-US" sz="2800" dirty="0"/>
          </a:p>
        </p:txBody>
      </p:sp>
      <p:sp>
        <p:nvSpPr>
          <p:cNvPr id="6"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02</a:t>
            </a:r>
            <a:endParaRPr lang="en" sz="2800" dirty="0">
              <a:solidFill>
                <a:schemeClr val="tx2"/>
              </a:solidFill>
            </a:endParaRPr>
          </a:p>
        </p:txBody>
      </p:sp>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Principes de conception</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05</a:t>
            </a:r>
            <a:endParaRPr lang="en-US" sz="1300" dirty="0">
              <a:solidFill>
                <a:srgbClr val="000000"/>
              </a:solidFill>
            </a:endParaRPr>
          </a:p>
        </p:txBody>
      </p:sp>
      <p:sp>
        <p:nvSpPr>
          <p:cNvPr id="20" name="Google Shape;615;p4"/>
          <p:cNvSpPr/>
          <p:nvPr/>
        </p:nvSpPr>
        <p:spPr>
          <a:xfrm>
            <a:off x="668655" y="1225647"/>
            <a:ext cx="7848146" cy="3365309"/>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r>
              <a:rPr lang="en-US" sz="1500" dirty="0">
                <a:solidFill>
                  <a:schemeClr val="bg1"/>
                </a:solidFill>
                <a:latin typeface="Open Sans" panose="020B0604020202020204" charset="0"/>
                <a:ea typeface="Open Sans" panose="020B0604020202020204" charset="0"/>
                <a:cs typeface="Open Sans" panose="020B0604020202020204" charset="0"/>
              </a:rPr>
              <a:t>	La réutilisabilité en développement logiciel fait référence à la capacité de réutiliser des composants, des modules ou des structures de code existants dans différents contextes ou projets, plutôt que de les recréer à partir de zéro. Que ça soit qu’il sagit de votre propre code ou bien d’un code déjà prédéfini comme l’utilisation des bibliothèques externes, des frameworks ... La réutilisation a plusieurs avantages parmi eux :</a:t>
            </a:r>
          </a:p>
          <a:p>
            <a:endParaRPr lang="en-US" sz="1500" dirty="0">
              <a:solidFill>
                <a:schemeClr val="bg1"/>
              </a:solidFill>
              <a:latin typeface="Open Sans" panose="020B0604020202020204" charset="0"/>
              <a:ea typeface="Open Sans" panose="020B0604020202020204" charset="0"/>
              <a:cs typeface="Open Sans" panose="020B0604020202020204" charset="0"/>
            </a:endParaRPr>
          </a:p>
          <a:p>
            <a:pPr marL="171450" indent="-171450">
              <a:buFont typeface="Arial" panose="020B0604020202020204" pitchFamily="34" charset="0"/>
              <a:buChar char="•"/>
            </a:pPr>
            <a:r>
              <a:rPr lang="en-US" sz="1500" b="1" dirty="0">
                <a:solidFill>
                  <a:schemeClr val="bg1"/>
                </a:solidFill>
                <a:latin typeface="Open Sans" panose="020B0604020202020204" charset="0"/>
                <a:ea typeface="Open Sans" panose="020B0604020202020204" charset="0"/>
                <a:cs typeface="Open Sans" panose="020B0604020202020204" charset="0"/>
              </a:rPr>
              <a:t>Économie de Temps : </a:t>
            </a:r>
            <a:r>
              <a:rPr lang="en-US" sz="1500" dirty="0">
                <a:solidFill>
                  <a:schemeClr val="bg1"/>
                </a:solidFill>
                <a:latin typeface="Open Sans" panose="020B0604020202020204" charset="0"/>
                <a:ea typeface="Open Sans" panose="020B0604020202020204" charset="0"/>
                <a:cs typeface="Open Sans" panose="020B0604020202020204" charset="0"/>
              </a:rPr>
              <a:t>Elle</a:t>
            </a:r>
            <a:r>
              <a:rPr lang="en-US" sz="1500" b="1" dirty="0">
                <a:solidFill>
                  <a:schemeClr val="bg1"/>
                </a:solidFill>
                <a:latin typeface="Open Sans" panose="020B0604020202020204" charset="0"/>
                <a:ea typeface="Open Sans" panose="020B0604020202020204" charset="0"/>
                <a:cs typeface="Open Sans" panose="020B0604020202020204" charset="0"/>
              </a:rPr>
              <a:t> </a:t>
            </a:r>
            <a:r>
              <a:rPr lang="en-US" sz="1500" dirty="0">
                <a:solidFill>
                  <a:schemeClr val="bg1"/>
                </a:solidFill>
                <a:latin typeface="Open Sans" panose="020B0604020202020204" charset="0"/>
                <a:ea typeface="Open Sans" panose="020B0604020202020204" charset="0"/>
                <a:cs typeface="Open Sans" panose="020B0604020202020204" charset="0"/>
              </a:rPr>
              <a:t>permet de gagner du temps en évitant de développer des solutions déjà disponibles.</a:t>
            </a:r>
          </a:p>
          <a:p>
            <a:pPr marL="171450" indent="-171450">
              <a:buFont typeface="Arial" panose="020B0604020202020204" pitchFamily="34" charset="0"/>
              <a:buChar char="•"/>
            </a:pPr>
            <a:r>
              <a:rPr lang="en-US" sz="1500" b="1" dirty="0">
                <a:solidFill>
                  <a:schemeClr val="bg1"/>
                </a:solidFill>
                <a:latin typeface="Open Sans" panose="020B0604020202020204" charset="0"/>
                <a:ea typeface="Open Sans" panose="020B0604020202020204" charset="0"/>
                <a:cs typeface="Open Sans" panose="020B0604020202020204" charset="0"/>
              </a:rPr>
              <a:t>Facilite la modification: </a:t>
            </a:r>
            <a:r>
              <a:rPr lang="en-US" sz="1500" dirty="0">
                <a:solidFill>
                  <a:schemeClr val="bg1"/>
                </a:solidFill>
                <a:latin typeface="Open Sans" panose="020B0604020202020204" charset="0"/>
                <a:ea typeface="Open Sans" panose="020B0604020202020204" charset="0"/>
                <a:cs typeface="Open Sans" panose="020B0604020202020204" charset="0"/>
              </a:rPr>
              <a:t>il suffit de faire les modifications sur le composant père et ils s’appliquent automatiquement dans tous les endroits ou ce composant est utilisé</a:t>
            </a:r>
            <a:endParaRPr lang="fr-FR" sz="1500" dirty="0">
              <a:solidFill>
                <a:schemeClr val="bg1"/>
              </a:solidFill>
              <a:latin typeface="Open Sans" panose="020B0604020202020204" charset="0"/>
              <a:ea typeface="Open Sans" panose="020B0604020202020204" charset="0"/>
              <a:cs typeface="Open Sans" panose="020B060402020202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5" name="Google Shape;616;p4"/>
          <p:cNvSpPr txBox="1">
            <a:spLocks/>
          </p:cNvSpPr>
          <p:nvPr/>
        </p:nvSpPr>
        <p:spPr>
          <a:xfrm>
            <a:off x="1601688" y="295456"/>
            <a:ext cx="5602000"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marL="0" lvl="0" indent="0"/>
            <a:r>
              <a:rPr lang="en-US" sz="2800" dirty="0"/>
              <a:t>Encapsulation maximale.</a:t>
            </a:r>
            <a:r>
              <a:rPr lang="en-US" sz="2800" dirty="0" smtClean="0"/>
              <a:t/>
            </a:r>
            <a:br>
              <a:rPr lang="en-US" sz="2800" dirty="0" smtClean="0"/>
            </a:br>
            <a:endParaRPr lang="en-US" sz="2800" dirty="0"/>
          </a:p>
        </p:txBody>
      </p:sp>
      <p:sp>
        <p:nvSpPr>
          <p:cNvPr id="6"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03</a:t>
            </a:r>
            <a:endParaRPr lang="en" sz="2800" dirty="0">
              <a:solidFill>
                <a:schemeClr val="tx2"/>
              </a:solidFill>
            </a:endParaRPr>
          </a:p>
        </p:txBody>
      </p:sp>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Principes de conception</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06</a:t>
            </a:r>
            <a:endParaRPr lang="en-US" sz="1300" dirty="0">
              <a:solidFill>
                <a:srgbClr val="000000"/>
              </a:solidFill>
            </a:endParaRPr>
          </a:p>
        </p:txBody>
      </p:sp>
      <p:sp>
        <p:nvSpPr>
          <p:cNvPr id="20" name="Google Shape;615;p4"/>
          <p:cNvSpPr/>
          <p:nvPr/>
        </p:nvSpPr>
        <p:spPr>
          <a:xfrm>
            <a:off x="727396" y="1419226"/>
            <a:ext cx="7797479" cy="2819400"/>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r>
              <a:rPr lang="en-US" sz="1500" dirty="0" smtClean="0">
                <a:solidFill>
                  <a:schemeClr val="bg1"/>
                </a:solidFill>
                <a:latin typeface="Open Sans" panose="020B0604020202020204" charset="0"/>
                <a:ea typeface="Open Sans" panose="020B0604020202020204" charset="0"/>
                <a:cs typeface="Open Sans" panose="020B0604020202020204" charset="0"/>
              </a:rPr>
              <a:t>	L'encapsulation maximale est un principe de conception qui vise à restreindre et à limiter l'accès aux composants internes d'un objet ou d'un module, tout en exposant uniquement les fonctionnalités nécessaires à l'extérieur. Voici quelques avantages de l'encapsulation maximale :</a:t>
            </a:r>
          </a:p>
          <a:p>
            <a:pPr marL="285750" indent="-285750">
              <a:buFont typeface="Arial" panose="020B0604020202020204" pitchFamily="34" charset="0"/>
              <a:buChar char="•"/>
            </a:pPr>
            <a:r>
              <a:rPr lang="en-US" sz="1500" b="1" dirty="0" smtClean="0">
                <a:solidFill>
                  <a:schemeClr val="bg1"/>
                </a:solidFill>
                <a:latin typeface="Open Sans" panose="020B0604020202020204" charset="0"/>
                <a:ea typeface="Open Sans" panose="020B0604020202020204" charset="0"/>
                <a:cs typeface="Open Sans" panose="020B0604020202020204" charset="0"/>
              </a:rPr>
              <a:t>Protection des Données </a:t>
            </a:r>
            <a:r>
              <a:rPr lang="en-US" sz="1500" dirty="0" smtClean="0">
                <a:solidFill>
                  <a:schemeClr val="bg1"/>
                </a:solidFill>
                <a:latin typeface="Open Sans" panose="020B0604020202020204" charset="0"/>
                <a:ea typeface="Open Sans" panose="020B0604020202020204" charset="0"/>
                <a:cs typeface="Open Sans" panose="020B0604020202020204" charset="0"/>
              </a:rPr>
              <a:t>: Elle assure une protection contre les modifications non autorisées ou les altérations accidentelles des données et sécurise les parties sensibles du code.</a:t>
            </a:r>
          </a:p>
          <a:p>
            <a:pPr marL="285750" indent="-285750">
              <a:buFont typeface="Arial" panose="020B0604020202020204" pitchFamily="34" charset="0"/>
              <a:buChar char="•"/>
            </a:pPr>
            <a:r>
              <a:rPr lang="en-US" sz="1500" b="1" dirty="0" smtClean="0">
                <a:solidFill>
                  <a:schemeClr val="bg1"/>
                </a:solidFill>
                <a:latin typeface="Open Sans" panose="020B0604020202020204" charset="0"/>
                <a:ea typeface="Open Sans" panose="020B0604020202020204" charset="0"/>
                <a:cs typeface="Open Sans" panose="020B0604020202020204" charset="0"/>
              </a:rPr>
              <a:t>Contrôle de l'Accès </a:t>
            </a:r>
            <a:r>
              <a:rPr lang="en-US" sz="1500" dirty="0" smtClean="0">
                <a:solidFill>
                  <a:schemeClr val="bg1"/>
                </a:solidFill>
                <a:latin typeface="Open Sans" panose="020B0604020202020204" charset="0"/>
                <a:ea typeface="Open Sans" panose="020B0604020202020204" charset="0"/>
                <a:cs typeface="Open Sans" panose="020B0604020202020204" charset="0"/>
              </a:rPr>
              <a:t>: Elle permet de contrôler quelles parties du code peuvent interagir avec certaines fonctionnalités ou données.</a:t>
            </a:r>
            <a:r>
              <a:rPr lang="en-US" sz="1500" dirty="0" smtClean="0"/>
              <a:t/>
            </a:r>
            <a:br>
              <a:rPr lang="en-US" sz="1500" dirty="0" smtClean="0"/>
            </a:br>
            <a:endParaRPr sz="1500" b="0" i="0" u="none" strike="noStrike" cap="none" dirty="0">
              <a:solidFill>
                <a:schemeClr val="bg1"/>
              </a:solidFill>
              <a:latin typeface="Open Sans" panose="020B0604020202020204" charset="0"/>
              <a:ea typeface="Open Sans" panose="020B0604020202020204" charset="0"/>
              <a:cs typeface="Open Sans" panose="020B0604020202020204" charset="0"/>
              <a:sym typeface="Arial"/>
            </a:endParaRPr>
          </a:p>
        </p:txBody>
      </p:sp>
    </p:spTree>
    <p:extLst>
      <p:ext uri="{BB962C8B-B14F-4D97-AF65-F5344CB8AC3E}">
        <p14:creationId xmlns:p14="http://schemas.microsoft.com/office/powerpoint/2010/main" val="374621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Principes de conception</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07</a:t>
            </a:r>
            <a:endParaRPr lang="en-US" sz="1300" dirty="0">
              <a:solidFill>
                <a:srgbClr val="000000"/>
              </a:solidFill>
            </a:endParaRPr>
          </a:p>
        </p:txBody>
      </p:sp>
      <p:sp>
        <p:nvSpPr>
          <p:cNvPr id="14" name="Google Shape;616;p4"/>
          <p:cNvSpPr txBox="1">
            <a:spLocks/>
          </p:cNvSpPr>
          <p:nvPr/>
        </p:nvSpPr>
        <p:spPr>
          <a:xfrm>
            <a:off x="1601688" y="295456"/>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2800" dirty="0"/>
              <a:t>Dry, </a:t>
            </a:r>
            <a:r>
              <a:rPr lang="en-US" sz="2800" dirty="0" smtClean="0"/>
              <a:t>kiss</a:t>
            </a:r>
            <a:r>
              <a:rPr lang="en-US" sz="2800" dirty="0"/>
              <a:t>, yagni.</a:t>
            </a:r>
          </a:p>
        </p:txBody>
      </p:sp>
      <p:sp>
        <p:nvSpPr>
          <p:cNvPr id="15"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04</a:t>
            </a:r>
            <a:endParaRPr lang="en" sz="2800" dirty="0">
              <a:solidFill>
                <a:schemeClr val="tx2"/>
              </a:solidFill>
            </a:endParaRPr>
          </a:p>
        </p:txBody>
      </p:sp>
      <p:sp>
        <p:nvSpPr>
          <p:cNvPr id="13" name="Google Shape;615;p4"/>
          <p:cNvSpPr/>
          <p:nvPr/>
        </p:nvSpPr>
        <p:spPr>
          <a:xfrm>
            <a:off x="657225" y="1400175"/>
            <a:ext cx="7848146" cy="3390458"/>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r>
              <a:rPr lang="en-US" dirty="0" smtClean="0">
                <a:solidFill>
                  <a:schemeClr val="bg1"/>
                </a:solidFill>
                <a:latin typeface="Open Sans"/>
                <a:ea typeface="Open Sans"/>
                <a:cs typeface="Open Sans"/>
                <a:sym typeface="Open Sans"/>
              </a:rPr>
              <a:t>	Il encourage à </a:t>
            </a:r>
            <a:r>
              <a:rPr lang="en-US" dirty="0">
                <a:solidFill>
                  <a:schemeClr val="bg1"/>
                </a:solidFill>
                <a:latin typeface="Open Sans"/>
                <a:ea typeface="Open Sans"/>
                <a:cs typeface="Open Sans"/>
                <a:sym typeface="Open Sans"/>
              </a:rPr>
              <a:t>éviter la répétition de code dans un système informatique. L'idée fondamentale derrière le DRY est que chaque pièce d'information ou de logique devrait être représentée de manière unifiée et unique à travers un système</a:t>
            </a:r>
            <a:r>
              <a:rPr lang="en-US" dirty="0" smtClean="0">
                <a:solidFill>
                  <a:schemeClr val="bg1"/>
                </a:solidFill>
                <a:latin typeface="Open Sans"/>
                <a:ea typeface="Open Sans"/>
                <a:cs typeface="Open Sans"/>
                <a:sym typeface="Open Sans"/>
              </a:rPr>
              <a:t>.</a:t>
            </a:r>
          </a:p>
          <a:p>
            <a:endParaRPr lang="en-US" dirty="0">
              <a:solidFill>
                <a:schemeClr val="bg1"/>
              </a:solidFill>
              <a:latin typeface="Open Sans"/>
              <a:ea typeface="Open Sans"/>
              <a:cs typeface="Open Sans"/>
              <a:sym typeface="Open Sans"/>
            </a:endParaRPr>
          </a:p>
          <a:p>
            <a:endParaRPr lang="fr-FR" dirty="0" smtClean="0">
              <a:solidFill>
                <a:schemeClr val="bg1"/>
              </a:solidFill>
              <a:latin typeface="Open Sans"/>
              <a:ea typeface="Open Sans"/>
              <a:cs typeface="Open Sans"/>
              <a:sym typeface="Open Sans"/>
            </a:endParaRPr>
          </a:p>
          <a:p>
            <a:endParaRPr lang="fr-FR" dirty="0">
              <a:solidFill>
                <a:schemeClr val="bg1"/>
              </a:solidFill>
              <a:latin typeface="Open Sans"/>
              <a:ea typeface="Open Sans"/>
              <a:cs typeface="Open Sans"/>
              <a:sym typeface="Open Sans"/>
            </a:endParaRPr>
          </a:p>
          <a:p>
            <a:endParaRPr lang="fr-FR" dirty="0" smtClean="0">
              <a:solidFill>
                <a:schemeClr val="bg1"/>
              </a:solidFill>
              <a:latin typeface="Open Sans"/>
              <a:ea typeface="Open Sans"/>
              <a:cs typeface="Open Sans"/>
              <a:sym typeface="Open Sans"/>
            </a:endParaRPr>
          </a:p>
          <a:p>
            <a:endParaRPr lang="fr-FR" dirty="0">
              <a:solidFill>
                <a:schemeClr val="bg1"/>
              </a:solidFill>
              <a:latin typeface="Open Sans"/>
              <a:ea typeface="Open Sans"/>
              <a:cs typeface="Open Sans"/>
              <a:sym typeface="Open Sans"/>
            </a:endParaRPr>
          </a:p>
          <a:p>
            <a:endParaRPr lang="fr-FR" dirty="0" smtClean="0">
              <a:solidFill>
                <a:schemeClr val="bg1"/>
              </a:solidFill>
              <a:latin typeface="Open Sans"/>
              <a:ea typeface="Open Sans"/>
              <a:cs typeface="Open Sans"/>
              <a:sym typeface="Open Sans"/>
            </a:endParaRPr>
          </a:p>
          <a:p>
            <a:endParaRPr lang="fr-FR" dirty="0">
              <a:solidFill>
                <a:schemeClr val="bg1"/>
              </a:solidFill>
              <a:latin typeface="Open Sans"/>
              <a:ea typeface="Open Sans"/>
              <a:cs typeface="Open Sans"/>
              <a:sym typeface="Open Sans"/>
            </a:endParaRPr>
          </a:p>
          <a:p>
            <a:endParaRPr lang="fr-FR" dirty="0" smtClean="0">
              <a:solidFill>
                <a:schemeClr val="bg1"/>
              </a:solidFill>
              <a:latin typeface="Open Sans"/>
              <a:ea typeface="Open Sans"/>
              <a:cs typeface="Open Sans"/>
              <a:sym typeface="Open Sans"/>
            </a:endParaRPr>
          </a:p>
          <a:p>
            <a:endParaRPr lang="fr-FR" dirty="0">
              <a:solidFill>
                <a:schemeClr val="bg1"/>
              </a:solidFill>
              <a:latin typeface="Open Sans"/>
              <a:ea typeface="Open Sans"/>
              <a:cs typeface="Open Sans"/>
              <a:sym typeface="Open Sans"/>
            </a:endParaRPr>
          </a:p>
          <a:p>
            <a:endParaRPr lang="fr-FR" dirty="0" smtClean="0">
              <a:solidFill>
                <a:schemeClr val="bg1"/>
              </a:solidFill>
              <a:latin typeface="Open Sans"/>
              <a:ea typeface="Open Sans"/>
              <a:cs typeface="Open Sans"/>
              <a:sym typeface="Open Sans"/>
            </a:endParaRPr>
          </a:p>
          <a:p>
            <a:endParaRPr lang="en-US" dirty="0">
              <a:solidFill>
                <a:schemeClr val="bg1"/>
              </a:solidFill>
              <a:latin typeface="Open Sans"/>
              <a:ea typeface="Open Sans"/>
              <a:cs typeface="Open Sans"/>
              <a:sym typeface="Open Sans"/>
            </a:endParaRPr>
          </a:p>
        </p:txBody>
      </p:sp>
      <p:sp>
        <p:nvSpPr>
          <p:cNvPr id="11" name="Google Shape;616;p4"/>
          <p:cNvSpPr txBox="1">
            <a:spLocks/>
          </p:cNvSpPr>
          <p:nvPr/>
        </p:nvSpPr>
        <p:spPr>
          <a:xfrm>
            <a:off x="1626018" y="946727"/>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1600" dirty="0" smtClean="0">
                <a:solidFill>
                  <a:srgbClr val="FF0000"/>
                </a:solidFill>
              </a:rPr>
              <a:t>1.</a:t>
            </a:r>
            <a:r>
              <a:rPr lang="en-US" sz="1600" dirty="0" smtClean="0"/>
              <a:t> </a:t>
            </a:r>
            <a:r>
              <a:rPr lang="en-US" sz="1600" b="0" u="sng" dirty="0" smtClean="0"/>
              <a:t>Dry (Don’t repeat yourself)</a:t>
            </a:r>
            <a:endParaRPr lang="en-US" sz="1600" u="sng"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87" y="2462188"/>
            <a:ext cx="3410953" cy="20910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251" y="2429178"/>
            <a:ext cx="3121372" cy="2216726"/>
          </a:xfrm>
          <a:prstGeom prst="rect">
            <a:avLst/>
          </a:prstGeom>
        </p:spPr>
      </p:pic>
      <p:sp>
        <p:nvSpPr>
          <p:cNvPr id="12" name="Google Shape;616;p4"/>
          <p:cNvSpPr txBox="1">
            <a:spLocks/>
          </p:cNvSpPr>
          <p:nvPr/>
        </p:nvSpPr>
        <p:spPr>
          <a:xfrm>
            <a:off x="4344888" y="3167437"/>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2800" dirty="0" smtClean="0"/>
              <a:t>VS</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Principes de conception</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08</a:t>
            </a:r>
            <a:endParaRPr lang="en-US" sz="1300" dirty="0">
              <a:solidFill>
                <a:srgbClr val="000000"/>
              </a:solidFill>
            </a:endParaRPr>
          </a:p>
        </p:txBody>
      </p:sp>
      <p:sp>
        <p:nvSpPr>
          <p:cNvPr id="14" name="Google Shape;616;p4"/>
          <p:cNvSpPr txBox="1">
            <a:spLocks/>
          </p:cNvSpPr>
          <p:nvPr/>
        </p:nvSpPr>
        <p:spPr>
          <a:xfrm>
            <a:off x="1601688" y="295456"/>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2800" dirty="0"/>
              <a:t>Dry, </a:t>
            </a:r>
            <a:r>
              <a:rPr lang="en-US" sz="2800" dirty="0" smtClean="0"/>
              <a:t>kiss</a:t>
            </a:r>
            <a:r>
              <a:rPr lang="en-US" sz="2800" dirty="0"/>
              <a:t>, yagni.</a:t>
            </a:r>
          </a:p>
        </p:txBody>
      </p:sp>
      <p:sp>
        <p:nvSpPr>
          <p:cNvPr id="15"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04</a:t>
            </a:r>
            <a:endParaRPr lang="en" sz="2800" dirty="0">
              <a:solidFill>
                <a:schemeClr val="tx2"/>
              </a:solidFill>
            </a:endParaRPr>
          </a:p>
        </p:txBody>
      </p:sp>
      <p:sp>
        <p:nvSpPr>
          <p:cNvPr id="13" name="Google Shape;615;p4"/>
          <p:cNvSpPr/>
          <p:nvPr/>
        </p:nvSpPr>
        <p:spPr>
          <a:xfrm>
            <a:off x="668655" y="2121409"/>
            <a:ext cx="7848146" cy="1600199"/>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r>
              <a:rPr lang="en-US" sz="1500" dirty="0">
                <a:solidFill>
                  <a:schemeClr val="bg1"/>
                </a:solidFill>
                <a:latin typeface="Open Sans" panose="020B0604020202020204" charset="0"/>
                <a:ea typeface="Open Sans" panose="020B0604020202020204" charset="0"/>
                <a:cs typeface="Open Sans" panose="020B0604020202020204" charset="0"/>
              </a:rPr>
              <a:t>	</a:t>
            </a:r>
            <a:r>
              <a:rPr lang="en-US" sz="1500" dirty="0" smtClean="0">
                <a:solidFill>
                  <a:schemeClr val="bg1"/>
                </a:solidFill>
                <a:latin typeface="Open Sans" panose="020B0604020202020204" charset="0"/>
                <a:ea typeface="Open Sans" panose="020B0604020202020204" charset="0"/>
                <a:cs typeface="Open Sans" panose="020B0604020202020204" charset="0"/>
              </a:rPr>
              <a:t>L'idée </a:t>
            </a:r>
            <a:r>
              <a:rPr lang="en-US" sz="1500" dirty="0">
                <a:solidFill>
                  <a:schemeClr val="bg1"/>
                </a:solidFill>
                <a:latin typeface="Open Sans" panose="020B0604020202020204" charset="0"/>
                <a:ea typeface="Open Sans" panose="020B0604020202020204" charset="0"/>
                <a:cs typeface="Open Sans" panose="020B0604020202020204" charset="0"/>
              </a:rPr>
              <a:t>fondamentale derrière KISS est de préférer des solutions simples et directes plutôt que des solutions complexes qui pourraient être plus difficiles à comprendre, à maintenir ou à étendre. En d'autres termes, la simplicité est valorisée par rapport à la complexité inutile</a:t>
            </a:r>
            <a:r>
              <a:rPr lang="en-US" sz="1500" dirty="0" smtClean="0">
                <a:solidFill>
                  <a:schemeClr val="bg1"/>
                </a:solidFill>
                <a:latin typeface="Open Sans" panose="020B0604020202020204" charset="0"/>
                <a:ea typeface="Open Sans" panose="020B0604020202020204" charset="0"/>
                <a:cs typeface="Open Sans" panose="020B0604020202020204" charset="0"/>
              </a:rPr>
              <a:t>.</a:t>
            </a:r>
            <a:endParaRPr lang="en-US" sz="1500" dirty="0">
              <a:solidFill>
                <a:schemeClr val="bg1"/>
              </a:solidFill>
              <a:latin typeface="Open Sans" panose="020B0604020202020204" charset="0"/>
              <a:ea typeface="Open Sans" panose="020B0604020202020204" charset="0"/>
              <a:cs typeface="Open Sans" panose="020B0604020202020204" charset="0"/>
              <a:sym typeface="Open Sans"/>
            </a:endParaRPr>
          </a:p>
        </p:txBody>
      </p:sp>
      <p:sp>
        <p:nvSpPr>
          <p:cNvPr id="11" name="Google Shape;616;p4"/>
          <p:cNvSpPr txBox="1">
            <a:spLocks/>
          </p:cNvSpPr>
          <p:nvPr/>
        </p:nvSpPr>
        <p:spPr>
          <a:xfrm>
            <a:off x="1613420" y="934620"/>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1600" dirty="0" smtClean="0">
                <a:solidFill>
                  <a:srgbClr val="FF0000"/>
                </a:solidFill>
              </a:rPr>
              <a:t>2.</a:t>
            </a:r>
            <a:r>
              <a:rPr lang="en-US" sz="1600" dirty="0" smtClean="0"/>
              <a:t> </a:t>
            </a:r>
            <a:r>
              <a:rPr lang="en-US" sz="1600" b="0" u="sng" dirty="0" smtClean="0"/>
              <a:t>kiss(Keep </a:t>
            </a:r>
            <a:r>
              <a:rPr lang="en-US" sz="1600" b="0" u="sng" dirty="0"/>
              <a:t>It Simple, </a:t>
            </a:r>
            <a:r>
              <a:rPr lang="en-US" sz="1600" b="0" u="sng" dirty="0" smtClean="0"/>
              <a:t>Stupid)</a:t>
            </a:r>
            <a:endParaRPr lang="en-US" sz="1600" u="sng" dirty="0"/>
          </a:p>
        </p:txBody>
      </p:sp>
    </p:spTree>
    <p:extLst>
      <p:ext uri="{BB962C8B-B14F-4D97-AF65-F5344CB8AC3E}">
        <p14:creationId xmlns:p14="http://schemas.microsoft.com/office/powerpoint/2010/main" val="2400500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Principes de conception</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09</a:t>
            </a:r>
            <a:endParaRPr lang="en-US" sz="1300" dirty="0">
              <a:solidFill>
                <a:srgbClr val="000000"/>
              </a:solidFill>
            </a:endParaRPr>
          </a:p>
        </p:txBody>
      </p:sp>
      <p:sp>
        <p:nvSpPr>
          <p:cNvPr id="14" name="Google Shape;616;p4"/>
          <p:cNvSpPr txBox="1">
            <a:spLocks/>
          </p:cNvSpPr>
          <p:nvPr/>
        </p:nvSpPr>
        <p:spPr>
          <a:xfrm>
            <a:off x="1601688" y="295456"/>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2800" dirty="0"/>
              <a:t>Dry, </a:t>
            </a:r>
            <a:r>
              <a:rPr lang="en-US" sz="2800" dirty="0" smtClean="0"/>
              <a:t>kiss</a:t>
            </a:r>
            <a:r>
              <a:rPr lang="en-US" sz="2800" dirty="0"/>
              <a:t>, yagni.</a:t>
            </a:r>
          </a:p>
        </p:txBody>
      </p:sp>
      <p:sp>
        <p:nvSpPr>
          <p:cNvPr id="15"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04</a:t>
            </a:r>
            <a:endParaRPr lang="en" sz="2800" dirty="0">
              <a:solidFill>
                <a:schemeClr val="tx2"/>
              </a:solidFill>
            </a:endParaRPr>
          </a:p>
        </p:txBody>
      </p:sp>
      <p:sp>
        <p:nvSpPr>
          <p:cNvPr id="13" name="Google Shape;615;p4"/>
          <p:cNvSpPr/>
          <p:nvPr/>
        </p:nvSpPr>
        <p:spPr>
          <a:xfrm>
            <a:off x="668655" y="2076450"/>
            <a:ext cx="7848146" cy="1485900"/>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r>
              <a:rPr lang="en-US" sz="1500" dirty="0" smtClean="0">
                <a:solidFill>
                  <a:schemeClr val="bg1"/>
                </a:solidFill>
                <a:latin typeface="Open Sans" panose="020B0604020202020204" charset="0"/>
                <a:ea typeface="Open Sans" panose="020B0604020202020204" charset="0"/>
                <a:cs typeface="Open Sans" panose="020B0604020202020204" charset="0"/>
              </a:rPr>
              <a:t>	Ce </a:t>
            </a:r>
            <a:r>
              <a:rPr lang="en-US" sz="1500" dirty="0">
                <a:solidFill>
                  <a:schemeClr val="bg1"/>
                </a:solidFill>
                <a:latin typeface="Open Sans" panose="020B0604020202020204" charset="0"/>
                <a:ea typeface="Open Sans" panose="020B0604020202020204" charset="0"/>
                <a:cs typeface="Open Sans" panose="020B0604020202020204" charset="0"/>
              </a:rPr>
              <a:t>principe met l'accent sur le fait qu'il ne faut pas ajouter des fonctionnalités ou des éléments qui ne sont pas nécessaires pour répondre aux exigences actuelles. En d'autres termes, il encourage à éviter l'ajout de fonctionnalités anticipées pour des besoins potentiels futurs mais non confirmés</a:t>
            </a:r>
            <a:r>
              <a:rPr lang="en-US" sz="1500" dirty="0" smtClean="0">
                <a:solidFill>
                  <a:schemeClr val="bg1"/>
                </a:solidFill>
                <a:latin typeface="Open Sans" panose="020B0604020202020204" charset="0"/>
                <a:ea typeface="Open Sans" panose="020B0604020202020204" charset="0"/>
                <a:cs typeface="Open Sans" panose="020B0604020202020204" charset="0"/>
              </a:rPr>
              <a:t>.</a:t>
            </a:r>
            <a:endParaRPr lang="en-US" sz="1500" dirty="0">
              <a:solidFill>
                <a:schemeClr val="bg1"/>
              </a:solidFill>
              <a:latin typeface="Open Sans" panose="020B0604020202020204" charset="0"/>
              <a:ea typeface="Open Sans" panose="020B0604020202020204" charset="0"/>
              <a:cs typeface="Open Sans" panose="020B0604020202020204" charset="0"/>
            </a:endParaRPr>
          </a:p>
        </p:txBody>
      </p:sp>
      <p:sp>
        <p:nvSpPr>
          <p:cNvPr id="11" name="Google Shape;616;p4"/>
          <p:cNvSpPr txBox="1">
            <a:spLocks/>
          </p:cNvSpPr>
          <p:nvPr/>
        </p:nvSpPr>
        <p:spPr>
          <a:xfrm>
            <a:off x="1613420" y="934620"/>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1600" dirty="0" smtClean="0">
                <a:solidFill>
                  <a:srgbClr val="FF0000"/>
                </a:solidFill>
              </a:rPr>
              <a:t>3.</a:t>
            </a:r>
            <a:r>
              <a:rPr lang="en-US" sz="1600" dirty="0" smtClean="0"/>
              <a:t> </a:t>
            </a:r>
            <a:r>
              <a:rPr lang="en-US" sz="1600" b="0" u="sng" dirty="0" smtClean="0"/>
              <a:t>yagni(You </a:t>
            </a:r>
            <a:r>
              <a:rPr lang="en-US" sz="1600" b="0" u="sng" dirty="0"/>
              <a:t>Ain't Gonna Need It)</a:t>
            </a:r>
            <a:endParaRPr lang="en-US" sz="1600" u="sng" dirty="0"/>
          </a:p>
        </p:txBody>
      </p:sp>
    </p:spTree>
    <p:extLst>
      <p:ext uri="{BB962C8B-B14F-4D97-AF65-F5344CB8AC3E}">
        <p14:creationId xmlns:p14="http://schemas.microsoft.com/office/powerpoint/2010/main" val="2990579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Alcoholism Treatment Drugs Breakthrough by Slidesgo">
  <a:themeElements>
    <a:clrScheme name="Simple Light">
      <a:dk1>
        <a:srgbClr val="F8F6FF"/>
      </a:dk1>
      <a:lt1>
        <a:srgbClr val="1D0D8D"/>
      </a:lt1>
      <a:dk2>
        <a:srgbClr val="F46F25"/>
      </a:dk2>
      <a:lt2>
        <a:srgbClr val="FC462D"/>
      </a:lt2>
      <a:accent1>
        <a:srgbClr val="EFEEFC"/>
      </a:accent1>
      <a:accent2>
        <a:srgbClr val="9BA6E9"/>
      </a:accent2>
      <a:accent3>
        <a:srgbClr val="FFFFFF"/>
      </a:accent3>
      <a:accent4>
        <a:srgbClr val="F7D238"/>
      </a:accent4>
      <a:accent5>
        <a:srgbClr val="FFFFFF"/>
      </a:accent5>
      <a:accent6>
        <a:srgbClr val="FFFFFF"/>
      </a:accent6>
      <a:hlink>
        <a:srgbClr val="1D0D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4052</TotalTime>
  <Words>183</Words>
  <Application>Microsoft Office PowerPoint</Application>
  <PresentationFormat>On-screen Show (16:9)</PresentationFormat>
  <Paragraphs>95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Open Sans</vt:lpstr>
      <vt:lpstr>Arial</vt:lpstr>
      <vt:lpstr>Inconsolata</vt:lpstr>
      <vt:lpstr>Alcoholism Treatment Drugs Breakthrough by Slidesgo</vt:lpstr>
      <vt:lpstr>Les Principes de conception (Design principle)</vt:lpstr>
      <vt:lpstr>Plan de cours</vt:lpstr>
      <vt:lpstr>Séparation des responsabilités</vt:lpstr>
      <vt:lpstr>Séparation des responsabilités</vt:lpstr>
      <vt:lpstr>PowerPoint Presentation</vt:lpstr>
      <vt:lpstr>PowerPoint Presentation</vt:lpstr>
      <vt:lpstr>PowerPoint Presentation</vt:lpstr>
      <vt:lpstr>PowerPoint Presentation</vt:lpstr>
      <vt:lpstr>PowerPoint Presentation</vt:lpstr>
      <vt:lpstr>MERCI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Conception d’une application Web pour la création des CV</dc:title>
  <dc:creator>Administrator</dc:creator>
  <cp:lastModifiedBy>Windows User</cp:lastModifiedBy>
  <cp:revision>104</cp:revision>
  <dcterms:modified xsi:type="dcterms:W3CDTF">2023-11-27T15:58:20Z</dcterms:modified>
</cp:coreProperties>
</file>