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8"/>
  </p:notesMasterIdLst>
  <p:sldIdLst>
    <p:sldId id="261" r:id="rId2"/>
    <p:sldId id="257" r:id="rId3"/>
    <p:sldId id="256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4343"/>
    <a:srgbClr val="D6C0AA"/>
    <a:srgbClr val="F0E8E0"/>
    <a:srgbClr val="F7F3EF"/>
    <a:srgbClr val="FAF9F8"/>
    <a:srgbClr val="FFFFFF"/>
    <a:srgbClr val="F5F0EB"/>
    <a:srgbClr val="C4A484"/>
    <a:srgbClr val="EBE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3C7BC-57C0-4144-A5EF-647359B2B05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925A5-4825-4CB6-B7CC-E007B6D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0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925A5-4825-4CB6-B7CC-E007B6DE0D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1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4FEA-1942-FEBD-C4B0-CDE081877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5D5CE-611C-C0E9-7736-E4F88D695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8869-CDDE-42D9-1D07-621C4208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0E0-71ED-49A1-890A-BA16111C1DB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E7122-A2BF-7B79-8FC0-A3E24952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C129-3CB4-90C4-E837-D77D2154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FB69-52ED-4A1F-A301-78325FA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0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A079-1095-B11E-6C76-50602753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29B8F-FB70-9D23-6A7D-E64E08F9C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86F8-2ABE-9DE5-58FC-BB20B659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0E0-71ED-49A1-890A-BA16111C1DB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2303-574C-4B3F-ECBC-D4145E87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92CB-C8B2-3EDF-7616-6F201D47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FB69-52ED-4A1F-A301-78325FA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5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D9C19-1C35-A189-A980-EEA4D5EC3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43ACE-8D4F-D40D-17BD-FD98DD057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79D9-10BA-C830-1783-5AB1EDBB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0E0-71ED-49A1-890A-BA16111C1DB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0640-3867-0F79-BCBE-D5570B14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11485-EA9A-C765-A8D5-5BF6D37C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FB69-52ED-4A1F-A301-78325FA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01CF-D2CA-3CE3-6921-F96BAC7A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751C3-05AD-25F3-7626-3FD48422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9DA8-DFD6-4A96-E0F2-D44B0415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0E0-71ED-49A1-890A-BA16111C1DB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4B50-A369-445B-AB31-1D790C1D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4FBA-E779-CB0D-5F57-06B52040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FB69-52ED-4A1F-A301-78325FA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3CCE-41C6-2710-CA20-6806FA7E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8FADF-C616-B545-5F57-CA126279C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DB6D6-925B-E6B1-185A-D822F1EA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0E0-71ED-49A1-890A-BA16111C1DB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B1F1-F986-45D9-7EA2-B2455C9C2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4D429-94FF-68CB-307D-D20B9478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FB69-52ED-4A1F-A301-78325FA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2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18B4-D4AD-802E-673E-59215DDD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0335-D5CA-C92F-85D1-36F508EF8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BEE95-5A67-B7EA-8BCD-27733E7D8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7AFD-B76D-E0F9-24BA-9ECD9C94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0E0-71ED-49A1-890A-BA16111C1DB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1B3BD-B300-CA62-1D7C-FE4C724B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A49DC-BB6A-58FB-E9FB-5EBFF0EA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FB69-52ED-4A1F-A301-78325FA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6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A3D5-94DD-3F82-9BFC-333BC263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45414-242B-A317-747B-54529B90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A4A92-3545-41C3-A3E6-226536555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E7B3A-C736-DE01-2A42-4150EC646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E7547-332F-19D0-E819-BB0C3678B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AE586-220C-9F59-FCA3-1834F254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0E0-71ED-49A1-890A-BA16111C1DB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22F8B-C093-31BA-92BC-5BB4039E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86548-7524-2B8F-B9E3-0F50C778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FB69-52ED-4A1F-A301-78325FA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6DA2-07A5-23D3-9803-BDAD1695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6902F-C45A-FBF3-EA4A-43290E90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0E0-71ED-49A1-890A-BA16111C1DB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42641-2768-A0F3-E0B9-EAF92B73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0A22A-7F00-E21B-70A2-9CB13459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FB69-52ED-4A1F-A301-78325FA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2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BDBF3-2B64-733B-D873-FC1D544B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0E0-71ED-49A1-890A-BA16111C1DB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61C28-466D-7389-3B76-7D149E44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5801-8406-0D6C-C654-4B89263C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FB69-52ED-4A1F-A301-78325FA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4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6A33-A8D7-8F7A-0CEC-02FCF46E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3433-B706-6230-539B-74556966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58802-52F9-2097-C0B0-6A48BDBE6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2739B-3FB7-2664-3103-DD4B0F85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0E0-71ED-49A1-890A-BA16111C1DB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3114-37A0-3590-2DE2-9D8EB401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9D46A-5772-3F86-020A-18433F13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FB69-52ED-4A1F-A301-78325FA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DA4B-F3B9-22FA-564D-6E0E9450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6D7C3-A38F-4BD2-7F9D-760FBC604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5D2C3-D567-F9DC-FF48-A8A3BE475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32497-93CA-8682-F0E1-65941FBC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0E0-71ED-49A1-890A-BA16111C1DB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E9691-EC56-4BE1-925E-DA79089F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E8B88-80CE-D22D-9180-93810867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FB69-52ED-4A1F-A301-78325FA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0BE11-C7A5-640B-F1E8-0DBF3E90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011F-31E8-1FC2-67A8-DC62B3657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BAAD-4E73-BBB2-447B-8F5C65CAD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5510E0-71ED-49A1-890A-BA16111C1DB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D290A-5332-8465-67DF-347DE42E8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FA1A-CEFE-0B76-187D-CF324D088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CFB69-52ED-4A1F-A301-78325FA41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0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E8E0"/>
            </a:gs>
            <a:gs pos="78000">
              <a:srgbClr val="D6C0A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6F7ED7-EC1A-C6E1-E096-47900EBB05C2}"/>
              </a:ext>
            </a:extLst>
          </p:cNvPr>
          <p:cNvSpPr txBox="1"/>
          <p:nvPr/>
        </p:nvSpPr>
        <p:spPr>
          <a:xfrm>
            <a:off x="3200400" y="365760"/>
            <a:ext cx="478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E241D-411C-2F3B-53D6-9D7FE8D6B92D}"/>
              </a:ext>
            </a:extLst>
          </p:cNvPr>
          <p:cNvSpPr txBox="1"/>
          <p:nvPr/>
        </p:nvSpPr>
        <p:spPr>
          <a:xfrm>
            <a:off x="3355755" y="963142"/>
            <a:ext cx="70198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Over the past six months, The Café Shop has gathered a rich dataset of customer transaction records, capturing detailed information on products sold, purchase timings, and customer behavior patterns.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report aims to uncover actionable insights to support strategic decisions focused on increasing the café’s overall profitability by identifying opportunities hidden within this data.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core challenge is to understand what drives sales, and how to align operations and offerings with customer demand.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By the end of this report, you would expect to: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Gain a clear view of high and low-performing products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Understand customer segments and their purchasing trends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Discover peak and off-peak business hours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Receive practical, data-backed recommendations to boost revenue and customer satisfaction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analysis turns raw transactions into actionable insights that support smarter, profit-focused decision-making.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045F9-C5A3-1FCB-3CE4-4729637CDFA3}"/>
              </a:ext>
            </a:extLst>
          </p:cNvPr>
          <p:cNvSpPr/>
          <p:nvPr/>
        </p:nvSpPr>
        <p:spPr>
          <a:xfrm>
            <a:off x="0" y="0"/>
            <a:ext cx="2373746" cy="6857999"/>
          </a:xfrm>
          <a:prstGeom prst="rect">
            <a:avLst/>
          </a:prstGeom>
          <a:gradFill flip="none" rotWithShape="1">
            <a:gsLst>
              <a:gs pos="0">
                <a:srgbClr val="D6C0AA"/>
              </a:gs>
              <a:gs pos="66000">
                <a:srgbClr val="854343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A0B9D0D-6495-F0B9-4F6D-148823A9F59C}"/>
              </a:ext>
            </a:extLst>
          </p:cNvPr>
          <p:cNvSpPr/>
          <p:nvPr/>
        </p:nvSpPr>
        <p:spPr>
          <a:xfrm rot="5400000">
            <a:off x="2080436" y="688072"/>
            <a:ext cx="1215384" cy="628764"/>
          </a:xfrm>
          <a:prstGeom prst="triangle">
            <a:avLst/>
          </a:prstGeom>
          <a:solidFill>
            <a:srgbClr val="8543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E3D2A-9FF4-FB3B-0C27-5837D19268EA}"/>
              </a:ext>
            </a:extLst>
          </p:cNvPr>
          <p:cNvSpPr txBox="1"/>
          <p:nvPr/>
        </p:nvSpPr>
        <p:spPr>
          <a:xfrm>
            <a:off x="73891" y="1009981"/>
            <a:ext cx="2170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Data-Driven Analysis to Boost The Café Shop Revenue</a:t>
            </a:r>
          </a:p>
        </p:txBody>
      </p:sp>
      <p:pic>
        <p:nvPicPr>
          <p:cNvPr id="12" name="Picture 11" descr="A white cup with smoke&#10;&#10;AI-generated content may be incorrect.">
            <a:extLst>
              <a:ext uri="{FF2B5EF4-FFF2-40B4-BE49-F238E27FC236}">
                <a16:creationId xmlns:a16="http://schemas.microsoft.com/office/drawing/2014/main" id="{54BF6B31-B781-9F01-B7D7-9F8AF80E2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4" y="4761780"/>
            <a:ext cx="1570658" cy="1618496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6EF57D-B8D1-3423-D2C3-70858A1360AE}"/>
              </a:ext>
            </a:extLst>
          </p:cNvPr>
          <p:cNvSpPr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>
            <a:solidFill>
              <a:srgbClr val="8543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7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E8E0"/>
            </a:gs>
            <a:gs pos="78000">
              <a:srgbClr val="D6C0A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C8F963-556A-87FF-3419-946C0001F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23781"/>
              </p:ext>
            </p:extLst>
          </p:nvPr>
        </p:nvGraphicFramePr>
        <p:xfrm>
          <a:off x="7987003" y="2378538"/>
          <a:ext cx="1536700" cy="3232785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247449063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</a:rPr>
                        <a:t> Product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43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12316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Bakery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3033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Branded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30982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Coffee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78947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Coffee beans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99261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Drinking Chocolate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243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Flavours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77725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Loose Tea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80257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Packaged Chocolate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219267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Tea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17979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903AF41-1A77-54D3-A391-7A79ED51D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42007"/>
              </p:ext>
            </p:extLst>
          </p:nvPr>
        </p:nvGraphicFramePr>
        <p:xfrm>
          <a:off x="7987003" y="960349"/>
          <a:ext cx="1536700" cy="1317401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3002137009"/>
                    </a:ext>
                  </a:extLst>
                </a:gridCol>
              </a:tblGrid>
              <a:tr h="3668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</a:rPr>
                        <a:t> Store Locations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43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04201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Astoria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9586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Hell's Kitchen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11666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Lower Manhattan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5343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2E7CE22-B86C-1B4D-BAB6-1DAD4DD7D5AB}"/>
              </a:ext>
            </a:extLst>
          </p:cNvPr>
          <p:cNvSpPr txBox="1"/>
          <p:nvPr/>
        </p:nvSpPr>
        <p:spPr>
          <a:xfrm>
            <a:off x="640080" y="365760"/>
            <a:ext cx="63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Café Shop Snapshot: Business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3115E-D68F-F6E2-D300-1CCC97EE6780}"/>
              </a:ext>
            </a:extLst>
          </p:cNvPr>
          <p:cNvSpPr txBox="1"/>
          <p:nvPr/>
        </p:nvSpPr>
        <p:spPr>
          <a:xfrm>
            <a:off x="786384" y="892035"/>
            <a:ext cx="702259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Café Shop operates three physical branches, with no website or online ordering system, all transactions are conducted offline, in-store.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Over the past six months, the café has collected a dataset of 50K randomly sampled transactions from each branch, providing a strong basis for understanding sales activity and customer behavior across its locations.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Key information about the data 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Transactions are anonymous, no data is available about whether the purchaser was an employee, a regular customer, or a walk-in.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café operates daily from 6:00 AM to 8:00 PM, covering both morning and evening traffic patterns.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5CBA3-B506-479A-8812-37CC7BD91105}"/>
              </a:ext>
            </a:extLst>
          </p:cNvPr>
          <p:cNvSpPr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>
            <a:solidFill>
              <a:srgbClr val="8543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9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E8E0"/>
            </a:gs>
            <a:gs pos="78000">
              <a:srgbClr val="D6C0A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3AE3D80-EA54-161A-4026-93F9102F257D}"/>
              </a:ext>
            </a:extLst>
          </p:cNvPr>
          <p:cNvSpPr/>
          <p:nvPr/>
        </p:nvSpPr>
        <p:spPr>
          <a:xfrm>
            <a:off x="1030860" y="1291721"/>
            <a:ext cx="327423" cy="1865312"/>
          </a:xfrm>
          <a:prstGeom prst="rect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chemeClr val="accent6"/>
              </a:gs>
            </a:gsLst>
            <a:lin ang="16200000" scaled="0"/>
            <a:tileRect/>
          </a:gradFill>
          <a:ln w="3175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 Narrow" panose="02110004020202020204"/>
              <a:ea typeface="+mn-ea"/>
              <a:cs typeface="+mn-cs"/>
            </a:endParaRP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275CA337-ECF0-26B1-C216-CE603FE2757C}"/>
              </a:ext>
            </a:extLst>
          </p:cNvPr>
          <p:cNvSpPr txBox="1"/>
          <p:nvPr/>
        </p:nvSpPr>
        <p:spPr>
          <a:xfrm>
            <a:off x="786384" y="1060889"/>
            <a:ext cx="929308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Highest Value</a:t>
            </a: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808293A7-945D-4B84-AA59-D62ED184FF3B}"/>
              </a:ext>
            </a:extLst>
          </p:cNvPr>
          <p:cNvSpPr txBox="1"/>
          <p:nvPr/>
        </p:nvSpPr>
        <p:spPr>
          <a:xfrm>
            <a:off x="786384" y="3163823"/>
            <a:ext cx="929308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Lowest Value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D25D94-28B6-F200-8A19-285EED57A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18304"/>
              </p:ext>
            </p:extLst>
          </p:nvPr>
        </p:nvGraphicFramePr>
        <p:xfrm>
          <a:off x="6603540" y="1083340"/>
          <a:ext cx="4825999" cy="2286000"/>
        </p:xfrm>
        <a:graphic>
          <a:graphicData uri="http://schemas.openxmlformats.org/drawingml/2006/table">
            <a:tbl>
              <a:tblPr/>
              <a:tblGrid>
                <a:gridCol w="1321405">
                  <a:extLst>
                    <a:ext uri="{9D8B030D-6E8A-4147-A177-3AD203B41FA5}">
                      <a16:colId xmlns:a16="http://schemas.microsoft.com/office/drawing/2014/main" val="1810423732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1729455691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269257288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1544520859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2370037206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2409073162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2070547741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</a:rPr>
                        <a:t> Monthly Purchases Amount by Store Location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43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0892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378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Store Location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Jan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Jun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05488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Astoria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6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B1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A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8463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Hell's Kitchen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6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D4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B24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5323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Lower Manhattan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8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6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4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B04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A9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976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F4B62AD-B2EC-B708-BB52-E0BE7E9F5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07465"/>
              </p:ext>
            </p:extLst>
          </p:nvPr>
        </p:nvGraphicFramePr>
        <p:xfrm>
          <a:off x="1641804" y="1083340"/>
          <a:ext cx="4825999" cy="2286000"/>
        </p:xfrm>
        <a:graphic>
          <a:graphicData uri="http://schemas.openxmlformats.org/drawingml/2006/table">
            <a:tbl>
              <a:tblPr/>
              <a:tblGrid>
                <a:gridCol w="1321405">
                  <a:extLst>
                    <a:ext uri="{9D8B030D-6E8A-4147-A177-3AD203B41FA5}">
                      <a16:colId xmlns:a16="http://schemas.microsoft.com/office/drawing/2014/main" val="1335294006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62995432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2693048763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2999213495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2128063785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1092488326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1375457752"/>
                    </a:ext>
                  </a:extLst>
                </a:gridCol>
              </a:tblGrid>
              <a:tr h="3810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</a:rPr>
                        <a:t> Monthly Sales by Store Location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43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445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540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Store Location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Jan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Feb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Apr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Jun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14348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Astoria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6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B44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AD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3267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Hell's Kitchen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5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4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34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78754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Lower Manhattan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7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B65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AE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305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9BD4F6-8503-A73F-7498-51B9E1C08107}"/>
              </a:ext>
            </a:extLst>
          </p:cNvPr>
          <p:cNvSpPr txBox="1"/>
          <p:nvPr/>
        </p:nvSpPr>
        <p:spPr>
          <a:xfrm>
            <a:off x="640080" y="365760"/>
            <a:ext cx="63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Monthly Sales Performance by Branch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D3D8A-F1DF-CA28-A620-7D2B69A02770}"/>
              </a:ext>
            </a:extLst>
          </p:cNvPr>
          <p:cNvSpPr txBox="1"/>
          <p:nvPr/>
        </p:nvSpPr>
        <p:spPr>
          <a:xfrm>
            <a:off x="786384" y="3600172"/>
            <a:ext cx="7022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heatmap table displays the sales trends over time for each branch, revealing an increase in both sales, and purchase amount across all branches from January to June, indicating a steady growth in the café’s sales performance.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6C01C4-20B2-4563-51A6-1CB1C763A264}"/>
              </a:ext>
            </a:extLst>
          </p:cNvPr>
          <p:cNvSpPr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>
            <a:solidFill>
              <a:srgbClr val="8543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4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E8E0"/>
            </a:gs>
            <a:gs pos="78000">
              <a:srgbClr val="D6C0A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92412B-897A-4074-3356-40236A978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43751"/>
              </p:ext>
            </p:extLst>
          </p:nvPr>
        </p:nvGraphicFramePr>
        <p:xfrm>
          <a:off x="1571328" y="970724"/>
          <a:ext cx="10109193" cy="3168650"/>
        </p:xfrm>
        <a:graphic>
          <a:graphicData uri="http://schemas.openxmlformats.org/drawingml/2006/table">
            <a:tbl>
              <a:tblPr/>
              <a:tblGrid>
                <a:gridCol w="1349808">
                  <a:extLst>
                    <a:ext uri="{9D8B030D-6E8A-4147-A177-3AD203B41FA5}">
                      <a16:colId xmlns:a16="http://schemas.microsoft.com/office/drawing/2014/main" val="3694494310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844196475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10434472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2804935461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3827015114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1235178822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3774269311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357529620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2003184493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2313976726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2953233389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2210476027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3777983229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1712616602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104668846"/>
                    </a:ext>
                  </a:extLst>
                </a:gridCol>
                <a:gridCol w="583959">
                  <a:extLst>
                    <a:ext uri="{9D8B030D-6E8A-4147-A177-3AD203B41FA5}">
                      <a16:colId xmlns:a16="http://schemas.microsoft.com/office/drawing/2014/main" val="2282984136"/>
                    </a:ext>
                  </a:extLst>
                </a:gridCol>
              </a:tblGrid>
              <a:tr h="316865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</a:rPr>
                        <a:t>Hourly Sales by Months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43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05134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Hours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87548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 AM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 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4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62288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Jan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A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1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AD3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A8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AC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D49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9A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7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7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8A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8A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E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7943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Feb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A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C0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B04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AE3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A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59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9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5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6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9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E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4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04488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1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AD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AF4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A93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D4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9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8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D6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F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3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01076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Apr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C4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1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AC3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7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7A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E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C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05067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May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A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1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AE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AD3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B3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D3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9A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8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6A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8A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E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4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582896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Jun</a:t>
                      </a:r>
                    </a:p>
                  </a:txBody>
                  <a:tcPr marL="857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A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3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B1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AE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A9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8A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7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A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8A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D9A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D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E3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0395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Hourly Average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A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0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AD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AB3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7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6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D7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D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D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3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7499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73AC32A-863C-4D95-9157-602083F09E18}"/>
              </a:ext>
            </a:extLst>
          </p:cNvPr>
          <p:cNvSpPr/>
          <p:nvPr/>
        </p:nvSpPr>
        <p:spPr>
          <a:xfrm>
            <a:off x="903207" y="1269174"/>
            <a:ext cx="327423" cy="2351485"/>
          </a:xfrm>
          <a:prstGeom prst="rect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rgbClr val="4EA72E"/>
              </a:gs>
            </a:gsLst>
            <a:lin ang="16200000" scaled="0"/>
            <a:tileRect/>
          </a:gradFill>
          <a:ln w="3175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 Narrow" panose="02110004020202020204"/>
              <a:ea typeface="+mn-ea"/>
              <a:cs typeface="+mn-cs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B7B25078-2A38-4168-8199-7B5B9642A1E2}"/>
              </a:ext>
            </a:extLst>
          </p:cNvPr>
          <p:cNvSpPr txBox="1"/>
          <p:nvPr/>
        </p:nvSpPr>
        <p:spPr>
          <a:xfrm>
            <a:off x="640080" y="970724"/>
            <a:ext cx="948097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Highest Value</a:t>
            </a:r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1A535BB0-ADDB-4D54-9DF9-842C589BDBF1}"/>
              </a:ext>
            </a:extLst>
          </p:cNvPr>
          <p:cNvSpPr txBox="1"/>
          <p:nvPr/>
        </p:nvSpPr>
        <p:spPr>
          <a:xfrm>
            <a:off x="680559" y="3665108"/>
            <a:ext cx="907618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Lowest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9B553-F85E-70D9-CE8F-8A73D7550BCD}"/>
              </a:ext>
            </a:extLst>
          </p:cNvPr>
          <p:cNvSpPr txBox="1"/>
          <p:nvPr/>
        </p:nvSpPr>
        <p:spPr>
          <a:xfrm>
            <a:off x="640080" y="365760"/>
            <a:ext cx="63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Hourly Sales Performance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D7260-3B9F-344A-B489-A25AAE79DF56}"/>
              </a:ext>
            </a:extLst>
          </p:cNvPr>
          <p:cNvSpPr txBox="1"/>
          <p:nvPr/>
        </p:nvSpPr>
        <p:spPr>
          <a:xfrm>
            <a:off x="786383" y="4240671"/>
            <a:ext cx="1081448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hourly sales heatmap table reveals a strong concentration of revenue between 7:00 AM and 11:00 AM, with this 4-hour window generating approximately 52% of total sales across all months. This indicates a heavy dependence on a short portion of the operating day, highlighting underperformance during the remaining 11 hours.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hourly trend suggests the need to: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Optimize staffing and inventory during peak hours to maintain service quality.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Explore strategies to increase sales during off-peak hours.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Understanding this pattern is essential for improving revenue stability and unlocking additional growth opportunities.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72A963-B404-6FE9-8649-D5F6688D48E8}"/>
              </a:ext>
            </a:extLst>
          </p:cNvPr>
          <p:cNvSpPr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>
            <a:solidFill>
              <a:srgbClr val="8543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E8E0"/>
            </a:gs>
            <a:gs pos="78000">
              <a:srgbClr val="D6C0A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020D82-4A81-4C30-BF7F-E58B1C90F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43519"/>
              </p:ext>
            </p:extLst>
          </p:nvPr>
        </p:nvGraphicFramePr>
        <p:xfrm>
          <a:off x="1157450" y="944189"/>
          <a:ext cx="10515604" cy="3766443"/>
        </p:xfrm>
        <a:graphic>
          <a:graphicData uri="http://schemas.openxmlformats.org/drawingml/2006/table">
            <a:tbl>
              <a:tblPr/>
              <a:tblGrid>
                <a:gridCol w="1249194">
                  <a:extLst>
                    <a:ext uri="{9D8B030D-6E8A-4147-A177-3AD203B41FA5}">
                      <a16:colId xmlns:a16="http://schemas.microsoft.com/office/drawing/2014/main" val="3093494865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2915920106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78232734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1668464023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2543880918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648310439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473156673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2677024560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1398934195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878436882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4090957150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2402827163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1015007584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752760732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3892985853"/>
                    </a:ext>
                  </a:extLst>
                </a:gridCol>
                <a:gridCol w="568663">
                  <a:extLst>
                    <a:ext uri="{9D8B030D-6E8A-4147-A177-3AD203B41FA5}">
                      <a16:colId xmlns:a16="http://schemas.microsoft.com/office/drawing/2014/main" val="2867079830"/>
                    </a:ext>
                  </a:extLst>
                </a:gridCol>
                <a:gridCol w="736465">
                  <a:extLst>
                    <a:ext uri="{9D8B030D-6E8A-4147-A177-3AD203B41FA5}">
                      <a16:colId xmlns:a16="http://schemas.microsoft.com/office/drawing/2014/main" val="3275503759"/>
                    </a:ext>
                  </a:extLst>
                </a:gridCol>
              </a:tblGrid>
              <a:tr h="371139">
                <a:tc gridSpan="17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</a:rPr>
                        <a:t>Hourly Sales by Category Name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43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96893"/>
                  </a:ext>
                </a:extLst>
              </a:tr>
              <a:tr h="30866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Hours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00879"/>
                  </a:ext>
                </a:extLst>
              </a:tr>
              <a:tr h="308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Category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 AM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 AM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 AM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9 AM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 AM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 AM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12 PM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 PM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 PM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 PM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 PM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 PM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 PM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 PM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 PM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Total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A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22781"/>
                  </a:ext>
                </a:extLst>
              </a:tr>
              <a:tr h="308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Coffee</a:t>
                      </a:r>
                    </a:p>
                  </a:txBody>
                  <a:tcPr marL="83506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C06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AE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AD3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E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3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2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2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2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1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D2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8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38.6%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061165"/>
                  </a:ext>
                </a:extLst>
              </a:tr>
              <a:tr h="308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Tea</a:t>
                      </a:r>
                    </a:p>
                  </a:txBody>
                  <a:tcPr marL="83506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D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19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2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2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C26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C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C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0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EB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D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EB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E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2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7C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28.1%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BF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081"/>
                  </a:ext>
                </a:extLst>
              </a:tr>
              <a:tr h="308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Bakery</a:t>
                      </a:r>
                    </a:p>
                  </a:txBody>
                  <a:tcPr marL="83506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8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2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2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E0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E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1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0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0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1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1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5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11.8%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E4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54041"/>
                  </a:ext>
                </a:extLst>
              </a:tr>
              <a:tr h="308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Drinking Chocolate</a:t>
                      </a:r>
                    </a:p>
                  </a:txBody>
                  <a:tcPr marL="83506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5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C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8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0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1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1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1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1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1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F0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4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10.4%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7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257364"/>
                  </a:ext>
                </a:extLst>
              </a:tr>
              <a:tr h="308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Flavours</a:t>
                      </a:r>
                    </a:p>
                  </a:txBody>
                  <a:tcPr marL="83506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A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8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5.7%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22573"/>
                  </a:ext>
                </a:extLst>
              </a:tr>
              <a:tr h="308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Coffee beans</a:t>
                      </a:r>
                    </a:p>
                  </a:txBody>
                  <a:tcPr marL="83506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8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8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1.9%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09323"/>
                  </a:ext>
                </a:extLst>
              </a:tr>
              <a:tr h="308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Loose Tea</a:t>
                      </a:r>
                    </a:p>
                  </a:txBody>
                  <a:tcPr marL="83506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1.6%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535846"/>
                  </a:ext>
                </a:extLst>
              </a:tr>
              <a:tr h="308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Branded</a:t>
                      </a:r>
                    </a:p>
                  </a:txBody>
                  <a:tcPr marL="83506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A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9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9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1.2%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920818"/>
                  </a:ext>
                </a:extLst>
              </a:tr>
              <a:tr h="308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Packaged Chocolate</a:t>
                      </a:r>
                    </a:p>
                  </a:txBody>
                  <a:tcPr marL="83506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C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278" marR="9278" marT="9278" marB="0" anchor="b">
                    <a:lnL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0.6%</a:t>
                      </a:r>
                    </a:p>
                  </a:txBody>
                  <a:tcPr marL="9278" marR="9278" marT="927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DAD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410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5A0B8EE-81FF-40FB-B544-72933F188D80}"/>
              </a:ext>
            </a:extLst>
          </p:cNvPr>
          <p:cNvSpPr/>
          <p:nvPr/>
        </p:nvSpPr>
        <p:spPr>
          <a:xfrm>
            <a:off x="518946" y="1663252"/>
            <a:ext cx="327423" cy="2351485"/>
          </a:xfrm>
          <a:prstGeom prst="rect">
            <a:avLst/>
          </a:prstGeom>
          <a:gradFill flip="none" rotWithShape="1">
            <a:gsLst>
              <a:gs pos="0">
                <a:sysClr val="window" lastClr="FFFFFF"/>
              </a:gs>
              <a:gs pos="100000">
                <a:srgbClr val="4EA72E"/>
              </a:gs>
            </a:gsLst>
            <a:lin ang="16200000" scaled="0"/>
            <a:tileRect/>
          </a:gradFill>
          <a:ln w="3175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ptos Narrow" panose="02110004020202020204"/>
              <a:ea typeface="+mn-ea"/>
              <a:cs typeface="+mn-c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F8173BA-88C6-4F9C-A87C-59B2CC640956}"/>
              </a:ext>
            </a:extLst>
          </p:cNvPr>
          <p:cNvSpPr txBox="1"/>
          <p:nvPr/>
        </p:nvSpPr>
        <p:spPr>
          <a:xfrm>
            <a:off x="255819" y="1364802"/>
            <a:ext cx="930015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Highest Value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0E13BCB-40A3-43B6-8F09-AA5BFCC5DC18}"/>
              </a:ext>
            </a:extLst>
          </p:cNvPr>
          <p:cNvSpPr txBox="1"/>
          <p:nvPr/>
        </p:nvSpPr>
        <p:spPr>
          <a:xfrm>
            <a:off x="296298" y="4059186"/>
            <a:ext cx="889536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Lowest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3A4A4-A730-F5AF-1905-7D3B1C4CF0A7}"/>
              </a:ext>
            </a:extLst>
          </p:cNvPr>
          <p:cNvSpPr txBox="1"/>
          <p:nvPr/>
        </p:nvSpPr>
        <p:spPr>
          <a:xfrm>
            <a:off x="640080" y="365760"/>
            <a:ext cx="63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Hourly Sales Performance by 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D3197-B02C-DBC3-B1F0-6A12937B54CF}"/>
              </a:ext>
            </a:extLst>
          </p:cNvPr>
          <p:cNvSpPr txBox="1"/>
          <p:nvPr/>
        </p:nvSpPr>
        <p:spPr>
          <a:xfrm>
            <a:off x="720827" y="4827396"/>
            <a:ext cx="1078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category sales heatmap table reveals a trend, five main products coffee, tea, bakery items, drinking chocolate, and flavors collectively account for nearly 90% of total sales. These sales are also heavily concentrated between 7:00 AM and 11:00 AM, emphasizing the strong influence of morning consumption on overall revenue.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Gaining insight into these category-level patterns is essential for enhancing both profitability and operational efficiency.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AA4F4-A925-6CD2-DE78-63C354714837}"/>
              </a:ext>
            </a:extLst>
          </p:cNvPr>
          <p:cNvSpPr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>
            <a:solidFill>
              <a:srgbClr val="8543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2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E8E0"/>
            </a:gs>
            <a:gs pos="78000">
              <a:srgbClr val="D6C0A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FF4CA9-B492-F7AB-E7BF-8AB4B1B9081C}"/>
              </a:ext>
            </a:extLst>
          </p:cNvPr>
          <p:cNvSpPr/>
          <p:nvPr/>
        </p:nvSpPr>
        <p:spPr>
          <a:xfrm>
            <a:off x="0" y="0"/>
            <a:ext cx="2549236" cy="6857999"/>
          </a:xfrm>
          <a:prstGeom prst="rect">
            <a:avLst/>
          </a:prstGeom>
          <a:gradFill flip="none" rotWithShape="1">
            <a:gsLst>
              <a:gs pos="0">
                <a:srgbClr val="D6C0AA"/>
              </a:gs>
              <a:gs pos="66000">
                <a:srgbClr val="854343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D3F3F48-321E-6A21-495E-D06FE33CB8EB}"/>
              </a:ext>
            </a:extLst>
          </p:cNvPr>
          <p:cNvSpPr/>
          <p:nvPr/>
        </p:nvSpPr>
        <p:spPr>
          <a:xfrm rot="5400000">
            <a:off x="2255926" y="688072"/>
            <a:ext cx="1215384" cy="628764"/>
          </a:xfrm>
          <a:prstGeom prst="triangle">
            <a:avLst/>
          </a:prstGeom>
          <a:solidFill>
            <a:srgbClr val="8543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A8D7C-1D80-948A-B894-FC2D5558DC28}"/>
              </a:ext>
            </a:extLst>
          </p:cNvPr>
          <p:cNvSpPr txBox="1"/>
          <p:nvPr/>
        </p:nvSpPr>
        <p:spPr>
          <a:xfrm>
            <a:off x="73891" y="856427"/>
            <a:ext cx="2653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Driving Business Growth: </a:t>
            </a:r>
          </a:p>
          <a:p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Data-Driven Strategic Decision Making</a:t>
            </a:r>
          </a:p>
        </p:txBody>
      </p:sp>
      <p:pic>
        <p:nvPicPr>
          <p:cNvPr id="8" name="Picture 7" descr="A white cup with smoke&#10;&#10;AI-generated content may be incorrect.">
            <a:extLst>
              <a:ext uri="{FF2B5EF4-FFF2-40B4-BE49-F238E27FC236}">
                <a16:creationId xmlns:a16="http://schemas.microsoft.com/office/drawing/2014/main" id="{1E1542B5-6E30-D41B-7EB5-B1852F50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9" y="4817199"/>
            <a:ext cx="1570658" cy="161849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5FC08-7AF7-5A58-58C5-0E5A10FEA96A}"/>
              </a:ext>
            </a:extLst>
          </p:cNvPr>
          <p:cNvSpPr txBox="1"/>
          <p:nvPr/>
        </p:nvSpPr>
        <p:spPr>
          <a:xfrm>
            <a:off x="3368221" y="394762"/>
            <a:ext cx="63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 &amp; Suggested 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93A9C-6EBA-2A27-33BB-9A3AE630D7C7}"/>
              </a:ext>
            </a:extLst>
          </p:cNvPr>
          <p:cNvSpPr txBox="1"/>
          <p:nvPr/>
        </p:nvSpPr>
        <p:spPr>
          <a:xfrm>
            <a:off x="3512778" y="963142"/>
            <a:ext cx="701988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Key Takeaways: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Sales and transaction volumes have shown steady growth over the past six months.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Morning hours (7 AM–11 AM) account about 52% of total sales, emphasizing the importance of optimizing peak-hour operations while addressing off-peak periods issues.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top five products coffee, tea, bakery, drinking chocolate, and flavors generate nearly 90% of revenue, indicating a need for targeted inventory and promotional focus.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Recommended Actions: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Enhance staffing and supply chain planning for morning peak hours to sustain service quality and customer satisfaction.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Introduce targeted offers or bundles during slower hours to drive mid-day and evening traffic.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Prioritize inventory and marketing efforts around the top-selling products.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Monitor branch-level trends continuously to identify performance gaps and growth opportunities.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188524-1364-350E-5989-07676563F890}"/>
              </a:ext>
            </a:extLst>
          </p:cNvPr>
          <p:cNvSpPr>
            <a:spLocks/>
          </p:cNvSpPr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>
            <a:solidFill>
              <a:srgbClr val="8543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</TotalTime>
  <Words>1136</Words>
  <Application>Microsoft Office PowerPoint</Application>
  <PresentationFormat>Widescreen</PresentationFormat>
  <Paragraphs>427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Segoe UI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Elgamal</dc:creator>
  <cp:lastModifiedBy>Ali Elgamal</cp:lastModifiedBy>
  <cp:revision>10</cp:revision>
  <dcterms:created xsi:type="dcterms:W3CDTF">2025-07-05T16:41:37Z</dcterms:created>
  <dcterms:modified xsi:type="dcterms:W3CDTF">2025-07-08T14:37:03Z</dcterms:modified>
</cp:coreProperties>
</file>