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5" autoAdjust="0"/>
  </p:normalViewPr>
  <p:slideViewPr>
    <p:cSldViewPr snapToGrid="0">
      <p:cViewPr varScale="1">
        <p:scale>
          <a:sx n="48" d="100"/>
          <a:sy n="48" d="100"/>
        </p:scale>
        <p:origin x="53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85524-9013-4EB2-AAAF-8EE61BAEA04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B2DE-69FE-43AD-B7E9-6B32614D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7B2DE-69FE-43AD-B7E9-6B32614D3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7B2DE-69FE-43AD-B7E9-6B32614D3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6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7B2DE-69FE-43AD-B7E9-6B32614D3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olorful cloud in the sky">
            <a:extLst>
              <a:ext uri="{FF2B5EF4-FFF2-40B4-BE49-F238E27FC236}">
                <a16:creationId xmlns:a16="http://schemas.microsoft.com/office/drawing/2014/main" id="{1590DD20-7A3B-65C6-1EA9-5C92EA9A3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0019" r="-2" b="-2"/>
          <a:stretch/>
        </p:blipFill>
        <p:spPr>
          <a:xfrm>
            <a:off x="-2171" y="7727"/>
            <a:ext cx="12189789" cy="6873457"/>
          </a:xfrm>
          <a:prstGeom prst="rect">
            <a:avLst/>
          </a:prstGeom>
          <a:ln w="12700">
            <a:noFill/>
          </a:ln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loud in the sky&#10;&#10;Description automatically generated">
            <a:extLst>
              <a:ext uri="{FF2B5EF4-FFF2-40B4-BE49-F238E27FC236}">
                <a16:creationId xmlns:a16="http://schemas.microsoft.com/office/drawing/2014/main" id="{B0B22039-38A3-4228-C790-69EAF4278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0019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56FED7-7FC2-5C08-B19A-84797E679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732" y="2777439"/>
            <a:ext cx="7987723" cy="90259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Longest Common Substring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34E4D-EDD8-317A-BB91-6EF8CAC3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73" y="3680033"/>
            <a:ext cx="2882859" cy="400110"/>
          </a:xfrm>
        </p:spPr>
        <p:txBody>
          <a:bodyPr anchor="b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3A97C-FB28-A0A7-681E-E58109E14C9A}"/>
              </a:ext>
            </a:extLst>
          </p:cNvPr>
          <p:cNvSpPr txBox="1"/>
          <p:nvPr/>
        </p:nvSpPr>
        <p:spPr>
          <a:xfrm>
            <a:off x="628148" y="157585"/>
            <a:ext cx="421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  <a:cs typeface="Times New Roman" panose="02020603050405020304" pitchFamily="18" charset="0"/>
              </a:rPr>
              <a:t>Aly Ayman Abdelfattah </a:t>
            </a:r>
            <a:r>
              <a:rPr lang="en-US" sz="2000" dirty="0" err="1">
                <a:latin typeface="Lora" pitchFamily="2" charset="0"/>
                <a:cs typeface="Times New Roman" panose="02020603050405020304" pitchFamily="18" charset="0"/>
              </a:rPr>
              <a:t>Elghayesh</a:t>
            </a:r>
            <a:r>
              <a:rPr lang="en-US" sz="2000" dirty="0">
                <a:latin typeface="Lora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A7830-C378-687D-BAEA-154F7278A991}"/>
              </a:ext>
            </a:extLst>
          </p:cNvPr>
          <p:cNvSpPr txBox="1"/>
          <p:nvPr/>
        </p:nvSpPr>
        <p:spPr>
          <a:xfrm>
            <a:off x="10458554" y="1386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  <a:cs typeface="Times New Roman" panose="02020603050405020304" pitchFamily="18" charset="0"/>
              </a:rPr>
              <a:t>221537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1E8DC-DE14-F51C-A716-2B2902BE5F8E}"/>
              </a:ext>
            </a:extLst>
          </p:cNvPr>
          <p:cNvSpPr txBox="1"/>
          <p:nvPr/>
        </p:nvSpPr>
        <p:spPr>
          <a:xfrm>
            <a:off x="1680218" y="8562942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1D2F9-8A39-8633-81DE-B54CEDD62B1F}"/>
              </a:ext>
            </a:extLst>
          </p:cNvPr>
          <p:cNvSpPr txBox="1"/>
          <p:nvPr/>
        </p:nvSpPr>
        <p:spPr>
          <a:xfrm>
            <a:off x="1680218" y="10132793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49A66-0179-0A4F-83B9-6350D9CCD177}"/>
              </a:ext>
            </a:extLst>
          </p:cNvPr>
          <p:cNvSpPr/>
          <p:nvPr/>
        </p:nvSpPr>
        <p:spPr>
          <a:xfrm>
            <a:off x="4456210" y="8338588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9156A-C241-80D7-60AD-966761CB865F}"/>
              </a:ext>
            </a:extLst>
          </p:cNvPr>
          <p:cNvSpPr/>
          <p:nvPr/>
        </p:nvSpPr>
        <p:spPr>
          <a:xfrm>
            <a:off x="3362110" y="8338588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39457-E4F7-3A6B-5CBC-6AB8EB01D973}"/>
              </a:ext>
            </a:extLst>
          </p:cNvPr>
          <p:cNvSpPr/>
          <p:nvPr/>
        </p:nvSpPr>
        <p:spPr>
          <a:xfrm>
            <a:off x="5547592" y="8338588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7BCFC-75D3-887F-6B09-1E2A186EFD12}"/>
              </a:ext>
            </a:extLst>
          </p:cNvPr>
          <p:cNvSpPr/>
          <p:nvPr/>
        </p:nvSpPr>
        <p:spPr>
          <a:xfrm>
            <a:off x="6638974" y="8338588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6B69F-2544-5F6A-A18B-EB1532E10E0C}"/>
              </a:ext>
            </a:extLst>
          </p:cNvPr>
          <p:cNvSpPr/>
          <p:nvPr/>
        </p:nvSpPr>
        <p:spPr>
          <a:xfrm>
            <a:off x="7730356" y="8338588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h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424EC-ADB8-7655-7F3F-08FCDBF16EAA}"/>
              </a:ext>
            </a:extLst>
          </p:cNvPr>
          <p:cNvSpPr/>
          <p:nvPr/>
        </p:nvSpPr>
        <p:spPr>
          <a:xfrm>
            <a:off x="4456210" y="9979346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3B6F3-EFF1-C70B-EE0B-800301445FF1}"/>
              </a:ext>
            </a:extLst>
          </p:cNvPr>
          <p:cNvSpPr/>
          <p:nvPr/>
        </p:nvSpPr>
        <p:spPr>
          <a:xfrm>
            <a:off x="3362110" y="9979346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68184-DC96-3560-7324-D939CB459167}"/>
              </a:ext>
            </a:extLst>
          </p:cNvPr>
          <p:cNvSpPr/>
          <p:nvPr/>
        </p:nvSpPr>
        <p:spPr>
          <a:xfrm>
            <a:off x="5547592" y="9979346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D5AB4-391D-C641-B875-6D5A9E8F8DD3}"/>
              </a:ext>
            </a:extLst>
          </p:cNvPr>
          <p:cNvSpPr/>
          <p:nvPr/>
        </p:nvSpPr>
        <p:spPr>
          <a:xfrm>
            <a:off x="6638974" y="9979346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3C749-A786-CC09-8BF4-23E52C120715}"/>
              </a:ext>
            </a:extLst>
          </p:cNvPr>
          <p:cNvSpPr/>
          <p:nvPr/>
        </p:nvSpPr>
        <p:spPr>
          <a:xfrm>
            <a:off x="7730356" y="9979346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95B20-126C-0BC1-1B48-BB7EF871255E}"/>
              </a:ext>
            </a:extLst>
          </p:cNvPr>
          <p:cNvSpPr txBox="1"/>
          <p:nvPr/>
        </p:nvSpPr>
        <p:spPr>
          <a:xfrm>
            <a:off x="3474794" y="970379"/>
            <a:ext cx="53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Analysis and Design of Algorithms</a:t>
            </a:r>
            <a:endParaRPr lang="en-US" sz="2400" b="1" dirty="0"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FF0F528-23B8-0D91-A0B5-6DB64EDAB638}"/>
              </a:ext>
            </a:extLst>
          </p:cNvPr>
          <p:cNvSpPr txBox="1">
            <a:spLocks/>
          </p:cNvSpPr>
          <p:nvPr/>
        </p:nvSpPr>
        <p:spPr>
          <a:xfrm>
            <a:off x="871602" y="6646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Longest Common Substring</a:t>
            </a:r>
          </a:p>
        </p:txBody>
      </p:sp>
    </p:spTree>
    <p:extLst>
      <p:ext uri="{BB962C8B-B14F-4D97-AF65-F5344CB8AC3E}">
        <p14:creationId xmlns:p14="http://schemas.microsoft.com/office/powerpoint/2010/main" val="228652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loud in the sky">
            <a:extLst>
              <a:ext uri="{FF2B5EF4-FFF2-40B4-BE49-F238E27FC236}">
                <a16:creationId xmlns:a16="http://schemas.microsoft.com/office/drawing/2014/main" id="{02375951-F5B4-E69C-DF33-80751D76D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0019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82B00-87A8-99E8-99FF-7283B6E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Longest Common Substring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8C83C-83E5-10FD-877C-4307DB42DF7D}"/>
              </a:ext>
            </a:extLst>
          </p:cNvPr>
          <p:cNvSpPr txBox="1"/>
          <p:nvPr/>
        </p:nvSpPr>
        <p:spPr>
          <a:xfrm>
            <a:off x="1680218" y="244773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E9580-2BA0-BFF6-3B07-ED13E59CAA63}"/>
              </a:ext>
            </a:extLst>
          </p:cNvPr>
          <p:cNvSpPr txBox="1"/>
          <p:nvPr/>
        </p:nvSpPr>
        <p:spPr>
          <a:xfrm>
            <a:off x="1680218" y="4017590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52110-C6EE-0150-F2F4-2DB3EEBCD357}"/>
              </a:ext>
            </a:extLst>
          </p:cNvPr>
          <p:cNvSpPr txBox="1"/>
          <p:nvPr/>
        </p:nvSpPr>
        <p:spPr>
          <a:xfrm>
            <a:off x="4101783" y="5368776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</a:rPr>
              <a:t>Longest common substring = </a:t>
            </a:r>
            <a:r>
              <a:rPr lang="en-US" sz="2000" dirty="0" err="1">
                <a:latin typeface="Lora" pitchFamily="2" charset="0"/>
              </a:rPr>
              <a:t>bca</a:t>
            </a:r>
            <a:r>
              <a:rPr lang="en-US" sz="2000" dirty="0">
                <a:latin typeface="Lora" pitchFamily="2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6030F-BAD9-EF0E-F02A-92699E7B0FE4}"/>
              </a:ext>
            </a:extLst>
          </p:cNvPr>
          <p:cNvSpPr/>
          <p:nvPr/>
        </p:nvSpPr>
        <p:spPr>
          <a:xfrm>
            <a:off x="4456210" y="2223385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7E3F4-02CD-C881-3807-D8CF73EE90CA}"/>
              </a:ext>
            </a:extLst>
          </p:cNvPr>
          <p:cNvSpPr/>
          <p:nvPr/>
        </p:nvSpPr>
        <p:spPr>
          <a:xfrm>
            <a:off x="3362110" y="2223385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CAB3E7-2A03-282A-9871-FC55F0C9638E}"/>
              </a:ext>
            </a:extLst>
          </p:cNvPr>
          <p:cNvSpPr/>
          <p:nvPr/>
        </p:nvSpPr>
        <p:spPr>
          <a:xfrm>
            <a:off x="5547592" y="2223385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E5552-0462-E69D-B205-BF2692BFC63E}"/>
              </a:ext>
            </a:extLst>
          </p:cNvPr>
          <p:cNvSpPr/>
          <p:nvPr/>
        </p:nvSpPr>
        <p:spPr>
          <a:xfrm>
            <a:off x="6638974" y="2223385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30437B-6BFA-B90C-D7F0-7872101A28A7}"/>
              </a:ext>
            </a:extLst>
          </p:cNvPr>
          <p:cNvSpPr/>
          <p:nvPr/>
        </p:nvSpPr>
        <p:spPr>
          <a:xfrm>
            <a:off x="7730356" y="2223385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F46B70-1E0C-5532-41A3-C44736672270}"/>
              </a:ext>
            </a:extLst>
          </p:cNvPr>
          <p:cNvSpPr/>
          <p:nvPr/>
        </p:nvSpPr>
        <p:spPr>
          <a:xfrm>
            <a:off x="4456210" y="3864143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4707FC-B3D2-9314-64EA-FB58B80A5697}"/>
              </a:ext>
            </a:extLst>
          </p:cNvPr>
          <p:cNvSpPr/>
          <p:nvPr/>
        </p:nvSpPr>
        <p:spPr>
          <a:xfrm>
            <a:off x="3362110" y="3864143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A5F9C-2A41-5F2C-95C4-9593EB4D7FAE}"/>
              </a:ext>
            </a:extLst>
          </p:cNvPr>
          <p:cNvSpPr/>
          <p:nvPr/>
        </p:nvSpPr>
        <p:spPr>
          <a:xfrm>
            <a:off x="5547592" y="3864143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72353-518C-7C46-89DA-C21532F5665B}"/>
              </a:ext>
            </a:extLst>
          </p:cNvPr>
          <p:cNvSpPr/>
          <p:nvPr/>
        </p:nvSpPr>
        <p:spPr>
          <a:xfrm>
            <a:off x="6638974" y="3864143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3711CD-DCDF-2D09-55BA-72232A3CB442}"/>
              </a:ext>
            </a:extLst>
          </p:cNvPr>
          <p:cNvSpPr/>
          <p:nvPr/>
        </p:nvSpPr>
        <p:spPr>
          <a:xfrm>
            <a:off x="7730356" y="3864143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A59AD-106A-0D6C-BF0A-AFE6F4379234}"/>
              </a:ext>
            </a:extLst>
          </p:cNvPr>
          <p:cNvSpPr txBox="1"/>
          <p:nvPr/>
        </p:nvSpPr>
        <p:spPr>
          <a:xfrm>
            <a:off x="4101783" y="5768886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</a:rPr>
              <a:t>Length = 3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CA532B-D3D6-0D10-D62C-57A45FF604B8}"/>
              </a:ext>
            </a:extLst>
          </p:cNvPr>
          <p:cNvSpPr/>
          <p:nvPr/>
        </p:nvSpPr>
        <p:spPr>
          <a:xfrm>
            <a:off x="4362341" y="1898741"/>
            <a:ext cx="3368015" cy="162121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521B5B-F8E4-2548-CCCA-7B36DF0FDA0B}"/>
              </a:ext>
            </a:extLst>
          </p:cNvPr>
          <p:cNvSpPr/>
          <p:nvPr/>
        </p:nvSpPr>
        <p:spPr>
          <a:xfrm>
            <a:off x="5547592" y="3541706"/>
            <a:ext cx="3368015" cy="162121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2BB409-C482-6706-97B8-1193422A50FB}"/>
              </a:ext>
            </a:extLst>
          </p:cNvPr>
          <p:cNvSpPr/>
          <p:nvPr/>
        </p:nvSpPr>
        <p:spPr>
          <a:xfrm>
            <a:off x="0" y="792008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3C0E038C-B3C5-6577-EA53-78A29A5C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99026"/>
              </p:ext>
            </p:extLst>
          </p:nvPr>
        </p:nvGraphicFramePr>
        <p:xfrm>
          <a:off x="2004750" y="8912327"/>
          <a:ext cx="6684648" cy="45914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4108">
                  <a:extLst>
                    <a:ext uri="{9D8B030D-6E8A-4147-A177-3AD203B41FA5}">
                      <a16:colId xmlns:a16="http://schemas.microsoft.com/office/drawing/2014/main" val="3893421299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701986349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2905441717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779299593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320815873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382078089"/>
                    </a:ext>
                  </a:extLst>
                </a:gridCol>
              </a:tblGrid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2881439336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3411999038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1148442801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3373408219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2447926124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192037086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DFD20BF-CC51-3DF4-232F-B4B8E651F17E}"/>
              </a:ext>
            </a:extLst>
          </p:cNvPr>
          <p:cNvSpPr txBox="1"/>
          <p:nvPr/>
        </p:nvSpPr>
        <p:spPr>
          <a:xfrm>
            <a:off x="2507881" y="84180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A69A3A-2F0F-ACB6-314F-E4414FFE25D8}"/>
              </a:ext>
            </a:extLst>
          </p:cNvPr>
          <p:cNvSpPr txBox="1"/>
          <p:nvPr/>
        </p:nvSpPr>
        <p:spPr>
          <a:xfrm>
            <a:off x="3579597" y="84180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38B0F1-AFEB-50E8-0A6D-0A0D1D9C83AC}"/>
              </a:ext>
            </a:extLst>
          </p:cNvPr>
          <p:cNvSpPr txBox="1"/>
          <p:nvPr/>
        </p:nvSpPr>
        <p:spPr>
          <a:xfrm>
            <a:off x="4703048" y="84159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30421-D305-C15F-8BFF-34D0606F848F}"/>
              </a:ext>
            </a:extLst>
          </p:cNvPr>
          <p:cNvSpPr txBox="1"/>
          <p:nvPr/>
        </p:nvSpPr>
        <p:spPr>
          <a:xfrm>
            <a:off x="5795807" y="84358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C41157-3813-03C1-7E55-8346EB857CA3}"/>
              </a:ext>
            </a:extLst>
          </p:cNvPr>
          <p:cNvSpPr txBox="1"/>
          <p:nvPr/>
        </p:nvSpPr>
        <p:spPr>
          <a:xfrm>
            <a:off x="6888567" y="84552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B7DF14-24C3-93EE-5634-1F722475116C}"/>
              </a:ext>
            </a:extLst>
          </p:cNvPr>
          <p:cNvSpPr txBox="1"/>
          <p:nvPr/>
        </p:nvSpPr>
        <p:spPr>
          <a:xfrm>
            <a:off x="7993329" y="84744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07F27E-1244-998D-463C-4FEFA8AD2279}"/>
              </a:ext>
            </a:extLst>
          </p:cNvPr>
          <p:cNvSpPr txBox="1"/>
          <p:nvPr/>
        </p:nvSpPr>
        <p:spPr>
          <a:xfrm>
            <a:off x="1279696" y="91311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1C8156-96DC-0A88-ED9A-726BC9CDAA12}"/>
              </a:ext>
            </a:extLst>
          </p:cNvPr>
          <p:cNvSpPr txBox="1"/>
          <p:nvPr/>
        </p:nvSpPr>
        <p:spPr>
          <a:xfrm>
            <a:off x="1279964" y="98473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53ACAB-AE62-E103-3DE5-89E19ADE4852}"/>
              </a:ext>
            </a:extLst>
          </p:cNvPr>
          <p:cNvSpPr txBox="1"/>
          <p:nvPr/>
        </p:nvSpPr>
        <p:spPr>
          <a:xfrm>
            <a:off x="1279696" y="106269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0884D5-8B83-CD95-F204-18CDE1D4184F}"/>
              </a:ext>
            </a:extLst>
          </p:cNvPr>
          <p:cNvSpPr txBox="1"/>
          <p:nvPr/>
        </p:nvSpPr>
        <p:spPr>
          <a:xfrm>
            <a:off x="1279696" y="114082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0087E4-F1F2-60BC-31AA-EACD822154F1}"/>
              </a:ext>
            </a:extLst>
          </p:cNvPr>
          <p:cNvSpPr txBox="1"/>
          <p:nvPr/>
        </p:nvSpPr>
        <p:spPr>
          <a:xfrm>
            <a:off x="1279696" y="121877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EA454C-78FB-956F-04A6-8F7469627381}"/>
              </a:ext>
            </a:extLst>
          </p:cNvPr>
          <p:cNvSpPr txBox="1"/>
          <p:nvPr/>
        </p:nvSpPr>
        <p:spPr>
          <a:xfrm>
            <a:off x="1279696" y="129672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224FE6-B137-D6FA-19CA-C97540F70D64}"/>
              </a:ext>
            </a:extLst>
          </p:cNvPr>
          <p:cNvSpPr txBox="1"/>
          <p:nvPr/>
        </p:nvSpPr>
        <p:spPr>
          <a:xfrm>
            <a:off x="1351954" y="7990863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02BC0A-3C88-E926-BA8A-4D6827D9EA3D}"/>
              </a:ext>
            </a:extLst>
          </p:cNvPr>
          <p:cNvSpPr txBox="1"/>
          <p:nvPr/>
        </p:nvSpPr>
        <p:spPr>
          <a:xfrm>
            <a:off x="627273" y="8356951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0EF1C4-54E3-003F-1D99-21BC75F60977}"/>
              </a:ext>
            </a:extLst>
          </p:cNvPr>
          <p:cNvCxnSpPr/>
          <p:nvPr/>
        </p:nvCxnSpPr>
        <p:spPr>
          <a:xfrm flipH="1" flipV="1">
            <a:off x="881299" y="8055150"/>
            <a:ext cx="1123451" cy="86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C8C39CE-2A04-217B-AAAA-362142304B46}"/>
              </a:ext>
            </a:extLst>
          </p:cNvPr>
          <p:cNvSpPr txBox="1"/>
          <p:nvPr/>
        </p:nvSpPr>
        <p:spPr>
          <a:xfrm>
            <a:off x="3563936" y="80255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B8D1C6-D5D3-6947-E3BC-D659BFE00706}"/>
              </a:ext>
            </a:extLst>
          </p:cNvPr>
          <p:cNvSpPr txBox="1"/>
          <p:nvPr/>
        </p:nvSpPr>
        <p:spPr>
          <a:xfrm>
            <a:off x="4690224" y="8025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46535-571B-EA10-0A02-5A6DEB15E682}"/>
              </a:ext>
            </a:extLst>
          </p:cNvPr>
          <p:cNvSpPr txBox="1"/>
          <p:nvPr/>
        </p:nvSpPr>
        <p:spPr>
          <a:xfrm>
            <a:off x="5802851" y="8025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40E91C-4980-12BD-79EB-5DE9114B21F0}"/>
              </a:ext>
            </a:extLst>
          </p:cNvPr>
          <p:cNvSpPr txBox="1"/>
          <p:nvPr/>
        </p:nvSpPr>
        <p:spPr>
          <a:xfrm>
            <a:off x="6899787" y="8046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5BC284-3E4D-8371-9830-BE41C0AE64A5}"/>
              </a:ext>
            </a:extLst>
          </p:cNvPr>
          <p:cNvSpPr txBox="1"/>
          <p:nvPr/>
        </p:nvSpPr>
        <p:spPr>
          <a:xfrm>
            <a:off x="7993329" y="80859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D41BC5-CFF3-9813-792E-DC0CD4CBBB0F}"/>
              </a:ext>
            </a:extLst>
          </p:cNvPr>
          <p:cNvSpPr txBox="1"/>
          <p:nvPr/>
        </p:nvSpPr>
        <p:spPr>
          <a:xfrm>
            <a:off x="703206" y="98473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B7EAE4-EF54-DDF7-52CF-6ED711F0BA6D}"/>
              </a:ext>
            </a:extLst>
          </p:cNvPr>
          <p:cNvSpPr txBox="1"/>
          <p:nvPr/>
        </p:nvSpPr>
        <p:spPr>
          <a:xfrm>
            <a:off x="700209" y="10647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6D1F95-AFCE-9FC4-A677-72B31AFA695F}"/>
              </a:ext>
            </a:extLst>
          </p:cNvPr>
          <p:cNvSpPr txBox="1"/>
          <p:nvPr/>
        </p:nvSpPr>
        <p:spPr>
          <a:xfrm>
            <a:off x="695497" y="114082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E395DE-CDC8-AEFE-0680-5C3A02578F1C}"/>
              </a:ext>
            </a:extLst>
          </p:cNvPr>
          <p:cNvSpPr txBox="1"/>
          <p:nvPr/>
        </p:nvSpPr>
        <p:spPr>
          <a:xfrm>
            <a:off x="711527" y="12187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290DF5-2406-1DD7-DF3D-06AEC440AC08}"/>
              </a:ext>
            </a:extLst>
          </p:cNvPr>
          <p:cNvSpPr txBox="1"/>
          <p:nvPr/>
        </p:nvSpPr>
        <p:spPr>
          <a:xfrm>
            <a:off x="727250" y="129672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0B656A-988B-0395-3314-C29EFE08AEB9}"/>
              </a:ext>
            </a:extLst>
          </p:cNvPr>
          <p:cNvSpPr txBox="1"/>
          <p:nvPr/>
        </p:nvSpPr>
        <p:spPr>
          <a:xfrm>
            <a:off x="8810946" y="9495708"/>
            <a:ext cx="3381054" cy="170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if s1[c] == s2[r]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[r][c] = </a:t>
            </a:r>
            <a:r>
              <a:rPr lang="en-US" dirty="0" err="1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[r-1][c-1] + 1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[r][c] = 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DC8E380-F3DF-499E-B53F-1D7C3AB4BE4D}"/>
              </a:ext>
            </a:extLst>
          </p:cNvPr>
          <p:cNvSpPr/>
          <p:nvPr/>
        </p:nvSpPr>
        <p:spPr>
          <a:xfrm>
            <a:off x="8474914" y="8588954"/>
            <a:ext cx="562416" cy="5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5CC2E1-68B6-9CB6-ACC8-5E918F90C1B8}"/>
              </a:ext>
            </a:extLst>
          </p:cNvPr>
          <p:cNvSpPr txBox="1"/>
          <p:nvPr/>
        </p:nvSpPr>
        <p:spPr>
          <a:xfrm rot="19663934">
            <a:off x="8475450" y="865543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ora" pitchFamily="2" charset="0"/>
              </a:rPr>
              <a:t>arr</a:t>
            </a:r>
            <a:endParaRPr lang="en-US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02C508D-80E1-37A2-B188-78FE0DE03681}"/>
              </a:ext>
            </a:extLst>
          </p:cNvPr>
          <p:cNvSpPr txBox="1"/>
          <p:nvPr/>
        </p:nvSpPr>
        <p:spPr>
          <a:xfrm>
            <a:off x="628148" y="-5759849"/>
            <a:ext cx="421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  <a:cs typeface="Times New Roman" panose="02020603050405020304" pitchFamily="18" charset="0"/>
              </a:rPr>
              <a:t>Aly Ayman Abdelfattah </a:t>
            </a:r>
            <a:r>
              <a:rPr lang="en-US" sz="2000" dirty="0" err="1">
                <a:latin typeface="Lora" pitchFamily="2" charset="0"/>
                <a:cs typeface="Times New Roman" panose="02020603050405020304" pitchFamily="18" charset="0"/>
              </a:rPr>
              <a:t>Elghayesh</a:t>
            </a:r>
            <a:r>
              <a:rPr lang="en-US" sz="2000" dirty="0">
                <a:latin typeface="Lora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163BCE-EA1C-07A3-5BCE-EEB716DCADC9}"/>
              </a:ext>
            </a:extLst>
          </p:cNvPr>
          <p:cNvSpPr txBox="1"/>
          <p:nvPr/>
        </p:nvSpPr>
        <p:spPr>
          <a:xfrm>
            <a:off x="10458554" y="-57787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  <a:cs typeface="Times New Roman" panose="02020603050405020304" pitchFamily="18" charset="0"/>
              </a:rPr>
              <a:t>221537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690A8CC-ACDE-89E2-22E6-A569A2986450}"/>
              </a:ext>
            </a:extLst>
          </p:cNvPr>
          <p:cNvSpPr txBox="1"/>
          <p:nvPr/>
        </p:nvSpPr>
        <p:spPr>
          <a:xfrm>
            <a:off x="3474794" y="-4947055"/>
            <a:ext cx="53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Analysis and Design of Algorithms</a:t>
            </a:r>
            <a:endParaRPr lang="en-US" sz="2400" b="1" dirty="0"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93436E-F2C0-F445-5F9A-3146F2D8A302}"/>
              </a:ext>
            </a:extLst>
          </p:cNvPr>
          <p:cNvSpPr/>
          <p:nvPr/>
        </p:nvSpPr>
        <p:spPr>
          <a:xfrm>
            <a:off x="3136739" y="9690175"/>
            <a:ext cx="5552659" cy="3841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8" grpId="0" animBg="1"/>
      <p:bldP spid="9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4E80A4-06FE-569C-CF6D-9D9598BE6A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CFCD0-3B3F-A776-5AB7-573F1E48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58775"/>
              </p:ext>
            </p:extLst>
          </p:nvPr>
        </p:nvGraphicFramePr>
        <p:xfrm>
          <a:off x="2004750" y="992241"/>
          <a:ext cx="6684648" cy="45914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4108">
                  <a:extLst>
                    <a:ext uri="{9D8B030D-6E8A-4147-A177-3AD203B41FA5}">
                      <a16:colId xmlns:a16="http://schemas.microsoft.com/office/drawing/2014/main" val="3893421299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701986349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2905441717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779299593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320815873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382078089"/>
                    </a:ext>
                  </a:extLst>
                </a:gridCol>
              </a:tblGrid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2881439336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3411999038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1148442801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3373408219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2447926124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1920370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0C8E16-8DC5-B504-6611-466D6BA80929}"/>
              </a:ext>
            </a:extLst>
          </p:cNvPr>
          <p:cNvSpPr txBox="1"/>
          <p:nvPr/>
        </p:nvSpPr>
        <p:spPr>
          <a:xfrm>
            <a:off x="2507881" y="4979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32D2F-3228-17A3-3472-12BDF899474C}"/>
              </a:ext>
            </a:extLst>
          </p:cNvPr>
          <p:cNvSpPr txBox="1"/>
          <p:nvPr/>
        </p:nvSpPr>
        <p:spPr>
          <a:xfrm>
            <a:off x="3579597" y="4979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CC88-9DC5-D21B-7CB6-A2E4971399EF}"/>
              </a:ext>
            </a:extLst>
          </p:cNvPr>
          <p:cNvSpPr txBox="1"/>
          <p:nvPr/>
        </p:nvSpPr>
        <p:spPr>
          <a:xfrm>
            <a:off x="4703048" y="4958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8C89B-BF28-3FA3-2302-683A43186E4D}"/>
              </a:ext>
            </a:extLst>
          </p:cNvPr>
          <p:cNvSpPr txBox="1"/>
          <p:nvPr/>
        </p:nvSpPr>
        <p:spPr>
          <a:xfrm>
            <a:off x="5795807" y="5157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5393E-7A3F-C83B-FAB6-97AC5FF98BAD}"/>
              </a:ext>
            </a:extLst>
          </p:cNvPr>
          <p:cNvSpPr txBox="1"/>
          <p:nvPr/>
        </p:nvSpPr>
        <p:spPr>
          <a:xfrm>
            <a:off x="6888567" y="5351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BDE5E-E8FD-5E63-319F-7227D24B2080}"/>
              </a:ext>
            </a:extLst>
          </p:cNvPr>
          <p:cNvSpPr txBox="1"/>
          <p:nvPr/>
        </p:nvSpPr>
        <p:spPr>
          <a:xfrm>
            <a:off x="7993329" y="55441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1B2BF-6056-2891-710D-D325EBB3BE61}"/>
              </a:ext>
            </a:extLst>
          </p:cNvPr>
          <p:cNvSpPr txBox="1"/>
          <p:nvPr/>
        </p:nvSpPr>
        <p:spPr>
          <a:xfrm>
            <a:off x="1279696" y="12110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ECB0A-D700-284F-0B47-99F07F008FBF}"/>
              </a:ext>
            </a:extLst>
          </p:cNvPr>
          <p:cNvSpPr txBox="1"/>
          <p:nvPr/>
        </p:nvSpPr>
        <p:spPr>
          <a:xfrm>
            <a:off x="1279964" y="19273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8313D-CDE6-D67D-BD43-3998BD1FFAB5}"/>
              </a:ext>
            </a:extLst>
          </p:cNvPr>
          <p:cNvSpPr txBox="1"/>
          <p:nvPr/>
        </p:nvSpPr>
        <p:spPr>
          <a:xfrm>
            <a:off x="1279696" y="27068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4F8A1-C654-BB32-3F07-8CFDEEAEAFFF}"/>
              </a:ext>
            </a:extLst>
          </p:cNvPr>
          <p:cNvSpPr txBox="1"/>
          <p:nvPr/>
        </p:nvSpPr>
        <p:spPr>
          <a:xfrm>
            <a:off x="1279696" y="34881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195C-266B-9443-F5FE-C30BE008B2B2}"/>
              </a:ext>
            </a:extLst>
          </p:cNvPr>
          <p:cNvSpPr txBox="1"/>
          <p:nvPr/>
        </p:nvSpPr>
        <p:spPr>
          <a:xfrm>
            <a:off x="1279696" y="426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214E9-9FD9-4C55-B9A6-66BEEAA40DA7}"/>
              </a:ext>
            </a:extLst>
          </p:cNvPr>
          <p:cNvSpPr txBox="1"/>
          <p:nvPr/>
        </p:nvSpPr>
        <p:spPr>
          <a:xfrm>
            <a:off x="1279696" y="50472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6E4D6-3FCC-7E68-9630-318ED3D25CC4}"/>
              </a:ext>
            </a:extLst>
          </p:cNvPr>
          <p:cNvSpPr txBox="1"/>
          <p:nvPr/>
        </p:nvSpPr>
        <p:spPr>
          <a:xfrm>
            <a:off x="1351954" y="7077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80168-E1BA-C71F-5B22-EF072B009783}"/>
              </a:ext>
            </a:extLst>
          </p:cNvPr>
          <p:cNvSpPr txBox="1"/>
          <p:nvPr/>
        </p:nvSpPr>
        <p:spPr>
          <a:xfrm>
            <a:off x="627273" y="436865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E4A98-751D-4FE0-AAD3-A0F68FF584A3}"/>
              </a:ext>
            </a:extLst>
          </p:cNvPr>
          <p:cNvCxnSpPr/>
          <p:nvPr/>
        </p:nvCxnSpPr>
        <p:spPr>
          <a:xfrm flipH="1" flipV="1">
            <a:off x="881299" y="135064"/>
            <a:ext cx="1123451" cy="86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C8F076-DDEC-09A3-1C08-354C1B85383D}"/>
              </a:ext>
            </a:extLst>
          </p:cNvPr>
          <p:cNvSpPr txBox="1"/>
          <p:nvPr/>
        </p:nvSpPr>
        <p:spPr>
          <a:xfrm>
            <a:off x="3563936" y="1054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238FC-8188-A015-852E-B2FB860685B4}"/>
              </a:ext>
            </a:extLst>
          </p:cNvPr>
          <p:cNvSpPr txBox="1"/>
          <p:nvPr/>
        </p:nvSpPr>
        <p:spPr>
          <a:xfrm>
            <a:off x="4690224" y="10548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FCCCFF-4E41-9265-934A-A9F9B6624748}"/>
              </a:ext>
            </a:extLst>
          </p:cNvPr>
          <p:cNvSpPr txBox="1"/>
          <p:nvPr/>
        </p:nvSpPr>
        <p:spPr>
          <a:xfrm>
            <a:off x="5802851" y="105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27170-6281-C53C-4A2D-EB69B8744016}"/>
              </a:ext>
            </a:extLst>
          </p:cNvPr>
          <p:cNvSpPr txBox="1"/>
          <p:nvPr/>
        </p:nvSpPr>
        <p:spPr>
          <a:xfrm>
            <a:off x="6899787" y="126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89915-837E-C53E-DC8D-4FC44DC8DF1C}"/>
              </a:ext>
            </a:extLst>
          </p:cNvPr>
          <p:cNvSpPr txBox="1"/>
          <p:nvPr/>
        </p:nvSpPr>
        <p:spPr>
          <a:xfrm>
            <a:off x="7993329" y="1658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3BAC5-21FC-5801-206F-2EAA8A6E3360}"/>
              </a:ext>
            </a:extLst>
          </p:cNvPr>
          <p:cNvSpPr txBox="1"/>
          <p:nvPr/>
        </p:nvSpPr>
        <p:spPr>
          <a:xfrm>
            <a:off x="703206" y="19273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2DC9E-44B2-7DD8-0508-44024D6E7350}"/>
              </a:ext>
            </a:extLst>
          </p:cNvPr>
          <p:cNvSpPr txBox="1"/>
          <p:nvPr/>
        </p:nvSpPr>
        <p:spPr>
          <a:xfrm>
            <a:off x="700209" y="2727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4C6AE-7A56-B808-C8C8-66E027E07494}"/>
              </a:ext>
            </a:extLst>
          </p:cNvPr>
          <p:cNvSpPr txBox="1"/>
          <p:nvPr/>
        </p:nvSpPr>
        <p:spPr>
          <a:xfrm>
            <a:off x="695497" y="34881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C281E-31BA-E890-E675-5C99CFAE586C}"/>
              </a:ext>
            </a:extLst>
          </p:cNvPr>
          <p:cNvSpPr txBox="1"/>
          <p:nvPr/>
        </p:nvSpPr>
        <p:spPr>
          <a:xfrm>
            <a:off x="711527" y="4267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E32482-C211-D616-5D0F-D76A87C650CF}"/>
              </a:ext>
            </a:extLst>
          </p:cNvPr>
          <p:cNvSpPr txBox="1"/>
          <p:nvPr/>
        </p:nvSpPr>
        <p:spPr>
          <a:xfrm>
            <a:off x="727250" y="50472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1C7AA-B484-65B1-4FFB-1B852DE8C38E}"/>
              </a:ext>
            </a:extLst>
          </p:cNvPr>
          <p:cNvSpPr/>
          <p:nvPr/>
        </p:nvSpPr>
        <p:spPr>
          <a:xfrm>
            <a:off x="8474914" y="668868"/>
            <a:ext cx="562416" cy="5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844416-DCD1-38D8-D860-24B98FA7C05C}"/>
              </a:ext>
            </a:extLst>
          </p:cNvPr>
          <p:cNvSpPr txBox="1"/>
          <p:nvPr/>
        </p:nvSpPr>
        <p:spPr>
          <a:xfrm rot="19663934">
            <a:off x="8475450" y="73535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ora" pitchFamily="2" charset="0"/>
              </a:rPr>
              <a:t>arr</a:t>
            </a:r>
            <a:endParaRPr lang="en-US" dirty="0">
              <a:solidFill>
                <a:schemeClr val="bg1"/>
              </a:solidFill>
              <a:latin typeface="Lora" pitchFamily="2" charset="0"/>
            </a:endParaRPr>
          </a:p>
        </p:txBody>
      </p:sp>
      <p:pic>
        <p:nvPicPr>
          <p:cNvPr id="41" name="Picture 40" descr="A colorful cloud in the sky">
            <a:extLst>
              <a:ext uri="{FF2B5EF4-FFF2-40B4-BE49-F238E27FC236}">
                <a16:creationId xmlns:a16="http://schemas.microsoft.com/office/drawing/2014/main" id="{E9CAFF92-8411-1209-6B2F-B4746FA8F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019" r="-2" b="-2"/>
          <a:stretch/>
        </p:blipFill>
        <p:spPr>
          <a:xfrm>
            <a:off x="20" y="-8244146"/>
            <a:ext cx="12189789" cy="6873457"/>
          </a:xfrm>
          <a:prstGeom prst="rect">
            <a:avLst/>
          </a:prstGeom>
          <a:ln w="12700">
            <a:noFill/>
          </a:ln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F1B8104D-36DA-47AB-7F2A-E413A6A95933}"/>
              </a:ext>
            </a:extLst>
          </p:cNvPr>
          <p:cNvSpPr txBox="1">
            <a:spLocks/>
          </p:cNvSpPr>
          <p:nvPr/>
        </p:nvSpPr>
        <p:spPr>
          <a:xfrm>
            <a:off x="838200" y="-75126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 is Longest Common Substring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54E0B4-E709-6A7D-09E9-804DE236C85C}"/>
              </a:ext>
            </a:extLst>
          </p:cNvPr>
          <p:cNvSpPr txBox="1"/>
          <p:nvPr/>
        </p:nvSpPr>
        <p:spPr>
          <a:xfrm>
            <a:off x="1680218" y="-5796406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D69B1-5028-DF01-DEAD-ADB76227F15C}"/>
              </a:ext>
            </a:extLst>
          </p:cNvPr>
          <p:cNvSpPr txBox="1"/>
          <p:nvPr/>
        </p:nvSpPr>
        <p:spPr>
          <a:xfrm>
            <a:off x="1680218" y="-42265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2B8BDC-9375-96AE-86BC-3A63BC9F5BD1}"/>
              </a:ext>
            </a:extLst>
          </p:cNvPr>
          <p:cNvSpPr txBox="1"/>
          <p:nvPr/>
        </p:nvSpPr>
        <p:spPr>
          <a:xfrm>
            <a:off x="4101783" y="-2875369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</a:rPr>
              <a:t>Longest common substring = </a:t>
            </a:r>
            <a:r>
              <a:rPr lang="en-US" sz="2000" dirty="0" err="1">
                <a:latin typeface="Lora" pitchFamily="2" charset="0"/>
              </a:rPr>
              <a:t>bca</a:t>
            </a:r>
            <a:r>
              <a:rPr lang="en-US" sz="2000" dirty="0">
                <a:latin typeface="Lora" pitchFamily="2" charset="0"/>
              </a:rPr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E8FC83-816A-F683-B9BD-E1E745A81A9B}"/>
              </a:ext>
            </a:extLst>
          </p:cNvPr>
          <p:cNvSpPr/>
          <p:nvPr/>
        </p:nvSpPr>
        <p:spPr>
          <a:xfrm>
            <a:off x="4456210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F030F9-F9CF-ED6D-1241-E399DEECC424}"/>
              </a:ext>
            </a:extLst>
          </p:cNvPr>
          <p:cNvSpPr/>
          <p:nvPr/>
        </p:nvSpPr>
        <p:spPr>
          <a:xfrm>
            <a:off x="3362110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D2B9A-3734-3AAE-7489-2F7C2C7D734D}"/>
              </a:ext>
            </a:extLst>
          </p:cNvPr>
          <p:cNvSpPr/>
          <p:nvPr/>
        </p:nvSpPr>
        <p:spPr>
          <a:xfrm>
            <a:off x="5547592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C217E-FD49-4F39-3906-4C5F939D1E5C}"/>
              </a:ext>
            </a:extLst>
          </p:cNvPr>
          <p:cNvSpPr/>
          <p:nvPr/>
        </p:nvSpPr>
        <p:spPr>
          <a:xfrm>
            <a:off x="6638974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en-US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44883F-79E1-7E8A-D03C-A9721A58770D}"/>
              </a:ext>
            </a:extLst>
          </p:cNvPr>
          <p:cNvSpPr/>
          <p:nvPr/>
        </p:nvSpPr>
        <p:spPr>
          <a:xfrm>
            <a:off x="7730356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5A788-E660-4849-CF2D-4F0AAB8E1901}"/>
              </a:ext>
            </a:extLst>
          </p:cNvPr>
          <p:cNvSpPr/>
          <p:nvPr/>
        </p:nvSpPr>
        <p:spPr>
          <a:xfrm>
            <a:off x="4456210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487624-DDC0-D0C4-0ECB-7E7405BE8249}"/>
              </a:ext>
            </a:extLst>
          </p:cNvPr>
          <p:cNvSpPr/>
          <p:nvPr/>
        </p:nvSpPr>
        <p:spPr>
          <a:xfrm>
            <a:off x="3362110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B12977-A7EE-7B92-8845-E0133567CAA3}"/>
              </a:ext>
            </a:extLst>
          </p:cNvPr>
          <p:cNvSpPr/>
          <p:nvPr/>
        </p:nvSpPr>
        <p:spPr>
          <a:xfrm>
            <a:off x="5547592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599F31-90B9-9B1C-F397-7A5FD5BBC6A2}"/>
              </a:ext>
            </a:extLst>
          </p:cNvPr>
          <p:cNvSpPr/>
          <p:nvPr/>
        </p:nvSpPr>
        <p:spPr>
          <a:xfrm>
            <a:off x="6638974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16B020-40BB-7652-A635-2BA1A42BFC63}"/>
              </a:ext>
            </a:extLst>
          </p:cNvPr>
          <p:cNvSpPr/>
          <p:nvPr/>
        </p:nvSpPr>
        <p:spPr>
          <a:xfrm>
            <a:off x="7730356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E1E30-9455-6A22-9E0F-E7DFB7AFE669}"/>
              </a:ext>
            </a:extLst>
          </p:cNvPr>
          <p:cNvSpPr txBox="1"/>
          <p:nvPr/>
        </p:nvSpPr>
        <p:spPr>
          <a:xfrm>
            <a:off x="4101783" y="-2475259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</a:rPr>
              <a:t>Length = 3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D64AF08-4D2E-1282-51AC-03C25AA616DC}"/>
              </a:ext>
            </a:extLst>
          </p:cNvPr>
          <p:cNvSpPr/>
          <p:nvPr/>
        </p:nvSpPr>
        <p:spPr>
          <a:xfrm>
            <a:off x="4362341" y="-6345404"/>
            <a:ext cx="3368015" cy="162121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380A91C-F881-4143-38B2-110F707A9FDD}"/>
              </a:ext>
            </a:extLst>
          </p:cNvPr>
          <p:cNvSpPr/>
          <p:nvPr/>
        </p:nvSpPr>
        <p:spPr>
          <a:xfrm>
            <a:off x="5547592" y="-4702439"/>
            <a:ext cx="3368015" cy="162121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97FDE3-9B1D-427C-421B-3730E02AE30D}"/>
              </a:ext>
            </a:extLst>
          </p:cNvPr>
          <p:cNvSpPr/>
          <p:nvPr/>
        </p:nvSpPr>
        <p:spPr>
          <a:xfrm>
            <a:off x="3136739" y="1742232"/>
            <a:ext cx="5552659" cy="3841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6" grpId="0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4E80A4-06FE-569C-CF6D-9D9598BE6A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CFCD0-3B3F-A776-5AB7-573F1E48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42403"/>
              </p:ext>
            </p:extLst>
          </p:nvPr>
        </p:nvGraphicFramePr>
        <p:xfrm>
          <a:off x="2141316" y="992241"/>
          <a:ext cx="6548082" cy="45914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7542">
                  <a:extLst>
                    <a:ext uri="{9D8B030D-6E8A-4147-A177-3AD203B41FA5}">
                      <a16:colId xmlns:a16="http://schemas.microsoft.com/office/drawing/2014/main" val="3893421299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701986349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2905441717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779299593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320815873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382078089"/>
                    </a:ext>
                  </a:extLst>
                </a:gridCol>
              </a:tblGrid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2881439336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3411999038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1148442801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3373408219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2447926124"/>
                  </a:ext>
                </a:extLst>
              </a:tr>
              <a:tr h="765239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736" marR="87736" marT="43868" marB="43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7736" marR="87736" marT="43868" marB="43868"/>
                </a:tc>
                <a:extLst>
                  <a:ext uri="{0D108BD9-81ED-4DB2-BD59-A6C34878D82A}">
                    <a16:rowId xmlns:a16="http://schemas.microsoft.com/office/drawing/2014/main" val="1920370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0C8E16-8DC5-B504-6611-466D6BA80929}"/>
              </a:ext>
            </a:extLst>
          </p:cNvPr>
          <p:cNvSpPr txBox="1"/>
          <p:nvPr/>
        </p:nvSpPr>
        <p:spPr>
          <a:xfrm>
            <a:off x="2507881" y="4979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32D2F-3228-17A3-3472-12BDF899474C}"/>
              </a:ext>
            </a:extLst>
          </p:cNvPr>
          <p:cNvSpPr txBox="1"/>
          <p:nvPr/>
        </p:nvSpPr>
        <p:spPr>
          <a:xfrm>
            <a:off x="3579597" y="4979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CC88-9DC5-D21B-7CB6-A2E4971399EF}"/>
              </a:ext>
            </a:extLst>
          </p:cNvPr>
          <p:cNvSpPr txBox="1"/>
          <p:nvPr/>
        </p:nvSpPr>
        <p:spPr>
          <a:xfrm>
            <a:off x="4703048" y="4958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8C89B-BF28-3FA3-2302-683A43186E4D}"/>
              </a:ext>
            </a:extLst>
          </p:cNvPr>
          <p:cNvSpPr txBox="1"/>
          <p:nvPr/>
        </p:nvSpPr>
        <p:spPr>
          <a:xfrm>
            <a:off x="5795807" y="5157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5393E-7A3F-C83B-FAB6-97AC5FF98BAD}"/>
              </a:ext>
            </a:extLst>
          </p:cNvPr>
          <p:cNvSpPr txBox="1"/>
          <p:nvPr/>
        </p:nvSpPr>
        <p:spPr>
          <a:xfrm>
            <a:off x="6888567" y="5351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BDE5E-E8FD-5E63-319F-7227D24B2080}"/>
              </a:ext>
            </a:extLst>
          </p:cNvPr>
          <p:cNvSpPr txBox="1"/>
          <p:nvPr/>
        </p:nvSpPr>
        <p:spPr>
          <a:xfrm>
            <a:off x="7993329" y="55441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1B2BF-6056-2891-710D-D325EBB3BE61}"/>
              </a:ext>
            </a:extLst>
          </p:cNvPr>
          <p:cNvSpPr txBox="1"/>
          <p:nvPr/>
        </p:nvSpPr>
        <p:spPr>
          <a:xfrm>
            <a:off x="1279696" y="12110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ECB0A-D700-284F-0B47-99F07F008FBF}"/>
              </a:ext>
            </a:extLst>
          </p:cNvPr>
          <p:cNvSpPr txBox="1"/>
          <p:nvPr/>
        </p:nvSpPr>
        <p:spPr>
          <a:xfrm>
            <a:off x="1279964" y="19273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8313D-CDE6-D67D-BD43-3998BD1FFAB5}"/>
              </a:ext>
            </a:extLst>
          </p:cNvPr>
          <p:cNvSpPr txBox="1"/>
          <p:nvPr/>
        </p:nvSpPr>
        <p:spPr>
          <a:xfrm>
            <a:off x="1279696" y="27068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4F8A1-C654-BB32-3F07-8CFDEEAEAFFF}"/>
              </a:ext>
            </a:extLst>
          </p:cNvPr>
          <p:cNvSpPr txBox="1"/>
          <p:nvPr/>
        </p:nvSpPr>
        <p:spPr>
          <a:xfrm>
            <a:off x="1279696" y="34881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195C-266B-9443-F5FE-C30BE008B2B2}"/>
              </a:ext>
            </a:extLst>
          </p:cNvPr>
          <p:cNvSpPr txBox="1"/>
          <p:nvPr/>
        </p:nvSpPr>
        <p:spPr>
          <a:xfrm>
            <a:off x="1279696" y="426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214E9-9FD9-4C55-B9A6-66BEEAA40DA7}"/>
              </a:ext>
            </a:extLst>
          </p:cNvPr>
          <p:cNvSpPr txBox="1"/>
          <p:nvPr/>
        </p:nvSpPr>
        <p:spPr>
          <a:xfrm>
            <a:off x="1279696" y="50472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6E4D6-3FCC-7E68-9630-318ED3D25CC4}"/>
              </a:ext>
            </a:extLst>
          </p:cNvPr>
          <p:cNvSpPr txBox="1"/>
          <p:nvPr/>
        </p:nvSpPr>
        <p:spPr>
          <a:xfrm>
            <a:off x="1351954" y="7077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80168-E1BA-C71F-5B22-EF072B009783}"/>
              </a:ext>
            </a:extLst>
          </p:cNvPr>
          <p:cNvSpPr txBox="1"/>
          <p:nvPr/>
        </p:nvSpPr>
        <p:spPr>
          <a:xfrm>
            <a:off x="627273" y="436865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E4A98-751D-4FE0-AAD3-A0F68FF584A3}"/>
              </a:ext>
            </a:extLst>
          </p:cNvPr>
          <p:cNvCxnSpPr/>
          <p:nvPr/>
        </p:nvCxnSpPr>
        <p:spPr>
          <a:xfrm flipH="1" flipV="1">
            <a:off x="881299" y="135064"/>
            <a:ext cx="1123451" cy="86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C8F076-DDEC-09A3-1C08-354C1B85383D}"/>
              </a:ext>
            </a:extLst>
          </p:cNvPr>
          <p:cNvSpPr txBox="1"/>
          <p:nvPr/>
        </p:nvSpPr>
        <p:spPr>
          <a:xfrm>
            <a:off x="3563936" y="1054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238FC-8188-A015-852E-B2FB860685B4}"/>
              </a:ext>
            </a:extLst>
          </p:cNvPr>
          <p:cNvSpPr txBox="1"/>
          <p:nvPr/>
        </p:nvSpPr>
        <p:spPr>
          <a:xfrm>
            <a:off x="4690224" y="10548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FCCCFF-4E41-9265-934A-A9F9B6624748}"/>
              </a:ext>
            </a:extLst>
          </p:cNvPr>
          <p:cNvSpPr txBox="1"/>
          <p:nvPr/>
        </p:nvSpPr>
        <p:spPr>
          <a:xfrm>
            <a:off x="5802851" y="105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27170-6281-C53C-4A2D-EB69B8744016}"/>
              </a:ext>
            </a:extLst>
          </p:cNvPr>
          <p:cNvSpPr txBox="1"/>
          <p:nvPr/>
        </p:nvSpPr>
        <p:spPr>
          <a:xfrm>
            <a:off x="6899787" y="126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89915-837E-C53E-DC8D-4FC44DC8DF1C}"/>
              </a:ext>
            </a:extLst>
          </p:cNvPr>
          <p:cNvSpPr txBox="1"/>
          <p:nvPr/>
        </p:nvSpPr>
        <p:spPr>
          <a:xfrm>
            <a:off x="7993329" y="1658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3BAC5-21FC-5801-206F-2EAA8A6E3360}"/>
              </a:ext>
            </a:extLst>
          </p:cNvPr>
          <p:cNvSpPr txBox="1"/>
          <p:nvPr/>
        </p:nvSpPr>
        <p:spPr>
          <a:xfrm>
            <a:off x="703206" y="19273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2DC9E-44B2-7DD8-0508-44024D6E7350}"/>
              </a:ext>
            </a:extLst>
          </p:cNvPr>
          <p:cNvSpPr txBox="1"/>
          <p:nvPr/>
        </p:nvSpPr>
        <p:spPr>
          <a:xfrm>
            <a:off x="700209" y="2727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4C6AE-7A56-B808-C8C8-66E027E07494}"/>
              </a:ext>
            </a:extLst>
          </p:cNvPr>
          <p:cNvSpPr txBox="1"/>
          <p:nvPr/>
        </p:nvSpPr>
        <p:spPr>
          <a:xfrm>
            <a:off x="695497" y="34881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C281E-31BA-E890-E675-5C99CFAE586C}"/>
              </a:ext>
            </a:extLst>
          </p:cNvPr>
          <p:cNvSpPr txBox="1"/>
          <p:nvPr/>
        </p:nvSpPr>
        <p:spPr>
          <a:xfrm>
            <a:off x="711527" y="4267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E32482-C211-D616-5D0F-D76A87C650CF}"/>
              </a:ext>
            </a:extLst>
          </p:cNvPr>
          <p:cNvSpPr txBox="1"/>
          <p:nvPr/>
        </p:nvSpPr>
        <p:spPr>
          <a:xfrm>
            <a:off x="727250" y="50472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CA246-5D7E-7DBE-93D3-962A9EFF3A34}"/>
              </a:ext>
            </a:extLst>
          </p:cNvPr>
          <p:cNvSpPr txBox="1"/>
          <p:nvPr/>
        </p:nvSpPr>
        <p:spPr>
          <a:xfrm>
            <a:off x="8824456" y="1580357"/>
            <a:ext cx="3381054" cy="170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if s1[c] == s2[r]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[r][c] = </a:t>
            </a:r>
            <a:r>
              <a:rPr lang="en-US" dirty="0" err="1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[r-1][c-1] + 1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rPr>
              <a:t>[r][c] = 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1C7AA-B484-65B1-4FFB-1B852DE8C38E}"/>
              </a:ext>
            </a:extLst>
          </p:cNvPr>
          <p:cNvSpPr/>
          <p:nvPr/>
        </p:nvSpPr>
        <p:spPr>
          <a:xfrm>
            <a:off x="8474914" y="668868"/>
            <a:ext cx="562416" cy="5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844416-DCD1-38D8-D860-24B98FA7C05C}"/>
              </a:ext>
            </a:extLst>
          </p:cNvPr>
          <p:cNvSpPr txBox="1"/>
          <p:nvPr/>
        </p:nvSpPr>
        <p:spPr>
          <a:xfrm rot="19663934">
            <a:off x="8475450" y="73535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ora" pitchFamily="2" charset="0"/>
              </a:rPr>
              <a:t>arr</a:t>
            </a:r>
            <a:endParaRPr lang="en-US" dirty="0">
              <a:solidFill>
                <a:schemeClr val="bg1"/>
              </a:solidFill>
              <a:latin typeface="Lora" pitchFamily="2" charset="0"/>
            </a:endParaRPr>
          </a:p>
        </p:txBody>
      </p:sp>
      <p:pic>
        <p:nvPicPr>
          <p:cNvPr id="41" name="Picture 40" descr="A colorful cloud in the sky">
            <a:extLst>
              <a:ext uri="{FF2B5EF4-FFF2-40B4-BE49-F238E27FC236}">
                <a16:creationId xmlns:a16="http://schemas.microsoft.com/office/drawing/2014/main" id="{E9CAFF92-8411-1209-6B2F-B4746FA8F1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0019" r="-2" b="-2"/>
          <a:stretch/>
        </p:blipFill>
        <p:spPr>
          <a:xfrm>
            <a:off x="20" y="-8244146"/>
            <a:ext cx="12189789" cy="6873457"/>
          </a:xfrm>
          <a:prstGeom prst="rect">
            <a:avLst/>
          </a:prstGeom>
          <a:ln w="12700">
            <a:noFill/>
          </a:ln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F1B8104D-36DA-47AB-7F2A-E413A6A95933}"/>
              </a:ext>
            </a:extLst>
          </p:cNvPr>
          <p:cNvSpPr txBox="1">
            <a:spLocks/>
          </p:cNvSpPr>
          <p:nvPr/>
        </p:nvSpPr>
        <p:spPr>
          <a:xfrm>
            <a:off x="838200" y="-75126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 is Longest Common Substring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54E0B4-E709-6A7D-09E9-804DE236C85C}"/>
              </a:ext>
            </a:extLst>
          </p:cNvPr>
          <p:cNvSpPr txBox="1"/>
          <p:nvPr/>
        </p:nvSpPr>
        <p:spPr>
          <a:xfrm>
            <a:off x="1680218" y="-5796406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D69B1-5028-DF01-DEAD-ADB76227F15C}"/>
              </a:ext>
            </a:extLst>
          </p:cNvPr>
          <p:cNvSpPr txBox="1"/>
          <p:nvPr/>
        </p:nvSpPr>
        <p:spPr>
          <a:xfrm>
            <a:off x="1680218" y="-4226555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2B8BDC-9375-96AE-86BC-3A63BC9F5BD1}"/>
              </a:ext>
            </a:extLst>
          </p:cNvPr>
          <p:cNvSpPr txBox="1"/>
          <p:nvPr/>
        </p:nvSpPr>
        <p:spPr>
          <a:xfrm>
            <a:off x="4101783" y="-2875369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</a:rPr>
              <a:t>Longest common substring = </a:t>
            </a:r>
            <a:r>
              <a:rPr lang="en-US" sz="2000" dirty="0" err="1">
                <a:latin typeface="Lora" pitchFamily="2" charset="0"/>
              </a:rPr>
              <a:t>bca</a:t>
            </a:r>
            <a:r>
              <a:rPr lang="en-US" sz="2000" dirty="0">
                <a:latin typeface="Lora" pitchFamily="2" charset="0"/>
              </a:rPr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E8FC83-816A-F683-B9BD-E1E745A81A9B}"/>
              </a:ext>
            </a:extLst>
          </p:cNvPr>
          <p:cNvSpPr/>
          <p:nvPr/>
        </p:nvSpPr>
        <p:spPr>
          <a:xfrm>
            <a:off x="4456210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F030F9-F9CF-ED6D-1241-E399DEECC424}"/>
              </a:ext>
            </a:extLst>
          </p:cNvPr>
          <p:cNvSpPr/>
          <p:nvPr/>
        </p:nvSpPr>
        <p:spPr>
          <a:xfrm>
            <a:off x="3362110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D2B9A-3734-3AAE-7489-2F7C2C7D734D}"/>
              </a:ext>
            </a:extLst>
          </p:cNvPr>
          <p:cNvSpPr/>
          <p:nvPr/>
        </p:nvSpPr>
        <p:spPr>
          <a:xfrm>
            <a:off x="5547592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C217E-FD49-4F39-3906-4C5F939D1E5C}"/>
              </a:ext>
            </a:extLst>
          </p:cNvPr>
          <p:cNvSpPr/>
          <p:nvPr/>
        </p:nvSpPr>
        <p:spPr>
          <a:xfrm>
            <a:off x="6638974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en-US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44883F-79E1-7E8A-D03C-A9721A58770D}"/>
              </a:ext>
            </a:extLst>
          </p:cNvPr>
          <p:cNvSpPr/>
          <p:nvPr/>
        </p:nvSpPr>
        <p:spPr>
          <a:xfrm>
            <a:off x="7730356" y="-6020760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5A788-E660-4849-CF2D-4F0AAB8E1901}"/>
              </a:ext>
            </a:extLst>
          </p:cNvPr>
          <p:cNvSpPr/>
          <p:nvPr/>
        </p:nvSpPr>
        <p:spPr>
          <a:xfrm>
            <a:off x="4456210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k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487624-DDC0-D0C4-0ECB-7E7405BE8249}"/>
              </a:ext>
            </a:extLst>
          </p:cNvPr>
          <p:cNvSpPr/>
          <p:nvPr/>
        </p:nvSpPr>
        <p:spPr>
          <a:xfrm>
            <a:off x="3362110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B12977-A7EE-7B92-8845-E0133567CAA3}"/>
              </a:ext>
            </a:extLst>
          </p:cNvPr>
          <p:cNvSpPr/>
          <p:nvPr/>
        </p:nvSpPr>
        <p:spPr>
          <a:xfrm>
            <a:off x="5547592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599F31-90B9-9B1C-F397-7A5FD5BBC6A2}"/>
              </a:ext>
            </a:extLst>
          </p:cNvPr>
          <p:cNvSpPr/>
          <p:nvPr/>
        </p:nvSpPr>
        <p:spPr>
          <a:xfrm>
            <a:off x="6638974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16B020-40BB-7652-A635-2BA1A42BFC63}"/>
              </a:ext>
            </a:extLst>
          </p:cNvPr>
          <p:cNvSpPr/>
          <p:nvPr/>
        </p:nvSpPr>
        <p:spPr>
          <a:xfrm>
            <a:off x="7730356" y="-4380002"/>
            <a:ext cx="1094100" cy="9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E1E30-9455-6A22-9E0F-E7DFB7AFE669}"/>
              </a:ext>
            </a:extLst>
          </p:cNvPr>
          <p:cNvSpPr txBox="1"/>
          <p:nvPr/>
        </p:nvSpPr>
        <p:spPr>
          <a:xfrm>
            <a:off x="4101783" y="-2475259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ora" pitchFamily="2" charset="0"/>
              </a:rPr>
              <a:t>Length = 3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D64AF08-4D2E-1282-51AC-03C25AA616DC}"/>
              </a:ext>
            </a:extLst>
          </p:cNvPr>
          <p:cNvSpPr/>
          <p:nvPr/>
        </p:nvSpPr>
        <p:spPr>
          <a:xfrm>
            <a:off x="4362341" y="-6345404"/>
            <a:ext cx="3368015" cy="162121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380A91C-F881-4143-38B2-110F707A9FDD}"/>
              </a:ext>
            </a:extLst>
          </p:cNvPr>
          <p:cNvSpPr/>
          <p:nvPr/>
        </p:nvSpPr>
        <p:spPr>
          <a:xfrm>
            <a:off x="5547592" y="-4702439"/>
            <a:ext cx="3368015" cy="162121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8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/>
      <p:bldP spid="56" grpId="0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2E7E8"/>
      </a:lt2>
      <a:accent1>
        <a:srgbClr val="CA9893"/>
      </a:accent1>
      <a:accent2>
        <a:srgbClr val="BE9D7B"/>
      </a:accent2>
      <a:accent3>
        <a:srgbClr val="A9A57B"/>
      </a:accent3>
      <a:accent4>
        <a:srgbClr val="97AB6F"/>
      </a:accent4>
      <a:accent5>
        <a:srgbClr val="8AAE7E"/>
      </a:accent5>
      <a:accent6>
        <a:srgbClr val="73B17D"/>
      </a:accent6>
      <a:hlink>
        <a:srgbClr val="588C9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383</Words>
  <Application>Microsoft Office PowerPoint</Application>
  <PresentationFormat>Widescreen</PresentationFormat>
  <Paragraphs>260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Calibri</vt:lpstr>
      <vt:lpstr>Footlight MT Light</vt:lpstr>
      <vt:lpstr>Lora</vt:lpstr>
      <vt:lpstr>Open Sans</vt:lpstr>
      <vt:lpstr>Times New Roman</vt:lpstr>
      <vt:lpstr>ArchVTI</vt:lpstr>
      <vt:lpstr>Longest Common Substring </vt:lpstr>
      <vt:lpstr>What is Longest Common Substring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Substring </dc:title>
  <dc:creator>Ali Ayman</dc:creator>
  <cp:lastModifiedBy>Ali Ayman</cp:lastModifiedBy>
  <cp:revision>4</cp:revision>
  <dcterms:created xsi:type="dcterms:W3CDTF">2023-12-31T13:22:51Z</dcterms:created>
  <dcterms:modified xsi:type="dcterms:W3CDTF">2023-12-31T19:33:47Z</dcterms:modified>
</cp:coreProperties>
</file>