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9" r:id="rId3"/>
    <p:sldId id="257" r:id="rId4"/>
    <p:sldId id="258" r:id="rId5"/>
    <p:sldId id="259" r:id="rId6"/>
    <p:sldId id="260" r:id="rId7"/>
    <p:sldId id="262" r:id="rId8"/>
    <p:sldId id="261" r:id="rId9"/>
    <p:sldId id="263" r:id="rId10"/>
    <p:sldId id="264" r:id="rId11"/>
    <p:sldId id="269" r:id="rId12"/>
    <p:sldId id="275" r:id="rId13"/>
    <p:sldId id="274" r:id="rId14"/>
    <p:sldId id="273" r:id="rId15"/>
    <p:sldId id="272" r:id="rId16"/>
    <p:sldId id="271" r:id="rId17"/>
    <p:sldId id="270" r:id="rId18"/>
    <p:sldId id="265" r:id="rId19"/>
    <p:sldId id="267" r:id="rId20"/>
    <p:sldId id="266" r:id="rId21"/>
    <p:sldId id="276" r:id="rId22"/>
    <p:sldId id="277" r:id="rId23"/>
    <p:sldId id="278" r:id="rId2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3" autoAdjust="0"/>
    <p:restoredTop sz="76661" autoAdjust="0"/>
  </p:normalViewPr>
  <p:slideViewPr>
    <p:cSldViewPr>
      <p:cViewPr>
        <p:scale>
          <a:sx n="57" d="100"/>
          <a:sy n="57" d="100"/>
        </p:scale>
        <p:origin x="1776" y="42"/>
      </p:cViewPr>
      <p:guideLst>
        <p:guide orient="horz" pos="2160"/>
        <p:guide pos="2880"/>
      </p:guideLst>
    </p:cSldViewPr>
  </p:slideViewPr>
  <p:outlineViewPr>
    <p:cViewPr>
      <p:scale>
        <a:sx n="33" d="100"/>
        <a:sy n="33" d="100"/>
      </p:scale>
      <p:origin x="0" y="175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98BE8A-0102-49F6-B48A-F358AFA585C2}" type="datetimeFigureOut">
              <a:rPr lang="fr-FR" smtClean="0"/>
              <a:t>24/11/2020</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5A335D-EA7B-4D49-A0F1-24CE3406D096}" type="slidenum">
              <a:rPr lang="fr-FR" smtClean="0"/>
              <a:t>‹N°›</a:t>
            </a:fld>
            <a:endParaRPr lang="fr-FR"/>
          </a:p>
        </p:txBody>
      </p:sp>
    </p:spTree>
    <p:extLst>
      <p:ext uri="{BB962C8B-B14F-4D97-AF65-F5344CB8AC3E}">
        <p14:creationId xmlns:p14="http://schemas.microsoft.com/office/powerpoint/2010/main" val="27431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75A335D-EA7B-4D49-A0F1-24CE3406D096}" type="slidenum">
              <a:rPr lang="fr-FR" smtClean="0"/>
              <a:t>21</a:t>
            </a:fld>
            <a:endParaRPr lang="fr-FR"/>
          </a:p>
        </p:txBody>
      </p:sp>
    </p:spTree>
    <p:extLst>
      <p:ext uri="{BB962C8B-B14F-4D97-AF65-F5344CB8AC3E}">
        <p14:creationId xmlns:p14="http://schemas.microsoft.com/office/powerpoint/2010/main" val="1300909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E2D8767E-22BA-49AB-BF8A-424CF55C897C}" type="datetimeFigureOut">
              <a:rPr lang="fr-FR" smtClean="0"/>
              <a:pPr/>
              <a:t>16/11/2020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5BC9FB7-7402-47C3-BA3C-6080189625EB}"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2D8767E-22BA-49AB-BF8A-424CF55C897C}" type="datetimeFigureOut">
              <a:rPr lang="fr-FR" smtClean="0"/>
              <a:pPr/>
              <a:t>16/11/2020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5BC9FB7-7402-47C3-BA3C-6080189625EB}"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2D8767E-22BA-49AB-BF8A-424CF55C897C}" type="datetimeFigureOut">
              <a:rPr lang="fr-FR" smtClean="0"/>
              <a:pPr/>
              <a:t>16/11/2020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5BC9FB7-7402-47C3-BA3C-6080189625EB}"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2D8767E-22BA-49AB-BF8A-424CF55C897C}" type="datetimeFigureOut">
              <a:rPr lang="fr-FR" smtClean="0"/>
              <a:pPr/>
              <a:t>16/11/2020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5BC9FB7-7402-47C3-BA3C-6080189625EB}"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E2D8767E-22BA-49AB-BF8A-424CF55C897C}" type="datetimeFigureOut">
              <a:rPr lang="fr-FR" smtClean="0"/>
              <a:pPr/>
              <a:t>16/11/2020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5BC9FB7-7402-47C3-BA3C-6080189625EB}"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E2D8767E-22BA-49AB-BF8A-424CF55C897C}" type="datetimeFigureOut">
              <a:rPr lang="fr-FR" smtClean="0"/>
              <a:pPr/>
              <a:t>16/11/2020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5BC9FB7-7402-47C3-BA3C-6080189625EB}"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E2D8767E-22BA-49AB-BF8A-424CF55C897C}" type="datetimeFigureOut">
              <a:rPr lang="fr-FR" smtClean="0"/>
              <a:pPr/>
              <a:t>16/11/2020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5BC9FB7-7402-47C3-BA3C-6080189625EB}"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E2D8767E-22BA-49AB-BF8A-424CF55C897C}" type="datetimeFigureOut">
              <a:rPr lang="fr-FR" smtClean="0"/>
              <a:pPr/>
              <a:t>16/11/2020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5BC9FB7-7402-47C3-BA3C-6080189625EB}"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2D8767E-22BA-49AB-BF8A-424CF55C897C}" type="datetimeFigureOut">
              <a:rPr lang="fr-FR" smtClean="0"/>
              <a:pPr/>
              <a:t>16/11/2020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5BC9FB7-7402-47C3-BA3C-6080189625EB}"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E2D8767E-22BA-49AB-BF8A-424CF55C897C}" type="datetimeFigureOut">
              <a:rPr lang="fr-FR" smtClean="0"/>
              <a:pPr/>
              <a:t>16/11/2020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5BC9FB7-7402-47C3-BA3C-6080189625EB}"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E2D8767E-22BA-49AB-BF8A-424CF55C897C}" type="datetimeFigureOut">
              <a:rPr lang="fr-FR" smtClean="0"/>
              <a:pPr/>
              <a:t>16/11/2020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5BC9FB7-7402-47C3-BA3C-6080189625EB}"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D8767E-22BA-49AB-BF8A-424CF55C897C}" type="datetimeFigureOut">
              <a:rPr lang="fr-FR" smtClean="0"/>
              <a:pPr/>
              <a:t>16/11/2020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BC9FB7-7402-47C3-BA3C-6080189625EB}"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2000232" y="214290"/>
            <a:ext cx="5500726" cy="461665"/>
          </a:xfrm>
          <a:prstGeom prst="rect">
            <a:avLst/>
          </a:prstGeom>
          <a:noFill/>
        </p:spPr>
        <p:txBody>
          <a:bodyPr wrap="square" rtlCol="0">
            <a:spAutoFit/>
          </a:bodyPr>
          <a:lstStyle/>
          <a:p>
            <a:r>
              <a:rPr lang="fr-FR" sz="2400" b="1" dirty="0" smtClean="0">
                <a:solidFill>
                  <a:srgbClr val="0070C0"/>
                </a:solidFill>
              </a:rPr>
              <a:t>Chapitre 2: SQL : LDD, LMD et contraintes </a:t>
            </a:r>
            <a:endParaRPr lang="fr-FR" sz="2400" b="1" dirty="0">
              <a:solidFill>
                <a:srgbClr val="0070C0"/>
              </a:solidFill>
            </a:endParaRPr>
          </a:p>
        </p:txBody>
      </p:sp>
      <p:sp>
        <p:nvSpPr>
          <p:cNvPr id="4" name="Rectangle 3"/>
          <p:cNvSpPr/>
          <p:nvPr/>
        </p:nvSpPr>
        <p:spPr>
          <a:xfrm>
            <a:off x="899592" y="1484784"/>
            <a:ext cx="4572000" cy="3554819"/>
          </a:xfrm>
          <a:prstGeom prst="rect">
            <a:avLst/>
          </a:prstGeom>
        </p:spPr>
        <p:txBody>
          <a:bodyPr>
            <a:spAutoFit/>
          </a:bodyPr>
          <a:lstStyle/>
          <a:p>
            <a:pPr>
              <a:lnSpc>
                <a:spcPct val="250000"/>
              </a:lnSpc>
            </a:pPr>
            <a:r>
              <a:rPr lang="fr-FR" b="1" dirty="0"/>
              <a:t>Rappel Langage SQL-LDD et LMD : </a:t>
            </a:r>
            <a:endParaRPr lang="fr-FR" dirty="0"/>
          </a:p>
          <a:p>
            <a:pPr marL="285750" lvl="0" indent="-285750">
              <a:lnSpc>
                <a:spcPct val="250000"/>
              </a:lnSpc>
              <a:buFont typeface="Wingdings" pitchFamily="2" charset="2"/>
              <a:buChar char="ü"/>
            </a:pPr>
            <a:r>
              <a:rPr lang="fr-FR" dirty="0" smtClean="0"/>
              <a:t>Langages </a:t>
            </a:r>
            <a:r>
              <a:rPr lang="fr-FR" dirty="0"/>
              <a:t>(LDD)</a:t>
            </a:r>
          </a:p>
          <a:p>
            <a:pPr marL="285750" lvl="0" indent="-285750">
              <a:lnSpc>
                <a:spcPct val="250000"/>
              </a:lnSpc>
              <a:buFont typeface="Wingdings" pitchFamily="2" charset="2"/>
              <a:buChar char="ü"/>
            </a:pPr>
            <a:r>
              <a:rPr lang="fr-FR" dirty="0"/>
              <a:t>Langages</a:t>
            </a:r>
            <a:r>
              <a:rPr lang="fr-FR" dirty="0" smtClean="0"/>
              <a:t> </a:t>
            </a:r>
            <a:r>
              <a:rPr lang="fr-FR" dirty="0"/>
              <a:t>(</a:t>
            </a:r>
            <a:r>
              <a:rPr lang="fr-FR" dirty="0" smtClean="0"/>
              <a:t>LMD)</a:t>
            </a:r>
          </a:p>
          <a:p>
            <a:pPr marL="285750" lvl="0" indent="-285750">
              <a:lnSpc>
                <a:spcPct val="250000"/>
              </a:lnSpc>
              <a:buFont typeface="Wingdings" pitchFamily="2" charset="2"/>
              <a:buChar char="ü"/>
            </a:pPr>
            <a:r>
              <a:rPr lang="fr-FR" dirty="0" smtClean="0"/>
              <a:t>Les </a:t>
            </a:r>
            <a:r>
              <a:rPr lang="fr-FR" dirty="0"/>
              <a:t>contrainte d’intégrité CIF et </a:t>
            </a:r>
            <a:r>
              <a:rPr lang="fr-FR" dirty="0" smtClean="0"/>
              <a:t>CIR</a:t>
            </a:r>
            <a:endParaRPr lang="fr-FR" dirty="0"/>
          </a:p>
          <a:p>
            <a:pPr marL="285750" lvl="0" indent="-285750">
              <a:lnSpc>
                <a:spcPct val="250000"/>
              </a:lnSpc>
              <a:buFont typeface="Wingdings" pitchFamily="2" charset="2"/>
              <a:buChar char="ü"/>
            </a:pPr>
            <a:r>
              <a:rPr lang="fr-FR" dirty="0"/>
              <a:t>Exercices d’application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2643174" y="2285992"/>
            <a:ext cx="4214842" cy="12858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9" name="Rectangle 18"/>
          <p:cNvSpPr/>
          <p:nvPr/>
        </p:nvSpPr>
        <p:spPr>
          <a:xfrm>
            <a:off x="214282" y="5000636"/>
            <a:ext cx="4071966" cy="1200329"/>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buNone/>
            </a:pPr>
            <a:r>
              <a:rPr lang="fr-FR" dirty="0"/>
              <a:t> </a:t>
            </a:r>
            <a:r>
              <a:rPr lang="fr-FR" b="1" dirty="0"/>
              <a:t>CREATE TABLE </a:t>
            </a:r>
            <a:r>
              <a:rPr lang="fr-FR" b="1" dirty="0" smtClean="0"/>
              <a:t>PERSONN</a:t>
            </a:r>
          </a:p>
          <a:p>
            <a:pPr>
              <a:buNone/>
            </a:pPr>
            <a:r>
              <a:rPr lang="fr-FR" dirty="0" smtClean="0"/>
              <a:t>(</a:t>
            </a:r>
            <a:r>
              <a:rPr lang="fr-FR" dirty="0" err="1" smtClean="0"/>
              <a:t>NomPers</a:t>
            </a:r>
            <a:r>
              <a:rPr lang="fr-FR" dirty="0" smtClean="0"/>
              <a:t> </a:t>
            </a:r>
            <a:r>
              <a:rPr lang="fr-FR" dirty="0"/>
              <a:t>Varchar2(30) </a:t>
            </a:r>
            <a:r>
              <a:rPr lang="fr-FR" b="1" dirty="0"/>
              <a:t>PRIMARY </a:t>
            </a:r>
            <a:r>
              <a:rPr lang="fr-FR" b="1" dirty="0" smtClean="0"/>
              <a:t>KEY,</a:t>
            </a:r>
          </a:p>
          <a:p>
            <a:pPr>
              <a:buNone/>
            </a:pPr>
            <a:r>
              <a:rPr lang="fr-FR" dirty="0" err="1" smtClean="0"/>
              <a:t>PrénomPers</a:t>
            </a:r>
            <a:r>
              <a:rPr lang="fr-FR" dirty="0" smtClean="0"/>
              <a:t> </a:t>
            </a:r>
            <a:r>
              <a:rPr lang="fr-FR" dirty="0"/>
              <a:t>Varchar2(30) </a:t>
            </a:r>
            <a:r>
              <a:rPr lang="fr-FR" b="1" dirty="0"/>
              <a:t>PRIMARY KEY</a:t>
            </a:r>
            <a:r>
              <a:rPr lang="fr-FR" dirty="0"/>
              <a:t>,                  </a:t>
            </a:r>
            <a:endParaRPr lang="fr-FR" dirty="0" smtClean="0"/>
          </a:p>
          <a:p>
            <a:pPr>
              <a:buNone/>
            </a:pPr>
            <a:r>
              <a:rPr lang="fr-FR" dirty="0" smtClean="0"/>
              <a:t>…);</a:t>
            </a:r>
            <a:endParaRPr lang="fr-FR" dirty="0"/>
          </a:p>
        </p:txBody>
      </p:sp>
      <p:sp>
        <p:nvSpPr>
          <p:cNvPr id="3" name="Espace réservé du contenu 2"/>
          <p:cNvSpPr>
            <a:spLocks noGrp="1"/>
          </p:cNvSpPr>
          <p:nvPr>
            <p:ph idx="1"/>
          </p:nvPr>
        </p:nvSpPr>
        <p:spPr>
          <a:xfrm>
            <a:off x="4786314" y="4786322"/>
            <a:ext cx="4000496" cy="1500174"/>
          </a:xfrm>
          <a:ln>
            <a:solidFill>
              <a:srgbClr val="00B050"/>
            </a:solidFill>
          </a:ln>
        </p:spPr>
        <p:style>
          <a:lnRef idx="2">
            <a:schemeClr val="accent3"/>
          </a:lnRef>
          <a:fillRef idx="1">
            <a:schemeClr val="lt1"/>
          </a:fillRef>
          <a:effectRef idx="0">
            <a:schemeClr val="accent3"/>
          </a:effectRef>
          <a:fontRef idx="minor">
            <a:schemeClr val="dk1"/>
          </a:fontRef>
        </p:style>
        <p:txBody>
          <a:bodyPr>
            <a:normAutofit fontScale="92500" lnSpcReduction="10000"/>
          </a:bodyPr>
          <a:lstStyle/>
          <a:p>
            <a:pPr>
              <a:buNone/>
            </a:pPr>
            <a:r>
              <a:rPr lang="fr-FR" sz="1800" b="1" dirty="0" smtClean="0"/>
              <a:t>     CREATE TABLE PERSONNE</a:t>
            </a:r>
          </a:p>
          <a:p>
            <a:pPr>
              <a:buNone/>
            </a:pPr>
            <a:r>
              <a:rPr lang="fr-FR" sz="1800" b="1" dirty="0" smtClean="0"/>
              <a:t>(</a:t>
            </a:r>
            <a:r>
              <a:rPr lang="fr-FR" sz="1800" dirty="0" err="1" smtClean="0"/>
              <a:t>NomPers</a:t>
            </a:r>
            <a:r>
              <a:rPr lang="fr-FR" sz="1800" dirty="0" smtClean="0"/>
              <a:t> Varchar2(30),</a:t>
            </a:r>
          </a:p>
          <a:p>
            <a:pPr>
              <a:buNone/>
            </a:pPr>
            <a:r>
              <a:rPr lang="fr-FR" sz="1800" dirty="0" smtClean="0"/>
              <a:t> </a:t>
            </a:r>
            <a:r>
              <a:rPr lang="fr-FR" sz="1800" dirty="0" err="1" smtClean="0"/>
              <a:t>PrénomPers</a:t>
            </a:r>
            <a:r>
              <a:rPr lang="fr-FR" sz="1800" dirty="0" smtClean="0"/>
              <a:t> Varchar2(30),</a:t>
            </a:r>
          </a:p>
          <a:p>
            <a:pPr>
              <a:buNone/>
            </a:pPr>
            <a:r>
              <a:rPr lang="fr-FR" sz="1800" b="1" dirty="0" smtClean="0"/>
              <a:t>PRIMARY KEY (</a:t>
            </a:r>
            <a:r>
              <a:rPr lang="fr-FR" sz="1800" b="1" dirty="0" err="1" smtClean="0"/>
              <a:t>NomPers</a:t>
            </a:r>
            <a:r>
              <a:rPr lang="fr-FR" sz="1800" b="1" dirty="0" smtClean="0"/>
              <a:t>, </a:t>
            </a:r>
            <a:r>
              <a:rPr lang="fr-FR" sz="1800" b="1" dirty="0" err="1" smtClean="0"/>
              <a:t>PrénomPe</a:t>
            </a:r>
            <a:r>
              <a:rPr lang="fr-FR" sz="1800" b="1" dirty="0" smtClean="0"/>
              <a:t> </a:t>
            </a:r>
            <a:r>
              <a:rPr lang="fr-FR" sz="1800" b="1" dirty="0" err="1" smtClean="0"/>
              <a:t>rs</a:t>
            </a:r>
            <a:r>
              <a:rPr lang="fr-FR" sz="1800" b="1" dirty="0" smtClean="0"/>
              <a:t>)</a:t>
            </a:r>
          </a:p>
          <a:p>
            <a:pPr>
              <a:buNone/>
            </a:pPr>
            <a:r>
              <a:rPr lang="fr-FR" sz="1800" b="1" dirty="0" smtClean="0"/>
              <a:t>);</a:t>
            </a:r>
            <a:endParaRPr lang="fr-FR" sz="1800" b="1" dirty="0"/>
          </a:p>
        </p:txBody>
      </p:sp>
      <p:sp>
        <p:nvSpPr>
          <p:cNvPr id="4" name="Titre 1"/>
          <p:cNvSpPr>
            <a:spLocks noGrp="1"/>
          </p:cNvSpPr>
          <p:nvPr>
            <p:ph type="title"/>
          </p:nvPr>
        </p:nvSpPr>
        <p:spPr>
          <a:xfrm>
            <a:off x="500034" y="357166"/>
            <a:ext cx="8229600" cy="1143000"/>
          </a:xfrm>
        </p:spPr>
        <p:txBody>
          <a:bodyPr>
            <a:normAutofit fontScale="90000"/>
          </a:bodyPr>
          <a:lstStyle/>
          <a:p>
            <a:r>
              <a:rPr lang="fr-FR" b="1" dirty="0" smtClean="0">
                <a:solidFill>
                  <a:schemeClr val="tx2">
                    <a:lumMod val="60000"/>
                    <a:lumOff val="40000"/>
                  </a:schemeClr>
                </a:solidFill>
                <a:sym typeface="Wingdings" pitchFamily="2" charset="2"/>
              </a:rPr>
              <a:t> </a:t>
            </a:r>
            <a:r>
              <a:rPr lang="fr-FR" b="1" dirty="0" smtClean="0">
                <a:solidFill>
                  <a:schemeClr val="tx2">
                    <a:lumMod val="60000"/>
                    <a:lumOff val="40000"/>
                  </a:schemeClr>
                </a:solidFill>
              </a:rPr>
              <a:t>Les contraintes d'intégrité</a:t>
            </a:r>
            <a:br>
              <a:rPr lang="fr-FR" b="1" dirty="0" smtClean="0">
                <a:solidFill>
                  <a:schemeClr val="tx2">
                    <a:lumMod val="60000"/>
                    <a:lumOff val="40000"/>
                  </a:schemeClr>
                </a:solidFill>
              </a:rPr>
            </a:br>
            <a:r>
              <a:rPr lang="fr-FR" b="1" dirty="0" smtClean="0">
                <a:solidFill>
                  <a:schemeClr val="tx2">
                    <a:lumMod val="60000"/>
                    <a:lumOff val="40000"/>
                  </a:schemeClr>
                </a:solidFill>
              </a:rPr>
              <a:t/>
            </a:r>
            <a:br>
              <a:rPr lang="fr-FR" b="1" dirty="0" smtClean="0">
                <a:solidFill>
                  <a:schemeClr val="tx2">
                    <a:lumMod val="60000"/>
                    <a:lumOff val="40000"/>
                  </a:schemeClr>
                </a:solidFill>
              </a:rPr>
            </a:br>
            <a:r>
              <a:rPr lang="fr-FR" sz="2000" b="1" dirty="0" smtClean="0">
                <a:solidFill>
                  <a:schemeClr val="tx2">
                    <a:lumMod val="60000"/>
                    <a:lumOff val="40000"/>
                  </a:schemeClr>
                </a:solidFill>
              </a:rPr>
              <a:t> </a:t>
            </a:r>
            <a:r>
              <a:rPr lang="fr-FR" b="1" dirty="0" smtClean="0">
                <a:solidFill>
                  <a:schemeClr val="tx2">
                    <a:lumMod val="60000"/>
                    <a:lumOff val="40000"/>
                  </a:schemeClr>
                </a:solidFill>
              </a:rPr>
              <a:t/>
            </a:r>
            <a:br>
              <a:rPr lang="fr-FR" b="1" dirty="0" smtClean="0">
                <a:solidFill>
                  <a:schemeClr val="tx2">
                    <a:lumMod val="60000"/>
                    <a:lumOff val="40000"/>
                  </a:schemeClr>
                </a:solidFill>
              </a:rPr>
            </a:br>
            <a:endParaRPr lang="fr-FR" dirty="0"/>
          </a:p>
        </p:txBody>
      </p:sp>
      <p:sp>
        <p:nvSpPr>
          <p:cNvPr id="5" name="Rectangle 4"/>
          <p:cNvSpPr/>
          <p:nvPr/>
        </p:nvSpPr>
        <p:spPr>
          <a:xfrm>
            <a:off x="0" y="357166"/>
            <a:ext cx="8358214" cy="1077218"/>
          </a:xfrm>
          <a:prstGeom prst="rect">
            <a:avLst/>
          </a:prstGeom>
        </p:spPr>
        <p:txBody>
          <a:bodyPr wrap="square">
            <a:spAutoFit/>
          </a:bodyPr>
          <a:lstStyle/>
          <a:p>
            <a:r>
              <a:rPr lang="fr-FR" sz="2400" b="1" u="sng" dirty="0" smtClean="0">
                <a:solidFill>
                  <a:schemeClr val="tx2">
                    <a:lumMod val="75000"/>
                  </a:schemeClr>
                </a:solidFill>
              </a:rPr>
              <a:t>3-Contrainte </a:t>
            </a:r>
            <a:r>
              <a:rPr lang="fr-FR" sz="2400" b="1" u="sng" dirty="0">
                <a:solidFill>
                  <a:schemeClr val="tx2">
                    <a:lumMod val="75000"/>
                  </a:schemeClr>
                </a:solidFill>
              </a:rPr>
              <a:t>de clé </a:t>
            </a:r>
            <a:r>
              <a:rPr lang="fr-FR" sz="2400" b="1" u="sng" dirty="0" smtClean="0">
                <a:solidFill>
                  <a:schemeClr val="tx2">
                    <a:lumMod val="75000"/>
                  </a:schemeClr>
                </a:solidFill>
              </a:rPr>
              <a:t>primaire:</a:t>
            </a:r>
            <a:endParaRPr lang="fr-FR" sz="2400" b="1" u="sng" dirty="0">
              <a:solidFill>
                <a:schemeClr val="tx2">
                  <a:lumMod val="75000"/>
                </a:schemeClr>
              </a:solidFill>
            </a:endParaRPr>
          </a:p>
          <a:p>
            <a:r>
              <a:rPr lang="fr-FR" sz="2000" dirty="0"/>
              <a:t>La contrainte de clé primaire permet d'indiquer que la ou les colonnes sont uniques et ne peuvent pas avoir </a:t>
            </a:r>
            <a:r>
              <a:rPr lang="fr-FR" sz="2000" dirty="0" smtClean="0"/>
              <a:t>  de </a:t>
            </a:r>
            <a:r>
              <a:rPr lang="fr-FR" sz="2000" dirty="0"/>
              <a:t>valeur nulle. </a:t>
            </a:r>
          </a:p>
        </p:txBody>
      </p:sp>
      <p:cxnSp>
        <p:nvCxnSpPr>
          <p:cNvPr id="7" name="Connecteur droit 6"/>
          <p:cNvCxnSpPr/>
          <p:nvPr/>
        </p:nvCxnSpPr>
        <p:spPr>
          <a:xfrm rot="10800000" flipV="1">
            <a:off x="1571604" y="4714884"/>
            <a:ext cx="2286016" cy="1571636"/>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8" name="Connecteur droit 7"/>
          <p:cNvCxnSpPr/>
          <p:nvPr/>
        </p:nvCxnSpPr>
        <p:spPr>
          <a:xfrm rot="10800000">
            <a:off x="1500166" y="4714884"/>
            <a:ext cx="2428892" cy="1643074"/>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11" name="Rectangle 10"/>
          <p:cNvSpPr/>
          <p:nvPr/>
        </p:nvSpPr>
        <p:spPr>
          <a:xfrm>
            <a:off x="0" y="1571612"/>
            <a:ext cx="8858280" cy="2862322"/>
          </a:xfrm>
          <a:prstGeom prst="rect">
            <a:avLst/>
          </a:prstGeom>
        </p:spPr>
        <p:txBody>
          <a:bodyPr wrap="square">
            <a:spAutoFit/>
          </a:bodyPr>
          <a:lstStyle/>
          <a:p>
            <a:pPr>
              <a:buNone/>
            </a:pPr>
            <a:r>
              <a:rPr lang="fr-FR" sz="2000" b="1" dirty="0" smtClean="0">
                <a:solidFill>
                  <a:srgbClr val="0070C0"/>
                </a:solidFill>
              </a:rPr>
              <a:t>1</a:t>
            </a:r>
            <a:r>
              <a:rPr lang="fr-FR" sz="2000" b="1" baseline="30000" dirty="0" smtClean="0">
                <a:solidFill>
                  <a:srgbClr val="0070C0"/>
                </a:solidFill>
              </a:rPr>
              <a:t>er</a:t>
            </a:r>
            <a:r>
              <a:rPr lang="fr-FR" sz="2000" b="1" dirty="0" smtClean="0">
                <a:solidFill>
                  <a:srgbClr val="0070C0"/>
                </a:solidFill>
              </a:rPr>
              <a:t>  cas : </a:t>
            </a:r>
            <a:r>
              <a:rPr lang="fr-FR" sz="2000" dirty="0" smtClean="0"/>
              <a:t>Si la table possède une clé composée d'une seule colonne, alors il est possible de l'indiquer juste après la  colonne clé.</a:t>
            </a:r>
          </a:p>
          <a:p>
            <a:pPr>
              <a:buNone/>
            </a:pPr>
            <a:r>
              <a:rPr lang="fr-FR" sz="2000" dirty="0" smtClean="0"/>
              <a:t>                                               </a:t>
            </a:r>
            <a:r>
              <a:rPr lang="fr-FR" dirty="0" smtClean="0"/>
              <a:t>CREATE TABLE PERSONNE</a:t>
            </a:r>
          </a:p>
          <a:p>
            <a:pPr lvl="5">
              <a:buNone/>
            </a:pPr>
            <a:r>
              <a:rPr lang="fr-FR" dirty="0" smtClean="0"/>
              <a:t>         (  </a:t>
            </a:r>
            <a:r>
              <a:rPr lang="fr-FR" dirty="0" err="1" smtClean="0"/>
              <a:t>idPers</a:t>
            </a:r>
            <a:r>
              <a:rPr lang="fr-FR" dirty="0" smtClean="0"/>
              <a:t> </a:t>
            </a:r>
            <a:r>
              <a:rPr lang="fr-FR" dirty="0" err="1" smtClean="0"/>
              <a:t>number</a:t>
            </a:r>
            <a:r>
              <a:rPr lang="fr-FR" dirty="0" smtClean="0"/>
              <a:t>(20)  </a:t>
            </a:r>
            <a:r>
              <a:rPr lang="fr-FR" b="1" dirty="0" smtClean="0"/>
              <a:t>PRIMARY KEY,</a:t>
            </a:r>
          </a:p>
          <a:p>
            <a:pPr lvl="5">
              <a:buNone/>
            </a:pPr>
            <a:r>
              <a:rPr lang="fr-FR" dirty="0" smtClean="0"/>
              <a:t>           noms </a:t>
            </a:r>
            <a:r>
              <a:rPr lang="fr-FR" dirty="0" err="1" smtClean="0"/>
              <a:t>varchar</a:t>
            </a:r>
            <a:r>
              <a:rPr lang="fr-FR" dirty="0" smtClean="0"/>
              <a:t>(10)</a:t>
            </a:r>
          </a:p>
          <a:p>
            <a:pPr lvl="5">
              <a:buNone/>
            </a:pPr>
            <a:r>
              <a:rPr lang="fr-FR" dirty="0" smtClean="0"/>
              <a:t>             … );</a:t>
            </a:r>
          </a:p>
          <a:p>
            <a:pPr>
              <a:buNone/>
            </a:pPr>
            <a:r>
              <a:rPr lang="fr-FR" sz="2000" b="1" dirty="0" smtClean="0">
                <a:solidFill>
                  <a:srgbClr val="0070C0"/>
                </a:solidFill>
              </a:rPr>
              <a:t>2em cas : </a:t>
            </a:r>
          </a:p>
          <a:p>
            <a:pPr>
              <a:buNone/>
            </a:pPr>
            <a:r>
              <a:rPr lang="fr-FR" sz="2000" dirty="0" smtClean="0"/>
              <a:t>Si la table a une clé compose de plusieurs colonnes, alors il est impossible d'indiquer </a:t>
            </a:r>
            <a:r>
              <a:rPr lang="fr-FR" sz="2000" dirty="0" smtClean="0">
                <a:sym typeface="Wingdings" pitchFamily="2" charset="2"/>
              </a:rPr>
              <a:t> </a:t>
            </a:r>
            <a:r>
              <a:rPr lang="fr-FR" sz="2000" b="1" dirty="0" smtClean="0"/>
              <a:t>PRIMARY KEY </a:t>
            </a:r>
            <a:r>
              <a:rPr lang="fr-FR" sz="2000" dirty="0" smtClean="0"/>
              <a:t>au niveau des colonnes.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
                                            <p:bg/>
                                          </p:spTgt>
                                        </p:tgtEl>
                                        <p:attrNameLst>
                                          <p:attrName>style.visibility</p:attrName>
                                        </p:attrNameLst>
                                      </p:cBhvr>
                                      <p:to>
                                        <p:strVal val="visible"/>
                                      </p:to>
                                    </p:set>
                                    <p:animEffect transition="in" filter="wipe(down)">
                                      <p:cBhvr>
                                        <p:cTn id="7" dur="500"/>
                                        <p:tgtEl>
                                          <p:spTgt spid="19">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9">
                                            <p:txEl>
                                              <p:pRg st="0" end="0"/>
                                            </p:txEl>
                                          </p:spTgt>
                                        </p:tgtEl>
                                        <p:attrNameLst>
                                          <p:attrName>style.visibility</p:attrName>
                                        </p:attrNameLst>
                                      </p:cBhvr>
                                      <p:to>
                                        <p:strVal val="visible"/>
                                      </p:to>
                                    </p:set>
                                    <p:animEffect transition="in" filter="wipe(down)">
                                      <p:cBhvr>
                                        <p:cTn id="10" dur="500"/>
                                        <p:tgtEl>
                                          <p:spTgt spid="19">
                                            <p:txEl>
                                              <p:pRg st="0" end="0"/>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9">
                                            <p:txEl>
                                              <p:pRg st="1" end="1"/>
                                            </p:txEl>
                                          </p:spTgt>
                                        </p:tgtEl>
                                        <p:attrNameLst>
                                          <p:attrName>style.visibility</p:attrName>
                                        </p:attrNameLst>
                                      </p:cBhvr>
                                      <p:to>
                                        <p:strVal val="visible"/>
                                      </p:to>
                                    </p:set>
                                    <p:animEffect transition="in" filter="wipe(down)">
                                      <p:cBhvr>
                                        <p:cTn id="13" dur="500"/>
                                        <p:tgtEl>
                                          <p:spTgt spid="19">
                                            <p:txEl>
                                              <p:pRg st="1" end="1"/>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9">
                                            <p:txEl>
                                              <p:pRg st="2" end="2"/>
                                            </p:txEl>
                                          </p:spTgt>
                                        </p:tgtEl>
                                        <p:attrNameLst>
                                          <p:attrName>style.visibility</p:attrName>
                                        </p:attrNameLst>
                                      </p:cBhvr>
                                      <p:to>
                                        <p:strVal val="visible"/>
                                      </p:to>
                                    </p:set>
                                    <p:animEffect transition="in" filter="wipe(down)">
                                      <p:cBhvr>
                                        <p:cTn id="16" dur="500"/>
                                        <p:tgtEl>
                                          <p:spTgt spid="19">
                                            <p:txEl>
                                              <p:pRg st="2" end="2"/>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animEffect transition="in" filter="wipe(down)">
                                      <p:cBhvr>
                                        <p:cTn id="19" dur="500"/>
                                        <p:tgtEl>
                                          <p:spTgt spid="19">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2000"/>
                                        <p:tgtEl>
                                          <p:spTgt spid="7"/>
                                        </p:tgtEl>
                                      </p:cBhvr>
                                    </p:animEffect>
                                  </p:childTnLst>
                                </p:cTn>
                              </p:par>
                              <p:par>
                                <p:cTn id="25" presetID="10"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20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bg/>
                                          </p:spTgt>
                                        </p:tgtEl>
                                        <p:attrNameLst>
                                          <p:attrName>style.visibility</p:attrName>
                                        </p:attrNameLst>
                                      </p:cBhvr>
                                      <p:to>
                                        <p:strVal val="visible"/>
                                      </p:to>
                                    </p:set>
                                    <p:animEffect transition="in" filter="wipe(down)">
                                      <p:cBhvr>
                                        <p:cTn id="32" dur="500"/>
                                        <p:tgtEl>
                                          <p:spTgt spid="3">
                                            <p:bg/>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wipe(down)">
                                      <p:cBhvr>
                                        <p:cTn id="35" dur="500"/>
                                        <p:tgtEl>
                                          <p:spTgt spid="3">
                                            <p:txEl>
                                              <p:pRg st="0" end="0"/>
                                            </p:txEl>
                                          </p:spTgt>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3">
                                            <p:txEl>
                                              <p:pRg st="1" end="1"/>
                                            </p:txEl>
                                          </p:spTgt>
                                        </p:tgtEl>
                                        <p:attrNameLst>
                                          <p:attrName>style.visibility</p:attrName>
                                        </p:attrNameLst>
                                      </p:cBhvr>
                                      <p:to>
                                        <p:strVal val="visible"/>
                                      </p:to>
                                    </p:set>
                                    <p:animEffect transition="in" filter="wipe(down)">
                                      <p:cBhvr>
                                        <p:cTn id="38" dur="500"/>
                                        <p:tgtEl>
                                          <p:spTgt spid="3">
                                            <p:txEl>
                                              <p:pRg st="1" end="1"/>
                                            </p:txEl>
                                          </p:spTgt>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wipe(down)">
                                      <p:cBhvr>
                                        <p:cTn id="41" dur="500"/>
                                        <p:tgtEl>
                                          <p:spTgt spid="3">
                                            <p:txEl>
                                              <p:pRg st="2" end="2"/>
                                            </p:txEl>
                                          </p:spTgt>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3">
                                            <p:txEl>
                                              <p:pRg st="3" end="3"/>
                                            </p:txEl>
                                          </p:spTgt>
                                        </p:tgtEl>
                                        <p:attrNameLst>
                                          <p:attrName>style.visibility</p:attrName>
                                        </p:attrNameLst>
                                      </p:cBhvr>
                                      <p:to>
                                        <p:strVal val="visible"/>
                                      </p:to>
                                    </p:set>
                                    <p:animEffect transition="in" filter="wipe(down)">
                                      <p:cBhvr>
                                        <p:cTn id="44" dur="500"/>
                                        <p:tgtEl>
                                          <p:spTgt spid="3">
                                            <p:txEl>
                                              <p:pRg st="3" end="3"/>
                                            </p:txEl>
                                          </p:spTgt>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wipe(down)">
                                      <p:cBhvr>
                                        <p:cTn id="4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allAtOnce" animBg="1"/>
      <p:bldP spid="3" grpId="0" build="allAtOnce"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57158" y="3786190"/>
            <a:ext cx="8229600" cy="2428892"/>
          </a:xfrm>
        </p:spPr>
        <p:txBody>
          <a:bodyPr>
            <a:normAutofit/>
          </a:bodyPr>
          <a:lstStyle/>
          <a:p>
            <a:pPr>
              <a:buNone/>
            </a:pPr>
            <a:r>
              <a:rPr lang="fr-FR" sz="2400" dirty="0" smtClean="0"/>
              <a:t>Ainsi, si on insère la personne toto de la manière suivante :</a:t>
            </a:r>
          </a:p>
          <a:p>
            <a:pPr>
              <a:buNone/>
            </a:pPr>
            <a:endParaRPr lang="fr-FR" sz="2400" dirty="0" smtClean="0"/>
          </a:p>
          <a:p>
            <a:pPr lvl="3">
              <a:buNone/>
            </a:pPr>
            <a:r>
              <a:rPr lang="fr-FR" dirty="0" smtClean="0"/>
              <a:t>INSERT INTO PERSONNE (</a:t>
            </a:r>
            <a:r>
              <a:rPr lang="fr-FR" dirty="0" err="1" smtClean="0"/>
              <a:t>idPers</a:t>
            </a:r>
            <a:r>
              <a:rPr lang="fr-FR" dirty="0" smtClean="0"/>
              <a:t>, </a:t>
            </a:r>
            <a:r>
              <a:rPr lang="fr-FR" dirty="0" err="1" smtClean="0"/>
              <a:t>NomPers</a:t>
            </a:r>
            <a:r>
              <a:rPr lang="fr-FR" dirty="0" smtClean="0"/>
              <a:t>) VALUES (100, 'toto');</a:t>
            </a:r>
          </a:p>
          <a:p>
            <a:pPr lvl="3">
              <a:buNone/>
            </a:pPr>
            <a:endParaRPr lang="fr-FR" dirty="0" smtClean="0"/>
          </a:p>
          <a:p>
            <a:pPr>
              <a:buNone/>
            </a:pPr>
            <a:r>
              <a:rPr lang="fr-FR" sz="2400" dirty="0"/>
              <a:t>Alors les valeurs de ses champs seront </a:t>
            </a:r>
            <a:r>
              <a:rPr lang="fr-FR" sz="2400" dirty="0" smtClean="0"/>
              <a:t>:</a:t>
            </a:r>
          </a:p>
          <a:p>
            <a:pPr>
              <a:buNone/>
            </a:pPr>
            <a:endParaRPr lang="fr-FR" sz="2400" dirty="0"/>
          </a:p>
        </p:txBody>
      </p:sp>
      <p:sp>
        <p:nvSpPr>
          <p:cNvPr id="4" name="Titre 1"/>
          <p:cNvSpPr>
            <a:spLocks noGrp="1"/>
          </p:cNvSpPr>
          <p:nvPr>
            <p:ph type="title"/>
          </p:nvPr>
        </p:nvSpPr>
        <p:spPr>
          <a:xfrm>
            <a:off x="214282" y="357166"/>
            <a:ext cx="8515352" cy="1143000"/>
          </a:xfrm>
        </p:spPr>
        <p:txBody>
          <a:bodyPr>
            <a:normAutofit fontScale="90000"/>
          </a:bodyPr>
          <a:lstStyle/>
          <a:p>
            <a:r>
              <a:rPr lang="fr-FR" b="1" dirty="0" smtClean="0">
                <a:solidFill>
                  <a:schemeClr val="tx2">
                    <a:lumMod val="60000"/>
                    <a:lumOff val="40000"/>
                  </a:schemeClr>
                </a:solidFill>
                <a:sym typeface="Wingdings" pitchFamily="2" charset="2"/>
              </a:rPr>
              <a:t> </a:t>
            </a:r>
            <a:r>
              <a:rPr lang="fr-FR" b="1" dirty="0" smtClean="0">
                <a:solidFill>
                  <a:schemeClr val="tx2">
                    <a:lumMod val="60000"/>
                    <a:lumOff val="40000"/>
                  </a:schemeClr>
                </a:solidFill>
              </a:rPr>
              <a:t>Les contraintes d'intégrité</a:t>
            </a:r>
            <a:br>
              <a:rPr lang="fr-FR" b="1" dirty="0" smtClean="0">
                <a:solidFill>
                  <a:schemeClr val="tx2">
                    <a:lumMod val="60000"/>
                    <a:lumOff val="40000"/>
                  </a:schemeClr>
                </a:solidFill>
              </a:rPr>
            </a:br>
            <a:r>
              <a:rPr lang="fr-FR" b="1" dirty="0" smtClean="0">
                <a:solidFill>
                  <a:schemeClr val="tx2">
                    <a:lumMod val="60000"/>
                    <a:lumOff val="40000"/>
                  </a:schemeClr>
                </a:solidFill>
              </a:rPr>
              <a:t/>
            </a:r>
            <a:br>
              <a:rPr lang="fr-FR" b="1" dirty="0" smtClean="0">
                <a:solidFill>
                  <a:schemeClr val="tx2">
                    <a:lumMod val="60000"/>
                    <a:lumOff val="40000"/>
                  </a:schemeClr>
                </a:solidFill>
              </a:rPr>
            </a:br>
            <a:r>
              <a:rPr lang="fr-FR" sz="2000" b="1" dirty="0" smtClean="0">
                <a:solidFill>
                  <a:schemeClr val="tx2">
                    <a:lumMod val="60000"/>
                    <a:lumOff val="40000"/>
                  </a:schemeClr>
                </a:solidFill>
              </a:rPr>
              <a:t> </a:t>
            </a:r>
            <a:r>
              <a:rPr lang="fr-FR" b="1" dirty="0" smtClean="0">
                <a:solidFill>
                  <a:schemeClr val="tx2">
                    <a:lumMod val="60000"/>
                    <a:lumOff val="40000"/>
                  </a:schemeClr>
                </a:solidFill>
              </a:rPr>
              <a:t/>
            </a:r>
            <a:br>
              <a:rPr lang="fr-FR" b="1" dirty="0" smtClean="0">
                <a:solidFill>
                  <a:schemeClr val="tx2">
                    <a:lumMod val="60000"/>
                    <a:lumOff val="40000"/>
                  </a:schemeClr>
                </a:solidFill>
              </a:rPr>
            </a:br>
            <a:endParaRPr lang="fr-FR" dirty="0"/>
          </a:p>
        </p:txBody>
      </p:sp>
      <p:sp>
        <p:nvSpPr>
          <p:cNvPr id="5" name="Rectangle 4"/>
          <p:cNvSpPr/>
          <p:nvPr/>
        </p:nvSpPr>
        <p:spPr>
          <a:xfrm>
            <a:off x="0" y="357166"/>
            <a:ext cx="8358214" cy="461665"/>
          </a:xfrm>
          <a:prstGeom prst="rect">
            <a:avLst/>
          </a:prstGeom>
        </p:spPr>
        <p:txBody>
          <a:bodyPr wrap="square">
            <a:spAutoFit/>
          </a:bodyPr>
          <a:lstStyle/>
          <a:p>
            <a:r>
              <a:rPr lang="fr-FR" sz="2400" b="1" u="sng" dirty="0" smtClean="0">
                <a:solidFill>
                  <a:schemeClr val="tx2">
                    <a:lumMod val="75000"/>
                  </a:schemeClr>
                </a:solidFill>
              </a:rPr>
              <a:t>4-Contrainte </a:t>
            </a:r>
            <a:r>
              <a:rPr lang="fr-FR" sz="2400" b="1" u="sng" dirty="0">
                <a:solidFill>
                  <a:schemeClr val="tx2">
                    <a:lumMod val="75000"/>
                  </a:schemeClr>
                </a:solidFill>
              </a:rPr>
              <a:t>Valeur par défaut : </a:t>
            </a:r>
            <a:r>
              <a:rPr lang="fr-FR" sz="2400" b="1" u="sng" dirty="0" smtClean="0">
                <a:solidFill>
                  <a:schemeClr val="tx2">
                    <a:lumMod val="75000"/>
                  </a:schemeClr>
                </a:solidFill>
              </a:rPr>
              <a:t>DEFAULT</a:t>
            </a:r>
            <a:endParaRPr lang="fr-FR" sz="2400" b="1" u="sng" dirty="0">
              <a:solidFill>
                <a:schemeClr val="tx2">
                  <a:lumMod val="75000"/>
                </a:schemeClr>
              </a:solidFill>
            </a:endParaRPr>
          </a:p>
        </p:txBody>
      </p:sp>
      <p:sp>
        <p:nvSpPr>
          <p:cNvPr id="8" name="Rectangle 7"/>
          <p:cNvSpPr/>
          <p:nvPr/>
        </p:nvSpPr>
        <p:spPr>
          <a:xfrm>
            <a:off x="500034" y="928670"/>
            <a:ext cx="7643866" cy="21698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lvl="5">
              <a:lnSpc>
                <a:spcPct val="150000"/>
              </a:lnSpc>
              <a:buNone/>
            </a:pPr>
            <a:r>
              <a:rPr lang="fr-FR" dirty="0" smtClean="0"/>
              <a:t>CREATE TABLE PERSONNE</a:t>
            </a:r>
          </a:p>
          <a:p>
            <a:pPr lvl="5">
              <a:lnSpc>
                <a:spcPct val="150000"/>
              </a:lnSpc>
              <a:buNone/>
            </a:pPr>
            <a:r>
              <a:rPr lang="fr-FR" dirty="0" smtClean="0"/>
              <a:t> (</a:t>
            </a:r>
            <a:r>
              <a:rPr lang="fr-FR" dirty="0" err="1" smtClean="0"/>
              <a:t>idPers</a:t>
            </a:r>
            <a:r>
              <a:rPr lang="fr-FR" dirty="0" smtClean="0"/>
              <a:t> PRIMARY KEY,</a:t>
            </a:r>
          </a:p>
          <a:p>
            <a:pPr lvl="5">
              <a:lnSpc>
                <a:spcPct val="150000"/>
              </a:lnSpc>
              <a:buNone/>
            </a:pPr>
            <a:r>
              <a:rPr lang="fr-FR" dirty="0" smtClean="0"/>
              <a:t> </a:t>
            </a:r>
            <a:r>
              <a:rPr lang="fr-FR" dirty="0" err="1" smtClean="0"/>
              <a:t>NomPers</a:t>
            </a:r>
            <a:r>
              <a:rPr lang="fr-FR" dirty="0" smtClean="0"/>
              <a:t> Varchar2(30) NOT NULL,</a:t>
            </a:r>
          </a:p>
          <a:p>
            <a:pPr lvl="5">
              <a:lnSpc>
                <a:spcPct val="150000"/>
              </a:lnSpc>
              <a:buNone/>
            </a:pPr>
            <a:r>
              <a:rPr lang="fr-FR" dirty="0" smtClean="0"/>
              <a:t> </a:t>
            </a:r>
            <a:r>
              <a:rPr lang="fr-FR" dirty="0" err="1" smtClean="0"/>
              <a:t>PrénomPers</a:t>
            </a:r>
            <a:r>
              <a:rPr lang="fr-FR" dirty="0" smtClean="0"/>
              <a:t> Varchar2(30) </a:t>
            </a:r>
            <a:r>
              <a:rPr lang="fr-FR" b="1" dirty="0" smtClean="0"/>
              <a:t>DEFAULT 'prénom inconnu',</a:t>
            </a:r>
          </a:p>
          <a:p>
            <a:pPr lvl="5">
              <a:lnSpc>
                <a:spcPct val="150000"/>
              </a:lnSpc>
              <a:buNone/>
            </a:pPr>
            <a:r>
              <a:rPr lang="fr-FR" dirty="0" smtClean="0"/>
              <a:t> </a:t>
            </a:r>
            <a:r>
              <a:rPr lang="fr-FR" dirty="0" err="1" smtClean="0"/>
              <a:t>DateNaiss</a:t>
            </a:r>
            <a:r>
              <a:rPr lang="fr-FR" dirty="0" smtClean="0"/>
              <a:t> Date </a:t>
            </a:r>
            <a:r>
              <a:rPr lang="fr-FR" b="1" dirty="0" smtClean="0"/>
              <a:t>DEFAULT CURRENT DATE</a:t>
            </a:r>
            <a:r>
              <a:rPr lang="fr-FR" dirty="0" smtClean="0"/>
              <a:t>);</a:t>
            </a:r>
          </a:p>
        </p:txBody>
      </p:sp>
      <p:sp>
        <p:nvSpPr>
          <p:cNvPr id="6" name="Rectangle 5"/>
          <p:cNvSpPr/>
          <p:nvPr/>
        </p:nvSpPr>
        <p:spPr>
          <a:xfrm>
            <a:off x="971600" y="6084004"/>
            <a:ext cx="7128792" cy="369332"/>
          </a:xfrm>
          <a:prstGeom prst="rect">
            <a:avLst/>
          </a:prstGeom>
        </p:spPr>
        <p:txBody>
          <a:bodyPr wrap="square">
            <a:spAutoFit/>
          </a:bodyPr>
          <a:lstStyle/>
          <a:p>
            <a:pPr lvl="2">
              <a:buNone/>
            </a:pPr>
            <a:r>
              <a:rPr lang="fr-FR" dirty="0" smtClean="0"/>
              <a:t>100, 'toto', </a:t>
            </a:r>
            <a:r>
              <a:rPr lang="fr-FR" b="1" dirty="0" smtClean="0"/>
              <a:t>'prénom inconnu</a:t>
            </a:r>
            <a:r>
              <a:rPr lang="fr-FR" dirty="0" smtClean="0"/>
              <a:t>', </a:t>
            </a:r>
            <a:r>
              <a:rPr lang="fr-FR" dirty="0" smtClean="0"/>
              <a:t>‘</a:t>
            </a:r>
            <a:r>
              <a:rPr lang="fr-FR" b="1" dirty="0" smtClean="0"/>
              <a:t>17/11/2020</a:t>
            </a:r>
            <a:r>
              <a:rPr lang="fr-FR" dirty="0" smtClean="0"/>
              <a:t>'</a:t>
            </a:r>
            <a:endParaRPr lang="fr-FR"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60773" y="3124059"/>
            <a:ext cx="8383510" cy="845849"/>
          </a:xfrm>
        </p:spPr>
        <p:txBody>
          <a:bodyPr>
            <a:normAutofit/>
          </a:bodyPr>
          <a:lstStyle/>
          <a:p>
            <a:pPr>
              <a:buNone/>
            </a:pPr>
            <a:r>
              <a:rPr lang="fr-FR" sz="2800" b="1" dirty="0" smtClean="0">
                <a:sym typeface="Wingdings" pitchFamily="2" charset="2"/>
              </a:rPr>
              <a:t> </a:t>
            </a:r>
            <a:r>
              <a:rPr lang="fr-FR" sz="2800" b="1" dirty="0" smtClean="0"/>
              <a:t>Syntaxe : </a:t>
            </a:r>
            <a:r>
              <a:rPr lang="fr-FR" sz="2000" dirty="0" smtClean="0"/>
              <a:t>après le mot clé </a:t>
            </a:r>
            <a:r>
              <a:rPr lang="fr-FR" sz="2000" b="1" dirty="0" smtClean="0"/>
              <a:t>CHECK</a:t>
            </a:r>
            <a:r>
              <a:rPr lang="fr-FR" sz="2000" dirty="0" smtClean="0"/>
              <a:t>, on indique entre parenthèses le critère à vérifier</a:t>
            </a:r>
            <a:r>
              <a:rPr lang="fr-FR" sz="2000" dirty="0" smtClean="0"/>
              <a:t>.</a:t>
            </a:r>
            <a:endParaRPr lang="fr-FR" sz="2000" dirty="0" smtClean="0"/>
          </a:p>
        </p:txBody>
      </p:sp>
      <p:sp>
        <p:nvSpPr>
          <p:cNvPr id="4" name="Titre 3"/>
          <p:cNvSpPr>
            <a:spLocks noGrp="1"/>
          </p:cNvSpPr>
          <p:nvPr>
            <p:ph type="title"/>
          </p:nvPr>
        </p:nvSpPr>
        <p:spPr>
          <a:xfrm>
            <a:off x="180528" y="261984"/>
            <a:ext cx="8620544" cy="2862322"/>
          </a:xfrm>
          <a:prstGeom prst="rect">
            <a:avLst/>
          </a:prstGeom>
        </p:spPr>
        <p:txBody>
          <a:bodyPr wrap="square">
            <a:spAutoFit/>
          </a:bodyPr>
          <a:lstStyle/>
          <a:p>
            <a:pPr algn="l">
              <a:lnSpc>
                <a:spcPct val="150000"/>
              </a:lnSpc>
            </a:pPr>
            <a:r>
              <a:rPr lang="fr-FR" sz="2400" b="1" u="sng" dirty="0">
                <a:solidFill>
                  <a:schemeClr val="tx2">
                    <a:lumMod val="75000"/>
                  </a:schemeClr>
                </a:solidFill>
              </a:rPr>
              <a:t>5</a:t>
            </a:r>
            <a:r>
              <a:rPr lang="fr-FR" sz="2400" b="1" u="sng" dirty="0" smtClean="0">
                <a:solidFill>
                  <a:schemeClr val="tx2">
                    <a:lumMod val="75000"/>
                  </a:schemeClr>
                </a:solidFill>
              </a:rPr>
              <a:t>-Contrainte </a:t>
            </a:r>
            <a:r>
              <a:rPr lang="fr-FR" sz="2400" b="1" u="sng" dirty="0">
                <a:solidFill>
                  <a:schemeClr val="tx2">
                    <a:lumMod val="75000"/>
                  </a:schemeClr>
                </a:solidFill>
              </a:rPr>
              <a:t>de domaine : </a:t>
            </a:r>
            <a:r>
              <a:rPr lang="fr-FR" sz="2400" b="1" u="sng" dirty="0" smtClean="0">
                <a:solidFill>
                  <a:schemeClr val="tx2">
                    <a:lumMod val="75000"/>
                  </a:schemeClr>
                </a:solidFill>
              </a:rPr>
              <a:t>CHECK</a:t>
            </a:r>
            <a:r>
              <a:rPr lang="fr-FR" sz="2400" b="1" u="sng" dirty="0" smtClean="0">
                <a:solidFill>
                  <a:schemeClr val="tx2">
                    <a:lumMod val="75000"/>
                  </a:schemeClr>
                </a:solidFill>
              </a:rPr>
              <a:t/>
            </a:r>
            <a:br>
              <a:rPr lang="fr-FR" sz="2400" b="1" u="sng" dirty="0" smtClean="0">
                <a:solidFill>
                  <a:schemeClr val="tx2">
                    <a:lumMod val="75000"/>
                  </a:schemeClr>
                </a:solidFill>
              </a:rPr>
            </a:br>
            <a:r>
              <a:rPr lang="fr-FR" sz="1800" dirty="0" smtClean="0"/>
              <a:t>La définition des types de données pour chaque colonne définit déjà un domaine pour les valeurs. On peut  encore restreindre les domaines grâce à la </a:t>
            </a:r>
            <a:r>
              <a:rPr lang="fr-FR" sz="1800" dirty="0" smtClean="0"/>
              <a:t>clause </a:t>
            </a:r>
            <a:r>
              <a:rPr lang="fr-FR" sz="1800" b="1" dirty="0" smtClean="0"/>
              <a:t>CHECK</a:t>
            </a:r>
            <a:r>
              <a:rPr lang="fr-FR" sz="1800" dirty="0" smtClean="0"/>
              <a:t>.</a:t>
            </a:r>
            <a:br>
              <a:rPr lang="fr-FR" sz="1800" dirty="0" smtClean="0"/>
            </a:br>
            <a:r>
              <a:rPr lang="fr-FR" sz="1800" b="1" dirty="0" smtClean="0"/>
              <a:t>Attention</a:t>
            </a:r>
            <a:r>
              <a:rPr lang="fr-FR" sz="1800" dirty="0"/>
              <a:t> </a:t>
            </a:r>
            <a:r>
              <a:rPr lang="fr-FR" sz="1800" dirty="0" smtClean="0">
                <a:sym typeface="Wingdings" panose="05000000000000000000" pitchFamily="2" charset="2"/>
              </a:rPr>
              <a:t> </a:t>
            </a:r>
            <a:r>
              <a:rPr lang="fr-FR" sz="1800" dirty="0" smtClean="0"/>
              <a:t>cette contrainte est très "</a:t>
            </a:r>
            <a:r>
              <a:rPr lang="fr-FR" sz="1800" b="1" dirty="0" smtClean="0"/>
              <a:t>coûteuse</a:t>
            </a:r>
            <a:r>
              <a:rPr lang="fr-FR" sz="1800" dirty="0" smtClean="0"/>
              <a:t>" en terme du  temps, car elle est </a:t>
            </a:r>
            <a:r>
              <a:rPr lang="fr-FR" sz="1800" dirty="0"/>
              <a:t>basé</a:t>
            </a:r>
            <a:r>
              <a:rPr lang="fr-FR" sz="2400" dirty="0" smtClean="0"/>
              <a:t> </a:t>
            </a:r>
            <a:r>
              <a:rPr lang="fr-FR" sz="1800" dirty="0"/>
              <a:t>sur une comparaison pouvant contenir une requête de type SELECT. </a:t>
            </a:r>
            <a:r>
              <a:rPr lang="fr-FR" sz="1800" dirty="0"/>
              <a:t>Pour valider la contrainte, le prédicat doit être évalué à TRUE ou UNKNOWN (présence de NULL</a:t>
            </a:r>
          </a:p>
        </p:txBody>
      </p:sp>
      <p:sp>
        <p:nvSpPr>
          <p:cNvPr id="5" name="Titre 1"/>
          <p:cNvSpPr txBox="1">
            <a:spLocks/>
          </p:cNvSpPr>
          <p:nvPr/>
        </p:nvSpPr>
        <p:spPr>
          <a:xfrm>
            <a:off x="285720" y="0"/>
            <a:ext cx="8515352" cy="1571612"/>
          </a:xfrm>
          <a:prstGeom prst="rect">
            <a:avLst/>
          </a:prstGeom>
        </p:spPr>
        <p:txBody>
          <a:bodyPr vert="horz" lIns="91440" tIns="45720" rIns="91440" bIns="45720" rtlCol="0" anchor="ct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1" i="0" u="none" strike="noStrike" kern="1200" cap="none" spc="0" normalizeH="0" baseline="0" noProof="0" dirty="0" smtClean="0">
                <a:ln>
                  <a:noFill/>
                </a:ln>
                <a:solidFill>
                  <a:schemeClr val="tx2">
                    <a:lumMod val="60000"/>
                    <a:lumOff val="40000"/>
                  </a:schemeClr>
                </a:solidFill>
                <a:effectLst/>
                <a:uLnTx/>
                <a:uFillTx/>
                <a:latin typeface="+mj-lt"/>
                <a:ea typeface="+mj-ea"/>
                <a:cs typeface="+mj-cs"/>
                <a:sym typeface="Wingdings" pitchFamily="2" charset="2"/>
              </a:rPr>
              <a:t> </a:t>
            </a:r>
            <a:r>
              <a:rPr kumimoji="0" lang="fr-FR" sz="4400" b="1" i="0" u="none" strike="noStrike" kern="1200" cap="none" spc="0" normalizeH="0" baseline="0" noProof="0" dirty="0" smtClean="0">
                <a:ln>
                  <a:noFill/>
                </a:ln>
                <a:solidFill>
                  <a:schemeClr val="tx2">
                    <a:lumMod val="60000"/>
                    <a:lumOff val="40000"/>
                  </a:schemeClr>
                </a:solidFill>
                <a:effectLst/>
                <a:uLnTx/>
                <a:uFillTx/>
                <a:latin typeface="+mj-lt"/>
                <a:ea typeface="+mj-ea"/>
                <a:cs typeface="+mj-cs"/>
              </a:rPr>
              <a:t>Les contraintes d'intégrité</a:t>
            </a:r>
            <a:br>
              <a:rPr kumimoji="0" lang="fr-FR" sz="4400" b="1" i="0" u="none" strike="noStrike" kern="1200" cap="none" spc="0" normalizeH="0" baseline="0" noProof="0" dirty="0" smtClean="0">
                <a:ln>
                  <a:noFill/>
                </a:ln>
                <a:solidFill>
                  <a:schemeClr val="tx2">
                    <a:lumMod val="60000"/>
                    <a:lumOff val="40000"/>
                  </a:schemeClr>
                </a:solidFill>
                <a:effectLst/>
                <a:uLnTx/>
                <a:uFillTx/>
                <a:latin typeface="+mj-lt"/>
                <a:ea typeface="+mj-ea"/>
                <a:cs typeface="+mj-cs"/>
              </a:rPr>
            </a:br>
            <a:r>
              <a:rPr kumimoji="0" lang="fr-FR" sz="4400" b="1" i="0" u="none" strike="noStrike" kern="1200" cap="none" spc="0" normalizeH="0" baseline="0" noProof="0" dirty="0" smtClean="0">
                <a:ln>
                  <a:noFill/>
                </a:ln>
                <a:solidFill>
                  <a:schemeClr val="tx2">
                    <a:lumMod val="60000"/>
                    <a:lumOff val="40000"/>
                  </a:schemeClr>
                </a:solidFill>
                <a:effectLst/>
                <a:uLnTx/>
                <a:uFillTx/>
                <a:latin typeface="+mj-lt"/>
                <a:ea typeface="+mj-ea"/>
                <a:cs typeface="+mj-cs"/>
              </a:rPr>
              <a:t/>
            </a:r>
            <a:br>
              <a:rPr kumimoji="0" lang="fr-FR" sz="4400" b="1" i="0" u="none" strike="noStrike" kern="1200" cap="none" spc="0" normalizeH="0" baseline="0" noProof="0" dirty="0" smtClean="0">
                <a:ln>
                  <a:noFill/>
                </a:ln>
                <a:solidFill>
                  <a:schemeClr val="tx2">
                    <a:lumMod val="60000"/>
                    <a:lumOff val="40000"/>
                  </a:schemeClr>
                </a:solidFill>
                <a:effectLst/>
                <a:uLnTx/>
                <a:uFillTx/>
                <a:latin typeface="+mj-lt"/>
                <a:ea typeface="+mj-ea"/>
                <a:cs typeface="+mj-cs"/>
              </a:rPr>
            </a:br>
            <a:r>
              <a:rPr kumimoji="0" lang="fr-FR" sz="2000" b="1" i="0" u="none" strike="noStrike" kern="1200" cap="none" spc="0" normalizeH="0" baseline="0" noProof="0" dirty="0" smtClean="0">
                <a:ln>
                  <a:noFill/>
                </a:ln>
                <a:solidFill>
                  <a:schemeClr val="tx2">
                    <a:lumMod val="60000"/>
                    <a:lumOff val="40000"/>
                  </a:schemeClr>
                </a:solidFill>
                <a:effectLst/>
                <a:uLnTx/>
                <a:uFillTx/>
                <a:latin typeface="+mj-lt"/>
                <a:ea typeface="+mj-ea"/>
                <a:cs typeface="+mj-cs"/>
              </a:rPr>
              <a:t> </a:t>
            </a:r>
            <a:r>
              <a:rPr kumimoji="0" lang="fr-FR" sz="4400" b="1" i="0" u="none" strike="noStrike" kern="1200" cap="none" spc="0" normalizeH="0" baseline="0" noProof="0" dirty="0" smtClean="0">
                <a:ln>
                  <a:noFill/>
                </a:ln>
                <a:solidFill>
                  <a:schemeClr val="tx2">
                    <a:lumMod val="60000"/>
                    <a:lumOff val="40000"/>
                  </a:schemeClr>
                </a:solidFill>
                <a:effectLst/>
                <a:uLnTx/>
                <a:uFillTx/>
                <a:latin typeface="+mj-lt"/>
                <a:ea typeface="+mj-ea"/>
                <a:cs typeface="+mj-cs"/>
              </a:rPr>
              <a:t/>
            </a:r>
            <a:br>
              <a:rPr kumimoji="0" lang="fr-FR" sz="4400" b="1" i="0" u="none" strike="noStrike" kern="1200" cap="none" spc="0" normalizeH="0" baseline="0" noProof="0" dirty="0" smtClean="0">
                <a:ln>
                  <a:noFill/>
                </a:ln>
                <a:solidFill>
                  <a:schemeClr val="tx2">
                    <a:lumMod val="60000"/>
                    <a:lumOff val="40000"/>
                  </a:schemeClr>
                </a:solidFill>
                <a:effectLst/>
                <a:uLnTx/>
                <a:uFillTx/>
                <a:latin typeface="+mj-lt"/>
                <a:ea typeface="+mj-ea"/>
                <a:cs typeface="+mj-cs"/>
              </a:rPr>
            </a:br>
            <a:endParaRPr kumimoji="0" lang="fr-FR"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6" name="Rectangle 5"/>
          <p:cNvSpPr/>
          <p:nvPr/>
        </p:nvSpPr>
        <p:spPr>
          <a:xfrm>
            <a:off x="282126" y="3992407"/>
            <a:ext cx="8620544" cy="25922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150000"/>
              </a:lnSpc>
            </a:pPr>
            <a:r>
              <a:rPr lang="fr-FR" dirty="0">
                <a:sym typeface="Wingdings" pitchFamily="2" charset="2"/>
              </a:rPr>
              <a:t> </a:t>
            </a:r>
            <a:r>
              <a:rPr lang="fr-FR" b="1" dirty="0" smtClean="0"/>
              <a:t>Exemple:  </a:t>
            </a:r>
            <a:r>
              <a:rPr lang="fr-FR" dirty="0" smtClean="0"/>
              <a:t>CREATE </a:t>
            </a:r>
            <a:r>
              <a:rPr lang="fr-FR" dirty="0" smtClean="0"/>
              <a:t>TABLE </a:t>
            </a:r>
            <a:r>
              <a:rPr lang="fr-FR" dirty="0" smtClean="0"/>
              <a:t>personne ( </a:t>
            </a:r>
            <a:r>
              <a:rPr lang="fr-FR" dirty="0" err="1" smtClean="0"/>
              <a:t>idpers</a:t>
            </a:r>
            <a:r>
              <a:rPr lang="fr-FR" dirty="0" smtClean="0"/>
              <a:t> </a:t>
            </a:r>
            <a:r>
              <a:rPr lang="fr-FR" dirty="0" err="1" smtClean="0"/>
              <a:t>Number</a:t>
            </a:r>
            <a:r>
              <a:rPr lang="fr-FR" dirty="0" smtClean="0"/>
              <a:t> </a:t>
            </a:r>
            <a:r>
              <a:rPr lang="fr-FR" b="1" dirty="0" smtClean="0"/>
              <a:t>PRIMARY KEY</a:t>
            </a:r>
            <a:r>
              <a:rPr lang="fr-FR" dirty="0" smtClean="0"/>
              <a:t>,</a:t>
            </a:r>
          </a:p>
          <a:p>
            <a:pPr>
              <a:lnSpc>
                <a:spcPct val="150000"/>
              </a:lnSpc>
              <a:buNone/>
            </a:pPr>
            <a:r>
              <a:rPr lang="fr-FR" dirty="0" smtClean="0"/>
              <a:t> </a:t>
            </a:r>
            <a:r>
              <a:rPr lang="fr-FR" dirty="0" smtClean="0"/>
              <a:t>	</a:t>
            </a:r>
            <a:r>
              <a:rPr lang="fr-FR" dirty="0" err="1" smtClean="0"/>
              <a:t>NomPers</a:t>
            </a:r>
            <a:r>
              <a:rPr lang="fr-FR" dirty="0" smtClean="0"/>
              <a:t> </a:t>
            </a:r>
            <a:r>
              <a:rPr lang="fr-FR" dirty="0" smtClean="0"/>
              <a:t>Varchar2(30) </a:t>
            </a:r>
            <a:r>
              <a:rPr lang="fr-FR" b="1" dirty="0" smtClean="0"/>
              <a:t>NOT NULL</a:t>
            </a:r>
            <a:r>
              <a:rPr lang="fr-FR" dirty="0" smtClean="0"/>
              <a:t>,</a:t>
            </a:r>
          </a:p>
          <a:p>
            <a:pPr>
              <a:lnSpc>
                <a:spcPct val="150000"/>
              </a:lnSpc>
              <a:buNone/>
            </a:pPr>
            <a:r>
              <a:rPr lang="fr-FR" dirty="0" smtClean="0"/>
              <a:t> </a:t>
            </a:r>
            <a:r>
              <a:rPr lang="fr-FR" dirty="0" smtClean="0"/>
              <a:t>	</a:t>
            </a:r>
            <a:r>
              <a:rPr lang="fr-FR" dirty="0" err="1" smtClean="0"/>
              <a:t>PrenomPers</a:t>
            </a:r>
            <a:r>
              <a:rPr lang="fr-FR" dirty="0" smtClean="0"/>
              <a:t> </a:t>
            </a:r>
            <a:r>
              <a:rPr lang="fr-FR" dirty="0" smtClean="0"/>
              <a:t>Varchar2(30) </a:t>
            </a:r>
            <a:r>
              <a:rPr lang="fr-FR" b="1" dirty="0" smtClean="0"/>
              <a:t>DEFAULT 'prénom inconnu',</a:t>
            </a:r>
          </a:p>
          <a:p>
            <a:pPr>
              <a:lnSpc>
                <a:spcPct val="150000"/>
              </a:lnSpc>
              <a:buNone/>
            </a:pPr>
            <a:r>
              <a:rPr lang="fr-FR" dirty="0" smtClean="0"/>
              <a:t> </a:t>
            </a:r>
            <a:r>
              <a:rPr lang="fr-FR" dirty="0" smtClean="0"/>
              <a:t>	</a:t>
            </a:r>
            <a:r>
              <a:rPr lang="fr-FR" dirty="0" err="1" smtClean="0"/>
              <a:t>age</a:t>
            </a:r>
            <a:r>
              <a:rPr lang="fr-FR" dirty="0" smtClean="0"/>
              <a:t> </a:t>
            </a:r>
            <a:r>
              <a:rPr lang="fr-FR" dirty="0" err="1" smtClean="0"/>
              <a:t>Number</a:t>
            </a:r>
            <a:r>
              <a:rPr lang="fr-FR" dirty="0" smtClean="0"/>
              <a:t> </a:t>
            </a:r>
            <a:r>
              <a:rPr lang="fr-FR" b="1" dirty="0" smtClean="0">
                <a:solidFill>
                  <a:srgbClr val="0070C0"/>
                </a:solidFill>
              </a:rPr>
              <a:t>CHECK</a:t>
            </a:r>
            <a:r>
              <a:rPr lang="fr-FR" b="1" dirty="0" smtClean="0"/>
              <a:t> (</a:t>
            </a:r>
            <a:r>
              <a:rPr lang="fr-FR" b="1" dirty="0" err="1" smtClean="0"/>
              <a:t>age</a:t>
            </a:r>
            <a:r>
              <a:rPr lang="fr-FR" b="1" dirty="0" smtClean="0"/>
              <a:t> &gt;= 0 AND </a:t>
            </a:r>
            <a:r>
              <a:rPr lang="fr-FR" b="1" dirty="0" err="1" smtClean="0"/>
              <a:t>age</a:t>
            </a:r>
            <a:r>
              <a:rPr lang="fr-FR" b="1" dirty="0" smtClean="0"/>
              <a:t> &lt; 18),</a:t>
            </a:r>
          </a:p>
          <a:p>
            <a:pPr>
              <a:lnSpc>
                <a:spcPct val="150000"/>
              </a:lnSpc>
              <a:buNone/>
            </a:pPr>
            <a:r>
              <a:rPr lang="fr-FR" dirty="0" smtClean="0"/>
              <a:t> </a:t>
            </a:r>
            <a:r>
              <a:rPr lang="fr-FR" dirty="0" smtClean="0"/>
              <a:t>	</a:t>
            </a:r>
            <a:r>
              <a:rPr lang="fr-FR" dirty="0" err="1" smtClean="0"/>
              <a:t>etat_civil</a:t>
            </a:r>
            <a:r>
              <a:rPr lang="fr-FR" dirty="0" smtClean="0"/>
              <a:t> </a:t>
            </a:r>
            <a:r>
              <a:rPr lang="fr-FR" dirty="0" smtClean="0"/>
              <a:t>Varchar2(20) </a:t>
            </a:r>
            <a:r>
              <a:rPr lang="fr-FR" b="1" dirty="0" smtClean="0">
                <a:solidFill>
                  <a:srgbClr val="0070C0"/>
                </a:solidFill>
              </a:rPr>
              <a:t>CHECK</a:t>
            </a:r>
            <a:r>
              <a:rPr lang="fr-FR" dirty="0" smtClean="0"/>
              <a:t> (</a:t>
            </a:r>
            <a:r>
              <a:rPr lang="fr-FR" b="1" dirty="0" err="1" smtClean="0"/>
              <a:t>etat_civil</a:t>
            </a:r>
            <a:r>
              <a:rPr lang="fr-FR" b="1" dirty="0" smtClean="0"/>
              <a:t> IN ('marié(e)', célibataire', </a:t>
            </a:r>
            <a:r>
              <a:rPr lang="fr-FR" b="1" dirty="0" smtClean="0"/>
              <a:t>	'veuf(</a:t>
            </a:r>
            <a:r>
              <a:rPr lang="fr-FR" b="1" dirty="0" err="1" smtClean="0"/>
              <a:t>ve</a:t>
            </a:r>
            <a:r>
              <a:rPr lang="fr-FR" b="1" dirty="0" smtClean="0"/>
              <a:t>)', 'divorcé(e</a:t>
            </a:r>
            <a:r>
              <a:rPr lang="fr-FR" b="1" dirty="0" smtClean="0"/>
              <a:t>)')  </a:t>
            </a:r>
            <a:r>
              <a:rPr lang="fr-FR" dirty="0" smtClean="0"/>
              <a:t>);</a:t>
            </a:r>
            <a:endParaRPr lang="fr-F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solidFill>
                  <a:schemeClr val="tx2">
                    <a:lumMod val="60000"/>
                    <a:lumOff val="40000"/>
                  </a:schemeClr>
                </a:solidFill>
                <a:sym typeface="Wingdings" pitchFamily="2" charset="2"/>
              </a:rPr>
              <a:t> </a:t>
            </a:r>
            <a:r>
              <a:rPr lang="fr-FR" b="1" dirty="0">
                <a:solidFill>
                  <a:schemeClr val="tx2">
                    <a:lumMod val="60000"/>
                    <a:lumOff val="40000"/>
                  </a:schemeClr>
                </a:solidFill>
              </a:rPr>
              <a:t>Les contraintes d'intégrité</a:t>
            </a:r>
            <a:br>
              <a:rPr lang="fr-FR" b="1" dirty="0">
                <a:solidFill>
                  <a:schemeClr val="tx2">
                    <a:lumMod val="60000"/>
                    <a:lumOff val="40000"/>
                  </a:schemeClr>
                </a:solidFill>
              </a:rPr>
            </a:br>
            <a:endParaRPr lang="fr-FR" dirty="0"/>
          </a:p>
        </p:txBody>
      </p:sp>
      <p:sp>
        <p:nvSpPr>
          <p:cNvPr id="3" name="Espace réservé du contenu 2"/>
          <p:cNvSpPr>
            <a:spLocks noGrp="1"/>
          </p:cNvSpPr>
          <p:nvPr>
            <p:ph idx="1"/>
          </p:nvPr>
        </p:nvSpPr>
        <p:spPr>
          <a:xfrm>
            <a:off x="214282" y="1428737"/>
            <a:ext cx="8643998" cy="1214445"/>
          </a:xfrm>
        </p:spPr>
        <p:txBody>
          <a:bodyPr>
            <a:normAutofit fontScale="55000" lnSpcReduction="20000"/>
          </a:bodyPr>
          <a:lstStyle/>
          <a:p>
            <a:pPr>
              <a:buNone/>
            </a:pPr>
            <a:r>
              <a:rPr lang="fr-FR" dirty="0" smtClean="0"/>
              <a:t>Il est possible de donner un nom à chaque contrainte (sinon le système en donne un par défaut).</a:t>
            </a:r>
          </a:p>
          <a:p>
            <a:pPr>
              <a:buNone/>
            </a:pPr>
            <a:endParaRPr lang="fr-FR" dirty="0" smtClean="0"/>
          </a:p>
          <a:p>
            <a:pPr>
              <a:buNone/>
            </a:pPr>
            <a:r>
              <a:rPr lang="fr-FR" dirty="0" smtClean="0"/>
              <a:t>Il suffit de faire précéder la contrainte par le mot-clé CONSTRAINT suivi de son nom. </a:t>
            </a:r>
          </a:p>
          <a:p>
            <a:pPr>
              <a:buNone/>
            </a:pPr>
            <a:endParaRPr lang="fr-FR" dirty="0" smtClean="0"/>
          </a:p>
        </p:txBody>
      </p:sp>
      <p:sp>
        <p:nvSpPr>
          <p:cNvPr id="4" name="Rectangle 3"/>
          <p:cNvSpPr/>
          <p:nvPr/>
        </p:nvSpPr>
        <p:spPr>
          <a:xfrm>
            <a:off x="138099" y="785794"/>
            <a:ext cx="5719785" cy="523220"/>
          </a:xfrm>
          <a:prstGeom prst="rect">
            <a:avLst/>
          </a:prstGeom>
        </p:spPr>
        <p:txBody>
          <a:bodyPr wrap="square">
            <a:spAutoFit/>
          </a:bodyPr>
          <a:lstStyle/>
          <a:p>
            <a:r>
              <a:rPr lang="fr-FR" sz="2800" b="1" u="sng" dirty="0" smtClean="0">
                <a:solidFill>
                  <a:schemeClr val="tx2">
                    <a:lumMod val="75000"/>
                  </a:schemeClr>
                </a:solidFill>
              </a:rPr>
              <a:t>6 Exemple récapitulatif</a:t>
            </a:r>
            <a:endParaRPr lang="fr-FR" sz="2800" dirty="0"/>
          </a:p>
        </p:txBody>
      </p:sp>
      <p:sp>
        <p:nvSpPr>
          <p:cNvPr id="5" name="Rectangle 4"/>
          <p:cNvSpPr/>
          <p:nvPr/>
        </p:nvSpPr>
        <p:spPr>
          <a:xfrm>
            <a:off x="357158" y="2973545"/>
            <a:ext cx="8143932" cy="3170099"/>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a:buNone/>
            </a:pPr>
            <a:r>
              <a:rPr lang="fr-FR" sz="2000" b="1" dirty="0" smtClean="0"/>
              <a:t>CREATE TABLE PERSONNE</a:t>
            </a:r>
          </a:p>
          <a:p>
            <a:pPr>
              <a:buNone/>
            </a:pPr>
            <a:r>
              <a:rPr lang="fr-FR" sz="2000" dirty="0" smtClean="0"/>
              <a:t>(</a:t>
            </a:r>
          </a:p>
          <a:p>
            <a:pPr>
              <a:buNone/>
            </a:pPr>
            <a:r>
              <a:rPr lang="fr-FR" sz="2000" dirty="0" smtClean="0"/>
              <a:t> </a:t>
            </a:r>
            <a:r>
              <a:rPr lang="fr-FR" sz="2000" dirty="0" err="1" smtClean="0"/>
              <a:t>idpers</a:t>
            </a:r>
            <a:r>
              <a:rPr lang="fr-FR" sz="2000" dirty="0" smtClean="0"/>
              <a:t> </a:t>
            </a:r>
            <a:r>
              <a:rPr lang="fr-FR" sz="2000" dirty="0" err="1" smtClean="0"/>
              <a:t>Number</a:t>
            </a:r>
            <a:r>
              <a:rPr lang="fr-FR" sz="2000" dirty="0" smtClean="0"/>
              <a:t> </a:t>
            </a:r>
            <a:r>
              <a:rPr lang="fr-FR" sz="2000" b="1" dirty="0" smtClean="0"/>
              <a:t>CONSTRAINT</a:t>
            </a:r>
            <a:r>
              <a:rPr lang="fr-FR" sz="2000" dirty="0" smtClean="0"/>
              <a:t> </a:t>
            </a:r>
            <a:r>
              <a:rPr lang="fr-FR" sz="2000" b="1" dirty="0" err="1" smtClean="0">
                <a:solidFill>
                  <a:srgbClr val="0070C0"/>
                </a:solidFill>
              </a:rPr>
              <a:t>clé_primaire</a:t>
            </a:r>
            <a:r>
              <a:rPr lang="fr-FR" sz="2000" dirty="0" smtClean="0"/>
              <a:t> </a:t>
            </a:r>
            <a:r>
              <a:rPr lang="fr-FR" sz="2000" b="1" dirty="0" smtClean="0"/>
              <a:t>PRIMARY KEY</a:t>
            </a:r>
            <a:r>
              <a:rPr lang="fr-FR" sz="2000" dirty="0" smtClean="0"/>
              <a:t>,</a:t>
            </a:r>
          </a:p>
          <a:p>
            <a:pPr>
              <a:buNone/>
            </a:pPr>
            <a:r>
              <a:rPr lang="fr-FR" sz="2000" dirty="0" smtClean="0"/>
              <a:t> nom Varchar2(30) </a:t>
            </a:r>
            <a:r>
              <a:rPr lang="fr-FR" sz="2000" b="1" dirty="0" smtClean="0"/>
              <a:t>CONSTRAINT</a:t>
            </a:r>
            <a:r>
              <a:rPr lang="fr-FR" sz="2000" dirty="0" smtClean="0"/>
              <a:t> </a:t>
            </a:r>
            <a:r>
              <a:rPr lang="fr-FR" sz="2000" b="1" dirty="0" err="1">
                <a:solidFill>
                  <a:srgbClr val="0070C0"/>
                </a:solidFill>
              </a:rPr>
              <a:t>nom_existant</a:t>
            </a:r>
            <a:r>
              <a:rPr lang="fr-FR" sz="2000" b="1" dirty="0">
                <a:solidFill>
                  <a:srgbClr val="0070C0"/>
                </a:solidFill>
              </a:rPr>
              <a:t> </a:t>
            </a:r>
            <a:r>
              <a:rPr lang="fr-FR" sz="2000" b="1" dirty="0" smtClean="0"/>
              <a:t>NOT NULL</a:t>
            </a:r>
            <a:r>
              <a:rPr lang="fr-FR" sz="2000" dirty="0" smtClean="0"/>
              <a:t>,</a:t>
            </a:r>
          </a:p>
          <a:p>
            <a:pPr>
              <a:buNone/>
            </a:pPr>
            <a:r>
              <a:rPr lang="fr-FR" sz="2000" dirty="0" smtClean="0"/>
              <a:t> </a:t>
            </a:r>
            <a:r>
              <a:rPr lang="fr-FR" sz="2000" dirty="0" err="1" smtClean="0"/>
              <a:t>prenom</a:t>
            </a:r>
            <a:r>
              <a:rPr lang="fr-FR" sz="2000" dirty="0" smtClean="0"/>
              <a:t> Varchar2(30) </a:t>
            </a:r>
            <a:r>
              <a:rPr lang="fr-FR" sz="2000" b="1" dirty="0" smtClean="0"/>
              <a:t>CONSTRAINT</a:t>
            </a:r>
            <a:r>
              <a:rPr lang="fr-FR" sz="2000" dirty="0" smtClean="0"/>
              <a:t> </a:t>
            </a:r>
            <a:r>
              <a:rPr lang="fr-FR" sz="2000" dirty="0" err="1" smtClean="0"/>
              <a:t>p</a:t>
            </a:r>
            <a:r>
              <a:rPr lang="fr-FR" sz="2000" b="1" dirty="0" err="1">
                <a:solidFill>
                  <a:srgbClr val="0070C0"/>
                </a:solidFill>
              </a:rPr>
              <a:t>rénom_par_défaut</a:t>
            </a:r>
            <a:r>
              <a:rPr lang="fr-FR" sz="2000" dirty="0" smtClean="0"/>
              <a:t> </a:t>
            </a:r>
            <a:r>
              <a:rPr lang="fr-FR" sz="2000" b="1" dirty="0" smtClean="0"/>
              <a:t>DEFAULT</a:t>
            </a:r>
            <a:r>
              <a:rPr lang="fr-FR" sz="2000" dirty="0" smtClean="0"/>
              <a:t> 'prénom inconnu',</a:t>
            </a:r>
          </a:p>
          <a:p>
            <a:pPr>
              <a:buNone/>
            </a:pPr>
            <a:r>
              <a:rPr lang="fr-FR" sz="2000" dirty="0" smtClean="0"/>
              <a:t> </a:t>
            </a:r>
            <a:r>
              <a:rPr lang="fr-FR" sz="2000" dirty="0" err="1" smtClean="0"/>
              <a:t>age</a:t>
            </a:r>
            <a:r>
              <a:rPr lang="fr-FR" sz="2000" dirty="0" smtClean="0"/>
              <a:t> </a:t>
            </a:r>
            <a:r>
              <a:rPr lang="fr-FR" sz="2000" dirty="0" err="1" smtClean="0"/>
              <a:t>Number</a:t>
            </a:r>
            <a:r>
              <a:rPr lang="fr-FR" sz="2000" dirty="0" smtClean="0"/>
              <a:t> </a:t>
            </a:r>
            <a:r>
              <a:rPr lang="fr-FR" sz="2000" b="1" dirty="0" smtClean="0"/>
              <a:t>CONSTRAINT</a:t>
            </a:r>
            <a:r>
              <a:rPr lang="fr-FR" sz="2000" dirty="0" smtClean="0"/>
              <a:t> </a:t>
            </a:r>
            <a:r>
              <a:rPr lang="fr-FR" sz="2000" b="1" dirty="0" err="1">
                <a:solidFill>
                  <a:srgbClr val="0070C0"/>
                </a:solidFill>
              </a:rPr>
              <a:t>verify_age</a:t>
            </a:r>
            <a:r>
              <a:rPr lang="fr-FR" sz="2000" b="1" dirty="0">
                <a:solidFill>
                  <a:srgbClr val="0070C0"/>
                </a:solidFill>
              </a:rPr>
              <a:t> </a:t>
            </a:r>
            <a:r>
              <a:rPr lang="fr-FR" sz="2000" b="1" dirty="0" smtClean="0"/>
              <a:t>CHECK</a:t>
            </a:r>
            <a:r>
              <a:rPr lang="fr-FR" sz="2000" dirty="0" smtClean="0"/>
              <a:t> (</a:t>
            </a:r>
            <a:r>
              <a:rPr lang="fr-FR" sz="2000" dirty="0" err="1" smtClean="0"/>
              <a:t>age</a:t>
            </a:r>
            <a:r>
              <a:rPr lang="fr-FR" sz="2000" dirty="0" smtClean="0"/>
              <a:t> &gt;= 0 AND </a:t>
            </a:r>
            <a:r>
              <a:rPr lang="fr-FR" sz="2000" dirty="0" err="1" smtClean="0"/>
              <a:t>age</a:t>
            </a:r>
            <a:r>
              <a:rPr lang="fr-FR" sz="2000" dirty="0" smtClean="0"/>
              <a:t> &lt; 130),</a:t>
            </a:r>
          </a:p>
          <a:p>
            <a:pPr>
              <a:buNone/>
            </a:pPr>
            <a:r>
              <a:rPr lang="fr-FR" sz="2000" dirty="0" smtClean="0"/>
              <a:t> </a:t>
            </a:r>
            <a:r>
              <a:rPr lang="fr-FR" sz="2000" dirty="0" err="1" smtClean="0"/>
              <a:t>etat_civil</a:t>
            </a:r>
            <a:r>
              <a:rPr lang="fr-FR" sz="2000" dirty="0" smtClean="0"/>
              <a:t> Varchar2(20) </a:t>
            </a:r>
            <a:r>
              <a:rPr lang="fr-FR" sz="2000" b="1" dirty="0" smtClean="0"/>
              <a:t>CONSTRAINT</a:t>
            </a:r>
            <a:r>
              <a:rPr lang="fr-FR" sz="2000" dirty="0" smtClean="0"/>
              <a:t> </a:t>
            </a:r>
            <a:r>
              <a:rPr lang="fr-FR" sz="2000" b="1" dirty="0" err="1">
                <a:solidFill>
                  <a:srgbClr val="0070C0"/>
                </a:solidFill>
              </a:rPr>
              <a:t>domaine_état_civil</a:t>
            </a:r>
            <a:r>
              <a:rPr lang="fr-FR" sz="2000" b="1" dirty="0">
                <a:solidFill>
                  <a:srgbClr val="0070C0"/>
                </a:solidFill>
              </a:rPr>
              <a:t> </a:t>
            </a:r>
          </a:p>
          <a:p>
            <a:pPr>
              <a:buNone/>
            </a:pPr>
            <a:r>
              <a:rPr lang="fr-FR" sz="2000" b="1" dirty="0" smtClean="0"/>
              <a:t>CHECK</a:t>
            </a:r>
            <a:r>
              <a:rPr lang="fr-FR" sz="2000" dirty="0" smtClean="0"/>
              <a:t> (</a:t>
            </a:r>
            <a:r>
              <a:rPr lang="fr-FR" sz="2000" dirty="0" err="1" smtClean="0"/>
              <a:t>etat_civil</a:t>
            </a:r>
            <a:r>
              <a:rPr lang="fr-FR" sz="2000" dirty="0" smtClean="0"/>
              <a:t> IN ('marié(e)', célibataire', 'veuf(</a:t>
            </a:r>
            <a:r>
              <a:rPr lang="fr-FR" sz="2000" dirty="0" err="1" smtClean="0"/>
              <a:t>ve</a:t>
            </a:r>
            <a:r>
              <a:rPr lang="fr-FR" sz="2000" dirty="0" smtClean="0"/>
              <a:t>)', 'divorcé(e)')</a:t>
            </a:r>
          </a:p>
          <a:p>
            <a:pPr>
              <a:buNone/>
            </a:pPr>
            <a:r>
              <a:rPr lang="fr-FR" sz="2000" dirty="0" smtClean="0"/>
              <a:t>);</a:t>
            </a:r>
            <a:endParaRPr lang="fr-FR"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285720" y="0"/>
            <a:ext cx="8515352" cy="1571612"/>
          </a:xfrm>
          <a:prstGeom prst="rect">
            <a:avLst/>
          </a:prstGeom>
        </p:spPr>
        <p:txBody>
          <a:bodyPr vert="horz" lIns="91440" tIns="45720" rIns="91440" bIns="45720" rtlCol="0" anchor="ct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1" i="0" u="none" strike="noStrike" kern="1200" cap="none" spc="0" normalizeH="0" baseline="0" noProof="0" dirty="0" smtClean="0">
                <a:ln>
                  <a:noFill/>
                </a:ln>
                <a:solidFill>
                  <a:schemeClr val="tx2">
                    <a:lumMod val="60000"/>
                    <a:lumOff val="40000"/>
                  </a:schemeClr>
                </a:solidFill>
                <a:effectLst/>
                <a:uLnTx/>
                <a:uFillTx/>
                <a:latin typeface="+mj-lt"/>
                <a:ea typeface="+mj-ea"/>
                <a:cs typeface="+mj-cs"/>
                <a:sym typeface="Wingdings" pitchFamily="2" charset="2"/>
              </a:rPr>
              <a:t> </a:t>
            </a:r>
            <a:r>
              <a:rPr kumimoji="0" lang="fr-FR" sz="4400" b="1" i="0" u="none" strike="noStrike" kern="1200" cap="none" spc="0" normalizeH="0" baseline="0" noProof="0" dirty="0" smtClean="0">
                <a:ln>
                  <a:noFill/>
                </a:ln>
                <a:solidFill>
                  <a:schemeClr val="tx2">
                    <a:lumMod val="60000"/>
                    <a:lumOff val="40000"/>
                  </a:schemeClr>
                </a:solidFill>
                <a:effectLst/>
                <a:uLnTx/>
                <a:uFillTx/>
                <a:latin typeface="+mj-lt"/>
                <a:ea typeface="+mj-ea"/>
                <a:cs typeface="+mj-cs"/>
              </a:rPr>
              <a:t>Les contraintes d'intégrité</a:t>
            </a:r>
            <a:br>
              <a:rPr kumimoji="0" lang="fr-FR" sz="4400" b="1" i="0" u="none" strike="noStrike" kern="1200" cap="none" spc="0" normalizeH="0" baseline="0" noProof="0" dirty="0" smtClean="0">
                <a:ln>
                  <a:noFill/>
                </a:ln>
                <a:solidFill>
                  <a:schemeClr val="tx2">
                    <a:lumMod val="60000"/>
                    <a:lumOff val="40000"/>
                  </a:schemeClr>
                </a:solidFill>
                <a:effectLst/>
                <a:uLnTx/>
                <a:uFillTx/>
                <a:latin typeface="+mj-lt"/>
                <a:ea typeface="+mj-ea"/>
                <a:cs typeface="+mj-cs"/>
              </a:rPr>
            </a:br>
            <a:r>
              <a:rPr kumimoji="0" lang="fr-FR" sz="4400" b="1" i="0" u="none" strike="noStrike" kern="1200" cap="none" spc="0" normalizeH="0" baseline="0" noProof="0" dirty="0" smtClean="0">
                <a:ln>
                  <a:noFill/>
                </a:ln>
                <a:solidFill>
                  <a:schemeClr val="tx2">
                    <a:lumMod val="60000"/>
                    <a:lumOff val="40000"/>
                  </a:schemeClr>
                </a:solidFill>
                <a:effectLst/>
                <a:uLnTx/>
                <a:uFillTx/>
                <a:latin typeface="+mj-lt"/>
                <a:ea typeface="+mj-ea"/>
                <a:cs typeface="+mj-cs"/>
              </a:rPr>
              <a:t/>
            </a:r>
            <a:br>
              <a:rPr kumimoji="0" lang="fr-FR" sz="4400" b="1" i="0" u="none" strike="noStrike" kern="1200" cap="none" spc="0" normalizeH="0" baseline="0" noProof="0" dirty="0" smtClean="0">
                <a:ln>
                  <a:noFill/>
                </a:ln>
                <a:solidFill>
                  <a:schemeClr val="tx2">
                    <a:lumMod val="60000"/>
                    <a:lumOff val="40000"/>
                  </a:schemeClr>
                </a:solidFill>
                <a:effectLst/>
                <a:uLnTx/>
                <a:uFillTx/>
                <a:latin typeface="+mj-lt"/>
                <a:ea typeface="+mj-ea"/>
                <a:cs typeface="+mj-cs"/>
              </a:rPr>
            </a:br>
            <a:r>
              <a:rPr kumimoji="0" lang="fr-FR" sz="2000" b="1" i="0" u="none" strike="noStrike" kern="1200" cap="none" spc="0" normalizeH="0" baseline="0" noProof="0" dirty="0" smtClean="0">
                <a:ln>
                  <a:noFill/>
                </a:ln>
                <a:solidFill>
                  <a:schemeClr val="tx2">
                    <a:lumMod val="60000"/>
                    <a:lumOff val="40000"/>
                  </a:schemeClr>
                </a:solidFill>
                <a:effectLst/>
                <a:uLnTx/>
                <a:uFillTx/>
                <a:latin typeface="+mj-lt"/>
                <a:ea typeface="+mj-ea"/>
                <a:cs typeface="+mj-cs"/>
              </a:rPr>
              <a:t> </a:t>
            </a:r>
            <a:r>
              <a:rPr kumimoji="0" lang="fr-FR" sz="4400" b="1" i="0" u="none" strike="noStrike" kern="1200" cap="none" spc="0" normalizeH="0" baseline="0" noProof="0" dirty="0" smtClean="0">
                <a:ln>
                  <a:noFill/>
                </a:ln>
                <a:solidFill>
                  <a:schemeClr val="tx2">
                    <a:lumMod val="60000"/>
                    <a:lumOff val="40000"/>
                  </a:schemeClr>
                </a:solidFill>
                <a:effectLst/>
                <a:uLnTx/>
                <a:uFillTx/>
                <a:latin typeface="+mj-lt"/>
                <a:ea typeface="+mj-ea"/>
                <a:cs typeface="+mj-cs"/>
              </a:rPr>
              <a:t/>
            </a:r>
            <a:br>
              <a:rPr kumimoji="0" lang="fr-FR" sz="4400" b="1" i="0" u="none" strike="noStrike" kern="1200" cap="none" spc="0" normalizeH="0" baseline="0" noProof="0" dirty="0" smtClean="0">
                <a:ln>
                  <a:noFill/>
                </a:ln>
                <a:solidFill>
                  <a:schemeClr val="tx2">
                    <a:lumMod val="60000"/>
                    <a:lumOff val="40000"/>
                  </a:schemeClr>
                </a:solidFill>
                <a:effectLst/>
                <a:uLnTx/>
                <a:uFillTx/>
                <a:latin typeface="+mj-lt"/>
                <a:ea typeface="+mj-ea"/>
                <a:cs typeface="+mj-cs"/>
              </a:rPr>
            </a:br>
            <a:endParaRPr kumimoji="0" lang="fr-FR"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Rectangle 4"/>
          <p:cNvSpPr/>
          <p:nvPr/>
        </p:nvSpPr>
        <p:spPr>
          <a:xfrm>
            <a:off x="285720" y="571480"/>
            <a:ext cx="8715404" cy="4247317"/>
          </a:xfrm>
          <a:prstGeom prst="rect">
            <a:avLst/>
          </a:prstGeom>
        </p:spPr>
        <p:txBody>
          <a:bodyPr wrap="square">
            <a:spAutoFit/>
          </a:bodyPr>
          <a:lstStyle/>
          <a:p>
            <a:r>
              <a:rPr lang="fr-FR" b="1" u="sng" dirty="0" smtClean="0">
                <a:solidFill>
                  <a:schemeClr val="tx2">
                    <a:lumMod val="75000"/>
                  </a:schemeClr>
                </a:solidFill>
              </a:rPr>
              <a:t>5- Intégrité </a:t>
            </a:r>
            <a:r>
              <a:rPr lang="fr-FR" b="1" u="sng" dirty="0">
                <a:solidFill>
                  <a:schemeClr val="tx2">
                    <a:lumMod val="75000"/>
                  </a:schemeClr>
                </a:solidFill>
              </a:rPr>
              <a:t>référentielle </a:t>
            </a:r>
            <a:r>
              <a:rPr lang="fr-FR" b="1" u="sng" dirty="0" smtClean="0">
                <a:solidFill>
                  <a:schemeClr val="tx2">
                    <a:lumMod val="75000"/>
                  </a:schemeClr>
                </a:solidFill>
              </a:rPr>
              <a:t>:</a:t>
            </a:r>
          </a:p>
          <a:p>
            <a:pPr lvl="1"/>
            <a:r>
              <a:rPr lang="fr-FR" b="1" u="sng" dirty="0" smtClean="0">
                <a:solidFill>
                  <a:schemeClr val="tx2">
                    <a:lumMod val="75000"/>
                  </a:schemeClr>
                </a:solidFill>
              </a:rPr>
              <a:t>5-1 : REFERENCES </a:t>
            </a:r>
            <a:endParaRPr lang="fr-FR" b="1" dirty="0">
              <a:solidFill>
                <a:schemeClr val="tx2">
                  <a:lumMod val="75000"/>
                </a:schemeClr>
              </a:solidFill>
            </a:endParaRPr>
          </a:p>
          <a:p>
            <a:pPr>
              <a:lnSpc>
                <a:spcPct val="150000"/>
              </a:lnSpc>
            </a:pPr>
            <a:r>
              <a:rPr lang="fr-FR" dirty="0" smtClean="0"/>
              <a:t>L'intégrité référentielle permet de vérifier la cohérence des liens entre tables, lors de l'ajout, de la  suppression et de la modification de lignes. Elle est utilisée lorsqu'on a une clé étrangère. Elle permet  d'assurer que toute valeur de clé étrangère correspond bien à une valeur de clé primaire de la table liée. Voyons tout d'abord la syntaxe avec un exemple:</a:t>
            </a:r>
          </a:p>
          <a:p>
            <a:endParaRPr lang="fr-FR" dirty="0" smtClean="0"/>
          </a:p>
          <a:p>
            <a:r>
              <a:rPr lang="fr-FR" b="1" dirty="0"/>
              <a:t>S</a:t>
            </a:r>
            <a:r>
              <a:rPr lang="fr-FR" b="1" dirty="0" smtClean="0"/>
              <a:t>oit le modèle relationnel suivant :</a:t>
            </a:r>
          </a:p>
          <a:p>
            <a:endParaRPr lang="fr-FR" dirty="0" smtClean="0"/>
          </a:p>
          <a:p>
            <a:r>
              <a:rPr lang="fr-FR" dirty="0" smtClean="0"/>
              <a:t>CLIENT </a:t>
            </a:r>
            <a:r>
              <a:rPr lang="fr-FR" u="dbl" dirty="0" smtClean="0"/>
              <a:t>(</a:t>
            </a:r>
            <a:r>
              <a:rPr lang="fr-FR" b="1" u="dbl" dirty="0" err="1" smtClean="0"/>
              <a:t>id_client</a:t>
            </a:r>
            <a:r>
              <a:rPr lang="fr-FR" dirty="0" smtClean="0"/>
              <a:t>, </a:t>
            </a:r>
            <a:r>
              <a:rPr lang="fr-FR" dirty="0" err="1" smtClean="0"/>
              <a:t>Nom_client</a:t>
            </a:r>
            <a:r>
              <a:rPr lang="fr-FR" dirty="0" smtClean="0"/>
              <a:t>, …)</a:t>
            </a:r>
          </a:p>
          <a:p>
            <a:r>
              <a:rPr lang="fr-FR" dirty="0" smtClean="0"/>
              <a:t>FACTURE (</a:t>
            </a:r>
            <a:r>
              <a:rPr lang="fr-FR" b="1" u="dbl" dirty="0" err="1"/>
              <a:t>code_fac</a:t>
            </a:r>
            <a:r>
              <a:rPr lang="fr-FR" dirty="0" err="1" smtClean="0"/>
              <a:t>t</a:t>
            </a:r>
            <a:r>
              <a:rPr lang="fr-FR" dirty="0" smtClean="0"/>
              <a:t>, </a:t>
            </a:r>
            <a:r>
              <a:rPr lang="fr-FR" b="1" dirty="0" smtClean="0"/>
              <a:t>#</a:t>
            </a:r>
            <a:r>
              <a:rPr lang="fr-FR" b="1" dirty="0" err="1" smtClean="0"/>
              <a:t>id_client</a:t>
            </a:r>
            <a:r>
              <a:rPr lang="fr-FR" dirty="0" smtClean="0"/>
              <a:t>, …)</a:t>
            </a:r>
          </a:p>
          <a:p>
            <a:endParaRPr lang="fr-FR" dirty="0" smtClean="0"/>
          </a:p>
          <a:p>
            <a:r>
              <a:rPr lang="fr-FR" b="1" dirty="0" smtClean="0"/>
              <a:t>Voilà comment on le traduit en SQL :</a:t>
            </a:r>
          </a:p>
        </p:txBody>
      </p:sp>
      <p:sp>
        <p:nvSpPr>
          <p:cNvPr id="6" name="Rectangle 5"/>
          <p:cNvSpPr/>
          <p:nvPr/>
        </p:nvSpPr>
        <p:spPr>
          <a:xfrm>
            <a:off x="4357686" y="4786322"/>
            <a:ext cx="4786314"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fr-FR" dirty="0" smtClean="0"/>
              <a:t>CREATE TABLE </a:t>
            </a:r>
            <a:r>
              <a:rPr lang="fr-FR" b="1" dirty="0" smtClean="0"/>
              <a:t>FACTURE</a:t>
            </a:r>
          </a:p>
          <a:p>
            <a:r>
              <a:rPr lang="fr-FR" dirty="0" smtClean="0"/>
              <a:t>(</a:t>
            </a:r>
          </a:p>
          <a:p>
            <a:r>
              <a:rPr lang="fr-FR" dirty="0" err="1" smtClean="0"/>
              <a:t>code_fact</a:t>
            </a:r>
            <a:r>
              <a:rPr lang="fr-FR" dirty="0" smtClean="0"/>
              <a:t> </a:t>
            </a:r>
            <a:r>
              <a:rPr lang="fr-FR" dirty="0" err="1" smtClean="0"/>
              <a:t>Number</a:t>
            </a:r>
            <a:r>
              <a:rPr lang="fr-FR" dirty="0" smtClean="0"/>
              <a:t> </a:t>
            </a:r>
            <a:r>
              <a:rPr lang="fr-FR" b="1" dirty="0" smtClean="0"/>
              <a:t>PRIMARY KEY</a:t>
            </a:r>
            <a:r>
              <a:rPr lang="fr-FR" dirty="0" smtClean="0"/>
              <a:t>,</a:t>
            </a:r>
          </a:p>
          <a:p>
            <a:r>
              <a:rPr lang="fr-FR" b="1" dirty="0" err="1" smtClean="0"/>
              <a:t>id_client</a:t>
            </a:r>
            <a:r>
              <a:rPr lang="fr-FR" dirty="0" smtClean="0"/>
              <a:t> </a:t>
            </a:r>
            <a:r>
              <a:rPr lang="fr-FR" dirty="0" err="1" smtClean="0"/>
              <a:t>Number</a:t>
            </a:r>
            <a:r>
              <a:rPr lang="fr-FR" dirty="0" smtClean="0"/>
              <a:t> </a:t>
            </a:r>
            <a:r>
              <a:rPr lang="fr-FR" b="1" dirty="0" smtClean="0"/>
              <a:t>REFERENCES</a:t>
            </a:r>
            <a:r>
              <a:rPr lang="fr-FR" dirty="0" smtClean="0"/>
              <a:t> CLIENT(</a:t>
            </a:r>
            <a:r>
              <a:rPr lang="fr-FR" b="1" dirty="0" err="1" smtClean="0"/>
              <a:t>id_client</a:t>
            </a:r>
            <a:r>
              <a:rPr lang="fr-FR" dirty="0" smtClean="0"/>
              <a:t>)</a:t>
            </a:r>
          </a:p>
          <a:p>
            <a:r>
              <a:rPr lang="fr-FR" dirty="0" smtClean="0"/>
              <a:t>…</a:t>
            </a:r>
          </a:p>
          <a:p>
            <a:r>
              <a:rPr lang="fr-FR" dirty="0" smtClean="0"/>
              <a:t>);</a:t>
            </a:r>
            <a:endParaRPr lang="fr-FR" dirty="0"/>
          </a:p>
        </p:txBody>
      </p:sp>
      <p:sp>
        <p:nvSpPr>
          <p:cNvPr id="7" name="Rectangle 6"/>
          <p:cNvSpPr/>
          <p:nvPr/>
        </p:nvSpPr>
        <p:spPr>
          <a:xfrm>
            <a:off x="285720" y="4857760"/>
            <a:ext cx="3643338"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fr-FR" dirty="0" smtClean="0"/>
              <a:t>CREATE TABLE </a:t>
            </a:r>
            <a:r>
              <a:rPr lang="fr-FR" b="1" dirty="0" smtClean="0"/>
              <a:t>CLIENT</a:t>
            </a:r>
          </a:p>
          <a:p>
            <a:r>
              <a:rPr lang="fr-FR" dirty="0" smtClean="0"/>
              <a:t>(</a:t>
            </a:r>
          </a:p>
          <a:p>
            <a:r>
              <a:rPr lang="fr-FR" b="1" dirty="0" err="1" smtClean="0"/>
              <a:t>id_client</a:t>
            </a:r>
            <a:r>
              <a:rPr lang="fr-FR" dirty="0" smtClean="0"/>
              <a:t> </a:t>
            </a:r>
            <a:r>
              <a:rPr lang="fr-FR" dirty="0" err="1" smtClean="0"/>
              <a:t>Number</a:t>
            </a:r>
            <a:r>
              <a:rPr lang="fr-FR" dirty="0" smtClean="0"/>
              <a:t> </a:t>
            </a:r>
            <a:r>
              <a:rPr lang="fr-FR" b="1" dirty="0" smtClean="0"/>
              <a:t>PRIMARY KEY</a:t>
            </a:r>
            <a:r>
              <a:rPr lang="fr-FR" dirty="0" smtClean="0"/>
              <a:t>,</a:t>
            </a:r>
          </a:p>
          <a:p>
            <a:r>
              <a:rPr lang="fr-FR" dirty="0" smtClean="0"/>
              <a:t> </a:t>
            </a:r>
            <a:r>
              <a:rPr lang="fr-FR" dirty="0" err="1" smtClean="0"/>
              <a:t>Nom_client</a:t>
            </a:r>
            <a:r>
              <a:rPr lang="fr-FR" dirty="0" smtClean="0"/>
              <a:t> Varchar2(30) NOT NULL,</a:t>
            </a:r>
          </a:p>
          <a:p>
            <a:r>
              <a:rPr lang="fr-FR" dirty="0" smtClean="0"/>
              <a:t> …</a:t>
            </a:r>
          </a:p>
          <a:p>
            <a:r>
              <a:rPr lang="fr-FR"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wipe(down)">
                                      <p:cBhvr>
                                        <p:cTn id="7" dur="500"/>
                                        <p:tgtEl>
                                          <p:spTgt spid="7">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down)">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wipe(down)">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wipe(down)">
                                      <p:cBhvr>
                                        <p:cTn id="27" dur="500"/>
                                        <p:tgtEl>
                                          <p:spTgt spid="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Effect transition="in" filter="wipe(down)">
                                      <p:cBhvr>
                                        <p:cTn id="32" dur="500"/>
                                        <p:tgtEl>
                                          <p:spTgt spid="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Effect transition="in" filter="wipe(down)">
                                      <p:cBhvr>
                                        <p:cTn id="37" dur="500"/>
                                        <p:tgtEl>
                                          <p:spTgt spid="7">
                                            <p:txEl>
                                              <p:pRg st="5" end="5"/>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6">
                                            <p:bg/>
                                          </p:spTgt>
                                        </p:tgtEl>
                                        <p:attrNameLst>
                                          <p:attrName>style.visibility</p:attrName>
                                        </p:attrNameLst>
                                      </p:cBhvr>
                                      <p:to>
                                        <p:strVal val="visible"/>
                                      </p:to>
                                    </p:set>
                                    <p:animEffect transition="in" filter="wipe(down)">
                                      <p:cBhvr>
                                        <p:cTn id="40" dur="500"/>
                                        <p:tgtEl>
                                          <p:spTgt spid="6">
                                            <p:bg/>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6">
                                            <p:txEl>
                                              <p:pRg st="0" end="0"/>
                                            </p:txEl>
                                          </p:spTgt>
                                        </p:tgtEl>
                                        <p:attrNameLst>
                                          <p:attrName>style.visibility</p:attrName>
                                        </p:attrNameLst>
                                      </p:cBhvr>
                                      <p:to>
                                        <p:strVal val="visible"/>
                                      </p:to>
                                    </p:set>
                                    <p:animEffect transition="in" filter="wipe(down)">
                                      <p:cBhvr>
                                        <p:cTn id="45" dur="500"/>
                                        <p:tgtEl>
                                          <p:spTgt spid="6">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6">
                                            <p:txEl>
                                              <p:pRg st="1" end="1"/>
                                            </p:txEl>
                                          </p:spTgt>
                                        </p:tgtEl>
                                        <p:attrNameLst>
                                          <p:attrName>style.visibility</p:attrName>
                                        </p:attrNameLst>
                                      </p:cBhvr>
                                      <p:to>
                                        <p:strVal val="visible"/>
                                      </p:to>
                                    </p:set>
                                    <p:animEffect transition="in" filter="wipe(down)">
                                      <p:cBhvr>
                                        <p:cTn id="50" dur="500"/>
                                        <p:tgtEl>
                                          <p:spTgt spid="6">
                                            <p:txEl>
                                              <p:pRg st="1" end="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6">
                                            <p:txEl>
                                              <p:pRg st="2" end="2"/>
                                            </p:txEl>
                                          </p:spTgt>
                                        </p:tgtEl>
                                        <p:attrNameLst>
                                          <p:attrName>style.visibility</p:attrName>
                                        </p:attrNameLst>
                                      </p:cBhvr>
                                      <p:to>
                                        <p:strVal val="visible"/>
                                      </p:to>
                                    </p:set>
                                    <p:animEffect transition="in" filter="wipe(down)">
                                      <p:cBhvr>
                                        <p:cTn id="55" dur="500"/>
                                        <p:tgtEl>
                                          <p:spTgt spid="6">
                                            <p:txEl>
                                              <p:pRg st="2" end="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6">
                                            <p:txEl>
                                              <p:pRg st="3" end="3"/>
                                            </p:txEl>
                                          </p:spTgt>
                                        </p:tgtEl>
                                        <p:attrNameLst>
                                          <p:attrName>style.visibility</p:attrName>
                                        </p:attrNameLst>
                                      </p:cBhvr>
                                      <p:to>
                                        <p:strVal val="visible"/>
                                      </p:to>
                                    </p:set>
                                    <p:animEffect transition="in" filter="wipe(down)">
                                      <p:cBhvr>
                                        <p:cTn id="60" dur="500"/>
                                        <p:tgtEl>
                                          <p:spTgt spid="6">
                                            <p:txEl>
                                              <p:pRg st="3" end="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6">
                                            <p:txEl>
                                              <p:pRg st="4" end="4"/>
                                            </p:txEl>
                                          </p:spTgt>
                                        </p:tgtEl>
                                        <p:attrNameLst>
                                          <p:attrName>style.visibility</p:attrName>
                                        </p:attrNameLst>
                                      </p:cBhvr>
                                      <p:to>
                                        <p:strVal val="visible"/>
                                      </p:to>
                                    </p:set>
                                    <p:animEffect transition="in" filter="wipe(down)">
                                      <p:cBhvr>
                                        <p:cTn id="65" dur="500"/>
                                        <p:tgtEl>
                                          <p:spTgt spid="6">
                                            <p:txEl>
                                              <p:pRg st="4" end="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6">
                                            <p:txEl>
                                              <p:pRg st="5" end="5"/>
                                            </p:txEl>
                                          </p:spTgt>
                                        </p:tgtEl>
                                        <p:attrNameLst>
                                          <p:attrName>style.visibility</p:attrName>
                                        </p:attrNameLst>
                                      </p:cBhvr>
                                      <p:to>
                                        <p:strVal val="visible"/>
                                      </p:to>
                                    </p:set>
                                    <p:animEffect transition="in" filter="wipe(down)">
                                      <p:cBhvr>
                                        <p:cTn id="70"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7"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l"/>
            <a:r>
              <a:rPr lang="fr-FR" sz="2400" b="1" u="sng" dirty="0" smtClean="0">
                <a:solidFill>
                  <a:schemeClr val="tx2">
                    <a:lumMod val="75000"/>
                  </a:schemeClr>
                </a:solidFill>
              </a:rPr>
              <a:t>5- Intégrité référentielle :</a:t>
            </a:r>
            <a:br>
              <a:rPr lang="fr-FR" sz="2400" b="1" u="sng" dirty="0" smtClean="0">
                <a:solidFill>
                  <a:schemeClr val="tx2">
                    <a:lumMod val="75000"/>
                  </a:schemeClr>
                </a:solidFill>
              </a:rPr>
            </a:br>
            <a:r>
              <a:rPr lang="fr-FR" sz="2400" b="1" u="sng" dirty="0" smtClean="0">
                <a:solidFill>
                  <a:schemeClr val="tx2">
                    <a:lumMod val="75000"/>
                  </a:schemeClr>
                </a:solidFill>
              </a:rPr>
              <a:t/>
            </a:r>
            <a:br>
              <a:rPr lang="fr-FR" sz="2400" b="1" u="sng" dirty="0" smtClean="0">
                <a:solidFill>
                  <a:schemeClr val="tx2">
                    <a:lumMod val="75000"/>
                  </a:schemeClr>
                </a:solidFill>
              </a:rPr>
            </a:br>
            <a:r>
              <a:rPr lang="fr-FR" sz="2400" b="1" u="sng" dirty="0" smtClean="0">
                <a:solidFill>
                  <a:schemeClr val="tx2">
                    <a:lumMod val="75000"/>
                  </a:schemeClr>
                </a:solidFill>
              </a:rPr>
              <a:t>5-2 Intégrité référentielle : Conséquences </a:t>
            </a:r>
            <a:endParaRPr lang="fr-FR" sz="2400" dirty="0"/>
          </a:p>
        </p:txBody>
      </p:sp>
      <p:sp>
        <p:nvSpPr>
          <p:cNvPr id="3" name="Espace réservé du contenu 2"/>
          <p:cNvSpPr>
            <a:spLocks noGrp="1"/>
          </p:cNvSpPr>
          <p:nvPr>
            <p:ph idx="1"/>
          </p:nvPr>
        </p:nvSpPr>
        <p:spPr>
          <a:xfrm>
            <a:off x="500034" y="1500174"/>
            <a:ext cx="8401080" cy="4900634"/>
          </a:xfrm>
        </p:spPr>
        <p:txBody>
          <a:bodyPr>
            <a:normAutofit fontScale="62500" lnSpcReduction="20000"/>
          </a:bodyPr>
          <a:lstStyle/>
          <a:p>
            <a:pPr>
              <a:buNone/>
            </a:pPr>
            <a:r>
              <a:rPr lang="fr-FR" dirty="0" smtClean="0"/>
              <a:t>L'application de l'intégrité référentielle implique plusieurs choses :</a:t>
            </a:r>
          </a:p>
          <a:p>
            <a:pPr>
              <a:buNone/>
            </a:pPr>
            <a:endParaRPr lang="fr-FR" dirty="0" smtClean="0"/>
          </a:p>
          <a:p>
            <a:pPr>
              <a:buFont typeface="Wingdings" pitchFamily="2" charset="2"/>
              <a:buChar char="ü"/>
            </a:pPr>
            <a:r>
              <a:rPr lang="fr-FR" dirty="0" smtClean="0"/>
              <a:t> </a:t>
            </a:r>
            <a:r>
              <a:rPr lang="fr-FR" sz="2900" dirty="0"/>
              <a:t>O</a:t>
            </a:r>
            <a:r>
              <a:rPr lang="fr-FR" sz="2900" dirty="0" smtClean="0"/>
              <a:t>n ne peut pas ajouter une facture avec un </a:t>
            </a:r>
            <a:r>
              <a:rPr lang="fr-FR" sz="2900" b="1" dirty="0" err="1" smtClean="0"/>
              <a:t>id_clien</a:t>
            </a:r>
            <a:r>
              <a:rPr lang="fr-FR" sz="2900" dirty="0" err="1" smtClean="0"/>
              <a:t>t</a:t>
            </a:r>
            <a:r>
              <a:rPr lang="fr-FR" sz="2900" dirty="0" smtClean="0"/>
              <a:t> qui n'existe pas dans la table client (sinon un  message d'erreur apparaît). Il faut d'abord créer le client avant de créer sa facture.</a:t>
            </a:r>
          </a:p>
          <a:p>
            <a:pPr>
              <a:buNone/>
            </a:pPr>
            <a:endParaRPr lang="fr-FR" sz="2900" dirty="0" smtClean="0"/>
          </a:p>
          <a:p>
            <a:pPr>
              <a:buFont typeface="Wingdings" pitchFamily="2" charset="2"/>
              <a:buChar char="ü"/>
            </a:pPr>
            <a:r>
              <a:rPr lang="fr-FR" sz="2900" dirty="0"/>
              <a:t>O</a:t>
            </a:r>
            <a:r>
              <a:rPr lang="fr-FR" sz="2900" dirty="0" smtClean="0"/>
              <a:t>n ne peut pas supprimer un client s'il existe des factures qui lui correspondent. Il faut d'abord  supprimer toutes les factures qui le concernent avant de pouvoir le supprimer</a:t>
            </a:r>
          </a:p>
          <a:p>
            <a:pPr>
              <a:buNone/>
            </a:pPr>
            <a:endParaRPr lang="fr-FR" sz="2900" dirty="0" smtClean="0"/>
          </a:p>
          <a:p>
            <a:pPr>
              <a:buFont typeface="Wingdings" pitchFamily="2" charset="2"/>
              <a:buChar char="ü"/>
            </a:pPr>
            <a:r>
              <a:rPr lang="fr-FR" sz="2900" dirty="0" smtClean="0"/>
              <a:t>On ne peut pas modifier l</a:t>
            </a:r>
            <a:r>
              <a:rPr lang="fr-FR" sz="2900" b="1" dirty="0" smtClean="0"/>
              <a:t>'</a:t>
            </a:r>
            <a:r>
              <a:rPr lang="fr-FR" sz="2900" b="1" dirty="0" err="1" smtClean="0"/>
              <a:t>id_clien</a:t>
            </a:r>
            <a:r>
              <a:rPr lang="fr-FR" sz="2900" dirty="0" err="1" smtClean="0"/>
              <a:t>t</a:t>
            </a:r>
            <a:r>
              <a:rPr lang="fr-FR" sz="2900" dirty="0" smtClean="0"/>
              <a:t> dans la table client s'il existe des factures qui le concernent. </a:t>
            </a:r>
          </a:p>
          <a:p>
            <a:pPr>
              <a:buNone/>
            </a:pPr>
            <a:endParaRPr lang="fr-FR" sz="2900" dirty="0" smtClean="0"/>
          </a:p>
          <a:p>
            <a:pPr>
              <a:buFont typeface="Wingdings" pitchFamily="2" charset="2"/>
              <a:buChar char="ü"/>
            </a:pPr>
            <a:r>
              <a:rPr lang="fr-FR" sz="2900" dirty="0" smtClean="0"/>
              <a:t>On peut modifier l'</a:t>
            </a:r>
            <a:r>
              <a:rPr lang="fr-FR" sz="2900" b="1" dirty="0" err="1" smtClean="0"/>
              <a:t>id_client</a:t>
            </a:r>
            <a:r>
              <a:rPr lang="fr-FR" sz="2900" dirty="0" smtClean="0"/>
              <a:t> de facture seulement si on choisit un </a:t>
            </a:r>
            <a:r>
              <a:rPr lang="fr-FR" sz="2900" b="1" dirty="0" err="1" smtClean="0"/>
              <a:t>id_client</a:t>
            </a:r>
            <a:r>
              <a:rPr lang="fr-FR" sz="2900" dirty="0" smtClean="0"/>
              <a:t> qui existe dans la table  client.</a:t>
            </a:r>
          </a:p>
          <a:p>
            <a:pPr>
              <a:buFont typeface="Wingdings" pitchFamily="2" charset="2"/>
              <a:buChar char="ü"/>
            </a:pPr>
            <a:endParaRPr lang="fr-FR" sz="2900" dirty="0" smtClean="0"/>
          </a:p>
          <a:p>
            <a:pPr>
              <a:buNone/>
            </a:pPr>
            <a:r>
              <a:rPr lang="fr-FR" sz="2900" dirty="0" smtClean="0"/>
              <a:t>Cela revient à vérifier que toutes les factures correspondent toujours à un client qui existe</a:t>
            </a:r>
            <a:endParaRPr lang="fr-FR" sz="29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42852"/>
            <a:ext cx="8229600" cy="1143000"/>
          </a:xfrm>
        </p:spPr>
        <p:txBody>
          <a:bodyPr>
            <a:normAutofit/>
          </a:bodyPr>
          <a:lstStyle/>
          <a:p>
            <a:pPr algn="l"/>
            <a:r>
              <a:rPr lang="fr-FR" sz="2000" b="1" u="sng" dirty="0" smtClean="0">
                <a:solidFill>
                  <a:schemeClr val="tx2">
                    <a:lumMod val="75000"/>
                  </a:schemeClr>
                </a:solidFill>
              </a:rPr>
              <a:t>5- Intégrité référentielle :</a:t>
            </a:r>
            <a:br>
              <a:rPr lang="fr-FR" sz="2000" b="1" u="sng" dirty="0" smtClean="0">
                <a:solidFill>
                  <a:schemeClr val="tx2">
                    <a:lumMod val="75000"/>
                  </a:schemeClr>
                </a:solidFill>
              </a:rPr>
            </a:br>
            <a:r>
              <a:rPr lang="fr-FR" sz="2000" b="1" u="sng" dirty="0" smtClean="0">
                <a:solidFill>
                  <a:schemeClr val="tx2">
                    <a:lumMod val="75000"/>
                  </a:schemeClr>
                </a:solidFill>
              </a:rPr>
              <a:t/>
            </a:r>
            <a:br>
              <a:rPr lang="fr-FR" sz="2000" b="1" u="sng" dirty="0" smtClean="0">
                <a:solidFill>
                  <a:schemeClr val="tx2">
                    <a:lumMod val="75000"/>
                  </a:schemeClr>
                </a:solidFill>
              </a:rPr>
            </a:br>
            <a:r>
              <a:rPr lang="fr-FR" sz="2000" b="1" u="sng" dirty="0" smtClean="0">
                <a:solidFill>
                  <a:schemeClr val="tx2">
                    <a:lumMod val="75000"/>
                  </a:schemeClr>
                </a:solidFill>
              </a:rPr>
              <a:t>5-2 Options</a:t>
            </a:r>
            <a:endParaRPr lang="fr-FR" sz="2000" dirty="0"/>
          </a:p>
        </p:txBody>
      </p:sp>
      <p:sp>
        <p:nvSpPr>
          <p:cNvPr id="3" name="Espace réservé du contenu 2"/>
          <p:cNvSpPr>
            <a:spLocks noGrp="1"/>
          </p:cNvSpPr>
          <p:nvPr>
            <p:ph idx="1"/>
          </p:nvPr>
        </p:nvSpPr>
        <p:spPr>
          <a:xfrm>
            <a:off x="314324" y="1214422"/>
            <a:ext cx="8401080" cy="928694"/>
          </a:xfrm>
        </p:spPr>
        <p:txBody>
          <a:bodyPr>
            <a:normAutofit fontScale="47500" lnSpcReduction="20000"/>
          </a:bodyPr>
          <a:lstStyle/>
          <a:p>
            <a:pPr>
              <a:buNone/>
            </a:pPr>
            <a:r>
              <a:rPr lang="fr-FR" dirty="0" smtClean="0"/>
              <a:t>Options des contraintes d'intégrité référentielles Effacer en cascade</a:t>
            </a:r>
          </a:p>
          <a:p>
            <a:pPr>
              <a:buNone/>
            </a:pPr>
            <a:endParaRPr lang="fr-FR" dirty="0"/>
          </a:p>
          <a:p>
            <a:pPr>
              <a:buNone/>
            </a:pPr>
            <a:r>
              <a:rPr lang="fr-FR" dirty="0" smtClean="0"/>
              <a:t> </a:t>
            </a:r>
            <a:r>
              <a:rPr lang="fr-FR" sz="4200" b="1" dirty="0" smtClean="0">
                <a:solidFill>
                  <a:schemeClr val="tx2">
                    <a:lumMod val="75000"/>
                  </a:schemeClr>
                </a:solidFill>
              </a:rPr>
              <a:t>ON DELETE CASCADES. </a:t>
            </a:r>
          </a:p>
        </p:txBody>
      </p:sp>
      <p:sp>
        <p:nvSpPr>
          <p:cNvPr id="4" name="Rectangle 3"/>
          <p:cNvSpPr/>
          <p:nvPr/>
        </p:nvSpPr>
        <p:spPr>
          <a:xfrm>
            <a:off x="357158" y="4347528"/>
            <a:ext cx="8643998" cy="1938992"/>
          </a:xfrm>
          <a:prstGeom prst="rect">
            <a:avLst/>
          </a:prstGeom>
        </p:spPr>
        <p:txBody>
          <a:bodyPr wrap="square">
            <a:spAutoFit/>
          </a:bodyPr>
          <a:lstStyle/>
          <a:p>
            <a:pPr>
              <a:buNone/>
            </a:pPr>
            <a:r>
              <a:rPr lang="fr-FR" sz="2000" dirty="0" smtClean="0"/>
              <a:t>Si on ajoute cette option à la contrainte d'intégrité référentielle, alors si  on supprime une ligne de client,  toutes les factures de ce client seront supprimées.</a:t>
            </a:r>
          </a:p>
          <a:p>
            <a:pPr>
              <a:buNone/>
            </a:pPr>
            <a:endParaRPr lang="fr-FR" sz="2000" dirty="0" smtClean="0"/>
          </a:p>
          <a:p>
            <a:pPr>
              <a:buNone/>
            </a:pPr>
            <a:r>
              <a:rPr lang="fr-FR" sz="2000" b="1" dirty="0" smtClean="0"/>
              <a:t>Attention</a:t>
            </a:r>
            <a:r>
              <a:rPr lang="fr-FR" sz="2000" dirty="0" smtClean="0"/>
              <a:t> : </a:t>
            </a:r>
          </a:p>
          <a:p>
            <a:pPr>
              <a:buNone/>
            </a:pPr>
            <a:r>
              <a:rPr lang="fr-FR" sz="2000" dirty="0" smtClean="0"/>
              <a:t>cette contrainte s'applique à la table facture ('enfant') mais elle est vérifiée lorsqu'on modifie la  table client ('parent')</a:t>
            </a:r>
            <a:endParaRPr lang="fr-FR" sz="2000" dirty="0"/>
          </a:p>
        </p:txBody>
      </p:sp>
      <p:sp>
        <p:nvSpPr>
          <p:cNvPr id="5" name="Rectangle 4"/>
          <p:cNvSpPr/>
          <p:nvPr/>
        </p:nvSpPr>
        <p:spPr>
          <a:xfrm>
            <a:off x="428596" y="2071678"/>
            <a:ext cx="7358114"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endParaRPr lang="fr-FR" dirty="0" smtClean="0"/>
          </a:p>
          <a:p>
            <a:pPr>
              <a:buNone/>
            </a:pPr>
            <a:r>
              <a:rPr lang="fr-FR" dirty="0" smtClean="0"/>
              <a:t>CREATE TABLE FACTURE</a:t>
            </a:r>
          </a:p>
          <a:p>
            <a:pPr>
              <a:buNone/>
            </a:pPr>
            <a:r>
              <a:rPr lang="fr-FR" dirty="0" smtClean="0"/>
              <a:t>(</a:t>
            </a:r>
          </a:p>
          <a:p>
            <a:pPr>
              <a:buNone/>
            </a:pPr>
            <a:r>
              <a:rPr lang="fr-FR" dirty="0" err="1" smtClean="0"/>
              <a:t>code_fact</a:t>
            </a:r>
            <a:r>
              <a:rPr lang="fr-FR" dirty="0" smtClean="0"/>
              <a:t> </a:t>
            </a:r>
            <a:r>
              <a:rPr lang="fr-FR" dirty="0" err="1" smtClean="0"/>
              <a:t>Number</a:t>
            </a:r>
            <a:r>
              <a:rPr lang="fr-FR" dirty="0" smtClean="0"/>
              <a:t> </a:t>
            </a:r>
            <a:r>
              <a:rPr lang="fr-FR" b="1" dirty="0" smtClean="0"/>
              <a:t>PRIMARY KEY</a:t>
            </a:r>
            <a:r>
              <a:rPr lang="fr-FR" dirty="0" smtClean="0"/>
              <a:t>,</a:t>
            </a:r>
          </a:p>
          <a:p>
            <a:pPr>
              <a:buNone/>
            </a:pPr>
            <a:r>
              <a:rPr lang="fr-FR" dirty="0" smtClean="0"/>
              <a:t> </a:t>
            </a:r>
            <a:r>
              <a:rPr lang="fr-FR" dirty="0" err="1" smtClean="0"/>
              <a:t>id_client</a:t>
            </a:r>
            <a:r>
              <a:rPr lang="fr-FR" dirty="0" smtClean="0"/>
              <a:t> </a:t>
            </a:r>
            <a:r>
              <a:rPr lang="fr-FR" dirty="0" err="1" smtClean="0"/>
              <a:t>Number</a:t>
            </a:r>
            <a:r>
              <a:rPr lang="fr-FR" dirty="0" smtClean="0"/>
              <a:t> </a:t>
            </a:r>
            <a:r>
              <a:rPr lang="fr-FR" b="1" dirty="0" smtClean="0"/>
              <a:t>REFERENCES</a:t>
            </a:r>
            <a:r>
              <a:rPr lang="fr-FR" dirty="0" smtClean="0"/>
              <a:t> CLIENT(</a:t>
            </a:r>
            <a:r>
              <a:rPr lang="fr-FR" dirty="0" err="1" smtClean="0"/>
              <a:t>id_client</a:t>
            </a:r>
            <a:r>
              <a:rPr lang="fr-FR" dirty="0" smtClean="0"/>
              <a:t>) </a:t>
            </a:r>
            <a:r>
              <a:rPr lang="fr-FR" b="1" dirty="0" smtClean="0">
                <a:solidFill>
                  <a:schemeClr val="accent3">
                    <a:lumMod val="50000"/>
                  </a:schemeClr>
                </a:solidFill>
              </a:rPr>
              <a:t>ON DELETE CASCADE</a:t>
            </a:r>
          </a:p>
          <a:p>
            <a:pPr>
              <a:buNone/>
            </a:pPr>
            <a:r>
              <a:rPr lang="fr-FR" dirty="0" smtClean="0"/>
              <a:t>…</a:t>
            </a:r>
          </a:p>
          <a:p>
            <a:pPr>
              <a:buNone/>
            </a:pPr>
            <a:r>
              <a:rPr lang="fr-FR" dirty="0" smtClean="0"/>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p:txBody>
          <a:bodyPr>
            <a:normAutofit fontScale="90000"/>
          </a:bodyPr>
          <a:lstStyle/>
          <a:p>
            <a:pPr algn="l"/>
            <a:r>
              <a:rPr lang="fr-FR" sz="2000" b="1" u="sng" dirty="0" smtClean="0">
                <a:solidFill>
                  <a:schemeClr val="tx2">
                    <a:lumMod val="75000"/>
                  </a:schemeClr>
                </a:solidFill>
              </a:rPr>
              <a:t>5- Intégrité référentielle :</a:t>
            </a:r>
            <a:br>
              <a:rPr lang="fr-FR" sz="2000" b="1" u="sng" dirty="0" smtClean="0">
                <a:solidFill>
                  <a:schemeClr val="tx2">
                    <a:lumMod val="75000"/>
                  </a:schemeClr>
                </a:solidFill>
              </a:rPr>
            </a:br>
            <a:r>
              <a:rPr lang="fr-FR" sz="2000" b="1" u="sng" dirty="0" smtClean="0">
                <a:solidFill>
                  <a:schemeClr val="tx2">
                    <a:lumMod val="75000"/>
                  </a:schemeClr>
                </a:solidFill>
              </a:rPr>
              <a:t/>
            </a:r>
            <a:br>
              <a:rPr lang="fr-FR" sz="2000" b="1" u="sng" dirty="0" smtClean="0">
                <a:solidFill>
                  <a:schemeClr val="tx2">
                    <a:lumMod val="75000"/>
                  </a:schemeClr>
                </a:solidFill>
              </a:rPr>
            </a:br>
            <a:r>
              <a:rPr lang="fr-FR" sz="2000" b="1" u="sng" dirty="0" smtClean="0">
                <a:solidFill>
                  <a:schemeClr val="tx2">
                    <a:lumMod val="75000"/>
                  </a:schemeClr>
                </a:solidFill>
              </a:rPr>
              <a:t>5-3 </a:t>
            </a:r>
            <a:r>
              <a:rPr lang="fr-FR" sz="2000" b="1" u="sng" dirty="0">
                <a:solidFill>
                  <a:schemeClr val="tx2">
                    <a:lumMod val="75000"/>
                  </a:schemeClr>
                </a:solidFill>
              </a:rPr>
              <a:t>Références à des colonnes multiples</a:t>
            </a:r>
            <a:r>
              <a:rPr lang="fr-FR" sz="2000" dirty="0" smtClean="0"/>
              <a:t/>
            </a:r>
            <a:br>
              <a:rPr lang="fr-FR" sz="2000" dirty="0" smtClean="0"/>
            </a:br>
            <a:endParaRPr lang="fr-FR" sz="2000" dirty="0"/>
          </a:p>
        </p:txBody>
      </p:sp>
      <p:sp>
        <p:nvSpPr>
          <p:cNvPr id="6" name="Rectangle 5"/>
          <p:cNvSpPr/>
          <p:nvPr/>
        </p:nvSpPr>
        <p:spPr>
          <a:xfrm>
            <a:off x="357158" y="4845054"/>
            <a:ext cx="7715304"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buNone/>
            </a:pPr>
            <a:r>
              <a:rPr lang="fr-FR" dirty="0" smtClean="0"/>
              <a:t>CREATE TABLE </a:t>
            </a:r>
            <a:r>
              <a:rPr lang="fr-FR" dirty="0" smtClean="0"/>
              <a:t>RESERVATION  (</a:t>
            </a:r>
            <a:r>
              <a:rPr lang="fr-FR" dirty="0"/>
              <a:t> </a:t>
            </a:r>
            <a:r>
              <a:rPr lang="fr-FR" dirty="0" err="1" smtClean="0"/>
              <a:t>id_resa</a:t>
            </a:r>
            <a:r>
              <a:rPr lang="fr-FR" dirty="0" smtClean="0"/>
              <a:t> </a:t>
            </a:r>
            <a:r>
              <a:rPr lang="fr-FR" dirty="0" err="1" smtClean="0"/>
              <a:t>Number</a:t>
            </a:r>
            <a:r>
              <a:rPr lang="fr-FR" dirty="0" smtClean="0"/>
              <a:t> </a:t>
            </a:r>
            <a:r>
              <a:rPr lang="fr-FR" b="1" dirty="0" smtClean="0"/>
              <a:t>PRIMARYKEY</a:t>
            </a:r>
            <a:r>
              <a:rPr lang="fr-FR" dirty="0" smtClean="0"/>
              <a:t>,</a:t>
            </a:r>
          </a:p>
          <a:p>
            <a:pPr>
              <a:buNone/>
            </a:pPr>
            <a:r>
              <a:rPr lang="fr-FR" dirty="0" smtClean="0"/>
              <a:t>			 </a:t>
            </a:r>
            <a:r>
              <a:rPr lang="fr-FR" dirty="0" err="1" smtClean="0"/>
              <a:t>id_hotel</a:t>
            </a:r>
            <a:r>
              <a:rPr lang="fr-FR" dirty="0" smtClean="0"/>
              <a:t> </a:t>
            </a:r>
            <a:r>
              <a:rPr lang="fr-FR" dirty="0" err="1" smtClean="0"/>
              <a:t>Number</a:t>
            </a:r>
            <a:r>
              <a:rPr lang="fr-FR" dirty="0" smtClean="0"/>
              <a:t>,</a:t>
            </a:r>
          </a:p>
          <a:p>
            <a:pPr>
              <a:buNone/>
            </a:pPr>
            <a:r>
              <a:rPr lang="fr-FR" dirty="0" smtClean="0"/>
              <a:t>			 </a:t>
            </a:r>
            <a:r>
              <a:rPr lang="fr-FR" dirty="0" err="1" smtClean="0"/>
              <a:t>num_ch</a:t>
            </a:r>
            <a:r>
              <a:rPr lang="fr-FR" dirty="0" smtClean="0"/>
              <a:t> </a:t>
            </a:r>
            <a:r>
              <a:rPr lang="fr-FR" dirty="0" err="1" smtClean="0"/>
              <a:t>Number</a:t>
            </a:r>
            <a:r>
              <a:rPr lang="fr-FR" dirty="0" smtClean="0"/>
              <a:t>,</a:t>
            </a:r>
          </a:p>
          <a:p>
            <a:pPr>
              <a:buNone/>
            </a:pPr>
            <a:r>
              <a:rPr lang="fr-FR" dirty="0" smtClean="0"/>
              <a:t> </a:t>
            </a:r>
            <a:r>
              <a:rPr lang="fr-FR" dirty="0" smtClean="0"/>
              <a:t>			date </a:t>
            </a:r>
            <a:r>
              <a:rPr lang="fr-FR" dirty="0" err="1" smtClean="0"/>
              <a:t>Date</a:t>
            </a:r>
            <a:r>
              <a:rPr lang="fr-FR" dirty="0" smtClean="0"/>
              <a:t> NOT NULL,</a:t>
            </a:r>
          </a:p>
          <a:p>
            <a:pPr>
              <a:buNone/>
            </a:pPr>
            <a:r>
              <a:rPr lang="fr-FR" b="1" dirty="0" smtClean="0"/>
              <a:t>			FOREIGN </a:t>
            </a:r>
            <a:r>
              <a:rPr lang="fr-FR" b="1" dirty="0" smtClean="0"/>
              <a:t>KEY </a:t>
            </a:r>
            <a:r>
              <a:rPr lang="fr-FR" dirty="0" smtClean="0"/>
              <a:t>(</a:t>
            </a:r>
            <a:r>
              <a:rPr lang="fr-FR" dirty="0" err="1" smtClean="0"/>
              <a:t>id_hotel</a:t>
            </a:r>
            <a:r>
              <a:rPr lang="fr-FR" dirty="0" smtClean="0"/>
              <a:t>, </a:t>
            </a:r>
            <a:r>
              <a:rPr lang="fr-FR" dirty="0" err="1" smtClean="0"/>
              <a:t>num_ch</a:t>
            </a:r>
            <a:r>
              <a:rPr lang="fr-FR" dirty="0" smtClean="0"/>
              <a:t>) </a:t>
            </a:r>
            <a:r>
              <a:rPr lang="fr-FR" b="1" dirty="0" smtClean="0"/>
              <a:t>REFERENCES</a:t>
            </a:r>
            <a:r>
              <a:rPr lang="fr-FR" dirty="0" smtClean="0"/>
              <a:t> </a:t>
            </a:r>
            <a:r>
              <a:rPr lang="fr-FR" dirty="0" smtClean="0"/>
              <a:t>				CHAMBRE </a:t>
            </a:r>
            <a:r>
              <a:rPr lang="fr-FR" dirty="0" smtClean="0"/>
              <a:t>(</a:t>
            </a:r>
            <a:r>
              <a:rPr lang="fr-FR" dirty="0" err="1" smtClean="0"/>
              <a:t>id_hotel</a:t>
            </a:r>
            <a:r>
              <a:rPr lang="fr-FR" dirty="0" smtClean="0"/>
              <a:t>, </a:t>
            </a:r>
            <a:r>
              <a:rPr lang="fr-FR" dirty="0" err="1" smtClean="0"/>
              <a:t>num_ch</a:t>
            </a:r>
            <a:r>
              <a:rPr lang="fr-FR" dirty="0" smtClean="0"/>
              <a:t>)  );</a:t>
            </a:r>
            <a:endParaRPr lang="fr-FR" dirty="0" smtClean="0"/>
          </a:p>
        </p:txBody>
      </p:sp>
      <p:sp>
        <p:nvSpPr>
          <p:cNvPr id="7" name="Rectangle 6"/>
          <p:cNvSpPr/>
          <p:nvPr/>
        </p:nvSpPr>
        <p:spPr>
          <a:xfrm>
            <a:off x="214282" y="1214422"/>
            <a:ext cx="8001056" cy="646331"/>
          </a:xfrm>
          <a:prstGeom prst="rect">
            <a:avLst/>
          </a:prstGeom>
        </p:spPr>
        <p:txBody>
          <a:bodyPr wrap="square">
            <a:spAutoFit/>
          </a:bodyPr>
          <a:lstStyle/>
          <a:p>
            <a:pPr>
              <a:buNone/>
            </a:pPr>
            <a:r>
              <a:rPr lang="fr-FR" dirty="0" smtClean="0"/>
              <a:t>Il arrive qu'une clé primaire, composée de plusieurs colonnes, soit elle-même clé étrangère d'une autre  table. </a:t>
            </a:r>
          </a:p>
        </p:txBody>
      </p:sp>
      <p:sp>
        <p:nvSpPr>
          <p:cNvPr id="8" name="Rectangle 7"/>
          <p:cNvSpPr/>
          <p:nvPr/>
        </p:nvSpPr>
        <p:spPr>
          <a:xfrm>
            <a:off x="214282" y="3286124"/>
            <a:ext cx="8429684" cy="1295868"/>
          </a:xfrm>
          <a:prstGeom prst="rect">
            <a:avLst/>
          </a:prstGeom>
        </p:spPr>
        <p:txBody>
          <a:bodyPr wrap="square">
            <a:spAutoFit/>
          </a:bodyPr>
          <a:lstStyle/>
          <a:p>
            <a:pPr>
              <a:lnSpc>
                <a:spcPct val="150000"/>
              </a:lnSpc>
              <a:buNone/>
            </a:pPr>
            <a:r>
              <a:rPr lang="fr-FR" dirty="0" smtClean="0"/>
              <a:t>On indique alors cette clé étrangère composée après la définition des colonnes, grâce au mot clé  </a:t>
            </a:r>
            <a:r>
              <a:rPr lang="fr-FR" b="1" dirty="0" smtClean="0"/>
              <a:t>FOREIGN KEY </a:t>
            </a:r>
            <a:r>
              <a:rPr lang="fr-FR" dirty="0" smtClean="0"/>
              <a:t>suivi des colonnes clés étrangères, puis de </a:t>
            </a:r>
            <a:r>
              <a:rPr lang="fr-FR" b="1" dirty="0" smtClean="0"/>
              <a:t>REFERENCES</a:t>
            </a:r>
            <a:r>
              <a:rPr lang="fr-FR" dirty="0" smtClean="0"/>
              <a:t>, le nom de la table référencée  ainsi que le nom des colonnes référencées entre </a:t>
            </a:r>
            <a:r>
              <a:rPr lang="fr-FR" b="1" dirty="0" smtClean="0"/>
              <a:t>parenthèses</a:t>
            </a:r>
            <a:r>
              <a:rPr lang="fr-FR" dirty="0" smtClean="0"/>
              <a:t>.</a:t>
            </a:r>
          </a:p>
        </p:txBody>
      </p:sp>
      <p:sp>
        <p:nvSpPr>
          <p:cNvPr id="9" name="Rectangle 8"/>
          <p:cNvSpPr/>
          <p:nvPr/>
        </p:nvSpPr>
        <p:spPr>
          <a:xfrm>
            <a:off x="785786" y="1857364"/>
            <a:ext cx="6786610" cy="1200329"/>
          </a:xfrm>
          <a:prstGeom prst="rect">
            <a:avLst/>
          </a:prstGeom>
        </p:spPr>
        <p:txBody>
          <a:bodyPr wrap="square">
            <a:spAutoFit/>
          </a:bodyPr>
          <a:lstStyle/>
          <a:p>
            <a:pPr>
              <a:buFont typeface="Wingdings" pitchFamily="2" charset="2"/>
              <a:buChar char="à"/>
            </a:pPr>
            <a:r>
              <a:rPr lang="fr-FR" b="1" dirty="0" smtClean="0"/>
              <a:t>Exemple : </a:t>
            </a:r>
            <a:r>
              <a:rPr lang="fr-FR" dirty="0" smtClean="0"/>
              <a:t>soit le schéma relationnel suivant </a:t>
            </a:r>
          </a:p>
          <a:p>
            <a:endParaRPr lang="fr-FR" dirty="0" smtClean="0"/>
          </a:p>
          <a:p>
            <a:pPr>
              <a:buNone/>
            </a:pPr>
            <a:r>
              <a:rPr lang="fr-FR" dirty="0" smtClean="0"/>
              <a:t>	CHAMBRE(</a:t>
            </a:r>
            <a:r>
              <a:rPr lang="fr-FR" b="1" u="sng" dirty="0" err="1" smtClean="0"/>
              <a:t>id_hotel</a:t>
            </a:r>
            <a:r>
              <a:rPr lang="fr-FR" b="1" u="sng" dirty="0" smtClean="0"/>
              <a:t>, </a:t>
            </a:r>
            <a:r>
              <a:rPr lang="fr-FR" b="1" u="sng" dirty="0" err="1" smtClean="0"/>
              <a:t>num_ch</a:t>
            </a:r>
            <a:r>
              <a:rPr lang="fr-FR" dirty="0" smtClean="0"/>
              <a:t>, tarif)</a:t>
            </a:r>
          </a:p>
          <a:p>
            <a:pPr>
              <a:buNone/>
            </a:pPr>
            <a:r>
              <a:rPr lang="fr-FR" dirty="0" smtClean="0"/>
              <a:t>	RESERVATION(</a:t>
            </a:r>
            <a:r>
              <a:rPr lang="fr-FR" b="1" u="sng" dirty="0" err="1" smtClean="0"/>
              <a:t>id_resa</a:t>
            </a:r>
            <a:r>
              <a:rPr lang="fr-FR" b="1" dirty="0" smtClean="0"/>
              <a:t>, #</a:t>
            </a:r>
            <a:r>
              <a:rPr lang="fr-FR" b="1" dirty="0" err="1" smtClean="0"/>
              <a:t>id_hotel</a:t>
            </a:r>
            <a:r>
              <a:rPr lang="fr-FR" b="1" dirty="0" smtClean="0"/>
              <a:t>, #</a:t>
            </a:r>
            <a:r>
              <a:rPr lang="fr-FR" b="1" dirty="0" err="1" smtClean="0"/>
              <a:t>num_ch</a:t>
            </a:r>
            <a:r>
              <a:rPr lang="fr-FR" dirty="0" smtClean="0"/>
              <a:t>, date)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600200"/>
            <a:ext cx="8229600" cy="2757493"/>
          </a:xfrm>
        </p:spPr>
        <p:style>
          <a:lnRef idx="2">
            <a:schemeClr val="accent2"/>
          </a:lnRef>
          <a:fillRef idx="1">
            <a:schemeClr val="lt1"/>
          </a:fillRef>
          <a:effectRef idx="0">
            <a:schemeClr val="accent2"/>
          </a:effectRef>
          <a:fontRef idx="minor">
            <a:schemeClr val="dk1"/>
          </a:fontRef>
        </p:style>
        <p:txBody>
          <a:bodyPr>
            <a:noAutofit/>
          </a:bodyPr>
          <a:lstStyle/>
          <a:p>
            <a:pPr>
              <a:buNone/>
            </a:pPr>
            <a:r>
              <a:rPr lang="fr-FR" sz="2000" dirty="0" smtClean="0"/>
              <a:t>CREATE TABLE LIGNE_COMMANDE</a:t>
            </a:r>
          </a:p>
          <a:p>
            <a:pPr>
              <a:buNone/>
            </a:pPr>
            <a:r>
              <a:rPr lang="fr-FR" sz="2000" dirty="0" smtClean="0"/>
              <a:t>(</a:t>
            </a:r>
          </a:p>
          <a:p>
            <a:pPr>
              <a:buNone/>
            </a:pPr>
            <a:r>
              <a:rPr lang="fr-FR" sz="2000" dirty="0" err="1" smtClean="0"/>
              <a:t>id_commande</a:t>
            </a:r>
            <a:r>
              <a:rPr lang="fr-FR" sz="2000" dirty="0" smtClean="0"/>
              <a:t>    </a:t>
            </a:r>
            <a:r>
              <a:rPr lang="fr-FR" sz="2000" dirty="0" err="1" smtClean="0"/>
              <a:t>Number</a:t>
            </a:r>
            <a:r>
              <a:rPr lang="fr-FR" sz="2000" dirty="0" smtClean="0"/>
              <a:t> REFERENCES COMMANDE(</a:t>
            </a:r>
            <a:r>
              <a:rPr lang="fr-FR" sz="2000" dirty="0" err="1" smtClean="0"/>
              <a:t>id_commande</a:t>
            </a:r>
            <a:r>
              <a:rPr lang="fr-FR" sz="2000" dirty="0" smtClean="0"/>
              <a:t>), </a:t>
            </a:r>
          </a:p>
          <a:p>
            <a:pPr>
              <a:buNone/>
            </a:pPr>
            <a:r>
              <a:rPr lang="fr-FR" sz="2000" dirty="0" smtClean="0"/>
              <a:t> </a:t>
            </a:r>
            <a:r>
              <a:rPr lang="fr-FR" sz="2000" dirty="0" err="1" smtClean="0"/>
              <a:t>ref_produit</a:t>
            </a:r>
            <a:r>
              <a:rPr lang="fr-FR" sz="2000" dirty="0" smtClean="0"/>
              <a:t>         Varchar2(10) REFERENCES PRODUIT(</a:t>
            </a:r>
            <a:r>
              <a:rPr lang="fr-FR" sz="2000" dirty="0" err="1" smtClean="0"/>
              <a:t>ref_prod</a:t>
            </a:r>
            <a:r>
              <a:rPr lang="fr-FR" sz="2000" dirty="0" smtClean="0"/>
              <a:t>),</a:t>
            </a:r>
          </a:p>
          <a:p>
            <a:pPr>
              <a:buNone/>
            </a:pPr>
            <a:r>
              <a:rPr lang="fr-FR" sz="2000" dirty="0" smtClean="0"/>
              <a:t> quantité             </a:t>
            </a:r>
            <a:r>
              <a:rPr lang="fr-FR" sz="2000" dirty="0" err="1" smtClean="0"/>
              <a:t>Number</a:t>
            </a:r>
            <a:r>
              <a:rPr lang="fr-FR" sz="2000" dirty="0" smtClean="0"/>
              <a:t> DEFAULT 1,</a:t>
            </a:r>
          </a:p>
          <a:p>
            <a:pPr>
              <a:buNone/>
            </a:pPr>
            <a:r>
              <a:rPr lang="fr-FR" sz="2000" dirty="0" smtClean="0"/>
              <a:t> </a:t>
            </a:r>
            <a:r>
              <a:rPr lang="fr-FR" sz="2000" b="1" dirty="0" smtClean="0"/>
              <a:t>PRIMARY KEY </a:t>
            </a:r>
            <a:r>
              <a:rPr lang="fr-FR" sz="2000" dirty="0" smtClean="0"/>
              <a:t>(</a:t>
            </a:r>
            <a:r>
              <a:rPr lang="fr-FR" sz="2000" dirty="0" err="1" smtClean="0"/>
              <a:t>id_commande</a:t>
            </a:r>
            <a:r>
              <a:rPr lang="fr-FR" sz="2000" dirty="0" smtClean="0"/>
              <a:t>, </a:t>
            </a:r>
            <a:r>
              <a:rPr lang="fr-FR" sz="2000" dirty="0" err="1" smtClean="0"/>
              <a:t>ref_produit</a:t>
            </a:r>
            <a:r>
              <a:rPr lang="fr-FR" sz="2000" dirty="0" smtClean="0"/>
              <a:t>)</a:t>
            </a:r>
          </a:p>
          <a:p>
            <a:pPr>
              <a:buNone/>
            </a:pPr>
            <a:r>
              <a:rPr lang="fr-FR" sz="2000" dirty="0" smtClean="0"/>
              <a:t>);</a:t>
            </a:r>
          </a:p>
        </p:txBody>
      </p:sp>
      <p:sp>
        <p:nvSpPr>
          <p:cNvPr id="4" name="Titre 1"/>
          <p:cNvSpPr>
            <a:spLocks noGrp="1"/>
          </p:cNvSpPr>
          <p:nvPr>
            <p:ph type="title"/>
          </p:nvPr>
        </p:nvSpPr>
        <p:spPr>
          <a:xfrm>
            <a:off x="457200" y="274638"/>
            <a:ext cx="8229600" cy="1143000"/>
          </a:xfrm>
        </p:spPr>
        <p:txBody>
          <a:bodyPr>
            <a:normAutofit/>
          </a:bodyPr>
          <a:lstStyle/>
          <a:p>
            <a:pPr algn="l"/>
            <a:r>
              <a:rPr lang="fr-FR" sz="2000" b="1" u="sng" dirty="0" smtClean="0">
                <a:solidFill>
                  <a:schemeClr val="tx2">
                    <a:lumMod val="75000"/>
                  </a:schemeClr>
                </a:solidFill>
              </a:rPr>
              <a:t>5- Intégrité référentielle :</a:t>
            </a:r>
            <a:br>
              <a:rPr lang="fr-FR" sz="2000" b="1" u="sng" dirty="0" smtClean="0">
                <a:solidFill>
                  <a:schemeClr val="tx2">
                    <a:lumMod val="75000"/>
                  </a:schemeClr>
                </a:solidFill>
              </a:rPr>
            </a:br>
            <a:r>
              <a:rPr lang="fr-FR" sz="2000" b="1" u="sng" dirty="0" smtClean="0">
                <a:solidFill>
                  <a:schemeClr val="tx2">
                    <a:lumMod val="75000"/>
                  </a:schemeClr>
                </a:solidFill>
              </a:rPr>
              <a:t/>
            </a:r>
            <a:br>
              <a:rPr lang="fr-FR" sz="2000" b="1" u="sng" dirty="0" smtClean="0">
                <a:solidFill>
                  <a:schemeClr val="tx2">
                    <a:lumMod val="75000"/>
                  </a:schemeClr>
                </a:solidFill>
              </a:rPr>
            </a:br>
            <a:r>
              <a:rPr lang="fr-FR" sz="2000" b="1" u="sng" dirty="0" smtClean="0">
                <a:solidFill>
                  <a:schemeClr val="tx2">
                    <a:lumMod val="75000"/>
                  </a:schemeClr>
                </a:solidFill>
              </a:rPr>
              <a:t>5-4 La </a:t>
            </a:r>
            <a:r>
              <a:rPr lang="fr-FR" sz="2000" b="1" u="sng" dirty="0">
                <a:solidFill>
                  <a:schemeClr val="tx2">
                    <a:lumMod val="75000"/>
                  </a:schemeClr>
                </a:solidFill>
              </a:rPr>
              <a:t>clé primaire est composée de plusieurs clés </a:t>
            </a:r>
            <a:r>
              <a:rPr lang="fr-FR" sz="2000" b="1" u="sng" dirty="0" smtClean="0">
                <a:solidFill>
                  <a:schemeClr val="tx2">
                    <a:lumMod val="75000"/>
                  </a:schemeClr>
                </a:solidFill>
              </a:rPr>
              <a:t>étrangères</a:t>
            </a:r>
            <a:endParaRPr lang="fr-FR" sz="2000" b="1" u="sng" dirty="0">
              <a:solidFill>
                <a:schemeClr val="tx2">
                  <a:lumMod val="75000"/>
                </a:schemeClr>
              </a:solidFill>
            </a:endParaRPr>
          </a:p>
        </p:txBody>
      </p:sp>
      <p:sp>
        <p:nvSpPr>
          <p:cNvPr id="5" name="Rectangle 4"/>
          <p:cNvSpPr/>
          <p:nvPr/>
        </p:nvSpPr>
        <p:spPr>
          <a:xfrm>
            <a:off x="642910" y="4786322"/>
            <a:ext cx="7929618" cy="1323439"/>
          </a:xfrm>
          <a:prstGeom prst="rect">
            <a:avLst/>
          </a:prstGeom>
        </p:spPr>
        <p:txBody>
          <a:bodyPr wrap="square">
            <a:spAutoFit/>
          </a:bodyPr>
          <a:lstStyle/>
          <a:p>
            <a:pPr>
              <a:buNone/>
            </a:pPr>
            <a:r>
              <a:rPr lang="fr-FR" sz="2000" b="1" dirty="0" smtClean="0"/>
              <a:t>Remarque : </a:t>
            </a:r>
          </a:p>
          <a:p>
            <a:pPr>
              <a:buNone/>
            </a:pPr>
            <a:endParaRPr lang="fr-FR" sz="2000" b="1" dirty="0"/>
          </a:p>
          <a:p>
            <a:pPr>
              <a:buNone/>
            </a:pPr>
            <a:r>
              <a:rPr lang="fr-FR" sz="2000" dirty="0" smtClean="0"/>
              <a:t>dans la table </a:t>
            </a:r>
            <a:r>
              <a:rPr lang="fr-FR" sz="2000" b="1" dirty="0" smtClean="0"/>
              <a:t>PRODUIT</a:t>
            </a:r>
            <a:r>
              <a:rPr lang="fr-FR" sz="2000" dirty="0" smtClean="0"/>
              <a:t>, la référence est codée par </a:t>
            </a:r>
            <a:r>
              <a:rPr lang="fr-FR" sz="2000" b="1" dirty="0" err="1" smtClean="0"/>
              <a:t>ref_prod</a:t>
            </a:r>
            <a:r>
              <a:rPr lang="fr-FR" sz="2000" b="1" dirty="0" smtClean="0"/>
              <a:t> </a:t>
            </a:r>
          </a:p>
          <a:p>
            <a:pPr>
              <a:buNone/>
            </a:pPr>
            <a:r>
              <a:rPr lang="fr-FR" sz="2000" dirty="0" smtClean="0"/>
              <a:t>et dans la table </a:t>
            </a:r>
            <a:r>
              <a:rPr lang="fr-FR" sz="2000" b="1" dirty="0" smtClean="0"/>
              <a:t>COMMANDE</a:t>
            </a:r>
            <a:r>
              <a:rPr lang="fr-FR" sz="2000" dirty="0" smtClean="0"/>
              <a:t>, c'est </a:t>
            </a:r>
            <a:r>
              <a:rPr lang="fr-FR" sz="2000" b="1" dirty="0" err="1" smtClean="0"/>
              <a:t>ref_produit</a:t>
            </a:r>
            <a:endParaRPr lang="fr-FR" sz="20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214282" y="0"/>
            <a:ext cx="8443914" cy="714356"/>
          </a:xfrm>
        </p:spPr>
        <p:txBody>
          <a:bodyPr>
            <a:normAutofit/>
          </a:bodyPr>
          <a:lstStyle/>
          <a:p>
            <a:r>
              <a:rPr lang="fr-FR" sz="2800" b="1" dirty="0" smtClean="0">
                <a:solidFill>
                  <a:schemeClr val="tx2">
                    <a:lumMod val="60000"/>
                    <a:lumOff val="40000"/>
                  </a:schemeClr>
                </a:solidFill>
                <a:sym typeface="Wingdings" pitchFamily="2" charset="2"/>
              </a:rPr>
              <a:t> Ajout/ modification ou suppression  </a:t>
            </a:r>
            <a:r>
              <a:rPr lang="fr-FR" sz="2800" b="1" dirty="0">
                <a:solidFill>
                  <a:schemeClr val="tx2">
                    <a:lumMod val="60000"/>
                    <a:lumOff val="40000"/>
                  </a:schemeClr>
                </a:solidFill>
                <a:sym typeface="Wingdings" pitchFamily="2" charset="2"/>
              </a:rPr>
              <a:t>d'une </a:t>
            </a:r>
            <a:r>
              <a:rPr lang="fr-FR" sz="2800" b="1" dirty="0" smtClean="0">
                <a:solidFill>
                  <a:schemeClr val="tx2">
                    <a:lumMod val="60000"/>
                    <a:lumOff val="40000"/>
                  </a:schemeClr>
                </a:solidFill>
                <a:sym typeface="Wingdings" pitchFamily="2" charset="2"/>
              </a:rPr>
              <a:t>contrainte</a:t>
            </a:r>
            <a:endParaRPr lang="fr-FR" sz="2800" dirty="0"/>
          </a:p>
        </p:txBody>
      </p:sp>
      <p:sp>
        <p:nvSpPr>
          <p:cNvPr id="5" name="Rectangle 4"/>
          <p:cNvSpPr/>
          <p:nvPr/>
        </p:nvSpPr>
        <p:spPr>
          <a:xfrm>
            <a:off x="0" y="4429132"/>
            <a:ext cx="8715404" cy="1015663"/>
          </a:xfrm>
          <a:prstGeom prst="rect">
            <a:avLst/>
          </a:prstGeom>
        </p:spPr>
        <p:txBody>
          <a:bodyPr wrap="square">
            <a:spAutoFit/>
          </a:bodyPr>
          <a:lstStyle/>
          <a:p>
            <a:pPr>
              <a:buNone/>
            </a:pPr>
            <a:r>
              <a:rPr lang="fr-FR" sz="2000" b="1" dirty="0" smtClean="0"/>
              <a:t>Exemple 2 </a:t>
            </a:r>
            <a:r>
              <a:rPr lang="fr-FR" sz="2000" dirty="0" smtClean="0"/>
              <a:t>: On ajoute la contrainte de vérification de l'âge d'une personne:</a:t>
            </a:r>
          </a:p>
          <a:p>
            <a:pPr>
              <a:buNone/>
            </a:pPr>
            <a:endParaRPr lang="fr-FR" sz="2000" b="1" dirty="0" smtClean="0">
              <a:solidFill>
                <a:schemeClr val="tx2"/>
              </a:solidFill>
            </a:endParaRPr>
          </a:p>
          <a:p>
            <a:pPr>
              <a:buNone/>
            </a:pPr>
            <a:r>
              <a:rPr lang="fr-FR" sz="2000" b="1" dirty="0" err="1" smtClean="0">
                <a:solidFill>
                  <a:schemeClr val="tx2"/>
                </a:solidFill>
              </a:rPr>
              <a:t>Sql</a:t>
            </a:r>
            <a:r>
              <a:rPr lang="fr-FR" sz="2000" b="1" dirty="0" smtClean="0">
                <a:solidFill>
                  <a:schemeClr val="tx2"/>
                </a:solidFill>
              </a:rPr>
              <a:t>&gt;    ALTER TABLE PERSONNE ADD CONSTAINT </a:t>
            </a:r>
            <a:r>
              <a:rPr lang="fr-FR" sz="2000" b="1" dirty="0" err="1" smtClean="0">
                <a:solidFill>
                  <a:schemeClr val="tx2"/>
                </a:solidFill>
              </a:rPr>
              <a:t>verif_age</a:t>
            </a:r>
            <a:r>
              <a:rPr lang="fr-FR" sz="2000" b="1" dirty="0" smtClean="0">
                <a:solidFill>
                  <a:schemeClr val="tx2"/>
                </a:solidFill>
              </a:rPr>
              <a:t> CHECK (</a:t>
            </a:r>
            <a:r>
              <a:rPr lang="fr-FR" sz="2000" b="1" dirty="0" err="1" smtClean="0">
                <a:solidFill>
                  <a:schemeClr val="tx2"/>
                </a:solidFill>
              </a:rPr>
              <a:t>age</a:t>
            </a:r>
            <a:r>
              <a:rPr lang="fr-FR" sz="2000" b="1" dirty="0" smtClean="0">
                <a:solidFill>
                  <a:schemeClr val="tx2"/>
                </a:solidFill>
              </a:rPr>
              <a:t> &lt;= 130);</a:t>
            </a:r>
            <a:endParaRPr lang="fr-FR" sz="2000" b="1" dirty="0">
              <a:solidFill>
                <a:schemeClr val="tx2"/>
              </a:solidFill>
            </a:endParaRPr>
          </a:p>
        </p:txBody>
      </p:sp>
      <p:sp>
        <p:nvSpPr>
          <p:cNvPr id="6" name="Rectangle 5"/>
          <p:cNvSpPr/>
          <p:nvPr/>
        </p:nvSpPr>
        <p:spPr>
          <a:xfrm>
            <a:off x="0" y="3055150"/>
            <a:ext cx="9072594" cy="1231106"/>
          </a:xfrm>
          <a:prstGeom prst="rect">
            <a:avLst/>
          </a:prstGeom>
        </p:spPr>
        <p:txBody>
          <a:bodyPr wrap="square">
            <a:spAutoFit/>
          </a:bodyPr>
          <a:lstStyle/>
          <a:p>
            <a:pPr>
              <a:buNone/>
            </a:pPr>
            <a:r>
              <a:rPr lang="fr-FR" sz="2000" b="1" dirty="0" smtClean="0"/>
              <a:t>Exemple1 : </a:t>
            </a:r>
            <a:r>
              <a:rPr lang="fr-FR" sz="2000" b="1" dirty="0"/>
              <a:t>O</a:t>
            </a:r>
            <a:r>
              <a:rPr lang="fr-FR" sz="2000" dirty="0" smtClean="0"/>
              <a:t>n ajoute la contrainte d'intégrité référentielle dans la table COMMANDE.</a:t>
            </a:r>
          </a:p>
          <a:p>
            <a:pPr>
              <a:buNone/>
            </a:pPr>
            <a:endParaRPr lang="fr-FR" dirty="0" smtClean="0"/>
          </a:p>
          <a:p>
            <a:pPr>
              <a:buNone/>
            </a:pPr>
            <a:r>
              <a:rPr lang="fr-FR" b="1" dirty="0" err="1" smtClean="0">
                <a:solidFill>
                  <a:schemeClr val="tx2"/>
                </a:solidFill>
              </a:rPr>
              <a:t>Sql</a:t>
            </a:r>
            <a:r>
              <a:rPr lang="fr-FR" b="1" dirty="0" smtClean="0">
                <a:solidFill>
                  <a:schemeClr val="tx2"/>
                </a:solidFill>
              </a:rPr>
              <a:t>&gt; ALTER TABLE COMMANDE ADD CONSTAINT </a:t>
            </a:r>
            <a:r>
              <a:rPr lang="fr-FR" b="1" dirty="0" err="1" smtClean="0">
                <a:solidFill>
                  <a:schemeClr val="tx2"/>
                </a:solidFill>
              </a:rPr>
              <a:t>FK_idclient</a:t>
            </a:r>
            <a:r>
              <a:rPr lang="fr-FR" b="1" dirty="0" smtClean="0">
                <a:solidFill>
                  <a:schemeClr val="tx2"/>
                </a:solidFill>
              </a:rPr>
              <a:t>  FOREIGN KEY (</a:t>
            </a:r>
            <a:r>
              <a:rPr lang="fr-FR" b="1" dirty="0" err="1" smtClean="0">
                <a:solidFill>
                  <a:schemeClr val="tx2"/>
                </a:solidFill>
              </a:rPr>
              <a:t>id_client</a:t>
            </a:r>
            <a:r>
              <a:rPr lang="fr-FR" b="1" dirty="0" smtClean="0">
                <a:solidFill>
                  <a:schemeClr val="tx2"/>
                </a:solidFill>
              </a:rPr>
              <a:t>) REFERENCES CLIENT(</a:t>
            </a:r>
            <a:r>
              <a:rPr lang="fr-FR" b="1" dirty="0" err="1" smtClean="0">
                <a:solidFill>
                  <a:schemeClr val="tx2"/>
                </a:solidFill>
              </a:rPr>
              <a:t>id_client</a:t>
            </a:r>
            <a:r>
              <a:rPr lang="fr-FR" b="1" dirty="0" smtClean="0">
                <a:solidFill>
                  <a:schemeClr val="tx2"/>
                </a:solidFill>
              </a:rPr>
              <a:t>);</a:t>
            </a:r>
          </a:p>
        </p:txBody>
      </p:sp>
      <p:sp>
        <p:nvSpPr>
          <p:cNvPr id="7" name="Rectangle 6"/>
          <p:cNvSpPr/>
          <p:nvPr/>
        </p:nvSpPr>
        <p:spPr>
          <a:xfrm>
            <a:off x="0" y="1928802"/>
            <a:ext cx="9144000"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buNone/>
            </a:pPr>
            <a:r>
              <a:rPr lang="fr-FR" b="1" dirty="0" smtClean="0"/>
              <a:t>Syntaxe générale :</a:t>
            </a:r>
          </a:p>
          <a:p>
            <a:pPr>
              <a:buNone/>
            </a:pPr>
            <a:r>
              <a:rPr lang="fr-FR" b="1" dirty="0" smtClean="0">
                <a:solidFill>
                  <a:schemeClr val="tx2"/>
                </a:solidFill>
              </a:rPr>
              <a:t>ALTER TABLE </a:t>
            </a:r>
            <a:r>
              <a:rPr lang="fr-FR" b="1" dirty="0" err="1" smtClean="0"/>
              <a:t>nom_table</a:t>
            </a:r>
            <a:r>
              <a:rPr lang="fr-FR" dirty="0" smtClean="0"/>
              <a:t>  </a:t>
            </a:r>
            <a:r>
              <a:rPr lang="fr-FR" b="1" dirty="0" smtClean="0">
                <a:solidFill>
                  <a:schemeClr val="tx2"/>
                </a:solidFill>
              </a:rPr>
              <a:t>ADD CONSTRAINT  </a:t>
            </a:r>
            <a:r>
              <a:rPr lang="fr-FR" b="1" dirty="0" err="1" smtClean="0">
                <a:solidFill>
                  <a:schemeClr val="tx1"/>
                </a:solidFill>
              </a:rPr>
              <a:t>Nom_Constraint</a:t>
            </a:r>
            <a:r>
              <a:rPr lang="fr-FR" b="1" dirty="0" smtClean="0"/>
              <a:t> </a:t>
            </a:r>
            <a:r>
              <a:rPr lang="fr-FR" b="1" dirty="0" smtClean="0">
                <a:solidFill>
                  <a:schemeClr val="tx2"/>
                </a:solidFill>
              </a:rPr>
              <a:t> TYPE_CONTRAINTE</a:t>
            </a:r>
            <a:r>
              <a:rPr lang="fr-FR" dirty="0" smtClean="0"/>
              <a:t> (colonne(s));</a:t>
            </a:r>
          </a:p>
          <a:p>
            <a:pPr lvl="0"/>
            <a:r>
              <a:rPr lang="fr-FR" b="1" dirty="0" smtClean="0">
                <a:solidFill>
                  <a:schemeClr val="tx2"/>
                </a:solidFill>
              </a:rPr>
              <a:t>ALTER TABLE </a:t>
            </a:r>
            <a:r>
              <a:rPr lang="fr-FR" b="1" dirty="0" err="1" smtClean="0">
                <a:solidFill>
                  <a:srgbClr val="333333"/>
                </a:solidFill>
                <a:latin typeface="Courier New" pitchFamily="49" charset="0"/>
                <a:cs typeface="Arial" pitchFamily="34" charset="0"/>
              </a:rPr>
              <a:t>nom_table</a:t>
            </a:r>
            <a:r>
              <a:rPr lang="fr-FR" dirty="0" smtClean="0">
                <a:solidFill>
                  <a:srgbClr val="333333"/>
                </a:solidFill>
                <a:latin typeface="Courier New" pitchFamily="49" charset="0"/>
                <a:cs typeface="Arial" pitchFamily="34" charset="0"/>
              </a:rPr>
              <a:t> </a:t>
            </a:r>
            <a:r>
              <a:rPr lang="fr-FR" b="1" dirty="0" smtClean="0">
                <a:solidFill>
                  <a:schemeClr val="tx2"/>
                </a:solidFill>
              </a:rPr>
              <a:t>DROP CONSTRAINT </a:t>
            </a:r>
            <a:r>
              <a:rPr lang="fr-FR" b="1" dirty="0" smtClean="0">
                <a:solidFill>
                  <a:srgbClr val="333333"/>
                </a:solidFill>
                <a:latin typeface="Courier New" pitchFamily="49" charset="0"/>
                <a:cs typeface="Arial" pitchFamily="34" charset="0"/>
              </a:rPr>
              <a:t>&lt;</a:t>
            </a:r>
            <a:r>
              <a:rPr lang="fr-FR" b="1" dirty="0" err="1" smtClean="0">
                <a:solidFill>
                  <a:srgbClr val="333333"/>
                </a:solidFill>
                <a:latin typeface="Courier New" pitchFamily="49" charset="0"/>
                <a:cs typeface="Arial" pitchFamily="34" charset="0"/>
              </a:rPr>
              <a:t>Nom_constaint</a:t>
            </a:r>
            <a:r>
              <a:rPr lang="fr-FR" b="1" dirty="0" smtClean="0">
                <a:solidFill>
                  <a:srgbClr val="333333"/>
                </a:solidFill>
                <a:latin typeface="Courier New" pitchFamily="49" charset="0"/>
                <a:cs typeface="Arial" pitchFamily="34" charset="0"/>
              </a:rPr>
              <a:t>&gt;;</a:t>
            </a:r>
            <a:endParaRPr lang="fr-FR" b="1" dirty="0" smtClean="0"/>
          </a:p>
        </p:txBody>
      </p:sp>
      <p:sp>
        <p:nvSpPr>
          <p:cNvPr id="8" name="Rectangle 7"/>
          <p:cNvSpPr/>
          <p:nvPr/>
        </p:nvSpPr>
        <p:spPr>
          <a:xfrm>
            <a:off x="0" y="857232"/>
            <a:ext cx="8715436" cy="1015663"/>
          </a:xfrm>
          <a:prstGeom prst="rect">
            <a:avLst/>
          </a:prstGeom>
        </p:spPr>
        <p:txBody>
          <a:bodyPr wrap="square">
            <a:spAutoFit/>
          </a:bodyPr>
          <a:lstStyle/>
          <a:p>
            <a:pPr>
              <a:buNone/>
            </a:pPr>
            <a:r>
              <a:rPr lang="fr-FR" sz="2000" dirty="0" smtClean="0"/>
              <a:t>Pour </a:t>
            </a:r>
            <a:r>
              <a:rPr lang="fr-FR" sz="2000" b="1" dirty="0" smtClean="0"/>
              <a:t>ajouter/supprimer ou modifier  </a:t>
            </a:r>
            <a:r>
              <a:rPr lang="fr-FR" sz="2000" dirty="0" smtClean="0"/>
              <a:t>une contrainte à une table existante, il suffit d'utiliser la commande:</a:t>
            </a:r>
          </a:p>
          <a:p>
            <a:pPr>
              <a:buNone/>
            </a:pPr>
            <a:r>
              <a:rPr lang="fr-FR" sz="2000" dirty="0" smtClean="0"/>
              <a:t> </a:t>
            </a:r>
            <a:r>
              <a:rPr lang="fr-FR" sz="2000" dirty="0" smtClean="0">
                <a:sym typeface="Wingdings" pitchFamily="2" charset="2"/>
              </a:rPr>
              <a:t> </a:t>
            </a:r>
            <a:r>
              <a:rPr lang="fr-FR" sz="2000" b="1" dirty="0" smtClean="0">
                <a:solidFill>
                  <a:schemeClr val="tx2"/>
                </a:solidFill>
              </a:rPr>
              <a:t>ALTER TABLE</a:t>
            </a:r>
          </a:p>
        </p:txBody>
      </p:sp>
      <p:sp>
        <p:nvSpPr>
          <p:cNvPr id="9" name="Rectangle 8"/>
          <p:cNvSpPr/>
          <p:nvPr/>
        </p:nvSpPr>
        <p:spPr>
          <a:xfrm>
            <a:off x="142876" y="5500702"/>
            <a:ext cx="8215338" cy="984885"/>
          </a:xfrm>
          <a:prstGeom prst="rect">
            <a:avLst/>
          </a:prstGeom>
        </p:spPr>
        <p:txBody>
          <a:bodyPr wrap="square">
            <a:spAutoFit/>
          </a:bodyPr>
          <a:lstStyle/>
          <a:p>
            <a:pPr fontAlgn="base">
              <a:spcBef>
                <a:spcPct val="0"/>
              </a:spcBef>
              <a:spcAft>
                <a:spcPct val="0"/>
              </a:spcAft>
            </a:pPr>
            <a:r>
              <a:rPr lang="fr-FR" b="1" dirty="0" smtClean="0"/>
              <a:t>Exemple 3 </a:t>
            </a:r>
            <a:r>
              <a:rPr lang="fr-FR" dirty="0" smtClean="0"/>
              <a:t>: Supprimer la contrainte de vérification de l'âge d'une personne:</a:t>
            </a:r>
            <a:endParaRPr lang="fr-FR" dirty="0" smtClean="0">
              <a:solidFill>
                <a:srgbClr val="0000FF"/>
              </a:solidFill>
              <a:latin typeface="Courier New" pitchFamily="49" charset="0"/>
              <a:cs typeface="Arial" pitchFamily="34" charset="0"/>
            </a:endParaRPr>
          </a:p>
          <a:p>
            <a:pPr lvl="0" fontAlgn="base">
              <a:spcBef>
                <a:spcPct val="0"/>
              </a:spcBef>
              <a:spcAft>
                <a:spcPct val="0"/>
              </a:spcAft>
            </a:pPr>
            <a:endParaRPr lang="fr-FR" sz="2000" b="1" dirty="0" smtClean="0">
              <a:solidFill>
                <a:schemeClr val="tx2"/>
              </a:solidFill>
            </a:endParaRPr>
          </a:p>
          <a:p>
            <a:pPr lvl="0" fontAlgn="base">
              <a:spcBef>
                <a:spcPct val="0"/>
              </a:spcBef>
              <a:spcAft>
                <a:spcPct val="0"/>
              </a:spcAft>
            </a:pPr>
            <a:r>
              <a:rPr lang="fr-FR" sz="2000" b="1" dirty="0" err="1" smtClean="0">
                <a:solidFill>
                  <a:schemeClr val="tx2"/>
                </a:solidFill>
              </a:rPr>
              <a:t>Sql</a:t>
            </a:r>
            <a:r>
              <a:rPr lang="fr-FR" sz="2000" b="1" dirty="0" smtClean="0">
                <a:solidFill>
                  <a:schemeClr val="tx2"/>
                </a:solidFill>
              </a:rPr>
              <a:t>&gt; ALTER TABLE PERSONNE Drop CONSTAINT </a:t>
            </a:r>
            <a:r>
              <a:rPr lang="fr-FR" sz="2000" b="1" dirty="0" err="1" smtClean="0">
                <a:solidFill>
                  <a:schemeClr val="tx2"/>
                </a:solidFill>
              </a:rPr>
              <a:t>verif_age</a:t>
            </a:r>
            <a:r>
              <a:rPr lang="fr-FR" sz="2000" b="1" dirty="0" smtClean="0">
                <a:solidFill>
                  <a:schemeClr val="tx2"/>
                </a:solidFill>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57158" y="642918"/>
            <a:ext cx="8286808" cy="6000768"/>
          </a:xfrm>
        </p:spPr>
        <p:txBody>
          <a:bodyPr>
            <a:normAutofit fontScale="90000"/>
          </a:bodyPr>
          <a:lstStyle/>
          <a:p>
            <a:pPr algn="l">
              <a:buFont typeface="Wingdings" pitchFamily="2" charset="2"/>
              <a:buChar char="ü"/>
            </a:pPr>
            <a:r>
              <a:rPr lang="fr-FR" sz="2200" dirty="0" smtClean="0"/>
              <a:t>SQL ne se résume pas aux requêtes d'interrogation d'une base. </a:t>
            </a:r>
            <a:br>
              <a:rPr lang="fr-FR" sz="2200" dirty="0" smtClean="0"/>
            </a:br>
            <a:r>
              <a:rPr lang="fr-FR" sz="2200" dirty="0" smtClean="0"/>
              <a:t>Ce langage permet aussi de :</a:t>
            </a:r>
            <a:br>
              <a:rPr lang="fr-FR" sz="2200" dirty="0" smtClean="0"/>
            </a:br>
            <a:r>
              <a:rPr lang="fr-FR" sz="2200" b="1" dirty="0" smtClean="0"/>
              <a:t>- créer des tables</a:t>
            </a:r>
            <a:br>
              <a:rPr lang="fr-FR" sz="2200" b="1" dirty="0" smtClean="0"/>
            </a:br>
            <a:r>
              <a:rPr lang="fr-FR" sz="2200" b="1" dirty="0" smtClean="0"/>
              <a:t>- de modifier la structure de tables existantes</a:t>
            </a:r>
            <a:br>
              <a:rPr lang="fr-FR" sz="2200" b="1" dirty="0" smtClean="0"/>
            </a:br>
            <a:r>
              <a:rPr lang="fr-FR" sz="2200" b="1" dirty="0" smtClean="0"/>
              <a:t>- de modifier le contenu des tables</a:t>
            </a:r>
            <a:br>
              <a:rPr lang="fr-FR" sz="2200" b="1" dirty="0" smtClean="0"/>
            </a:br>
            <a:r>
              <a:rPr lang="fr-FR" sz="2200" dirty="0" smtClean="0"/>
              <a:t/>
            </a:r>
            <a:br>
              <a:rPr lang="fr-FR" sz="2200" dirty="0" smtClean="0"/>
            </a:br>
            <a:r>
              <a:rPr lang="fr-FR" sz="2200" dirty="0" smtClean="0"/>
              <a:t>Le </a:t>
            </a:r>
            <a:r>
              <a:rPr lang="fr-FR" sz="2200" b="1" dirty="0" smtClean="0"/>
              <a:t>LDD</a:t>
            </a:r>
            <a:r>
              <a:rPr lang="fr-FR" sz="2200" dirty="0" smtClean="0"/>
              <a:t> est le </a:t>
            </a:r>
            <a:r>
              <a:rPr lang="fr-FR" sz="2200" b="1" dirty="0" smtClean="0"/>
              <a:t>L</a:t>
            </a:r>
            <a:r>
              <a:rPr lang="fr-FR" sz="2200" dirty="0" smtClean="0"/>
              <a:t>angage de </a:t>
            </a:r>
            <a:r>
              <a:rPr lang="fr-FR" sz="2200" b="1" dirty="0" smtClean="0"/>
              <a:t>D</a:t>
            </a:r>
            <a:r>
              <a:rPr lang="fr-FR" sz="2200" dirty="0" smtClean="0"/>
              <a:t>éfinition de </a:t>
            </a:r>
            <a:r>
              <a:rPr lang="fr-FR" sz="2200" b="1" dirty="0" smtClean="0"/>
              <a:t>D</a:t>
            </a:r>
            <a:r>
              <a:rPr lang="fr-FR" sz="2200" dirty="0" smtClean="0"/>
              <a:t>onnées (DDL en anglais).</a:t>
            </a:r>
            <a:br>
              <a:rPr lang="fr-FR" sz="2200" dirty="0" smtClean="0"/>
            </a:br>
            <a:r>
              <a:rPr lang="fr-FR" sz="2200" dirty="0" smtClean="0"/>
              <a:t>Il permet de:</a:t>
            </a:r>
            <a:br>
              <a:rPr lang="fr-FR" sz="2200" dirty="0" smtClean="0"/>
            </a:br>
            <a:r>
              <a:rPr lang="fr-FR" sz="2200" dirty="0" smtClean="0"/>
              <a:t>  </a:t>
            </a:r>
            <a:r>
              <a:rPr lang="fr-FR" sz="2200" dirty="0" smtClean="0">
                <a:sym typeface="Wingdings" pitchFamily="2" charset="2"/>
              </a:rPr>
              <a:t> </a:t>
            </a:r>
            <a:r>
              <a:rPr lang="fr-FR" sz="2200" dirty="0" smtClean="0"/>
              <a:t> créer des tables par l'instruction </a:t>
            </a:r>
            <a:r>
              <a:rPr lang="fr-FR" sz="2200" b="1" dirty="0" smtClean="0"/>
              <a:t>CREATE TABLE </a:t>
            </a:r>
            <a:r>
              <a:rPr lang="fr-FR" sz="2200" dirty="0" smtClean="0"/>
              <a:t>et de:</a:t>
            </a:r>
            <a:r>
              <a:rPr lang="fr-FR" sz="2200" dirty="0"/>
              <a:t/>
            </a:r>
            <a:br>
              <a:rPr lang="fr-FR" sz="2200" dirty="0"/>
            </a:br>
            <a:r>
              <a:rPr lang="fr-FR" sz="2200" dirty="0" smtClean="0"/>
              <a:t>  </a:t>
            </a:r>
            <a:r>
              <a:rPr lang="fr-FR" sz="2200" dirty="0" smtClean="0">
                <a:sym typeface="Wingdings" pitchFamily="2" charset="2"/>
              </a:rPr>
              <a:t>  </a:t>
            </a:r>
            <a:r>
              <a:rPr lang="fr-FR" sz="2200" dirty="0" smtClean="0"/>
              <a:t>Modifier la STRUCTURE  (et non le contenu) des TABLES</a:t>
            </a:r>
            <a:r>
              <a:rPr lang="fr-FR" sz="2200" dirty="0"/>
              <a:t> </a:t>
            </a:r>
            <a:r>
              <a:rPr lang="fr-FR" sz="2200" dirty="0" smtClean="0"/>
              <a:t>avec </a:t>
            </a:r>
            <a:r>
              <a:rPr lang="fr-FR" sz="2200" b="1" dirty="0" smtClean="0"/>
              <a:t>ALTER TABLE </a:t>
            </a:r>
            <a:r>
              <a:rPr lang="fr-FR" sz="2200" dirty="0" smtClean="0"/>
              <a:t/>
            </a:r>
            <a:br>
              <a:rPr lang="fr-FR" sz="2200" dirty="0" smtClean="0"/>
            </a:br>
            <a:r>
              <a:rPr lang="fr-FR" sz="2200" dirty="0" smtClean="0"/>
              <a:t>  </a:t>
            </a:r>
            <a:r>
              <a:rPr lang="fr-FR" sz="2200" dirty="0" smtClean="0">
                <a:sym typeface="Wingdings" pitchFamily="2" charset="2"/>
              </a:rPr>
              <a:t> </a:t>
            </a:r>
            <a:r>
              <a:rPr lang="fr-FR" sz="2200" dirty="0" smtClean="0"/>
              <a:t>Supprimer une table avec  </a:t>
            </a:r>
            <a:r>
              <a:rPr lang="fr-FR" sz="2200" b="1" dirty="0" smtClean="0"/>
              <a:t>DROP TABLE</a:t>
            </a:r>
            <a:r>
              <a:rPr lang="fr-FR" sz="2200" dirty="0" smtClean="0"/>
              <a:t>.</a:t>
            </a:r>
            <a:br>
              <a:rPr lang="fr-FR" sz="2200" dirty="0" smtClean="0"/>
            </a:br>
            <a:r>
              <a:rPr lang="fr-FR" sz="2200" dirty="0" smtClean="0"/>
              <a:t/>
            </a:r>
            <a:br>
              <a:rPr lang="fr-FR" sz="2200" dirty="0" smtClean="0"/>
            </a:br>
            <a:r>
              <a:rPr lang="fr-FR" sz="2200" dirty="0" smtClean="0"/>
              <a:t>Le </a:t>
            </a:r>
            <a:r>
              <a:rPr lang="fr-FR" sz="2200" b="1" dirty="0" smtClean="0"/>
              <a:t>LMD</a:t>
            </a:r>
            <a:r>
              <a:rPr lang="fr-FR" sz="2200" dirty="0" smtClean="0"/>
              <a:t> est le langage de manipulation de données. Parfois on inclut le LID (langage d'interrogation de données) dans cette partie. Il permet de modifier le CONTENU d'une table en </a:t>
            </a:r>
            <a:br>
              <a:rPr lang="fr-FR" sz="2200" dirty="0" smtClean="0"/>
            </a:br>
            <a:r>
              <a:rPr lang="fr-FR" sz="2200" dirty="0" smtClean="0">
                <a:sym typeface="Wingdings" pitchFamily="2" charset="2"/>
              </a:rPr>
              <a:t> </a:t>
            </a:r>
            <a:r>
              <a:rPr lang="fr-FR" sz="2200" dirty="0" smtClean="0"/>
              <a:t> Ajoutant de nouvelles lignes </a:t>
            </a:r>
            <a:r>
              <a:rPr lang="fr-FR" sz="2200" b="1" dirty="0" smtClean="0"/>
              <a:t>INSERT INTO </a:t>
            </a:r>
            <a:r>
              <a:rPr lang="fr-FR" sz="2200" b="1" dirty="0" err="1" smtClean="0"/>
              <a:t>nom_table</a:t>
            </a:r>
            <a:r>
              <a:rPr lang="fr-FR" sz="2200" dirty="0" smtClean="0"/>
              <a:t/>
            </a:r>
            <a:br>
              <a:rPr lang="fr-FR" sz="2200" dirty="0" smtClean="0"/>
            </a:br>
            <a:r>
              <a:rPr lang="fr-FR" sz="2200" dirty="0" smtClean="0">
                <a:sym typeface="Wingdings" pitchFamily="2" charset="2"/>
              </a:rPr>
              <a:t> </a:t>
            </a:r>
            <a:r>
              <a:rPr lang="fr-FR" sz="2200" dirty="0">
                <a:sym typeface="Wingdings" pitchFamily="2" charset="2"/>
              </a:rPr>
              <a:t>M</a:t>
            </a:r>
            <a:r>
              <a:rPr lang="fr-FR" sz="2200" dirty="0" smtClean="0"/>
              <a:t>odifiant une ou plusieurs lignes </a:t>
            </a:r>
            <a:r>
              <a:rPr lang="fr-FR" sz="2200" b="1" dirty="0" smtClean="0"/>
              <a:t>UPDATE </a:t>
            </a:r>
            <a:r>
              <a:rPr lang="fr-FR" sz="2200" b="1" dirty="0" err="1" smtClean="0"/>
              <a:t>nom_table</a:t>
            </a:r>
            <a:r>
              <a:rPr lang="fr-FR" sz="2200" b="1" dirty="0" smtClean="0"/>
              <a:t> SET</a:t>
            </a:r>
            <a:r>
              <a:rPr lang="fr-FR" sz="2200" dirty="0" smtClean="0"/>
              <a:t/>
            </a:r>
            <a:br>
              <a:rPr lang="fr-FR" sz="2200" dirty="0" smtClean="0"/>
            </a:br>
            <a:r>
              <a:rPr lang="fr-FR" sz="2200" dirty="0" smtClean="0">
                <a:sym typeface="Wingdings" pitchFamily="2" charset="2"/>
              </a:rPr>
              <a:t> </a:t>
            </a:r>
            <a:r>
              <a:rPr lang="fr-FR" sz="2200" dirty="0" smtClean="0"/>
              <a:t> Supprimant des lignes </a:t>
            </a:r>
            <a:r>
              <a:rPr lang="fr-FR" sz="2200" b="1" dirty="0" smtClean="0"/>
              <a:t>DELETE FROM </a:t>
            </a:r>
            <a:r>
              <a:rPr lang="fr-FR" sz="2200" b="1" dirty="0" err="1" smtClean="0"/>
              <a:t>nom_table</a:t>
            </a:r>
            <a:endParaRPr lang="fr-FR" dirty="0"/>
          </a:p>
        </p:txBody>
      </p:sp>
      <p:sp>
        <p:nvSpPr>
          <p:cNvPr id="5" name="ZoneTexte 4"/>
          <p:cNvSpPr txBox="1"/>
          <p:nvPr/>
        </p:nvSpPr>
        <p:spPr>
          <a:xfrm>
            <a:off x="2000232" y="214290"/>
            <a:ext cx="5500726" cy="461665"/>
          </a:xfrm>
          <a:prstGeom prst="rect">
            <a:avLst/>
          </a:prstGeom>
          <a:noFill/>
        </p:spPr>
        <p:txBody>
          <a:bodyPr wrap="square" rtlCol="0">
            <a:spAutoFit/>
          </a:bodyPr>
          <a:lstStyle/>
          <a:p>
            <a:r>
              <a:rPr lang="fr-FR" sz="2400" b="1" dirty="0" smtClean="0">
                <a:solidFill>
                  <a:srgbClr val="0070C0"/>
                </a:solidFill>
              </a:rPr>
              <a:t>Chapitre 2: SQL : LDD, LMD et contraintes </a:t>
            </a:r>
            <a:endParaRPr lang="fr-FR" sz="2400" b="1" dirty="0">
              <a:solidFill>
                <a:srgbClr val="0070C0"/>
              </a:solidFill>
            </a:endParaRPr>
          </a:p>
        </p:txBody>
      </p:sp>
    </p:spTree>
    <p:extLst>
      <p:ext uri="{BB962C8B-B14F-4D97-AF65-F5344CB8AC3E}">
        <p14:creationId xmlns:p14="http://schemas.microsoft.com/office/powerpoint/2010/main" val="7004635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4282" y="0"/>
            <a:ext cx="8929718" cy="714380"/>
          </a:xfrm>
        </p:spPr>
        <p:txBody>
          <a:bodyPr>
            <a:noAutofit/>
          </a:bodyPr>
          <a:lstStyle/>
          <a:p>
            <a:pPr algn="l"/>
            <a:r>
              <a:rPr lang="fr-FR" sz="2800" dirty="0" smtClean="0">
                <a:solidFill>
                  <a:schemeClr val="tx2"/>
                </a:solidFill>
              </a:rPr>
              <a:t>                </a:t>
            </a:r>
            <a:r>
              <a:rPr lang="fr-FR" sz="2800" b="1" dirty="0" smtClean="0">
                <a:solidFill>
                  <a:schemeClr val="tx2"/>
                </a:solidFill>
              </a:rPr>
              <a:t>Exercices </a:t>
            </a:r>
            <a:r>
              <a:rPr lang="fr-FR" sz="2800" b="1" dirty="0" smtClean="0">
                <a:solidFill>
                  <a:schemeClr val="tx2"/>
                </a:solidFill>
              </a:rPr>
              <a:t>d’application(TD/TP 1)</a:t>
            </a:r>
            <a:r>
              <a:rPr lang="fr-FR" sz="2800" dirty="0" smtClean="0"/>
              <a:t/>
            </a:r>
            <a:br>
              <a:rPr lang="fr-FR" sz="2800" dirty="0" smtClean="0"/>
            </a:br>
            <a:r>
              <a:rPr lang="fr-FR" sz="2800" dirty="0" smtClean="0"/>
              <a:t>Soit le schéma logique suivant </a:t>
            </a:r>
            <a:endParaRPr lang="fr-FR" sz="2800" dirty="0"/>
          </a:p>
        </p:txBody>
      </p:sp>
      <p:pic>
        <p:nvPicPr>
          <p:cNvPr id="1026" name="Picture 2"/>
          <p:cNvPicPr>
            <a:picLocks noChangeAspect="1" noChangeArrowheads="1"/>
          </p:cNvPicPr>
          <p:nvPr/>
        </p:nvPicPr>
        <p:blipFill>
          <a:blip r:embed="rId2" cstate="print"/>
          <a:srcRect/>
          <a:stretch>
            <a:fillRect/>
          </a:stretch>
        </p:blipFill>
        <p:spPr bwMode="auto">
          <a:xfrm>
            <a:off x="214282" y="785794"/>
            <a:ext cx="7143800" cy="3071834"/>
          </a:xfrm>
          <a:prstGeom prst="rect">
            <a:avLst/>
          </a:prstGeom>
          <a:noFill/>
          <a:ln w="9525">
            <a:noFill/>
            <a:miter lim="800000"/>
            <a:headEnd/>
            <a:tailEnd/>
          </a:ln>
          <a:effectLst/>
        </p:spPr>
      </p:pic>
      <p:sp>
        <p:nvSpPr>
          <p:cNvPr id="6" name="ZoneTexte 5"/>
          <p:cNvSpPr txBox="1"/>
          <p:nvPr/>
        </p:nvSpPr>
        <p:spPr>
          <a:xfrm>
            <a:off x="428596" y="4082671"/>
            <a:ext cx="8215370" cy="1846659"/>
          </a:xfrm>
          <a:prstGeom prst="rect">
            <a:avLst/>
          </a:prstGeom>
          <a:noFill/>
        </p:spPr>
        <p:txBody>
          <a:bodyPr wrap="square" rtlCol="0">
            <a:spAutoFit/>
          </a:bodyPr>
          <a:lstStyle/>
          <a:p>
            <a:r>
              <a:rPr lang="fr-FR" b="1" dirty="0" smtClean="0"/>
              <a:t>1- Créer les tables en respectant le type de donnée de chaque attribut. La création va se faire comme suite:</a:t>
            </a:r>
          </a:p>
          <a:p>
            <a:r>
              <a:rPr lang="fr-FR" dirty="0" smtClean="0"/>
              <a:t>- 1</a:t>
            </a:r>
            <a:r>
              <a:rPr lang="fr-FR" baseline="30000" dirty="0" smtClean="0"/>
              <a:t>er</a:t>
            </a:r>
            <a:r>
              <a:rPr lang="fr-FR" dirty="0" smtClean="0"/>
              <a:t> Créer la table   </a:t>
            </a:r>
            <a:r>
              <a:rPr lang="fr-FR" b="1" dirty="0" smtClean="0"/>
              <a:t>STYLES</a:t>
            </a:r>
            <a:r>
              <a:rPr lang="fr-FR" dirty="0" smtClean="0"/>
              <a:t>    en déclarant la Clés primaire en même temps </a:t>
            </a:r>
          </a:p>
          <a:p>
            <a:r>
              <a:rPr lang="fr-FR" dirty="0" smtClean="0"/>
              <a:t>-2</a:t>
            </a:r>
            <a:r>
              <a:rPr lang="fr-FR" baseline="30000" dirty="0" smtClean="0"/>
              <a:t>ém</a:t>
            </a:r>
            <a:r>
              <a:rPr lang="fr-FR" sz="2000" baseline="30000" dirty="0" smtClean="0"/>
              <a:t> </a:t>
            </a:r>
            <a:r>
              <a:rPr lang="fr-FR" sz="2000" dirty="0" smtClean="0"/>
              <a:t>Créer la table </a:t>
            </a:r>
            <a:r>
              <a:rPr lang="fr-FR" sz="2000" b="1" dirty="0" smtClean="0"/>
              <a:t>ARTIST  </a:t>
            </a:r>
            <a:r>
              <a:rPr lang="fr-FR" sz="2000" dirty="0" smtClean="0"/>
              <a:t> en déclarant la Clés primaire en même temps</a:t>
            </a:r>
          </a:p>
          <a:p>
            <a:r>
              <a:rPr lang="fr-FR" sz="2000" dirty="0" smtClean="0"/>
              <a:t>-3</a:t>
            </a:r>
            <a:r>
              <a:rPr lang="fr-FR" sz="2000" baseline="30000" dirty="0" smtClean="0"/>
              <a:t>ém </a:t>
            </a:r>
            <a:r>
              <a:rPr lang="fr-FR" sz="2000" dirty="0" smtClean="0"/>
              <a:t>Créer la table </a:t>
            </a:r>
            <a:r>
              <a:rPr lang="fr-FR" sz="2000" b="1" dirty="0" smtClean="0"/>
              <a:t>ALBUM</a:t>
            </a:r>
            <a:r>
              <a:rPr lang="fr-FR" sz="2000" dirty="0" smtClean="0"/>
              <a:t> sans mentionner les clés </a:t>
            </a:r>
          </a:p>
          <a:p>
            <a:r>
              <a:rPr lang="fr-FR" sz="2000" dirty="0" smtClean="0"/>
              <a:t>-4</a:t>
            </a:r>
            <a:r>
              <a:rPr lang="fr-FR" sz="2000" baseline="30000" dirty="0" smtClean="0"/>
              <a:t>ém </a:t>
            </a:r>
            <a:r>
              <a:rPr lang="fr-FR" sz="2000" dirty="0" smtClean="0"/>
              <a:t>Créer la table </a:t>
            </a:r>
            <a:r>
              <a:rPr lang="fr-FR" sz="2000" b="1" dirty="0" smtClean="0"/>
              <a:t>STYLE</a:t>
            </a:r>
            <a:r>
              <a:rPr lang="fr-FR" sz="2000" dirty="0" smtClean="0"/>
              <a:t>     sans mentionner les clés </a:t>
            </a:r>
          </a:p>
        </p:txBody>
      </p:sp>
      <p:sp>
        <p:nvSpPr>
          <p:cNvPr id="8" name="Rectangle 7"/>
          <p:cNvSpPr/>
          <p:nvPr/>
        </p:nvSpPr>
        <p:spPr>
          <a:xfrm>
            <a:off x="357158" y="5925941"/>
            <a:ext cx="8072494" cy="646331"/>
          </a:xfrm>
          <a:prstGeom prst="rect">
            <a:avLst/>
          </a:prstGeom>
        </p:spPr>
        <p:txBody>
          <a:bodyPr wrap="square">
            <a:spAutoFit/>
          </a:bodyPr>
          <a:lstStyle/>
          <a:p>
            <a:r>
              <a:rPr lang="fr-FR" b="1" dirty="0"/>
              <a:t>2</a:t>
            </a:r>
            <a:r>
              <a:rPr lang="fr-FR" b="1" dirty="0" smtClean="0"/>
              <a:t>- En utilisant les contraintes, déclarer les clés primaires </a:t>
            </a:r>
            <a:r>
              <a:rPr lang="fr-FR" b="1" smtClean="0"/>
              <a:t>et étrangères pour </a:t>
            </a:r>
            <a:r>
              <a:rPr lang="fr-FR" b="1" dirty="0" smtClean="0"/>
              <a:t>les deux tables : ALBUM   </a:t>
            </a:r>
            <a:r>
              <a:rPr lang="fr-FR" dirty="0" smtClean="0"/>
              <a:t>et   </a:t>
            </a:r>
            <a:r>
              <a:rPr lang="fr-FR" b="1" dirty="0" smtClean="0"/>
              <a:t>STYLE</a:t>
            </a:r>
            <a:r>
              <a:rPr lang="fr-FR" dirty="0" smtClean="0"/>
              <a:t> </a:t>
            </a:r>
            <a:endParaRPr lang="fr-FR" b="1" dirty="0" smtClean="0"/>
          </a:p>
        </p:txBody>
      </p:sp>
      <p:sp>
        <p:nvSpPr>
          <p:cNvPr id="9" name="ZoneTexte 8"/>
          <p:cNvSpPr txBox="1"/>
          <p:nvPr/>
        </p:nvSpPr>
        <p:spPr>
          <a:xfrm>
            <a:off x="7215206" y="642918"/>
            <a:ext cx="1928826" cy="1200329"/>
          </a:xfrm>
          <a:prstGeom prst="rect">
            <a:avLst/>
          </a:prstGeom>
          <a:noFill/>
        </p:spPr>
        <p:txBody>
          <a:bodyPr wrap="square" rtlCol="0">
            <a:spAutoFit/>
          </a:bodyPr>
          <a:lstStyle/>
          <a:p>
            <a:r>
              <a:rPr lang="fr-FR" b="1" dirty="0" smtClean="0">
                <a:solidFill>
                  <a:srgbClr val="0070C0"/>
                </a:solidFill>
              </a:rPr>
              <a:t>P= </a:t>
            </a:r>
            <a:r>
              <a:rPr lang="fr-FR" dirty="0" smtClean="0"/>
              <a:t>clé primaire</a:t>
            </a:r>
          </a:p>
          <a:p>
            <a:r>
              <a:rPr lang="fr-FR" dirty="0" smtClean="0"/>
              <a:t>F= Clé étrangère</a:t>
            </a:r>
          </a:p>
          <a:p>
            <a:r>
              <a:rPr lang="fr-FR" dirty="0" smtClean="0"/>
              <a:t>F</a:t>
            </a:r>
            <a:r>
              <a:rPr lang="fr-FR" b="1" dirty="0" smtClean="0">
                <a:solidFill>
                  <a:srgbClr val="0070C0"/>
                </a:solidFill>
              </a:rPr>
              <a:t>P= </a:t>
            </a:r>
            <a:r>
              <a:rPr lang="fr-FR" dirty="0" smtClean="0"/>
              <a:t>les deux clés</a:t>
            </a:r>
          </a:p>
          <a:p>
            <a:endParaRPr lang="fr-F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5720" y="857232"/>
            <a:ext cx="8429684" cy="4801314"/>
          </a:xfrm>
          <a:prstGeom prst="rect">
            <a:avLst/>
          </a:prstGeom>
        </p:spPr>
        <p:txBody>
          <a:bodyPr wrap="square">
            <a:spAutoFit/>
          </a:bodyPr>
          <a:lstStyle/>
          <a:p>
            <a:r>
              <a:rPr lang="fr-FR" dirty="0" smtClean="0"/>
              <a:t>3-  Ajouter une colonne </a:t>
            </a:r>
            <a:r>
              <a:rPr lang="fr-FR" dirty="0" err="1" smtClean="0"/>
              <a:t>Role</a:t>
            </a:r>
            <a:r>
              <a:rPr lang="fr-FR" dirty="0" smtClean="0"/>
              <a:t> de type quelconque  à la table STYLE</a:t>
            </a:r>
          </a:p>
          <a:p>
            <a:r>
              <a:rPr lang="fr-FR" dirty="0" smtClean="0"/>
              <a:t>4-  Ajouter une contrainte  à la colonne PRICE de la table  ALBUM ( PRICE&gt; 30)</a:t>
            </a:r>
          </a:p>
          <a:p>
            <a:r>
              <a:rPr lang="fr-FR" dirty="0"/>
              <a:t>5</a:t>
            </a:r>
            <a:r>
              <a:rPr lang="fr-FR" dirty="0" smtClean="0"/>
              <a:t>. Affecter la valeur 0 à tous les RANK de tous les ALBUM existants</a:t>
            </a:r>
          </a:p>
          <a:p>
            <a:r>
              <a:rPr lang="fr-FR" dirty="0"/>
              <a:t>6</a:t>
            </a:r>
            <a:r>
              <a:rPr lang="fr-FR" dirty="0" smtClean="0"/>
              <a:t>. Modifier la colonne RANK de la </a:t>
            </a:r>
            <a:r>
              <a:rPr lang="fr-FR" smtClean="0"/>
              <a:t>table Album pour </a:t>
            </a:r>
            <a:r>
              <a:rPr lang="fr-FR" dirty="0" smtClean="0"/>
              <a:t>qu'elle prenne la valeur 0 par défaut</a:t>
            </a:r>
          </a:p>
          <a:p>
            <a:r>
              <a:rPr lang="fr-FR" dirty="0" smtClean="0"/>
              <a:t>7- Supprimer la colonne </a:t>
            </a:r>
            <a:r>
              <a:rPr lang="fr-FR" dirty="0" err="1" smtClean="0"/>
              <a:t>Role</a:t>
            </a:r>
            <a:r>
              <a:rPr lang="fr-FR" dirty="0" smtClean="0"/>
              <a:t> de la table STYLE</a:t>
            </a:r>
          </a:p>
          <a:p>
            <a:r>
              <a:rPr lang="fr-FR" dirty="0" smtClean="0"/>
              <a:t>8. Ajouter:</a:t>
            </a:r>
          </a:p>
          <a:p>
            <a:r>
              <a:rPr lang="fr-FR" dirty="0"/>
              <a:t> </a:t>
            </a:r>
            <a:r>
              <a:rPr lang="fr-FR" dirty="0" smtClean="0"/>
              <a:t>                      - un nouveau </a:t>
            </a:r>
            <a:r>
              <a:rPr lang="fr-FR" b="1" dirty="0" smtClean="0"/>
              <a:t>STYLES</a:t>
            </a:r>
            <a:endParaRPr lang="fr-FR" dirty="0" smtClean="0"/>
          </a:p>
          <a:p>
            <a:r>
              <a:rPr lang="fr-FR" dirty="0" smtClean="0"/>
              <a:t>                       - un nouveau </a:t>
            </a:r>
            <a:r>
              <a:rPr lang="fr-FR" b="1" dirty="0" smtClean="0"/>
              <a:t>ARTIST</a:t>
            </a:r>
            <a:endParaRPr lang="fr-FR" dirty="0" smtClean="0"/>
          </a:p>
          <a:p>
            <a:r>
              <a:rPr lang="fr-FR" dirty="0" smtClean="0"/>
              <a:t>                       - un nouveau </a:t>
            </a:r>
            <a:r>
              <a:rPr lang="fr-FR" b="1" dirty="0" smtClean="0"/>
              <a:t>ALBUM</a:t>
            </a:r>
            <a:endParaRPr lang="fr-FR" dirty="0" smtClean="0"/>
          </a:p>
          <a:p>
            <a:r>
              <a:rPr lang="fr-FR" dirty="0" smtClean="0"/>
              <a:t>                       - un nouveau </a:t>
            </a:r>
            <a:r>
              <a:rPr lang="fr-FR" b="1" dirty="0" smtClean="0"/>
              <a:t>STYLE</a:t>
            </a:r>
            <a:endParaRPr lang="fr-FR" dirty="0" smtClean="0"/>
          </a:p>
          <a:p>
            <a:endParaRPr lang="fr-FR" dirty="0" smtClean="0"/>
          </a:p>
          <a:p>
            <a:r>
              <a:rPr lang="fr-FR" dirty="0" smtClean="0"/>
              <a:t>9. </a:t>
            </a:r>
            <a:r>
              <a:rPr lang="fr-FR" dirty="0"/>
              <a:t>Donner les albums dont le prix est inférieur à 9 euros.</a:t>
            </a:r>
          </a:p>
          <a:p>
            <a:r>
              <a:rPr lang="fr-FR" dirty="0" smtClean="0"/>
              <a:t>10. </a:t>
            </a:r>
            <a:r>
              <a:rPr lang="fr-FR" dirty="0"/>
              <a:t>Donner les albums qui sont sortis après le 18 mai 1999.</a:t>
            </a:r>
          </a:p>
          <a:p>
            <a:r>
              <a:rPr lang="fr-FR" dirty="0" smtClean="0"/>
              <a:t>11. </a:t>
            </a:r>
            <a:r>
              <a:rPr lang="fr-FR" dirty="0"/>
              <a:t>Donner les artistes dont l’album a atteint un </a:t>
            </a:r>
            <a:r>
              <a:rPr lang="fr-FR" i="1" dirty="0" err="1"/>
              <a:t>rank</a:t>
            </a:r>
            <a:r>
              <a:rPr lang="fr-FR" i="1" dirty="0"/>
              <a:t> </a:t>
            </a:r>
            <a:r>
              <a:rPr lang="fr-FR" dirty="0"/>
              <a:t>supérieur ou égal à 25000</a:t>
            </a:r>
            <a:r>
              <a:rPr lang="fr-FR" dirty="0" smtClean="0"/>
              <a:t>.</a:t>
            </a:r>
          </a:p>
          <a:p>
            <a:r>
              <a:rPr lang="fr-FR" dirty="0" smtClean="0"/>
              <a:t>8. Changer le rang de l’artiste  «  BOB » à 30</a:t>
            </a:r>
          </a:p>
          <a:p>
            <a:endParaRPr lang="fr-FR" dirty="0"/>
          </a:p>
          <a:p>
            <a:endParaRPr lang="fr-FR" dirty="0" smtClean="0"/>
          </a:p>
        </p:txBody>
      </p:sp>
      <p:sp>
        <p:nvSpPr>
          <p:cNvPr id="5" name="Titre 1"/>
          <p:cNvSpPr>
            <a:spLocks noGrp="1"/>
          </p:cNvSpPr>
          <p:nvPr>
            <p:ph type="title"/>
          </p:nvPr>
        </p:nvSpPr>
        <p:spPr>
          <a:xfrm>
            <a:off x="142844" y="142852"/>
            <a:ext cx="8229600" cy="714380"/>
          </a:xfrm>
        </p:spPr>
        <p:txBody>
          <a:bodyPr>
            <a:normAutofit fontScale="90000"/>
          </a:bodyPr>
          <a:lstStyle/>
          <a:p>
            <a:pPr algn="l"/>
            <a:r>
              <a:rPr lang="fr-FR" dirty="0" smtClean="0">
                <a:solidFill>
                  <a:schemeClr val="tx2"/>
                </a:solidFill>
              </a:rPr>
              <a:t>                Exercices d’application (Suite)</a:t>
            </a:r>
            <a:r>
              <a:rPr lang="fr-FR" dirty="0" smtClean="0"/>
              <a:t/>
            </a:r>
            <a:br>
              <a:rPr lang="fr-FR" dirty="0" smtClean="0"/>
            </a:br>
            <a:endParaRPr lang="fr-FR"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1472" y="2357430"/>
            <a:ext cx="6429420" cy="286232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smtClean="0"/>
              <a:t>CREATE TABLE </a:t>
            </a:r>
            <a:r>
              <a:rPr lang="fr-FR" b="1" dirty="0" smtClean="0"/>
              <a:t>ALBUM</a:t>
            </a:r>
          </a:p>
          <a:p>
            <a:r>
              <a:rPr lang="fr-FR" dirty="0" smtClean="0"/>
              <a:t>	(</a:t>
            </a:r>
          </a:p>
          <a:p>
            <a:r>
              <a:rPr lang="fr-FR" dirty="0" smtClean="0"/>
              <a:t>		ASIN INT (38) NOT NULL , </a:t>
            </a:r>
          </a:p>
          <a:p>
            <a:r>
              <a:rPr lang="fr-FR" dirty="0" smtClean="0"/>
              <a:t>		TITLE VARCHAR (30) NOT NULL , </a:t>
            </a:r>
          </a:p>
          <a:p>
            <a:r>
              <a:rPr lang="fr-FR" dirty="0" smtClean="0"/>
              <a:t>		IDARTIST INT (38) NOT NULL , </a:t>
            </a:r>
          </a:p>
          <a:p>
            <a:r>
              <a:rPr lang="fr-FR" dirty="0" smtClean="0"/>
              <a:t>		PRICE </a:t>
            </a:r>
            <a:r>
              <a:rPr lang="fr-FR" dirty="0" err="1" smtClean="0"/>
              <a:t>number</a:t>
            </a:r>
            <a:r>
              <a:rPr lang="fr-FR" dirty="0" smtClean="0"/>
              <a:t>(10</a:t>
            </a:r>
            <a:r>
              <a:rPr lang="fr-FR" dirty="0" smtClean="0"/>
              <a:t>) , </a:t>
            </a:r>
          </a:p>
          <a:p>
            <a:r>
              <a:rPr lang="fr-FR" dirty="0" smtClean="0"/>
              <a:t>		`RELEASE` DATE, </a:t>
            </a:r>
          </a:p>
          <a:p>
            <a:r>
              <a:rPr lang="fr-FR" dirty="0" smtClean="0"/>
              <a:t>		RANK </a:t>
            </a:r>
            <a:r>
              <a:rPr lang="fr-FR" dirty="0" err="1" smtClean="0"/>
              <a:t>number</a:t>
            </a:r>
            <a:r>
              <a:rPr lang="fr-FR" dirty="0" smtClean="0"/>
              <a:t> </a:t>
            </a:r>
            <a:r>
              <a:rPr lang="fr-FR" dirty="0" smtClean="0"/>
              <a:t>(28) , </a:t>
            </a:r>
          </a:p>
          <a:p>
            <a:r>
              <a:rPr lang="fr-FR" dirty="0" smtClean="0"/>
              <a:t>		IDLABEL </a:t>
            </a:r>
            <a:r>
              <a:rPr lang="fr-FR" dirty="0" err="1" smtClean="0"/>
              <a:t>number</a:t>
            </a:r>
            <a:r>
              <a:rPr lang="fr-FR" dirty="0" smtClean="0"/>
              <a:t> (38</a:t>
            </a:r>
            <a:r>
              <a:rPr lang="fr-FR" dirty="0" smtClean="0"/>
              <a:t>) NOT NULL </a:t>
            </a:r>
          </a:p>
          <a:p>
            <a:r>
              <a:rPr lang="fr-FR" dirty="0" smtClean="0"/>
              <a:t>	);</a:t>
            </a:r>
          </a:p>
        </p:txBody>
      </p:sp>
      <p:sp>
        <p:nvSpPr>
          <p:cNvPr id="5" name="Rectangle 4"/>
          <p:cNvSpPr/>
          <p:nvPr/>
        </p:nvSpPr>
        <p:spPr>
          <a:xfrm>
            <a:off x="642910" y="428604"/>
            <a:ext cx="5929354"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smtClean="0"/>
              <a:t>CREATE TABLE </a:t>
            </a:r>
            <a:r>
              <a:rPr lang="fr-FR" b="1" dirty="0" smtClean="0"/>
              <a:t>ARTIST</a:t>
            </a:r>
          </a:p>
          <a:p>
            <a:r>
              <a:rPr lang="fr-FR" dirty="0" smtClean="0"/>
              <a:t>	(</a:t>
            </a:r>
          </a:p>
          <a:p>
            <a:r>
              <a:rPr lang="fr-FR" dirty="0" smtClean="0"/>
              <a:t>		ID </a:t>
            </a:r>
            <a:r>
              <a:rPr lang="fr-FR" dirty="0" err="1" smtClean="0"/>
              <a:t>Number</a:t>
            </a:r>
            <a:r>
              <a:rPr lang="fr-FR" dirty="0" smtClean="0"/>
              <a:t> </a:t>
            </a:r>
            <a:r>
              <a:rPr lang="fr-FR" dirty="0" smtClean="0"/>
              <a:t> </a:t>
            </a:r>
            <a:r>
              <a:rPr lang="fr-FR" dirty="0" smtClean="0"/>
              <a:t>(38) NOT NULL , </a:t>
            </a:r>
          </a:p>
          <a:p>
            <a:r>
              <a:rPr lang="fr-FR" dirty="0" smtClean="0"/>
              <a:t>		NOM VARCHAR (30) NOT NULL </a:t>
            </a:r>
          </a:p>
          <a:p>
            <a:r>
              <a:rPr lang="fr-FR" dirty="0" smtClean="0"/>
              <a:t>	);</a:t>
            </a:r>
          </a:p>
        </p:txBody>
      </p:sp>
      <p:sp>
        <p:nvSpPr>
          <p:cNvPr id="6" name="Rectangle 5"/>
          <p:cNvSpPr/>
          <p:nvPr/>
        </p:nvSpPr>
        <p:spPr>
          <a:xfrm>
            <a:off x="357190" y="5357826"/>
            <a:ext cx="8929718" cy="1477328"/>
          </a:xfrm>
          <a:prstGeom prst="rect">
            <a:avLst/>
          </a:prstGeom>
        </p:spPr>
        <p:txBody>
          <a:bodyPr wrap="square">
            <a:spAutoFit/>
          </a:bodyPr>
          <a:lstStyle/>
          <a:p>
            <a:r>
              <a:rPr lang="fr-FR" dirty="0" smtClean="0"/>
              <a:t>ALTER TABLE ALBUM ADD CONSTRAINT  PK_ALBUM PRIMARY KEY (ASIN);</a:t>
            </a:r>
          </a:p>
          <a:p>
            <a:r>
              <a:rPr lang="fr-FR" dirty="0" smtClean="0"/>
              <a:t>ALTER TABLE ALBUM ADD CONSTRAINT FK_ALBUM_ARTIST </a:t>
            </a:r>
            <a:r>
              <a:rPr lang="fr-FR" dirty="0" err="1" smtClean="0"/>
              <a:t>Foreign</a:t>
            </a:r>
            <a:r>
              <a:rPr lang="fr-FR" dirty="0" smtClean="0"/>
              <a:t> Key  (IDARTIST) REFERENCES ARTIST (ID);</a:t>
            </a:r>
          </a:p>
          <a:p>
            <a:r>
              <a:rPr lang="fr-FR" dirty="0" smtClean="0"/>
              <a:t>ALTER TABLE ALBUM ADD CONSTRAINT FK_ALBUM_LABEL </a:t>
            </a:r>
            <a:r>
              <a:rPr lang="fr-FR" dirty="0" err="1" smtClean="0"/>
              <a:t>Foreign</a:t>
            </a:r>
            <a:r>
              <a:rPr lang="fr-FR" dirty="0" smtClean="0"/>
              <a:t> Key  (IDLABEL) REFERENCES LABEL (ID);</a:t>
            </a:r>
          </a:p>
        </p:txBody>
      </p:sp>
      <p:sp>
        <p:nvSpPr>
          <p:cNvPr id="7" name="Rectangle 6"/>
          <p:cNvSpPr/>
          <p:nvPr/>
        </p:nvSpPr>
        <p:spPr>
          <a:xfrm>
            <a:off x="0" y="1928802"/>
            <a:ext cx="7572380" cy="369332"/>
          </a:xfrm>
          <a:prstGeom prst="rect">
            <a:avLst/>
          </a:prstGeom>
        </p:spPr>
        <p:txBody>
          <a:bodyPr wrap="square">
            <a:spAutoFit/>
          </a:bodyPr>
          <a:lstStyle/>
          <a:p>
            <a:r>
              <a:rPr lang="fr-FR" dirty="0" smtClean="0"/>
              <a:t>ALTER TABLE ARTIST ADD CONSTRAINT  PK_ARTIST PRIMARY KEY (ID);</a:t>
            </a:r>
          </a:p>
        </p:txBody>
      </p:sp>
      <p:sp>
        <p:nvSpPr>
          <p:cNvPr id="8" name="Rectangle 7"/>
          <p:cNvSpPr/>
          <p:nvPr/>
        </p:nvSpPr>
        <p:spPr>
          <a:xfrm>
            <a:off x="2571736" y="0"/>
            <a:ext cx="4349460" cy="369332"/>
          </a:xfrm>
          <a:prstGeom prst="rect">
            <a:avLst/>
          </a:prstGeom>
        </p:spPr>
        <p:txBody>
          <a:bodyPr wrap="none">
            <a:spAutoFit/>
          </a:bodyPr>
          <a:lstStyle/>
          <a:p>
            <a:r>
              <a:rPr lang="fr-FR" dirty="0" smtClean="0">
                <a:solidFill>
                  <a:schemeClr val="tx2"/>
                </a:solidFill>
              </a:rPr>
              <a:t>Exercices d’application (</a:t>
            </a:r>
            <a:r>
              <a:rPr lang="fr-FR" dirty="0" err="1" smtClean="0">
                <a:solidFill>
                  <a:schemeClr val="tx2"/>
                </a:solidFill>
              </a:rPr>
              <a:t>Creation</a:t>
            </a:r>
            <a:r>
              <a:rPr lang="fr-FR" dirty="0" smtClean="0">
                <a:solidFill>
                  <a:schemeClr val="tx2"/>
                </a:solidFill>
              </a:rPr>
              <a:t> des tables))</a:t>
            </a:r>
            <a:endParaRPr lang="fr-F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5720" y="4643446"/>
            <a:ext cx="8572560" cy="2031325"/>
          </a:xfrm>
          <a:prstGeom prst="rect">
            <a:avLst/>
          </a:prstGeom>
        </p:spPr>
        <p:txBody>
          <a:bodyPr wrap="square">
            <a:spAutoFit/>
          </a:bodyPr>
          <a:lstStyle/>
          <a:p>
            <a:r>
              <a:rPr lang="fr-FR" dirty="0" smtClean="0"/>
              <a:t>ALTER TABLE STYLE ADD CONSTRAINT  PK_STYLE </a:t>
            </a:r>
            <a:r>
              <a:rPr lang="fr-FR" b="1" dirty="0" smtClean="0"/>
              <a:t>PRIMARY KEY </a:t>
            </a:r>
            <a:r>
              <a:rPr lang="fr-FR" dirty="0" smtClean="0"/>
              <a:t>(ASIN);</a:t>
            </a:r>
            <a:br>
              <a:rPr lang="fr-FR" dirty="0" smtClean="0"/>
            </a:br>
            <a:endParaRPr lang="fr-FR" dirty="0" smtClean="0"/>
          </a:p>
          <a:p>
            <a:r>
              <a:rPr lang="fr-FR" dirty="0" smtClean="0"/>
              <a:t>ALTER TABLE STYLE ADD CONSTRAINT FK_STYLE_ALBUM </a:t>
            </a:r>
          </a:p>
          <a:p>
            <a:r>
              <a:rPr lang="fr-FR" b="1" dirty="0"/>
              <a:t> </a:t>
            </a:r>
            <a:r>
              <a:rPr lang="fr-FR" b="1" dirty="0" smtClean="0"/>
              <a:t>                                        </a:t>
            </a:r>
            <a:r>
              <a:rPr lang="fr-FR" b="1" dirty="0" err="1" smtClean="0"/>
              <a:t>Foreign</a:t>
            </a:r>
            <a:r>
              <a:rPr lang="fr-FR" b="1" dirty="0" smtClean="0"/>
              <a:t> Key  </a:t>
            </a:r>
            <a:r>
              <a:rPr lang="fr-FR" dirty="0" smtClean="0"/>
              <a:t>(</a:t>
            </a:r>
            <a:r>
              <a:rPr lang="fr-FR" b="1" dirty="0" smtClean="0"/>
              <a:t>ASIN)REFERENCES</a:t>
            </a:r>
            <a:r>
              <a:rPr lang="fr-FR" dirty="0" smtClean="0"/>
              <a:t> ALBUM (ASIN);</a:t>
            </a:r>
            <a:br>
              <a:rPr lang="fr-FR" dirty="0" smtClean="0"/>
            </a:br>
            <a:endParaRPr lang="fr-FR" dirty="0" smtClean="0"/>
          </a:p>
          <a:p>
            <a:r>
              <a:rPr lang="fr-FR" dirty="0" smtClean="0"/>
              <a:t>ALTER TABLE STYLE ADD CONSTRAINT FK_STYLE_STYLES </a:t>
            </a:r>
          </a:p>
          <a:p>
            <a:r>
              <a:rPr lang="fr-FR" b="1" dirty="0"/>
              <a:t> </a:t>
            </a:r>
            <a:r>
              <a:rPr lang="fr-FR" b="1" dirty="0" smtClean="0"/>
              <a:t>                                      </a:t>
            </a:r>
            <a:r>
              <a:rPr lang="fr-FR" b="1" dirty="0" err="1" smtClean="0"/>
              <a:t>Foreign</a:t>
            </a:r>
            <a:r>
              <a:rPr lang="fr-FR" b="1" dirty="0" smtClean="0"/>
              <a:t> Key  </a:t>
            </a:r>
            <a:r>
              <a:rPr lang="fr-FR" dirty="0" smtClean="0"/>
              <a:t>(STYLE) </a:t>
            </a:r>
            <a:r>
              <a:rPr lang="fr-FR" b="1" dirty="0" smtClean="0"/>
              <a:t>REFERENCES</a:t>
            </a:r>
            <a:r>
              <a:rPr lang="fr-FR" dirty="0" smtClean="0"/>
              <a:t> STYLES (STYLE);</a:t>
            </a:r>
            <a:endParaRPr lang="fr-FR" dirty="0"/>
          </a:p>
        </p:txBody>
      </p:sp>
      <p:sp>
        <p:nvSpPr>
          <p:cNvPr id="5" name="Rectangle 4"/>
          <p:cNvSpPr/>
          <p:nvPr/>
        </p:nvSpPr>
        <p:spPr>
          <a:xfrm>
            <a:off x="214282" y="928670"/>
            <a:ext cx="7000924"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smtClean="0"/>
              <a:t>CREATE TABLE STYLES</a:t>
            </a:r>
          </a:p>
          <a:p>
            <a:r>
              <a:rPr lang="fr-FR" dirty="0" smtClean="0"/>
              <a:t>	(</a:t>
            </a:r>
          </a:p>
          <a:p>
            <a:r>
              <a:rPr lang="fr-FR" dirty="0"/>
              <a:t> </a:t>
            </a:r>
            <a:r>
              <a:rPr lang="fr-FR" dirty="0" smtClean="0"/>
              <a:t>                   STYLE VARCHAR (24) NOT NULL </a:t>
            </a:r>
          </a:p>
          <a:p>
            <a:r>
              <a:rPr lang="fr-FR" dirty="0" smtClean="0"/>
              <a:t>	);</a:t>
            </a:r>
          </a:p>
          <a:p>
            <a:r>
              <a:rPr lang="fr-FR" dirty="0" smtClean="0"/>
              <a:t>ALTER TABLE STYLES ADD CONSTRAINT  PK_STYLES PRIMARY KEY (STYLE);</a:t>
            </a:r>
          </a:p>
        </p:txBody>
      </p:sp>
      <p:sp>
        <p:nvSpPr>
          <p:cNvPr id="6" name="Rectangle 5"/>
          <p:cNvSpPr/>
          <p:nvPr/>
        </p:nvSpPr>
        <p:spPr>
          <a:xfrm>
            <a:off x="428596" y="2786058"/>
            <a:ext cx="5429288"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fr-FR" dirty="0" smtClean="0"/>
              <a:t>CREATE TABLE STYLE</a:t>
            </a:r>
          </a:p>
          <a:p>
            <a:r>
              <a:rPr lang="fr-FR" dirty="0" smtClean="0"/>
              <a:t>	(</a:t>
            </a:r>
          </a:p>
          <a:p>
            <a:r>
              <a:rPr lang="fr-FR" dirty="0" smtClean="0"/>
              <a:t>		ASIN INT (38) NOT NULL , </a:t>
            </a:r>
          </a:p>
          <a:p>
            <a:r>
              <a:rPr lang="fr-FR" dirty="0" smtClean="0"/>
              <a:t>		STYLE VARCHAR (24) NOT NULL </a:t>
            </a:r>
          </a:p>
          <a:p>
            <a:r>
              <a:rPr lang="fr-FR" dirty="0" smtClean="0"/>
              <a:t>	);</a:t>
            </a:r>
          </a:p>
        </p:txBody>
      </p:sp>
      <p:sp>
        <p:nvSpPr>
          <p:cNvPr id="7" name="Titre 6"/>
          <p:cNvSpPr>
            <a:spLocks noGrp="1"/>
          </p:cNvSpPr>
          <p:nvPr>
            <p:ph type="title"/>
          </p:nvPr>
        </p:nvSpPr>
        <p:spPr>
          <a:xfrm>
            <a:off x="457200" y="274638"/>
            <a:ext cx="6768199" cy="461665"/>
          </a:xfrm>
          <a:prstGeom prst="rect">
            <a:avLst/>
          </a:prstGeom>
        </p:spPr>
        <p:txBody>
          <a:bodyPr wrap="none">
            <a:spAutoFit/>
          </a:bodyPr>
          <a:lstStyle/>
          <a:p>
            <a:r>
              <a:rPr lang="fr-FR" sz="2400" dirty="0" smtClean="0">
                <a:solidFill>
                  <a:schemeClr val="tx2"/>
                </a:solidFill>
              </a:rPr>
              <a:t>Exercices d’application (Création des tables  suite …)</a:t>
            </a:r>
            <a:endParaRPr lang="fr-FR"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4282" y="1857364"/>
            <a:ext cx="3000396" cy="25717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 name="Titre 1"/>
          <p:cNvSpPr>
            <a:spLocks noGrp="1"/>
          </p:cNvSpPr>
          <p:nvPr>
            <p:ph type="title"/>
          </p:nvPr>
        </p:nvSpPr>
        <p:spPr>
          <a:xfrm>
            <a:off x="671482" y="0"/>
            <a:ext cx="8472518" cy="1011222"/>
          </a:xfrm>
        </p:spPr>
        <p:txBody>
          <a:bodyPr>
            <a:normAutofit/>
          </a:bodyPr>
          <a:lstStyle/>
          <a:p>
            <a:pPr algn="l"/>
            <a:r>
              <a:rPr lang="fr-FR" sz="3100" dirty="0">
                <a:solidFill>
                  <a:srgbClr val="0070C0"/>
                </a:solidFill>
              </a:rPr>
              <a:t>L</a:t>
            </a:r>
            <a:r>
              <a:rPr lang="fr-FR" sz="3100" dirty="0" smtClean="0">
                <a:solidFill>
                  <a:srgbClr val="0070C0"/>
                </a:solidFill>
              </a:rPr>
              <a:t>angage de Définition de Données ( LDD)</a:t>
            </a:r>
            <a:endParaRPr lang="fr-FR" dirty="0"/>
          </a:p>
        </p:txBody>
      </p:sp>
      <p:sp>
        <p:nvSpPr>
          <p:cNvPr id="3" name="Espace réservé du contenu 2"/>
          <p:cNvSpPr>
            <a:spLocks noGrp="1"/>
          </p:cNvSpPr>
          <p:nvPr>
            <p:ph idx="1"/>
          </p:nvPr>
        </p:nvSpPr>
        <p:spPr>
          <a:xfrm>
            <a:off x="285720" y="1285860"/>
            <a:ext cx="3214710" cy="2928958"/>
          </a:xfrm>
        </p:spPr>
        <p:txBody>
          <a:bodyPr>
            <a:normAutofit fontScale="85000" lnSpcReduction="20000"/>
          </a:bodyPr>
          <a:lstStyle/>
          <a:p>
            <a:r>
              <a:rPr lang="fr-FR" dirty="0" smtClean="0">
                <a:solidFill>
                  <a:srgbClr val="0070C0"/>
                </a:solidFill>
              </a:rPr>
              <a:t>Syntaxe simple :</a:t>
            </a:r>
          </a:p>
          <a:p>
            <a:pPr>
              <a:buNone/>
            </a:pPr>
            <a:endParaRPr lang="fr-FR" dirty="0" smtClean="0">
              <a:solidFill>
                <a:srgbClr val="0070C0"/>
              </a:solidFill>
            </a:endParaRPr>
          </a:p>
          <a:p>
            <a:pPr>
              <a:buNone/>
            </a:pPr>
            <a:r>
              <a:rPr lang="fr-FR" sz="2200" b="1" dirty="0" smtClean="0"/>
              <a:t>  CREATE TABLE </a:t>
            </a:r>
            <a:r>
              <a:rPr lang="fr-FR" sz="2200" dirty="0" err="1" smtClean="0"/>
              <a:t>nom_table</a:t>
            </a:r>
            <a:endParaRPr lang="fr-FR" sz="2200" dirty="0" smtClean="0"/>
          </a:p>
          <a:p>
            <a:pPr>
              <a:buNone/>
            </a:pPr>
            <a:r>
              <a:rPr lang="fr-FR" sz="2200" dirty="0" smtClean="0"/>
              <a:t>    (</a:t>
            </a:r>
          </a:p>
          <a:p>
            <a:pPr>
              <a:buNone/>
            </a:pPr>
            <a:r>
              <a:rPr lang="fr-FR" sz="2200" dirty="0" smtClean="0"/>
              <a:t>nom_col_1 type_col_1,</a:t>
            </a:r>
          </a:p>
          <a:p>
            <a:pPr>
              <a:buNone/>
            </a:pPr>
            <a:r>
              <a:rPr lang="fr-FR" sz="2200" dirty="0" smtClean="0"/>
              <a:t>nom_col_2 type_col_2,</a:t>
            </a:r>
          </a:p>
          <a:p>
            <a:pPr>
              <a:buNone/>
            </a:pPr>
            <a:r>
              <a:rPr lang="fr-FR" sz="2200" dirty="0" smtClean="0"/>
              <a:t>    …</a:t>
            </a:r>
          </a:p>
          <a:p>
            <a:pPr>
              <a:buNone/>
            </a:pPr>
            <a:r>
              <a:rPr lang="fr-FR" sz="2200" dirty="0" err="1" smtClean="0"/>
              <a:t>nom_col_n</a:t>
            </a:r>
            <a:r>
              <a:rPr lang="fr-FR" sz="2200" dirty="0" smtClean="0"/>
              <a:t> </a:t>
            </a:r>
            <a:r>
              <a:rPr lang="fr-FR" sz="2200" dirty="0" err="1" smtClean="0"/>
              <a:t>type_col_n</a:t>
            </a:r>
            <a:endParaRPr lang="fr-FR" sz="2200" dirty="0" smtClean="0"/>
          </a:p>
          <a:p>
            <a:pPr>
              <a:buNone/>
            </a:pPr>
            <a:r>
              <a:rPr lang="fr-FR" sz="2200" dirty="0" smtClean="0"/>
              <a:t>     );</a:t>
            </a:r>
          </a:p>
          <a:p>
            <a:endParaRPr lang="fr-FR" dirty="0"/>
          </a:p>
        </p:txBody>
      </p:sp>
      <p:sp>
        <p:nvSpPr>
          <p:cNvPr id="4" name="Rectangle 3"/>
          <p:cNvSpPr/>
          <p:nvPr/>
        </p:nvSpPr>
        <p:spPr>
          <a:xfrm>
            <a:off x="357158" y="857232"/>
            <a:ext cx="5429288" cy="369332"/>
          </a:xfrm>
          <a:prstGeom prst="rect">
            <a:avLst/>
          </a:prstGeom>
        </p:spPr>
        <p:txBody>
          <a:bodyPr wrap="square">
            <a:spAutoFit/>
          </a:bodyPr>
          <a:lstStyle/>
          <a:p>
            <a:r>
              <a:rPr lang="fr-FR" b="1" dirty="0" smtClean="0"/>
              <a:t>Création d'une table : CREATE TABLE</a:t>
            </a:r>
          </a:p>
        </p:txBody>
      </p:sp>
      <p:sp>
        <p:nvSpPr>
          <p:cNvPr id="5" name="Rectangle 4"/>
          <p:cNvSpPr/>
          <p:nvPr/>
        </p:nvSpPr>
        <p:spPr>
          <a:xfrm>
            <a:off x="3357522" y="1142984"/>
            <a:ext cx="5786478" cy="4616648"/>
          </a:xfrm>
          <a:prstGeom prst="rect">
            <a:avLst/>
          </a:prstGeom>
        </p:spPr>
        <p:txBody>
          <a:bodyPr wrap="square">
            <a:spAutoFit/>
          </a:bodyPr>
          <a:lstStyle/>
          <a:p>
            <a:r>
              <a:rPr lang="fr-FR" sz="2400" b="1" dirty="0">
                <a:solidFill>
                  <a:srgbClr val="0070C0"/>
                </a:solidFill>
              </a:rPr>
              <a:t>Les principaux types autorisés sont :</a:t>
            </a:r>
          </a:p>
          <a:p>
            <a:pPr>
              <a:lnSpc>
                <a:spcPct val="150000"/>
              </a:lnSpc>
              <a:buFont typeface="Wingdings" pitchFamily="2" charset="2"/>
              <a:buChar char="Ø"/>
            </a:pPr>
            <a:r>
              <a:rPr lang="fr-FR" b="1" dirty="0" smtClean="0"/>
              <a:t>Char(n) </a:t>
            </a:r>
            <a:r>
              <a:rPr lang="fr-FR" dirty="0" smtClean="0"/>
              <a:t>Chaîne de </a:t>
            </a:r>
            <a:r>
              <a:rPr lang="fr-FR" dirty="0" err="1" smtClean="0"/>
              <a:t>caractè</a:t>
            </a:r>
            <a:r>
              <a:rPr lang="fr-FR" dirty="0" smtClean="0"/>
              <a:t>. de long fixe = n</a:t>
            </a:r>
          </a:p>
          <a:p>
            <a:pPr>
              <a:lnSpc>
                <a:spcPct val="150000"/>
              </a:lnSpc>
              <a:buFont typeface="Wingdings" pitchFamily="2" charset="2"/>
              <a:buChar char="Ø"/>
            </a:pPr>
            <a:r>
              <a:rPr lang="fr-FR" b="1" dirty="0" smtClean="0"/>
              <a:t>Varchar2(n</a:t>
            </a:r>
            <a:r>
              <a:rPr lang="fr-FR" dirty="0" smtClean="0"/>
              <a:t>) Chaîne de </a:t>
            </a:r>
            <a:r>
              <a:rPr lang="fr-FR" dirty="0" err="1" smtClean="0"/>
              <a:t>caractè</a:t>
            </a:r>
            <a:r>
              <a:rPr lang="fr-FR" dirty="0" smtClean="0"/>
              <a:t>. longueur variable</a:t>
            </a:r>
          </a:p>
          <a:p>
            <a:pPr>
              <a:lnSpc>
                <a:spcPct val="150000"/>
              </a:lnSpc>
              <a:buFont typeface="Wingdings" pitchFamily="2" charset="2"/>
              <a:buChar char="Ø"/>
            </a:pPr>
            <a:r>
              <a:rPr lang="fr-FR" b="1" dirty="0" err="1" smtClean="0"/>
              <a:t>Numbe</a:t>
            </a:r>
            <a:r>
              <a:rPr lang="fr-FR" dirty="0" err="1" smtClean="0"/>
              <a:t>r</a:t>
            </a:r>
            <a:r>
              <a:rPr lang="fr-FR" dirty="0" smtClean="0"/>
              <a:t> Entier ou réel</a:t>
            </a:r>
          </a:p>
          <a:p>
            <a:pPr>
              <a:lnSpc>
                <a:spcPct val="150000"/>
              </a:lnSpc>
              <a:buFont typeface="Wingdings" pitchFamily="2" charset="2"/>
              <a:buChar char="Ø"/>
            </a:pPr>
            <a:r>
              <a:rPr lang="fr-FR" b="1" dirty="0" smtClean="0"/>
              <a:t> </a:t>
            </a:r>
            <a:r>
              <a:rPr lang="fr-FR" b="1" dirty="0" err="1" smtClean="0"/>
              <a:t>Number</a:t>
            </a:r>
            <a:r>
              <a:rPr lang="fr-FR" b="1" dirty="0" smtClean="0"/>
              <a:t> (p) </a:t>
            </a:r>
            <a:r>
              <a:rPr lang="fr-FR" dirty="0" smtClean="0"/>
              <a:t>Entier (d’au plus p chiffres)</a:t>
            </a:r>
          </a:p>
          <a:p>
            <a:pPr>
              <a:lnSpc>
                <a:spcPct val="150000"/>
              </a:lnSpc>
              <a:buFont typeface="Wingdings" pitchFamily="2" charset="2"/>
              <a:buChar char="Ø"/>
            </a:pPr>
            <a:r>
              <a:rPr lang="fr-FR" b="1" dirty="0" err="1" smtClean="0"/>
              <a:t>Number</a:t>
            </a:r>
            <a:r>
              <a:rPr lang="fr-FR" b="1" dirty="0" smtClean="0"/>
              <a:t>(</a:t>
            </a:r>
            <a:r>
              <a:rPr lang="fr-FR" b="1" dirty="0" err="1" smtClean="0"/>
              <a:t>p,d</a:t>
            </a:r>
            <a:r>
              <a:rPr lang="fr-FR" b="1" dirty="0" smtClean="0"/>
              <a:t>) </a:t>
            </a:r>
            <a:r>
              <a:rPr lang="fr-FR" dirty="0" smtClean="0"/>
              <a:t>Décimal sur </a:t>
            </a:r>
            <a:r>
              <a:rPr lang="fr-FR" b="1" dirty="0" smtClean="0"/>
              <a:t>p</a:t>
            </a:r>
            <a:r>
              <a:rPr lang="fr-FR" dirty="0" smtClean="0"/>
              <a:t> positions en tout (séparateur décimal compris), dont</a:t>
            </a:r>
            <a:r>
              <a:rPr lang="fr-FR" b="1" dirty="0" smtClean="0"/>
              <a:t> d </a:t>
            </a:r>
            <a:r>
              <a:rPr lang="fr-FR" dirty="0" smtClean="0"/>
              <a:t>chiffres décimaux</a:t>
            </a:r>
          </a:p>
          <a:p>
            <a:pPr>
              <a:lnSpc>
                <a:spcPct val="150000"/>
              </a:lnSpc>
              <a:buFont typeface="Wingdings" pitchFamily="2" charset="2"/>
              <a:buChar char="Ø"/>
            </a:pPr>
            <a:r>
              <a:rPr lang="fr-FR" b="1" dirty="0" smtClean="0"/>
              <a:t>Date</a:t>
            </a:r>
            <a:r>
              <a:rPr lang="fr-FR" dirty="0" smtClean="0"/>
              <a:t> le format dépend de la configuration d'Oracle. Le plus souvent c'est</a:t>
            </a:r>
            <a:r>
              <a:rPr lang="fr-FR" b="1" dirty="0" smtClean="0"/>
              <a:t> </a:t>
            </a:r>
            <a:r>
              <a:rPr lang="fr-FR" b="1" dirty="0" err="1" smtClean="0"/>
              <a:t>jj</a:t>
            </a:r>
            <a:r>
              <a:rPr lang="fr-FR" b="1" dirty="0" smtClean="0"/>
              <a:t>/mm/</a:t>
            </a:r>
            <a:r>
              <a:rPr lang="fr-FR" b="1" dirty="0" err="1" smtClean="0"/>
              <a:t>aaaa</a:t>
            </a:r>
            <a:endParaRPr lang="fr-FR" b="1" dirty="0"/>
          </a:p>
          <a:p>
            <a:pPr>
              <a:lnSpc>
                <a:spcPct val="150000"/>
              </a:lnSpc>
              <a:buFont typeface="Wingdings" pitchFamily="2" charset="2"/>
              <a:buChar char="Ø"/>
            </a:pPr>
            <a:r>
              <a:rPr lang="fr-FR" b="1" dirty="0" smtClean="0"/>
              <a:t>Long</a:t>
            </a:r>
            <a:r>
              <a:rPr lang="fr-FR" dirty="0" smtClean="0"/>
              <a:t> Chaîne longue ; restriction : par table, pas plus d’une  colonne de type long</a:t>
            </a:r>
            <a:endParaRPr lang="fr-F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71670" y="55600"/>
            <a:ext cx="6357982" cy="246221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800" b="1" dirty="0" smtClean="0">
                <a:solidFill>
                  <a:srgbClr val="0070C0"/>
                </a:solidFill>
              </a:rPr>
              <a:t>Exemple1</a:t>
            </a:r>
            <a:r>
              <a:rPr lang="fr-FR" dirty="0" smtClean="0"/>
              <a:t> </a:t>
            </a:r>
            <a:r>
              <a:rPr lang="fr-FR" dirty="0" smtClean="0"/>
              <a:t>: </a:t>
            </a:r>
            <a:r>
              <a:rPr lang="fr-FR" b="1" dirty="0" smtClean="0"/>
              <a:t>CREATE </a:t>
            </a:r>
            <a:r>
              <a:rPr lang="fr-FR" b="1" dirty="0" smtClean="0"/>
              <a:t>TABLE </a:t>
            </a:r>
            <a:r>
              <a:rPr lang="fr-FR" dirty="0" err="1" smtClean="0"/>
              <a:t>employe</a:t>
            </a:r>
            <a:endParaRPr lang="fr-FR" dirty="0" smtClean="0"/>
          </a:p>
          <a:p>
            <a:r>
              <a:rPr lang="fr-FR" dirty="0" smtClean="0"/>
              <a:t>                                  (</a:t>
            </a:r>
            <a:endParaRPr lang="fr-FR" dirty="0" smtClean="0"/>
          </a:p>
          <a:p>
            <a:r>
              <a:rPr lang="fr-FR" dirty="0" smtClean="0"/>
              <a:t> 		</a:t>
            </a:r>
            <a:r>
              <a:rPr lang="fr-FR" dirty="0" err="1" smtClean="0"/>
              <a:t>empno</a:t>
            </a:r>
            <a:r>
              <a:rPr lang="fr-FR" dirty="0" smtClean="0"/>
              <a:t>           </a:t>
            </a:r>
            <a:r>
              <a:rPr lang="fr-FR" dirty="0" smtClean="0"/>
              <a:t>	</a:t>
            </a:r>
            <a:r>
              <a:rPr lang="fr-FR" dirty="0" err="1" smtClean="0"/>
              <a:t>number</a:t>
            </a:r>
            <a:r>
              <a:rPr lang="fr-FR" dirty="0" smtClean="0"/>
              <a:t>(8) not </a:t>
            </a:r>
            <a:r>
              <a:rPr lang="fr-FR" dirty="0" err="1" smtClean="0"/>
              <a:t>null</a:t>
            </a:r>
            <a:r>
              <a:rPr lang="fr-FR" dirty="0" smtClean="0"/>
              <a:t>,</a:t>
            </a:r>
          </a:p>
          <a:p>
            <a:r>
              <a:rPr lang="fr-FR" dirty="0" smtClean="0"/>
              <a:t>		nom                </a:t>
            </a:r>
            <a:r>
              <a:rPr lang="fr-FR" dirty="0" smtClean="0"/>
              <a:t>	varchar2(20),</a:t>
            </a:r>
          </a:p>
          <a:p>
            <a:r>
              <a:rPr lang="fr-FR" dirty="0" smtClean="0"/>
              <a:t>		Fonction       </a:t>
            </a:r>
            <a:r>
              <a:rPr lang="fr-FR" dirty="0" smtClean="0"/>
              <a:t>	 varchar2(10),</a:t>
            </a:r>
          </a:p>
          <a:p>
            <a:r>
              <a:rPr lang="fr-FR" dirty="0" smtClean="0"/>
              <a:t>		Sal                  </a:t>
            </a:r>
            <a:r>
              <a:rPr lang="fr-FR" dirty="0" smtClean="0"/>
              <a:t>	</a:t>
            </a:r>
            <a:r>
              <a:rPr lang="fr-FR" dirty="0" err="1" smtClean="0"/>
              <a:t>number</a:t>
            </a:r>
            <a:r>
              <a:rPr lang="fr-FR" dirty="0" smtClean="0"/>
              <a:t>(8,2),</a:t>
            </a:r>
          </a:p>
          <a:p>
            <a:r>
              <a:rPr lang="fr-FR" dirty="0" smtClean="0"/>
              <a:t>		</a:t>
            </a:r>
            <a:r>
              <a:rPr lang="fr-FR" dirty="0" err="1" smtClean="0"/>
              <a:t>code_service</a:t>
            </a:r>
            <a:r>
              <a:rPr lang="fr-FR" dirty="0" smtClean="0"/>
              <a:t> </a:t>
            </a:r>
            <a:r>
              <a:rPr lang="fr-FR" dirty="0" smtClean="0"/>
              <a:t>	char(3),</a:t>
            </a:r>
          </a:p>
          <a:p>
            <a:r>
              <a:rPr lang="fr-FR" dirty="0" smtClean="0"/>
              <a:t>		</a:t>
            </a:r>
            <a:r>
              <a:rPr lang="fr-FR" dirty="0" err="1" smtClean="0"/>
              <a:t>date_embauche</a:t>
            </a:r>
            <a:r>
              <a:rPr lang="fr-FR" dirty="0" smtClean="0"/>
              <a:t>      date  ) </a:t>
            </a:r>
            <a:r>
              <a:rPr lang="fr-FR" dirty="0" smtClean="0"/>
              <a:t>;</a:t>
            </a:r>
            <a:endParaRPr lang="fr-FR" dirty="0"/>
          </a:p>
        </p:txBody>
      </p:sp>
      <p:sp>
        <p:nvSpPr>
          <p:cNvPr id="5" name="Rectangle 4"/>
          <p:cNvSpPr/>
          <p:nvPr/>
        </p:nvSpPr>
        <p:spPr>
          <a:xfrm>
            <a:off x="214282" y="2621427"/>
            <a:ext cx="8606190" cy="2542363"/>
          </a:xfrm>
          <a:prstGeom prst="rect">
            <a:avLst/>
          </a:prstGeom>
        </p:spPr>
        <p:txBody>
          <a:bodyPr wrap="square">
            <a:spAutoFit/>
          </a:bodyPr>
          <a:lstStyle/>
          <a:p>
            <a:pPr>
              <a:lnSpc>
                <a:spcPct val="150000"/>
              </a:lnSpc>
            </a:pPr>
            <a:r>
              <a:rPr lang="fr-FR" b="1" dirty="0" smtClean="0">
                <a:solidFill>
                  <a:srgbClr val="0070C0"/>
                </a:solidFill>
              </a:rPr>
              <a:t>Les autres propriétés </a:t>
            </a:r>
            <a:r>
              <a:rPr lang="fr-FR" b="1" dirty="0" smtClean="0">
                <a:solidFill>
                  <a:srgbClr val="0070C0"/>
                </a:solidFill>
              </a:rPr>
              <a:t>possibles ( quelques Contraintes d’intégrité fonctionnelles </a:t>
            </a:r>
            <a:endParaRPr lang="fr-FR" b="1" dirty="0" smtClean="0">
              <a:solidFill>
                <a:srgbClr val="0070C0"/>
              </a:solidFill>
            </a:endParaRPr>
          </a:p>
          <a:p>
            <a:pPr>
              <a:lnSpc>
                <a:spcPct val="150000"/>
              </a:lnSpc>
            </a:pPr>
            <a:r>
              <a:rPr lang="fr-FR" b="1" dirty="0" smtClean="0"/>
              <a:t>NOT NULL </a:t>
            </a:r>
            <a:r>
              <a:rPr lang="fr-FR" dirty="0" smtClean="0"/>
              <a:t>: Indique qu'on est obligé de mettre une valeur dans la colonne </a:t>
            </a:r>
          </a:p>
          <a:p>
            <a:pPr>
              <a:lnSpc>
                <a:spcPct val="150000"/>
              </a:lnSpc>
            </a:pPr>
            <a:r>
              <a:rPr lang="fr-FR" b="1" dirty="0" smtClean="0"/>
              <a:t>UNIQUE</a:t>
            </a:r>
            <a:r>
              <a:rPr lang="fr-FR" dirty="0" smtClean="0"/>
              <a:t> : Indique que les valeurs dans la colonne doivent être toutes différentes (comme pour les clés, sauf  que ce n'est pas une clé)</a:t>
            </a:r>
          </a:p>
          <a:p>
            <a:pPr>
              <a:lnSpc>
                <a:spcPct val="150000"/>
              </a:lnSpc>
            </a:pPr>
            <a:r>
              <a:rPr lang="fr-FR" b="1" dirty="0" smtClean="0"/>
              <a:t>DEFAULT</a:t>
            </a:r>
            <a:r>
              <a:rPr lang="fr-FR" dirty="0" smtClean="0"/>
              <a:t> : Permet d'indiquer une valeur par défaut à la création d'une nouvelle ligne</a:t>
            </a:r>
          </a:p>
          <a:p>
            <a:pPr>
              <a:lnSpc>
                <a:spcPct val="150000"/>
              </a:lnSpc>
            </a:pPr>
            <a:endParaRPr lang="fr-FR" dirty="0" smtClean="0"/>
          </a:p>
        </p:txBody>
      </p:sp>
      <p:sp>
        <p:nvSpPr>
          <p:cNvPr id="6" name="Rectangle 5"/>
          <p:cNvSpPr/>
          <p:nvPr/>
        </p:nvSpPr>
        <p:spPr>
          <a:xfrm>
            <a:off x="2138736" y="5099093"/>
            <a:ext cx="6207317" cy="15551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fr-FR" b="1" dirty="0" smtClean="0">
                <a:solidFill>
                  <a:srgbClr val="0070C0"/>
                </a:solidFill>
              </a:rPr>
              <a:t>Exemple 2</a:t>
            </a:r>
            <a:r>
              <a:rPr lang="fr-FR" dirty="0" smtClean="0"/>
              <a:t> </a:t>
            </a:r>
            <a:r>
              <a:rPr lang="fr-FR" dirty="0" smtClean="0"/>
              <a:t> </a:t>
            </a:r>
            <a:r>
              <a:rPr lang="fr-FR" b="1" dirty="0" smtClean="0"/>
              <a:t>CREATE </a:t>
            </a:r>
            <a:r>
              <a:rPr lang="fr-FR" b="1" dirty="0" smtClean="0"/>
              <a:t>TABLE </a:t>
            </a:r>
            <a:r>
              <a:rPr lang="fr-FR" dirty="0" smtClean="0"/>
              <a:t>compte</a:t>
            </a:r>
          </a:p>
          <a:p>
            <a:r>
              <a:rPr lang="fr-FR" dirty="0" smtClean="0"/>
              <a:t>	(</a:t>
            </a:r>
            <a:endParaRPr lang="fr-FR" dirty="0" smtClean="0"/>
          </a:p>
          <a:p>
            <a:r>
              <a:rPr lang="fr-FR" dirty="0" smtClean="0"/>
              <a:t>	</a:t>
            </a:r>
            <a:r>
              <a:rPr lang="fr-FR" dirty="0" err="1" smtClean="0"/>
              <a:t>num_cpte</a:t>
            </a:r>
            <a:r>
              <a:rPr lang="fr-FR" dirty="0" smtClean="0"/>
              <a:t> </a:t>
            </a:r>
            <a:r>
              <a:rPr lang="fr-FR" dirty="0" smtClean="0"/>
              <a:t>NUMBER(11) NOT NULL,</a:t>
            </a:r>
          </a:p>
          <a:p>
            <a:r>
              <a:rPr lang="fr-FR" dirty="0" smtClean="0"/>
              <a:t>	</a:t>
            </a:r>
            <a:r>
              <a:rPr lang="fr-FR" dirty="0" err="1" smtClean="0"/>
              <a:t>type_cpt</a:t>
            </a:r>
            <a:r>
              <a:rPr lang="fr-FR" dirty="0" smtClean="0"/>
              <a:t> </a:t>
            </a:r>
            <a:r>
              <a:rPr lang="fr-FR" dirty="0" smtClean="0"/>
              <a:t>VARCHAR2(8) DEFAULT ‘chèque’,</a:t>
            </a:r>
          </a:p>
          <a:p>
            <a:r>
              <a:rPr lang="fr-FR" dirty="0" smtClean="0"/>
              <a:t>	solde </a:t>
            </a:r>
            <a:r>
              <a:rPr lang="fr-FR" dirty="0" smtClean="0"/>
              <a:t>NUMBER(10, 2) DEFAULT </a:t>
            </a:r>
            <a:r>
              <a:rPr lang="fr-FR" dirty="0" smtClean="0"/>
              <a:t>0  );</a:t>
            </a:r>
            <a:endParaRPr lang="fr-F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438" y="1000108"/>
            <a:ext cx="9072594" cy="2862322"/>
          </a:xfrm>
          <a:prstGeom prst="rect">
            <a:avLst/>
          </a:prstGeom>
        </p:spPr>
        <p:txBody>
          <a:bodyPr wrap="square">
            <a:spAutoFit/>
          </a:bodyPr>
          <a:lstStyle/>
          <a:p>
            <a:pPr>
              <a:buFont typeface="Wingdings" pitchFamily="2" charset="2"/>
              <a:buChar char="Ø"/>
            </a:pPr>
            <a:r>
              <a:rPr lang="fr-FR" b="1" dirty="0" smtClean="0">
                <a:solidFill>
                  <a:srgbClr val="0070C0"/>
                </a:solidFill>
              </a:rPr>
              <a:t>Ajouter /Supprimer une ou plusieurs colonne</a:t>
            </a:r>
          </a:p>
          <a:p>
            <a:endParaRPr lang="fr-FR" dirty="0" smtClean="0"/>
          </a:p>
          <a:p>
            <a:r>
              <a:rPr lang="fr-FR" dirty="0" smtClean="0"/>
              <a:t> </a:t>
            </a:r>
            <a:r>
              <a:rPr lang="fr-FR" b="1" dirty="0" smtClean="0"/>
              <a:t>ALTER TABLE </a:t>
            </a:r>
            <a:r>
              <a:rPr lang="fr-FR" dirty="0" err="1" smtClean="0"/>
              <a:t>nom_table</a:t>
            </a:r>
            <a:r>
              <a:rPr lang="fr-FR" dirty="0"/>
              <a:t> </a:t>
            </a:r>
            <a:r>
              <a:rPr lang="fr-FR" dirty="0" smtClean="0"/>
              <a:t> </a:t>
            </a:r>
            <a:r>
              <a:rPr lang="fr-FR" b="1" dirty="0" smtClean="0"/>
              <a:t>ADD</a:t>
            </a:r>
            <a:r>
              <a:rPr lang="fr-FR" dirty="0" smtClean="0"/>
              <a:t> (nom_colonne1 type_colonne1, nom_colonne2 </a:t>
            </a:r>
            <a:r>
              <a:rPr lang="fr-FR" dirty="0" err="1" smtClean="0"/>
              <a:t>type_colonne</a:t>
            </a:r>
            <a:r>
              <a:rPr lang="fr-FR" dirty="0" smtClean="0"/>
              <a:t>, …. );</a:t>
            </a:r>
          </a:p>
          <a:p>
            <a:endParaRPr lang="fr-FR" dirty="0" smtClean="0"/>
          </a:p>
          <a:p>
            <a:r>
              <a:rPr lang="fr-FR" b="1" dirty="0" smtClean="0"/>
              <a:t>ALTER TABLE </a:t>
            </a:r>
            <a:r>
              <a:rPr lang="fr-FR" dirty="0" err="1" smtClean="0"/>
              <a:t>nom_table</a:t>
            </a:r>
            <a:r>
              <a:rPr lang="fr-FR" dirty="0" smtClean="0"/>
              <a:t>  </a:t>
            </a:r>
            <a:r>
              <a:rPr lang="fr-FR" b="1" dirty="0" smtClean="0"/>
              <a:t>drop</a:t>
            </a:r>
            <a:r>
              <a:rPr lang="fr-FR" dirty="0" smtClean="0"/>
              <a:t>(nom_colonne1 , nom_colonne2, …);</a:t>
            </a:r>
          </a:p>
          <a:p>
            <a:endParaRPr lang="fr-FR" dirty="0" smtClean="0"/>
          </a:p>
          <a:p>
            <a:pPr>
              <a:buFont typeface="Wingdings" pitchFamily="2" charset="2"/>
              <a:buChar char="à"/>
            </a:pPr>
            <a:r>
              <a:rPr lang="fr-FR" b="1" dirty="0" smtClean="0">
                <a:solidFill>
                  <a:schemeClr val="tx2">
                    <a:lumMod val="75000"/>
                  </a:schemeClr>
                </a:solidFill>
              </a:rPr>
              <a:t>Exemple</a:t>
            </a:r>
            <a:r>
              <a:rPr lang="fr-FR" b="1" dirty="0" smtClean="0">
                <a:solidFill>
                  <a:srgbClr val="0070C0"/>
                </a:solidFill>
              </a:rPr>
              <a:t>:  </a:t>
            </a:r>
          </a:p>
          <a:p>
            <a:r>
              <a:rPr lang="fr-FR" b="1" dirty="0">
                <a:solidFill>
                  <a:srgbClr val="0070C0"/>
                </a:solidFill>
              </a:rPr>
              <a:t> </a:t>
            </a:r>
            <a:r>
              <a:rPr lang="fr-FR" b="1" dirty="0" smtClean="0">
                <a:solidFill>
                  <a:srgbClr val="0070C0"/>
                </a:solidFill>
              </a:rPr>
              <a:t>             </a:t>
            </a:r>
            <a:r>
              <a:rPr lang="fr-FR" b="1" dirty="0" smtClean="0">
                <a:solidFill>
                  <a:schemeClr val="bg2">
                    <a:lumMod val="10000"/>
                  </a:schemeClr>
                </a:solidFill>
              </a:rPr>
              <a:t>ALTER TABLE </a:t>
            </a:r>
            <a:r>
              <a:rPr lang="fr-FR" dirty="0" smtClean="0"/>
              <a:t>service </a:t>
            </a:r>
            <a:r>
              <a:rPr lang="fr-FR" b="1" dirty="0" smtClean="0">
                <a:solidFill>
                  <a:schemeClr val="bg2">
                    <a:lumMod val="10000"/>
                  </a:schemeClr>
                </a:solidFill>
              </a:rPr>
              <a:t>ADD</a:t>
            </a:r>
            <a:r>
              <a:rPr lang="fr-FR" dirty="0" smtClean="0"/>
              <a:t> (budget </a:t>
            </a:r>
            <a:r>
              <a:rPr lang="fr-FR" dirty="0" err="1" smtClean="0"/>
              <a:t>number</a:t>
            </a:r>
            <a:r>
              <a:rPr lang="fr-FR" dirty="0" smtClean="0"/>
              <a:t>(6), </a:t>
            </a:r>
            <a:r>
              <a:rPr lang="fr-FR" dirty="0" err="1" smtClean="0"/>
              <a:t>sous_traitant</a:t>
            </a:r>
            <a:r>
              <a:rPr lang="fr-FR" dirty="0" smtClean="0"/>
              <a:t> varchar2(30) ) ;</a:t>
            </a:r>
          </a:p>
          <a:p>
            <a:r>
              <a:rPr lang="fr-FR" b="1" dirty="0" smtClean="0">
                <a:solidFill>
                  <a:srgbClr val="0070C0"/>
                </a:solidFill>
              </a:rPr>
              <a:t>               </a:t>
            </a:r>
            <a:r>
              <a:rPr lang="fr-FR" b="1" dirty="0" smtClean="0">
                <a:solidFill>
                  <a:schemeClr val="bg2">
                    <a:lumMod val="10000"/>
                  </a:schemeClr>
                </a:solidFill>
              </a:rPr>
              <a:t>ALTER TABLE </a:t>
            </a:r>
            <a:r>
              <a:rPr lang="fr-FR" dirty="0" smtClean="0"/>
              <a:t>Album </a:t>
            </a:r>
            <a:r>
              <a:rPr lang="fr-FR" b="1" dirty="0" smtClean="0">
                <a:solidFill>
                  <a:schemeClr val="bg2">
                    <a:lumMod val="10000"/>
                  </a:schemeClr>
                </a:solidFill>
              </a:rPr>
              <a:t>DROP </a:t>
            </a:r>
            <a:r>
              <a:rPr lang="fr-FR" dirty="0" smtClean="0"/>
              <a:t>(RUNK) ;</a:t>
            </a:r>
          </a:p>
        </p:txBody>
      </p:sp>
      <p:sp>
        <p:nvSpPr>
          <p:cNvPr id="5" name="Rectangle 4"/>
          <p:cNvSpPr/>
          <p:nvPr/>
        </p:nvSpPr>
        <p:spPr>
          <a:xfrm>
            <a:off x="1357290" y="119698"/>
            <a:ext cx="6390532" cy="523220"/>
          </a:xfrm>
          <a:prstGeom prst="rect">
            <a:avLst/>
          </a:prstGeom>
        </p:spPr>
        <p:txBody>
          <a:bodyPr wrap="none">
            <a:spAutoFit/>
          </a:bodyPr>
          <a:lstStyle/>
          <a:p>
            <a:r>
              <a:rPr lang="fr-FR" sz="2800" b="1" dirty="0" smtClean="0">
                <a:solidFill>
                  <a:srgbClr val="0070C0"/>
                </a:solidFill>
              </a:rPr>
              <a:t>La modification d'une table : ALTER TABLE</a:t>
            </a:r>
          </a:p>
        </p:txBody>
      </p:sp>
      <p:sp>
        <p:nvSpPr>
          <p:cNvPr id="7" name="Rectangle 6"/>
          <p:cNvSpPr/>
          <p:nvPr/>
        </p:nvSpPr>
        <p:spPr>
          <a:xfrm>
            <a:off x="71406" y="4071942"/>
            <a:ext cx="8929718" cy="2862322"/>
          </a:xfrm>
          <a:prstGeom prst="rect">
            <a:avLst/>
          </a:prstGeom>
        </p:spPr>
        <p:txBody>
          <a:bodyPr wrap="square">
            <a:spAutoFit/>
          </a:bodyPr>
          <a:lstStyle/>
          <a:p>
            <a:pPr>
              <a:buFont typeface="Wingdings" pitchFamily="2" charset="2"/>
              <a:buChar char="Ø"/>
            </a:pPr>
            <a:r>
              <a:rPr lang="fr-FR" b="1" dirty="0" smtClean="0">
                <a:solidFill>
                  <a:srgbClr val="0070C0"/>
                </a:solidFill>
              </a:rPr>
              <a:t> Modifier le type ou tout autre propriété d'une </a:t>
            </a:r>
            <a:r>
              <a:rPr lang="fr-FR" b="1" dirty="0" smtClean="0">
                <a:solidFill>
                  <a:srgbClr val="0070C0"/>
                </a:solidFill>
              </a:rPr>
              <a:t>colonne</a:t>
            </a:r>
          </a:p>
          <a:p>
            <a:pPr>
              <a:buFont typeface="Wingdings" pitchFamily="2" charset="2"/>
              <a:buChar char="Ø"/>
            </a:pPr>
            <a:endParaRPr lang="fr-FR" b="1" dirty="0" smtClean="0">
              <a:solidFill>
                <a:srgbClr val="0070C0"/>
              </a:solidFill>
            </a:endParaRPr>
          </a:p>
          <a:p>
            <a:r>
              <a:rPr lang="fr-FR" b="1" dirty="0">
                <a:solidFill>
                  <a:schemeClr val="bg2">
                    <a:lumMod val="10000"/>
                  </a:schemeClr>
                </a:solidFill>
              </a:rPr>
              <a:t>ALTER </a:t>
            </a:r>
            <a:r>
              <a:rPr lang="fr-FR" b="1" dirty="0" smtClean="0">
                <a:solidFill>
                  <a:schemeClr val="bg2">
                    <a:lumMod val="10000"/>
                  </a:schemeClr>
                </a:solidFill>
              </a:rPr>
              <a:t> </a:t>
            </a:r>
            <a:r>
              <a:rPr lang="en-US" b="1" dirty="0" smtClean="0">
                <a:solidFill>
                  <a:schemeClr val="bg2">
                    <a:lumMod val="10000"/>
                  </a:schemeClr>
                </a:solidFill>
              </a:rPr>
              <a:t>table </a:t>
            </a:r>
            <a:r>
              <a:rPr lang="fr-FR" dirty="0" err="1"/>
              <a:t>nom_table</a:t>
            </a:r>
            <a:r>
              <a:rPr lang="fr-FR" dirty="0"/>
              <a:t> </a:t>
            </a:r>
            <a:r>
              <a:rPr lang="fr-FR" dirty="0" smtClean="0"/>
              <a:t> </a:t>
            </a:r>
            <a:r>
              <a:rPr lang="en-US" b="1" dirty="0">
                <a:solidFill>
                  <a:schemeClr val="bg2">
                    <a:lumMod val="10000"/>
                  </a:schemeClr>
                </a:solidFill>
              </a:rPr>
              <a:t>R</a:t>
            </a:r>
            <a:r>
              <a:rPr lang="en-US" b="1" dirty="0" smtClean="0">
                <a:solidFill>
                  <a:schemeClr val="bg2">
                    <a:lumMod val="10000"/>
                  </a:schemeClr>
                </a:solidFill>
              </a:rPr>
              <a:t>ename COLUMN </a:t>
            </a:r>
            <a:r>
              <a:rPr lang="fr-FR" dirty="0" err="1"/>
              <a:t>nom_colonne</a:t>
            </a:r>
            <a:r>
              <a:rPr lang="en-US" b="1" dirty="0" smtClean="0">
                <a:solidFill>
                  <a:schemeClr val="bg2">
                    <a:lumMod val="10000"/>
                  </a:schemeClr>
                </a:solidFill>
              </a:rPr>
              <a:t>  </a:t>
            </a:r>
            <a:r>
              <a:rPr lang="en-US" b="1">
                <a:solidFill>
                  <a:schemeClr val="bg2">
                    <a:lumMod val="10000"/>
                  </a:schemeClr>
                </a:solidFill>
              </a:rPr>
              <a:t>to </a:t>
            </a:r>
            <a:r>
              <a:rPr lang="en-US" b="1" smtClean="0">
                <a:solidFill>
                  <a:schemeClr val="bg2">
                    <a:lumMod val="10000"/>
                  </a:schemeClr>
                </a:solidFill>
              </a:rPr>
              <a:t>New </a:t>
            </a:r>
            <a:r>
              <a:rPr lang="fr-FR" smtClean="0"/>
              <a:t>nom_colonne</a:t>
            </a:r>
            <a:endParaRPr lang="fr-FR" b="1" dirty="0">
              <a:solidFill>
                <a:schemeClr val="bg2">
                  <a:lumMod val="10000"/>
                </a:schemeClr>
              </a:solidFill>
            </a:endParaRPr>
          </a:p>
          <a:p>
            <a:endParaRPr lang="fr-FR" b="1" dirty="0" smtClean="0">
              <a:solidFill>
                <a:schemeClr val="accent1"/>
              </a:solidFill>
            </a:endParaRPr>
          </a:p>
          <a:p>
            <a:r>
              <a:rPr lang="fr-FR" b="1" dirty="0" smtClean="0">
                <a:solidFill>
                  <a:schemeClr val="bg2">
                    <a:lumMod val="10000"/>
                  </a:schemeClr>
                </a:solidFill>
              </a:rPr>
              <a:t>ALTER TABLE </a:t>
            </a:r>
            <a:r>
              <a:rPr lang="fr-FR" dirty="0" err="1" smtClean="0"/>
              <a:t>nom_table</a:t>
            </a:r>
            <a:r>
              <a:rPr lang="fr-FR" dirty="0"/>
              <a:t> </a:t>
            </a:r>
            <a:r>
              <a:rPr lang="fr-FR" b="1" dirty="0" smtClean="0">
                <a:solidFill>
                  <a:schemeClr val="bg2">
                    <a:lumMod val="10000"/>
                  </a:schemeClr>
                </a:solidFill>
              </a:rPr>
              <a:t>MODIFY</a:t>
            </a:r>
            <a:r>
              <a:rPr lang="fr-FR" dirty="0" smtClean="0"/>
              <a:t> (</a:t>
            </a:r>
            <a:r>
              <a:rPr lang="fr-FR" dirty="0" err="1" smtClean="0"/>
              <a:t>nom_colonne</a:t>
            </a:r>
            <a:r>
              <a:rPr lang="fr-FR" dirty="0" smtClean="0"/>
              <a:t> </a:t>
            </a:r>
            <a:r>
              <a:rPr lang="fr-FR" dirty="0" err="1" smtClean="0"/>
              <a:t>nouveau_type_et</a:t>
            </a:r>
            <a:r>
              <a:rPr lang="fr-FR" dirty="0" smtClean="0"/>
              <a:t>/</a:t>
            </a:r>
            <a:r>
              <a:rPr lang="fr-FR" dirty="0" err="1" smtClean="0"/>
              <a:t>ou_nouvelle_propriété</a:t>
            </a:r>
            <a:r>
              <a:rPr lang="fr-FR" dirty="0" smtClean="0"/>
              <a:t>);</a:t>
            </a:r>
          </a:p>
          <a:p>
            <a:endParaRPr lang="fr-FR" dirty="0" smtClean="0"/>
          </a:p>
          <a:p>
            <a:pPr>
              <a:buFont typeface="Wingdings" pitchFamily="2" charset="2"/>
              <a:buChar char="à"/>
            </a:pPr>
            <a:r>
              <a:rPr lang="fr-FR" b="1" dirty="0" smtClean="0">
                <a:solidFill>
                  <a:schemeClr val="tx2">
                    <a:lumMod val="75000"/>
                  </a:schemeClr>
                </a:solidFill>
              </a:rPr>
              <a:t>Exemples:</a:t>
            </a:r>
            <a:endParaRPr lang="fr-FR" b="1" dirty="0" smtClean="0"/>
          </a:p>
          <a:p>
            <a:r>
              <a:rPr lang="fr-FR" dirty="0" smtClean="0">
                <a:solidFill>
                  <a:schemeClr val="tx1">
                    <a:lumMod val="85000"/>
                    <a:lumOff val="15000"/>
                  </a:schemeClr>
                </a:solidFill>
              </a:rPr>
              <a:t>                   1)   </a:t>
            </a:r>
            <a:r>
              <a:rPr lang="fr-FR" b="1" dirty="0" smtClean="0">
                <a:solidFill>
                  <a:schemeClr val="tx2">
                    <a:lumMod val="75000"/>
                  </a:schemeClr>
                </a:solidFill>
              </a:rPr>
              <a:t>ALTER TABLE </a:t>
            </a:r>
            <a:r>
              <a:rPr lang="fr-FR" dirty="0" err="1" smtClean="0"/>
              <a:t>employe</a:t>
            </a:r>
            <a:r>
              <a:rPr lang="fr-FR" dirty="0"/>
              <a:t> </a:t>
            </a:r>
            <a:r>
              <a:rPr lang="fr-FR" b="1" dirty="0" smtClean="0">
                <a:solidFill>
                  <a:schemeClr val="tx2">
                    <a:lumMod val="75000"/>
                  </a:schemeClr>
                </a:solidFill>
              </a:rPr>
              <a:t>MODIFY</a:t>
            </a:r>
            <a:r>
              <a:rPr lang="fr-FR" dirty="0" smtClean="0"/>
              <a:t> (sal </a:t>
            </a:r>
            <a:r>
              <a:rPr lang="fr-FR" dirty="0" err="1" smtClean="0"/>
              <a:t>number</a:t>
            </a:r>
            <a:r>
              <a:rPr lang="fr-FR" dirty="0" smtClean="0"/>
              <a:t>(10,2), fonction varchar2(30) ) ;</a:t>
            </a:r>
          </a:p>
          <a:p>
            <a:endParaRPr lang="fr-FR" dirty="0" smtClean="0"/>
          </a:p>
          <a:p>
            <a:r>
              <a:rPr lang="fr-FR" dirty="0" smtClean="0">
                <a:sym typeface="Wingdings" pitchFamily="2" charset="2"/>
              </a:rPr>
              <a:t>                   2)   </a:t>
            </a:r>
            <a:r>
              <a:rPr lang="fr-FR" b="1" dirty="0" smtClean="0">
                <a:solidFill>
                  <a:schemeClr val="tx2">
                    <a:lumMod val="75000"/>
                  </a:schemeClr>
                </a:solidFill>
              </a:rPr>
              <a:t>ALTER TABLE   </a:t>
            </a:r>
            <a:r>
              <a:rPr lang="fr-FR" dirty="0" err="1" smtClean="0"/>
              <a:t>emp</a:t>
            </a:r>
            <a:r>
              <a:rPr lang="fr-FR" dirty="0" smtClean="0"/>
              <a:t>   </a:t>
            </a:r>
            <a:r>
              <a:rPr lang="fr-FR" b="1" dirty="0" smtClean="0">
                <a:solidFill>
                  <a:schemeClr val="tx2">
                    <a:lumMod val="75000"/>
                  </a:schemeClr>
                </a:solidFill>
              </a:rPr>
              <a:t>MODIFY  </a:t>
            </a:r>
            <a:r>
              <a:rPr lang="fr-FR" dirty="0" smtClean="0">
                <a:solidFill>
                  <a:schemeClr val="tx2">
                    <a:lumMod val="75000"/>
                  </a:schemeClr>
                </a:solidFill>
              </a:rPr>
              <a:t>(job</a:t>
            </a:r>
            <a:r>
              <a:rPr lang="fr-FR" dirty="0" smtClean="0"/>
              <a:t> </a:t>
            </a:r>
            <a:r>
              <a:rPr lang="fr-FR" b="1" dirty="0" smtClean="0"/>
              <a:t>not </a:t>
            </a:r>
            <a:r>
              <a:rPr lang="fr-FR" b="1" dirty="0" err="1" smtClean="0"/>
              <a:t>null</a:t>
            </a:r>
            <a:r>
              <a:rPr lang="fr-FR" dirty="0" smtClean="0"/>
              <a:t>) ;</a:t>
            </a:r>
            <a:endParaRPr lang="fr-F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96908"/>
          </a:xfrm>
        </p:spPr>
        <p:txBody>
          <a:bodyPr>
            <a:normAutofit/>
          </a:bodyPr>
          <a:lstStyle/>
          <a:p>
            <a:r>
              <a:rPr lang="fr-FR" sz="2800" b="1" dirty="0">
                <a:solidFill>
                  <a:srgbClr val="0070C0"/>
                </a:solidFill>
                <a:latin typeface="+mn-lt"/>
                <a:ea typeface="+mn-ea"/>
                <a:cs typeface="+mn-cs"/>
              </a:rPr>
              <a:t>Renommer et supprimer une table</a:t>
            </a:r>
          </a:p>
        </p:txBody>
      </p:sp>
      <p:sp>
        <p:nvSpPr>
          <p:cNvPr id="3" name="Espace réservé du contenu 2"/>
          <p:cNvSpPr>
            <a:spLocks noGrp="1"/>
          </p:cNvSpPr>
          <p:nvPr>
            <p:ph idx="1"/>
          </p:nvPr>
        </p:nvSpPr>
        <p:spPr>
          <a:xfrm>
            <a:off x="500034" y="1357298"/>
            <a:ext cx="8001056" cy="3857652"/>
          </a:xfrm>
        </p:spPr>
        <p:txBody>
          <a:bodyPr>
            <a:normAutofit fontScale="77500" lnSpcReduction="20000"/>
          </a:bodyPr>
          <a:lstStyle/>
          <a:p>
            <a:pPr>
              <a:buFont typeface="Wingdings" pitchFamily="2" charset="2"/>
              <a:buChar char="Ø"/>
            </a:pPr>
            <a:r>
              <a:rPr lang="fr-FR" sz="2400" b="1" dirty="0" smtClean="0">
                <a:solidFill>
                  <a:schemeClr val="tx2"/>
                </a:solidFill>
              </a:rPr>
              <a:t>Supprimer une table</a:t>
            </a:r>
          </a:p>
          <a:p>
            <a:pPr>
              <a:buNone/>
            </a:pPr>
            <a:endParaRPr lang="fr-FR" sz="2400" b="1" dirty="0" smtClean="0">
              <a:solidFill>
                <a:schemeClr val="tx2"/>
              </a:solidFill>
            </a:endParaRPr>
          </a:p>
          <a:p>
            <a:pPr>
              <a:buNone/>
            </a:pPr>
            <a:r>
              <a:rPr lang="fr-FR" sz="2400" dirty="0" smtClean="0">
                <a:solidFill>
                  <a:schemeClr val="tx2">
                    <a:lumMod val="60000"/>
                    <a:lumOff val="40000"/>
                  </a:schemeClr>
                </a:solidFill>
              </a:rPr>
              <a:t>DROP</a:t>
            </a:r>
            <a:r>
              <a:rPr lang="fr-FR" sz="2400" dirty="0" smtClean="0"/>
              <a:t> </a:t>
            </a:r>
            <a:r>
              <a:rPr lang="fr-FR" sz="2400" dirty="0" smtClean="0">
                <a:solidFill>
                  <a:schemeClr val="tx2">
                    <a:lumMod val="60000"/>
                    <a:lumOff val="40000"/>
                  </a:schemeClr>
                </a:solidFill>
              </a:rPr>
              <a:t>TABLE </a:t>
            </a:r>
            <a:r>
              <a:rPr lang="fr-FR" sz="2400" dirty="0" err="1" smtClean="0"/>
              <a:t>nom_table</a:t>
            </a:r>
            <a:r>
              <a:rPr lang="fr-FR" sz="2400" dirty="0" smtClean="0"/>
              <a:t>;</a:t>
            </a:r>
          </a:p>
          <a:p>
            <a:pPr>
              <a:buNone/>
            </a:pPr>
            <a:endParaRPr lang="fr-FR" sz="2400" dirty="0" smtClean="0"/>
          </a:p>
          <a:p>
            <a:pPr>
              <a:buNone/>
            </a:pPr>
            <a:r>
              <a:rPr lang="fr-FR" sz="2400" dirty="0"/>
              <a:t> </a:t>
            </a:r>
            <a:r>
              <a:rPr lang="fr-FR" sz="2400" dirty="0" smtClean="0">
                <a:sym typeface="Wingdings" pitchFamily="2" charset="2"/>
              </a:rPr>
              <a:t> </a:t>
            </a:r>
            <a:r>
              <a:rPr lang="fr-FR" sz="2400" b="1" dirty="0" smtClean="0"/>
              <a:t>Exemple</a:t>
            </a:r>
            <a:r>
              <a:rPr lang="fr-FR" sz="2400" dirty="0" smtClean="0"/>
              <a:t>  : </a:t>
            </a:r>
            <a:r>
              <a:rPr lang="fr-FR" sz="2400" dirty="0" smtClean="0">
                <a:solidFill>
                  <a:schemeClr val="tx2">
                    <a:lumMod val="60000"/>
                    <a:lumOff val="40000"/>
                  </a:schemeClr>
                </a:solidFill>
              </a:rPr>
              <a:t>DROP table </a:t>
            </a:r>
            <a:r>
              <a:rPr lang="fr-FR" sz="2400" dirty="0" err="1" smtClean="0"/>
              <a:t>employe</a:t>
            </a:r>
            <a:r>
              <a:rPr lang="fr-FR" sz="2400" dirty="0" smtClean="0"/>
              <a:t> ;</a:t>
            </a:r>
          </a:p>
          <a:p>
            <a:pPr>
              <a:buNone/>
            </a:pPr>
            <a:endParaRPr lang="fr-FR" sz="2400" dirty="0"/>
          </a:p>
          <a:p>
            <a:pPr>
              <a:buNone/>
            </a:pPr>
            <a:endParaRPr lang="fr-FR" sz="2400" dirty="0" smtClean="0"/>
          </a:p>
          <a:p>
            <a:pPr>
              <a:buFont typeface="Wingdings" pitchFamily="2" charset="2"/>
              <a:buChar char="Ø"/>
            </a:pPr>
            <a:r>
              <a:rPr lang="fr-FR" sz="2400" b="1" dirty="0">
                <a:solidFill>
                  <a:schemeClr val="tx2"/>
                </a:solidFill>
              </a:rPr>
              <a:t>Renommer une </a:t>
            </a:r>
            <a:r>
              <a:rPr lang="fr-FR" sz="2400" b="1" dirty="0" smtClean="0">
                <a:solidFill>
                  <a:schemeClr val="tx2"/>
                </a:solidFill>
              </a:rPr>
              <a:t>table:</a:t>
            </a:r>
          </a:p>
          <a:p>
            <a:pPr>
              <a:buNone/>
            </a:pPr>
            <a:endParaRPr lang="fr-FR" sz="2400" b="1" dirty="0">
              <a:solidFill>
                <a:schemeClr val="tx2"/>
              </a:solidFill>
            </a:endParaRPr>
          </a:p>
          <a:p>
            <a:r>
              <a:rPr lang="fr-FR" sz="2400" dirty="0">
                <a:solidFill>
                  <a:schemeClr val="tx2">
                    <a:lumMod val="60000"/>
                    <a:lumOff val="40000"/>
                  </a:schemeClr>
                </a:solidFill>
              </a:rPr>
              <a:t>RENAME TABLE </a:t>
            </a:r>
            <a:r>
              <a:rPr lang="fr-FR" sz="2400" dirty="0" err="1"/>
              <a:t>nom_table</a:t>
            </a:r>
            <a:r>
              <a:rPr lang="fr-FR" sz="2400" dirty="0">
                <a:solidFill>
                  <a:schemeClr val="tx2">
                    <a:lumMod val="60000"/>
                    <a:lumOff val="40000"/>
                  </a:schemeClr>
                </a:solidFill>
              </a:rPr>
              <a:t> TO </a:t>
            </a:r>
            <a:r>
              <a:rPr lang="fr-FR" sz="2400" dirty="0" err="1"/>
              <a:t>nouveau_nom_table</a:t>
            </a:r>
            <a:r>
              <a:rPr lang="fr-FR" dirty="0" smtClean="0"/>
              <a:t>;</a:t>
            </a:r>
          </a:p>
          <a:p>
            <a:pPr>
              <a:buNone/>
            </a:pPr>
            <a:endParaRPr lang="fr-FR" dirty="0" smtClean="0"/>
          </a:p>
          <a:p>
            <a:pPr>
              <a:buNone/>
            </a:pPr>
            <a:r>
              <a:rPr lang="fr-FR" sz="2400" b="1" dirty="0" smtClean="0">
                <a:sym typeface="Wingdings" pitchFamily="2" charset="2"/>
              </a:rPr>
              <a:t> </a:t>
            </a:r>
            <a:r>
              <a:rPr lang="fr-FR" sz="2400" b="1" dirty="0"/>
              <a:t>Exemple : </a:t>
            </a:r>
            <a:r>
              <a:rPr lang="fr-FR" sz="2400" dirty="0">
                <a:solidFill>
                  <a:schemeClr val="tx2">
                    <a:lumMod val="60000"/>
                    <a:lumOff val="40000"/>
                  </a:schemeClr>
                </a:solidFill>
              </a:rPr>
              <a:t>RENAME</a:t>
            </a:r>
            <a:r>
              <a:rPr lang="fr-FR" dirty="0" smtClean="0"/>
              <a:t> </a:t>
            </a:r>
            <a:r>
              <a:rPr lang="fr-FR" sz="2400" dirty="0">
                <a:solidFill>
                  <a:schemeClr val="tx2">
                    <a:lumMod val="60000"/>
                    <a:lumOff val="40000"/>
                  </a:schemeClr>
                </a:solidFill>
              </a:rPr>
              <a:t>TABLE</a:t>
            </a:r>
            <a:r>
              <a:rPr lang="fr-FR" dirty="0" smtClean="0"/>
              <a:t> </a:t>
            </a:r>
            <a:r>
              <a:rPr lang="fr-FR" dirty="0" err="1" smtClean="0"/>
              <a:t>employe</a:t>
            </a:r>
            <a:r>
              <a:rPr lang="fr-FR" dirty="0" smtClean="0"/>
              <a:t> </a:t>
            </a:r>
            <a:r>
              <a:rPr lang="fr-FR" sz="2400" dirty="0">
                <a:solidFill>
                  <a:schemeClr val="tx2">
                    <a:lumMod val="60000"/>
                    <a:lumOff val="40000"/>
                  </a:schemeClr>
                </a:solidFill>
              </a:rPr>
              <a:t>to</a:t>
            </a:r>
            <a:r>
              <a:rPr lang="fr-FR" dirty="0" smtClean="0"/>
              <a:t> salarie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5720" y="71438"/>
            <a:ext cx="8401080" cy="571480"/>
          </a:xfrm>
        </p:spPr>
        <p:txBody>
          <a:bodyPr>
            <a:normAutofit fontScale="90000"/>
          </a:bodyPr>
          <a:lstStyle/>
          <a:p>
            <a:r>
              <a:rPr lang="fr-FR" sz="3200" b="1" dirty="0" smtClean="0">
                <a:solidFill>
                  <a:srgbClr val="0070C0"/>
                </a:solidFill>
              </a:rPr>
              <a:t>Le LDD Avancée</a:t>
            </a:r>
            <a:endParaRPr lang="fr-FR" sz="3200" b="1" dirty="0"/>
          </a:p>
        </p:txBody>
      </p:sp>
      <p:sp>
        <p:nvSpPr>
          <p:cNvPr id="5" name="Rectangle 4"/>
          <p:cNvSpPr/>
          <p:nvPr/>
        </p:nvSpPr>
        <p:spPr>
          <a:xfrm>
            <a:off x="0" y="500042"/>
            <a:ext cx="9144000" cy="5386090"/>
          </a:xfrm>
          <a:prstGeom prst="rect">
            <a:avLst/>
          </a:prstGeom>
        </p:spPr>
        <p:txBody>
          <a:bodyPr wrap="square">
            <a:spAutoFit/>
          </a:bodyPr>
          <a:lstStyle/>
          <a:p>
            <a:r>
              <a:rPr lang="fr-FR" sz="2000" b="1" dirty="0" smtClean="0">
                <a:solidFill>
                  <a:schemeClr val="tx2">
                    <a:lumMod val="60000"/>
                    <a:lumOff val="40000"/>
                  </a:schemeClr>
                </a:solidFill>
                <a:sym typeface="Wingdings" pitchFamily="2" charset="2"/>
              </a:rPr>
              <a:t> </a:t>
            </a:r>
            <a:r>
              <a:rPr lang="fr-FR" sz="2000" b="1" dirty="0" smtClean="0">
                <a:solidFill>
                  <a:schemeClr val="tx2">
                    <a:lumMod val="60000"/>
                    <a:lumOff val="40000"/>
                  </a:schemeClr>
                </a:solidFill>
              </a:rPr>
              <a:t>Les contraintes d'intégrité </a:t>
            </a:r>
          </a:p>
          <a:p>
            <a:r>
              <a:rPr lang="fr-FR" dirty="0" smtClean="0"/>
              <a:t>Une contrainte d'intégrité est une règle qui permet d'assurer la validité (cohérence) des données stockées  dans une base. </a:t>
            </a:r>
          </a:p>
          <a:p>
            <a:endParaRPr lang="fr-FR" dirty="0" smtClean="0"/>
          </a:p>
          <a:p>
            <a:r>
              <a:rPr lang="fr-FR" dirty="0" smtClean="0"/>
              <a:t>Le SGBD contrôle les contraintes d'intégrité à chaque modification dans les tables (saisies, modification  ou suppression).</a:t>
            </a:r>
          </a:p>
          <a:p>
            <a:r>
              <a:rPr lang="fr-FR" dirty="0" smtClean="0"/>
              <a:t>Les différentes contraintes que l'on peut définir sont :</a:t>
            </a:r>
          </a:p>
          <a:p>
            <a:pPr>
              <a:lnSpc>
                <a:spcPct val="150000"/>
              </a:lnSpc>
              <a:buFont typeface="Wingdings" pitchFamily="2" charset="2"/>
              <a:buChar char="ü"/>
            </a:pPr>
            <a:r>
              <a:rPr lang="fr-FR" dirty="0" smtClean="0"/>
              <a:t> </a:t>
            </a:r>
            <a:r>
              <a:rPr lang="fr-FR" b="1" dirty="0" smtClean="0"/>
              <a:t>non nullité </a:t>
            </a:r>
            <a:r>
              <a:rPr lang="fr-FR" dirty="0" smtClean="0"/>
              <a:t>(obligation) : </a:t>
            </a:r>
            <a:r>
              <a:rPr lang="fr-FR" b="1" dirty="0" smtClean="0"/>
              <a:t>NOT NULL : </a:t>
            </a:r>
            <a:r>
              <a:rPr lang="fr-FR" dirty="0" smtClean="0"/>
              <a:t>La colonne ne peut pas contenir de valeurs NULL. </a:t>
            </a:r>
          </a:p>
          <a:p>
            <a:pPr>
              <a:lnSpc>
                <a:spcPct val="150000"/>
              </a:lnSpc>
              <a:buFont typeface="Wingdings" pitchFamily="2" charset="2"/>
              <a:buChar char="ü"/>
            </a:pPr>
            <a:r>
              <a:rPr lang="fr-FR" dirty="0" smtClean="0"/>
              <a:t> </a:t>
            </a:r>
            <a:r>
              <a:rPr lang="fr-FR" b="1" dirty="0" smtClean="0"/>
              <a:t>unicité : UNIQUE </a:t>
            </a:r>
            <a:r>
              <a:rPr lang="fr-FR" dirty="0" smtClean="0"/>
              <a:t>Toutes les valeurs de la (des) colonnes doivent être différentes ou NULL</a:t>
            </a:r>
          </a:p>
          <a:p>
            <a:pPr>
              <a:lnSpc>
                <a:spcPct val="150000"/>
              </a:lnSpc>
              <a:buFont typeface="Wingdings" pitchFamily="2" charset="2"/>
              <a:buChar char="ü"/>
            </a:pPr>
            <a:r>
              <a:rPr lang="fr-FR" dirty="0" smtClean="0"/>
              <a:t> </a:t>
            </a:r>
            <a:r>
              <a:rPr lang="fr-FR" b="1" dirty="0" smtClean="0"/>
              <a:t>clé primaire : </a:t>
            </a:r>
            <a:r>
              <a:rPr lang="fr-FR" dirty="0" smtClean="0"/>
              <a:t>PRIMARY KEY : </a:t>
            </a:r>
            <a:r>
              <a:rPr lang="fr-FR" b="1" dirty="0" err="1" smtClean="0"/>
              <a:t>primary</a:t>
            </a:r>
            <a:r>
              <a:rPr lang="fr-FR" b="1" dirty="0" smtClean="0"/>
              <a:t> </a:t>
            </a:r>
            <a:r>
              <a:rPr lang="fr-FR" b="1" dirty="0" err="1" smtClean="0"/>
              <a:t>key</a:t>
            </a:r>
            <a:r>
              <a:rPr lang="fr-FR" b="1" dirty="0" smtClean="0"/>
              <a:t> = unique + not </a:t>
            </a:r>
            <a:r>
              <a:rPr lang="fr-FR" b="1" dirty="0" err="1" smtClean="0"/>
              <a:t>null</a:t>
            </a:r>
            <a:endParaRPr lang="fr-FR" b="1" dirty="0" smtClean="0"/>
          </a:p>
          <a:p>
            <a:pPr>
              <a:lnSpc>
                <a:spcPct val="150000"/>
              </a:lnSpc>
              <a:buFont typeface="Wingdings" pitchFamily="2" charset="2"/>
              <a:buChar char="ü"/>
            </a:pPr>
            <a:r>
              <a:rPr lang="fr-FR" b="1" dirty="0" smtClean="0"/>
              <a:t>valeur par défaut </a:t>
            </a:r>
            <a:r>
              <a:rPr lang="fr-FR" dirty="0" smtClean="0"/>
              <a:t>: DEFAULT Permet de spécifier une valeur par défaut à la colonne (dans le cas où aucune valeur n'est  explicitement donnée)</a:t>
            </a:r>
          </a:p>
          <a:p>
            <a:pPr>
              <a:lnSpc>
                <a:spcPct val="150000"/>
              </a:lnSpc>
              <a:buFont typeface="Wingdings" pitchFamily="2" charset="2"/>
              <a:buChar char="ü"/>
            </a:pPr>
            <a:r>
              <a:rPr lang="fr-FR" dirty="0" smtClean="0"/>
              <a:t> </a:t>
            </a:r>
            <a:r>
              <a:rPr lang="fr-FR" b="1" dirty="0" smtClean="0"/>
              <a:t>intégrité de domaine </a:t>
            </a:r>
            <a:r>
              <a:rPr lang="fr-FR" dirty="0" smtClean="0"/>
              <a:t>: CHECK Permet de spécifier les valeurs acceptables pour une colonne. </a:t>
            </a:r>
          </a:p>
          <a:p>
            <a:pPr>
              <a:lnSpc>
                <a:spcPct val="150000"/>
              </a:lnSpc>
              <a:buFont typeface="Wingdings" pitchFamily="2" charset="2"/>
              <a:buChar char="ü"/>
            </a:pPr>
            <a:r>
              <a:rPr lang="fr-FR" b="1" dirty="0" smtClean="0"/>
              <a:t>intégrité référentielle (clé étrangère) </a:t>
            </a:r>
            <a:r>
              <a:rPr lang="fr-FR" dirty="0" smtClean="0"/>
              <a:t>: FOREIGN KEY Cette colonne fait référence à une colonne clé d'une autre table.</a:t>
            </a:r>
            <a:endParaRPr lang="fr-FR" dirty="0"/>
          </a:p>
        </p:txBody>
      </p:sp>
      <p:sp>
        <p:nvSpPr>
          <p:cNvPr id="6" name="Rectangle 5"/>
          <p:cNvSpPr/>
          <p:nvPr/>
        </p:nvSpPr>
        <p:spPr>
          <a:xfrm>
            <a:off x="0" y="6000768"/>
            <a:ext cx="9144000" cy="707886"/>
          </a:xfrm>
          <a:prstGeom prst="rect">
            <a:avLst/>
          </a:prstGeom>
        </p:spPr>
        <p:txBody>
          <a:bodyPr wrap="square">
            <a:spAutoFit/>
          </a:bodyPr>
          <a:lstStyle/>
          <a:p>
            <a:r>
              <a:rPr lang="fr-FR" sz="2000" b="1" dirty="0" smtClean="0"/>
              <a:t>Attention, </a:t>
            </a:r>
            <a:r>
              <a:rPr lang="fr-FR" sz="2000" dirty="0" smtClean="0"/>
              <a:t>on ne met pas de virgule entre la définition de la colonne et celle de la contrainte. </a:t>
            </a:r>
            <a:endParaRPr lang="fr-FR"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857232"/>
            <a:ext cx="8229600" cy="642942"/>
          </a:xfrm>
        </p:spPr>
        <p:txBody>
          <a:bodyPr>
            <a:normAutofit fontScale="90000"/>
          </a:bodyPr>
          <a:lstStyle/>
          <a:p>
            <a:r>
              <a:rPr lang="fr-FR" b="1" dirty="0" smtClean="0">
                <a:solidFill>
                  <a:schemeClr val="tx2">
                    <a:lumMod val="60000"/>
                    <a:lumOff val="40000"/>
                  </a:schemeClr>
                </a:solidFill>
                <a:sym typeface="Wingdings" pitchFamily="2" charset="2"/>
              </a:rPr>
              <a:t> </a:t>
            </a:r>
            <a:r>
              <a:rPr lang="fr-FR" b="1" dirty="0" smtClean="0">
                <a:solidFill>
                  <a:schemeClr val="tx2">
                    <a:lumMod val="60000"/>
                    <a:lumOff val="40000"/>
                  </a:schemeClr>
                </a:solidFill>
              </a:rPr>
              <a:t>Les contraintes d'intégrité</a:t>
            </a:r>
            <a:br>
              <a:rPr lang="fr-FR" b="1" dirty="0" smtClean="0">
                <a:solidFill>
                  <a:schemeClr val="tx2">
                    <a:lumMod val="60000"/>
                    <a:lumOff val="40000"/>
                  </a:schemeClr>
                </a:solidFill>
              </a:rPr>
            </a:br>
            <a:r>
              <a:rPr lang="fr-FR" b="1" dirty="0" smtClean="0">
                <a:solidFill>
                  <a:schemeClr val="tx2">
                    <a:lumMod val="60000"/>
                    <a:lumOff val="40000"/>
                  </a:schemeClr>
                </a:solidFill>
              </a:rPr>
              <a:t/>
            </a:r>
            <a:br>
              <a:rPr lang="fr-FR" b="1" dirty="0" smtClean="0">
                <a:solidFill>
                  <a:schemeClr val="tx2">
                    <a:lumMod val="60000"/>
                    <a:lumOff val="40000"/>
                  </a:schemeClr>
                </a:solidFill>
              </a:rPr>
            </a:br>
            <a:r>
              <a:rPr lang="fr-FR" sz="2000" b="1" dirty="0" smtClean="0">
                <a:solidFill>
                  <a:schemeClr val="tx2">
                    <a:lumMod val="60000"/>
                    <a:lumOff val="40000"/>
                  </a:schemeClr>
                </a:solidFill>
              </a:rPr>
              <a:t> </a:t>
            </a:r>
            <a:r>
              <a:rPr lang="fr-FR" b="1" dirty="0" smtClean="0">
                <a:solidFill>
                  <a:schemeClr val="tx2">
                    <a:lumMod val="60000"/>
                    <a:lumOff val="40000"/>
                  </a:schemeClr>
                </a:solidFill>
              </a:rPr>
              <a:t/>
            </a:r>
            <a:br>
              <a:rPr lang="fr-FR" b="1" dirty="0" smtClean="0">
                <a:solidFill>
                  <a:schemeClr val="tx2">
                    <a:lumMod val="60000"/>
                    <a:lumOff val="40000"/>
                  </a:schemeClr>
                </a:solidFill>
              </a:rPr>
            </a:br>
            <a:endParaRPr lang="fr-FR" dirty="0"/>
          </a:p>
        </p:txBody>
      </p:sp>
      <p:sp>
        <p:nvSpPr>
          <p:cNvPr id="3" name="Espace réservé du contenu 2"/>
          <p:cNvSpPr>
            <a:spLocks noGrp="1"/>
          </p:cNvSpPr>
          <p:nvPr>
            <p:ph idx="1"/>
          </p:nvPr>
        </p:nvSpPr>
        <p:spPr>
          <a:xfrm>
            <a:off x="251520" y="1412776"/>
            <a:ext cx="8358246" cy="4786346"/>
          </a:xfrm>
        </p:spPr>
        <p:txBody>
          <a:bodyPr>
            <a:normAutofit fontScale="70000" lnSpcReduction="20000"/>
          </a:bodyPr>
          <a:lstStyle/>
          <a:p>
            <a:r>
              <a:rPr lang="fr-FR" dirty="0" smtClean="0"/>
              <a:t>Cette contrainte permet de rendre obligatoire la saisie d'une colonne.</a:t>
            </a:r>
          </a:p>
          <a:p>
            <a:pPr>
              <a:buNone/>
            </a:pPr>
            <a:r>
              <a:rPr lang="fr-FR" sz="2600" b="1" dirty="0" smtClean="0">
                <a:sym typeface="Wingdings" pitchFamily="2" charset="2"/>
              </a:rPr>
              <a:t> </a:t>
            </a:r>
            <a:r>
              <a:rPr lang="fr-FR" sz="2600" b="1" dirty="0" smtClean="0"/>
              <a:t>Exemple :</a:t>
            </a:r>
          </a:p>
          <a:p>
            <a:pPr>
              <a:buNone/>
            </a:pPr>
            <a:r>
              <a:rPr lang="fr-FR" sz="2300" b="1" dirty="0" smtClean="0"/>
              <a:t>                                             CREATE TABLE PERSONNE</a:t>
            </a:r>
          </a:p>
          <a:p>
            <a:pPr>
              <a:buNone/>
            </a:pPr>
            <a:r>
              <a:rPr lang="fr-FR" sz="2300" b="1" dirty="0" smtClean="0"/>
              <a:t>				(</a:t>
            </a:r>
          </a:p>
          <a:p>
            <a:pPr>
              <a:buNone/>
            </a:pPr>
            <a:r>
              <a:rPr lang="fr-FR" sz="2300" b="1" dirty="0" smtClean="0"/>
              <a:t>					</a:t>
            </a:r>
            <a:r>
              <a:rPr lang="fr-FR" sz="2300" b="1" dirty="0" err="1" smtClean="0"/>
              <a:t>NomPers</a:t>
            </a:r>
            <a:r>
              <a:rPr lang="fr-FR" sz="2300" b="1" dirty="0" smtClean="0"/>
              <a:t> Varchar2(30) NOT NULL,</a:t>
            </a:r>
          </a:p>
          <a:p>
            <a:pPr>
              <a:buNone/>
            </a:pPr>
            <a:r>
              <a:rPr lang="fr-FR" sz="2300" b="1" dirty="0" smtClean="0"/>
              <a:t> 					</a:t>
            </a:r>
            <a:r>
              <a:rPr lang="fr-FR" sz="2300" b="1" dirty="0" err="1" smtClean="0"/>
              <a:t>PrénomPers</a:t>
            </a:r>
            <a:r>
              <a:rPr lang="fr-FR" sz="2300" b="1" dirty="0" smtClean="0"/>
              <a:t> Varchar2(30)</a:t>
            </a:r>
          </a:p>
          <a:p>
            <a:pPr>
              <a:buNone/>
            </a:pPr>
            <a:r>
              <a:rPr lang="fr-FR" sz="2300" b="1" dirty="0" smtClean="0"/>
              <a:t>				);</a:t>
            </a:r>
          </a:p>
          <a:p>
            <a:pPr>
              <a:buNone/>
            </a:pPr>
            <a:endParaRPr lang="fr-FR" sz="2300" dirty="0" smtClean="0"/>
          </a:p>
          <a:p>
            <a:pPr>
              <a:buNone/>
            </a:pPr>
            <a:r>
              <a:rPr lang="fr-FR" sz="2300" dirty="0" smtClean="0"/>
              <a:t>D’après cette contrainte on aura : </a:t>
            </a:r>
          </a:p>
          <a:p>
            <a:r>
              <a:rPr lang="fr-FR" sz="2600" dirty="0" smtClean="0"/>
              <a:t>INSERT INTO PERSONNE VALUES ('Dupont', 'Jean');            </a:t>
            </a:r>
            <a:r>
              <a:rPr lang="fr-FR" sz="3100" b="1" dirty="0" smtClean="0">
                <a:solidFill>
                  <a:srgbClr val="00B050"/>
                </a:solidFill>
              </a:rPr>
              <a:t>autorisé</a:t>
            </a:r>
          </a:p>
          <a:p>
            <a:r>
              <a:rPr lang="fr-FR" sz="2600" dirty="0" smtClean="0"/>
              <a:t>INSERT INTO PERSONNE VALUES ('Martin', NULL);              </a:t>
            </a:r>
            <a:r>
              <a:rPr lang="fr-FR" sz="3100" b="1" dirty="0" smtClean="0">
                <a:solidFill>
                  <a:srgbClr val="00B050"/>
                </a:solidFill>
              </a:rPr>
              <a:t>autorisé</a:t>
            </a:r>
            <a:endParaRPr lang="fr-FR" sz="3100" b="1" dirty="0">
              <a:solidFill>
                <a:srgbClr val="00B050"/>
              </a:solidFill>
            </a:endParaRPr>
          </a:p>
          <a:p>
            <a:r>
              <a:rPr lang="fr-FR" sz="2600" dirty="0" smtClean="0"/>
              <a:t>INSERT INTO PERSONNE VALUES (NULL, 'toto');                    </a:t>
            </a:r>
            <a:r>
              <a:rPr lang="fr-FR" sz="3100" b="1" dirty="0">
                <a:solidFill>
                  <a:srgbClr val="C00000"/>
                </a:solidFill>
              </a:rPr>
              <a:t>refusé</a:t>
            </a:r>
          </a:p>
          <a:p>
            <a:r>
              <a:rPr lang="fr-FR" sz="2600" dirty="0"/>
              <a:t>INSERT INTO PERSONNE(</a:t>
            </a:r>
            <a:r>
              <a:rPr lang="fr-FR" sz="2600" dirty="0" err="1"/>
              <a:t>PrénomPers</a:t>
            </a:r>
            <a:r>
              <a:rPr lang="fr-FR" sz="2600" dirty="0"/>
              <a:t>) VALUES ('titi');          </a:t>
            </a:r>
            <a:r>
              <a:rPr lang="fr-FR" sz="3100" b="1" dirty="0" smtClean="0">
                <a:solidFill>
                  <a:srgbClr val="C00000"/>
                </a:solidFill>
              </a:rPr>
              <a:t>refusé</a:t>
            </a:r>
          </a:p>
          <a:p>
            <a:pPr>
              <a:buNone/>
            </a:pPr>
            <a:r>
              <a:rPr lang="fr-FR" sz="3100" b="1" dirty="0" smtClean="0"/>
              <a:t>Question</a:t>
            </a:r>
            <a:r>
              <a:rPr lang="fr-FR" sz="3100" b="1" dirty="0" smtClean="0">
                <a:solidFill>
                  <a:srgbClr val="C00000"/>
                </a:solidFill>
              </a:rPr>
              <a:t> :</a:t>
            </a:r>
          </a:p>
          <a:p>
            <a:r>
              <a:rPr lang="fr-FR" sz="2400" dirty="0" smtClean="0"/>
              <a:t>INSERT INTO PERSONNE(</a:t>
            </a:r>
            <a:r>
              <a:rPr lang="fr-FR" sz="2400" b="1" dirty="0" err="1" smtClean="0"/>
              <a:t>NomPers</a:t>
            </a:r>
            <a:r>
              <a:rPr lang="fr-FR" sz="2400" dirty="0" smtClean="0"/>
              <a:t>) VALUES (‘</a:t>
            </a:r>
            <a:r>
              <a:rPr lang="fr-FR" sz="2400" b="1" dirty="0" err="1" smtClean="0"/>
              <a:t>Harish</a:t>
            </a:r>
            <a:r>
              <a:rPr lang="fr-FR" sz="2400" dirty="0" smtClean="0"/>
              <a:t>');          </a:t>
            </a:r>
            <a:r>
              <a:rPr lang="fr-FR" sz="3600" b="1" dirty="0" smtClean="0">
                <a:solidFill>
                  <a:srgbClr val="C00000"/>
                </a:solidFill>
              </a:rPr>
              <a:t>refusé/ </a:t>
            </a:r>
            <a:r>
              <a:rPr lang="fr-FR" sz="3600" b="1" dirty="0" smtClean="0">
                <a:solidFill>
                  <a:srgbClr val="00B050"/>
                </a:solidFill>
              </a:rPr>
              <a:t>autorisé ?</a:t>
            </a:r>
            <a:endParaRPr lang="fr-FR" sz="3600" b="1" dirty="0" smtClean="0">
              <a:solidFill>
                <a:srgbClr val="C00000"/>
              </a:solidFill>
            </a:endParaRPr>
          </a:p>
        </p:txBody>
      </p:sp>
      <p:sp>
        <p:nvSpPr>
          <p:cNvPr id="5" name="Rectangle 4"/>
          <p:cNvSpPr/>
          <p:nvPr/>
        </p:nvSpPr>
        <p:spPr>
          <a:xfrm>
            <a:off x="251520" y="908720"/>
            <a:ext cx="5074723" cy="461665"/>
          </a:xfrm>
          <a:prstGeom prst="rect">
            <a:avLst/>
          </a:prstGeom>
        </p:spPr>
        <p:txBody>
          <a:bodyPr wrap="none">
            <a:spAutoFit/>
          </a:bodyPr>
          <a:lstStyle/>
          <a:p>
            <a:r>
              <a:rPr lang="fr-FR" b="1" u="sng" dirty="0" smtClean="0">
                <a:solidFill>
                  <a:schemeClr val="tx2">
                    <a:lumMod val="75000"/>
                  </a:schemeClr>
                </a:solidFill>
              </a:rPr>
              <a:t> </a:t>
            </a:r>
            <a:r>
              <a:rPr lang="fr-FR" sz="2400" b="1" u="sng" dirty="0" smtClean="0">
                <a:solidFill>
                  <a:schemeClr val="tx2">
                    <a:lumMod val="75000"/>
                  </a:schemeClr>
                </a:solidFill>
              </a:rPr>
              <a:t>1- Contrainte d'obligation : NOT NULL </a:t>
            </a:r>
            <a:endParaRPr lang="fr-FR" sz="2400" u="sng" dirty="0">
              <a:solidFill>
                <a:schemeClr val="tx2">
                  <a:lumMod val="75000"/>
                </a:schemeClr>
              </a:solidFill>
            </a:endParaRPr>
          </a:p>
        </p:txBody>
      </p:sp>
      <p:sp>
        <p:nvSpPr>
          <p:cNvPr id="6" name="Rectangle 5"/>
          <p:cNvSpPr/>
          <p:nvPr/>
        </p:nvSpPr>
        <p:spPr>
          <a:xfrm>
            <a:off x="179512" y="6165304"/>
            <a:ext cx="7858180" cy="461665"/>
          </a:xfrm>
          <a:prstGeom prst="rect">
            <a:avLst/>
          </a:prstGeom>
        </p:spPr>
        <p:txBody>
          <a:bodyPr wrap="square">
            <a:spAutoFit/>
          </a:bodyPr>
          <a:lstStyle/>
          <a:p>
            <a:r>
              <a:rPr lang="fr-FR" sz="2400" b="1" dirty="0" smtClean="0"/>
              <a:t>car il faut obligatoirement que le nom ait une valeur.</a:t>
            </a:r>
            <a:endParaRPr lang="fr-FR" sz="24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357166"/>
            <a:ext cx="8229600" cy="1143000"/>
          </a:xfrm>
        </p:spPr>
        <p:txBody>
          <a:bodyPr>
            <a:normAutofit fontScale="90000"/>
          </a:bodyPr>
          <a:lstStyle/>
          <a:p>
            <a:r>
              <a:rPr lang="fr-FR" b="1" dirty="0" smtClean="0">
                <a:solidFill>
                  <a:schemeClr val="tx2">
                    <a:lumMod val="60000"/>
                    <a:lumOff val="40000"/>
                  </a:schemeClr>
                </a:solidFill>
                <a:sym typeface="Wingdings" pitchFamily="2" charset="2"/>
              </a:rPr>
              <a:t> </a:t>
            </a:r>
            <a:r>
              <a:rPr lang="fr-FR" b="1" dirty="0" smtClean="0">
                <a:solidFill>
                  <a:schemeClr val="tx2">
                    <a:lumMod val="60000"/>
                    <a:lumOff val="40000"/>
                  </a:schemeClr>
                </a:solidFill>
              </a:rPr>
              <a:t>Les contraintes d'intégrité</a:t>
            </a:r>
            <a:br>
              <a:rPr lang="fr-FR" b="1" dirty="0" smtClean="0">
                <a:solidFill>
                  <a:schemeClr val="tx2">
                    <a:lumMod val="60000"/>
                    <a:lumOff val="40000"/>
                  </a:schemeClr>
                </a:solidFill>
              </a:rPr>
            </a:br>
            <a:r>
              <a:rPr lang="fr-FR" b="1" dirty="0" smtClean="0">
                <a:solidFill>
                  <a:schemeClr val="tx2">
                    <a:lumMod val="60000"/>
                    <a:lumOff val="40000"/>
                  </a:schemeClr>
                </a:solidFill>
              </a:rPr>
              <a:t/>
            </a:r>
            <a:br>
              <a:rPr lang="fr-FR" b="1" dirty="0" smtClean="0">
                <a:solidFill>
                  <a:schemeClr val="tx2">
                    <a:lumMod val="60000"/>
                    <a:lumOff val="40000"/>
                  </a:schemeClr>
                </a:solidFill>
              </a:rPr>
            </a:br>
            <a:r>
              <a:rPr lang="fr-FR" sz="2000" b="1" dirty="0" smtClean="0">
                <a:solidFill>
                  <a:schemeClr val="tx2">
                    <a:lumMod val="60000"/>
                    <a:lumOff val="40000"/>
                  </a:schemeClr>
                </a:solidFill>
              </a:rPr>
              <a:t> </a:t>
            </a:r>
            <a:r>
              <a:rPr lang="fr-FR" b="1" dirty="0" smtClean="0">
                <a:solidFill>
                  <a:schemeClr val="tx2">
                    <a:lumMod val="60000"/>
                    <a:lumOff val="40000"/>
                  </a:schemeClr>
                </a:solidFill>
              </a:rPr>
              <a:t/>
            </a:r>
            <a:br>
              <a:rPr lang="fr-FR" b="1" dirty="0" smtClean="0">
                <a:solidFill>
                  <a:schemeClr val="tx2">
                    <a:lumMod val="60000"/>
                    <a:lumOff val="40000"/>
                  </a:schemeClr>
                </a:solidFill>
              </a:rPr>
            </a:br>
            <a:endParaRPr lang="fr-FR" dirty="0"/>
          </a:p>
        </p:txBody>
      </p:sp>
      <p:sp>
        <p:nvSpPr>
          <p:cNvPr id="3" name="Espace réservé du contenu 2"/>
          <p:cNvSpPr>
            <a:spLocks noGrp="1"/>
          </p:cNvSpPr>
          <p:nvPr>
            <p:ph idx="1"/>
          </p:nvPr>
        </p:nvSpPr>
        <p:spPr>
          <a:xfrm>
            <a:off x="142844" y="2071678"/>
            <a:ext cx="8229600" cy="4143404"/>
          </a:xfrm>
        </p:spPr>
        <p:txBody>
          <a:bodyPr>
            <a:normAutofit fontScale="77500" lnSpcReduction="20000"/>
          </a:bodyPr>
          <a:lstStyle/>
          <a:p>
            <a:pPr>
              <a:buNone/>
            </a:pPr>
            <a:r>
              <a:rPr lang="fr-FR" b="1" u="sng" dirty="0" smtClean="0">
                <a:solidFill>
                  <a:srgbClr val="0070C0"/>
                </a:solidFill>
              </a:rPr>
              <a:t>Sur une seule colonne</a:t>
            </a:r>
          </a:p>
          <a:p>
            <a:pPr lvl="7">
              <a:buNone/>
            </a:pPr>
            <a:r>
              <a:rPr lang="fr-FR" sz="2900" b="1" dirty="0"/>
              <a:t>CREATE TABLE PERSONNE</a:t>
            </a:r>
          </a:p>
          <a:p>
            <a:pPr lvl="7">
              <a:buNone/>
            </a:pPr>
            <a:r>
              <a:rPr lang="fr-FR" sz="2900" b="1" dirty="0"/>
              <a:t>(…</a:t>
            </a:r>
          </a:p>
          <a:p>
            <a:pPr lvl="7">
              <a:buNone/>
            </a:pPr>
            <a:r>
              <a:rPr lang="fr-FR" sz="2900" b="1" dirty="0"/>
              <a:t>Téléphone CHAR(10) UNIQUE</a:t>
            </a:r>
          </a:p>
          <a:p>
            <a:pPr lvl="7">
              <a:buNone/>
            </a:pPr>
            <a:r>
              <a:rPr lang="fr-FR" sz="2900" b="1" dirty="0" smtClean="0"/>
              <a:t>);</a:t>
            </a:r>
            <a:endParaRPr lang="fr-FR" dirty="0" smtClean="0"/>
          </a:p>
          <a:p>
            <a:pPr>
              <a:buNone/>
            </a:pPr>
            <a:r>
              <a:rPr lang="fr-FR" b="1" u="sng" dirty="0">
                <a:solidFill>
                  <a:srgbClr val="0070C0"/>
                </a:solidFill>
              </a:rPr>
              <a:t>Sur plusieurs colonnes :</a:t>
            </a:r>
          </a:p>
          <a:p>
            <a:pPr lvl="7">
              <a:buNone/>
            </a:pPr>
            <a:r>
              <a:rPr lang="fr-FR" sz="2900" b="1" dirty="0" smtClean="0"/>
              <a:t>CREATE TABLE PERSONNE</a:t>
            </a:r>
          </a:p>
          <a:p>
            <a:pPr lvl="7">
              <a:buNone/>
            </a:pPr>
            <a:r>
              <a:rPr lang="fr-FR" sz="2900" b="1" dirty="0" smtClean="0"/>
              <a:t>( </a:t>
            </a:r>
            <a:r>
              <a:rPr lang="fr-FR" sz="2900" b="1" dirty="0" err="1" smtClean="0"/>
              <a:t>NomPers</a:t>
            </a:r>
            <a:r>
              <a:rPr lang="fr-FR" sz="2900" b="1" dirty="0" smtClean="0"/>
              <a:t> Varchar2(30) NOT NULL,</a:t>
            </a:r>
          </a:p>
          <a:p>
            <a:pPr lvl="7">
              <a:buNone/>
            </a:pPr>
            <a:r>
              <a:rPr lang="fr-FR" sz="2900" b="1" dirty="0" err="1" smtClean="0"/>
              <a:t>PrénomPers</a:t>
            </a:r>
            <a:r>
              <a:rPr lang="fr-FR" sz="2900" b="1" dirty="0" smtClean="0"/>
              <a:t> Varchar2(30),</a:t>
            </a:r>
          </a:p>
          <a:p>
            <a:pPr lvl="7">
              <a:buNone/>
            </a:pPr>
            <a:r>
              <a:rPr lang="fr-FR" sz="2900" b="1" dirty="0" smtClean="0"/>
              <a:t>UNIQUE (</a:t>
            </a:r>
            <a:r>
              <a:rPr lang="fr-FR" sz="2900" b="1" dirty="0" err="1" smtClean="0"/>
              <a:t>NomPers</a:t>
            </a:r>
            <a:r>
              <a:rPr lang="fr-FR" sz="2900" b="1" dirty="0" smtClean="0"/>
              <a:t>, </a:t>
            </a:r>
            <a:r>
              <a:rPr lang="fr-FR" sz="2900" b="1" dirty="0" err="1" smtClean="0"/>
              <a:t>PrénomPers</a:t>
            </a:r>
            <a:r>
              <a:rPr lang="fr-FR" sz="2900" b="1" dirty="0" smtClean="0"/>
              <a:t>)</a:t>
            </a:r>
          </a:p>
          <a:p>
            <a:pPr lvl="7">
              <a:buNone/>
            </a:pPr>
            <a:r>
              <a:rPr lang="fr-FR" sz="2900" b="1" dirty="0" smtClean="0"/>
              <a:t> );</a:t>
            </a:r>
            <a:endParaRPr lang="fr-FR" sz="2900" dirty="0"/>
          </a:p>
        </p:txBody>
      </p:sp>
      <p:sp>
        <p:nvSpPr>
          <p:cNvPr id="4" name="Rectangle 3"/>
          <p:cNvSpPr/>
          <p:nvPr/>
        </p:nvSpPr>
        <p:spPr>
          <a:xfrm>
            <a:off x="142844" y="5864386"/>
            <a:ext cx="8072494" cy="707886"/>
          </a:xfrm>
          <a:prstGeom prst="rect">
            <a:avLst/>
          </a:prstGeom>
        </p:spPr>
        <p:txBody>
          <a:bodyPr wrap="square">
            <a:spAutoFit/>
          </a:bodyPr>
          <a:lstStyle/>
          <a:p>
            <a:pPr>
              <a:buNone/>
            </a:pPr>
            <a:r>
              <a:rPr lang="fr-FR" sz="2000" dirty="0" smtClean="0"/>
              <a:t>Une telle contrainte indique qu'on ne pourra pas avoir deux personnes ayant le </a:t>
            </a:r>
            <a:r>
              <a:rPr lang="fr-FR" sz="2000" b="1" dirty="0" smtClean="0"/>
              <a:t>même nom et le même  prénom</a:t>
            </a:r>
            <a:r>
              <a:rPr lang="fr-FR" sz="2000" dirty="0" smtClean="0"/>
              <a:t>.</a:t>
            </a:r>
            <a:endParaRPr lang="fr-FR" sz="2000" dirty="0"/>
          </a:p>
        </p:txBody>
      </p:sp>
      <p:sp>
        <p:nvSpPr>
          <p:cNvPr id="5" name="Rectangle 4"/>
          <p:cNvSpPr/>
          <p:nvPr/>
        </p:nvSpPr>
        <p:spPr>
          <a:xfrm>
            <a:off x="0" y="500042"/>
            <a:ext cx="8358214" cy="1446550"/>
          </a:xfrm>
          <a:prstGeom prst="rect">
            <a:avLst/>
          </a:prstGeom>
        </p:spPr>
        <p:txBody>
          <a:bodyPr wrap="square">
            <a:spAutoFit/>
          </a:bodyPr>
          <a:lstStyle/>
          <a:p>
            <a:r>
              <a:rPr lang="fr-FR" sz="2400" b="1" u="sng" dirty="0" smtClean="0">
                <a:solidFill>
                  <a:schemeClr val="tx2">
                    <a:lumMod val="75000"/>
                  </a:schemeClr>
                </a:solidFill>
              </a:rPr>
              <a:t>2 Contrainte d'unicité : UNIQUE</a:t>
            </a:r>
          </a:p>
          <a:p>
            <a:endParaRPr lang="fr-FR" sz="2400" b="1" u="sng" dirty="0" smtClean="0">
              <a:solidFill>
                <a:schemeClr val="tx2">
                  <a:lumMod val="75000"/>
                </a:schemeClr>
              </a:solidFill>
            </a:endParaRPr>
          </a:p>
          <a:p>
            <a:pPr>
              <a:buNone/>
            </a:pPr>
            <a:r>
              <a:rPr lang="fr-FR" sz="2000" dirty="0" smtClean="0"/>
              <a:t>Cette contrainte permet de contrôler que chaque ligne a une valeur unique pour la colonne ou l'ensemble  de colonne unique (pas de doublons)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46905</TotalTime>
  <Words>2102</Words>
  <Application>Microsoft Office PowerPoint</Application>
  <PresentationFormat>Affichage à l'écran (4:3)</PresentationFormat>
  <Paragraphs>330</Paragraphs>
  <Slides>23</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23</vt:i4>
      </vt:variant>
    </vt:vector>
  </HeadingPairs>
  <TitlesOfParts>
    <vt:vector size="28" baseType="lpstr">
      <vt:lpstr>Arial</vt:lpstr>
      <vt:lpstr>Calibri</vt:lpstr>
      <vt:lpstr>Courier New</vt:lpstr>
      <vt:lpstr>Wingdings</vt:lpstr>
      <vt:lpstr>Thème Office</vt:lpstr>
      <vt:lpstr>Présentation PowerPoint</vt:lpstr>
      <vt:lpstr>SQL ne se résume pas aux requêtes d'interrogation d'une base.  Ce langage permet aussi de : - créer des tables - de modifier la structure de tables existantes - de modifier le contenu des tables  Le LDD est le Langage de Définition de Données (DDL en anglais). Il permet de:     créer des tables par l'instruction CREATE TABLE et de:     Modifier la STRUCTURE  (et non le contenu) des TABLES avec ALTER TABLE     Supprimer une table avec  DROP TABLE.  Le LMD est le langage de manipulation de données. Parfois on inclut le LID (langage d'interrogation de données) dans cette partie. Il permet de modifier le CONTENU d'une table en    Ajoutant de nouvelles lignes INSERT INTO nom_table  Modifiant une ou plusieurs lignes UPDATE nom_table SET   Supprimant des lignes DELETE FROM nom_table</vt:lpstr>
      <vt:lpstr>Langage de Définition de Données ( LDD)</vt:lpstr>
      <vt:lpstr>Présentation PowerPoint</vt:lpstr>
      <vt:lpstr>Présentation PowerPoint</vt:lpstr>
      <vt:lpstr>Renommer et supprimer une table</vt:lpstr>
      <vt:lpstr>Le LDD Avancée</vt:lpstr>
      <vt:lpstr> Les contraintes d'intégrité    </vt:lpstr>
      <vt:lpstr> Les contraintes d'intégrité    </vt:lpstr>
      <vt:lpstr> Les contraintes d'intégrité    </vt:lpstr>
      <vt:lpstr> Les contraintes d'intégrité    </vt:lpstr>
      <vt:lpstr>5-Contrainte de domaine : CHECK La définition des types de données pour chaque colonne définit déjà un domaine pour les valeurs. On peut  encore restreindre les domaines grâce à la clause CHECK. Attention  cette contrainte est très "coûteuse" en terme du  temps, car elle est basé sur une comparaison pouvant contenir une requête de type SELECT. Pour valider la contrainte, le prédicat doit être évalué à TRUE ou UNKNOWN (présence de NULL</vt:lpstr>
      <vt:lpstr> Les contraintes d'intégrité </vt:lpstr>
      <vt:lpstr>Présentation PowerPoint</vt:lpstr>
      <vt:lpstr>5- Intégrité référentielle :  5-2 Intégrité référentielle : Conséquences </vt:lpstr>
      <vt:lpstr>5- Intégrité référentielle :  5-2 Options</vt:lpstr>
      <vt:lpstr>5- Intégrité référentielle :  5-3 Références à des colonnes multiples </vt:lpstr>
      <vt:lpstr>5- Intégrité référentielle :  5-4 La clé primaire est composée de plusieurs clés étrangères</vt:lpstr>
      <vt:lpstr> Ajout/ modification ou suppression  d'une contrainte</vt:lpstr>
      <vt:lpstr>                Exercices d’application(TD/TP 1) Soit le schéma logique suivant </vt:lpstr>
      <vt:lpstr>                Exercices d’application (Suite) </vt:lpstr>
      <vt:lpstr>Présentation PowerPoint</vt:lpstr>
      <vt:lpstr>Exercices d’application (Création des tables  suite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ne se résume pas aux requêtes d'interrogation d'une base.  Ce langage permet aussi de : - créer des tables - de modifier la structure de tables existantes - de modifier le contenu des tables  Le LDD est le Langage de Définition de Données (DDL en anglais). Il permet de:     créer des tables par l'instruction CREATE TABLE et de:     Modifier la STRUCTURE  (et non le contenu) des TABLES avec ALTER TABLE     Supprimer une table avec  DROP TABLE.  Le LMD est le langage de manipulation de données. Parfois on inclut le LID (langage d'interrogation de données) dans cette partie. Il permet de modifier le CONTENU d'une table en    Ajoutant de nouvelles lignes INSERT INTO nom_table  Modifiant une ou plusieurs lignes UPDATE nom_table SET   Supprimant des lignes DELETE FROM nom_table</dc:title>
  <dc:creator>hp</dc:creator>
  <cp:lastModifiedBy>Compte Microsoft</cp:lastModifiedBy>
  <cp:revision>44</cp:revision>
  <dcterms:created xsi:type="dcterms:W3CDTF">2014-09-27T12:08:08Z</dcterms:created>
  <dcterms:modified xsi:type="dcterms:W3CDTF">2020-12-03T15:32:07Z</dcterms:modified>
</cp:coreProperties>
</file>