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7" r:id="rId3"/>
    <p:sldId id="332" r:id="rId4"/>
    <p:sldId id="288" r:id="rId5"/>
    <p:sldId id="289" r:id="rId6"/>
    <p:sldId id="331" r:id="rId7"/>
    <p:sldId id="290" r:id="rId8"/>
    <p:sldId id="291" r:id="rId9"/>
    <p:sldId id="292" r:id="rId10"/>
    <p:sldId id="293" r:id="rId11"/>
    <p:sldId id="294" r:id="rId12"/>
    <p:sldId id="295" r:id="rId13"/>
    <p:sldId id="341" r:id="rId14"/>
    <p:sldId id="296" r:id="rId15"/>
    <p:sldId id="297" r:id="rId16"/>
    <p:sldId id="298" r:id="rId17"/>
    <p:sldId id="349" r:id="rId18"/>
    <p:sldId id="348" r:id="rId19"/>
    <p:sldId id="299" r:id="rId20"/>
    <p:sldId id="300" r:id="rId21"/>
    <p:sldId id="301" r:id="rId22"/>
    <p:sldId id="302" r:id="rId23"/>
    <p:sldId id="303" r:id="rId24"/>
    <p:sldId id="342" r:id="rId25"/>
    <p:sldId id="304" r:id="rId26"/>
    <p:sldId id="305" r:id="rId27"/>
    <p:sldId id="306" r:id="rId28"/>
    <p:sldId id="307" r:id="rId29"/>
    <p:sldId id="308" r:id="rId30"/>
    <p:sldId id="309" r:id="rId31"/>
    <p:sldId id="310" r:id="rId32"/>
    <p:sldId id="311" r:id="rId33"/>
    <p:sldId id="312" r:id="rId34"/>
    <p:sldId id="315" r:id="rId35"/>
    <p:sldId id="324" r:id="rId36"/>
    <p:sldId id="333" r:id="rId37"/>
    <p:sldId id="257" r:id="rId38"/>
    <p:sldId id="258" r:id="rId39"/>
    <p:sldId id="262" r:id="rId40"/>
    <p:sldId id="263" r:id="rId41"/>
    <p:sldId id="259" r:id="rId42"/>
    <p:sldId id="260" r:id="rId43"/>
    <p:sldId id="261" r:id="rId44"/>
    <p:sldId id="264" r:id="rId45"/>
    <p:sldId id="265" r:id="rId46"/>
    <p:sldId id="266" r:id="rId47"/>
    <p:sldId id="268" r:id="rId48"/>
    <p:sldId id="334" r:id="rId49"/>
    <p:sldId id="335" r:id="rId50"/>
    <p:sldId id="270" r:id="rId51"/>
    <p:sldId id="271" r:id="rId52"/>
    <p:sldId id="272" r:id="rId53"/>
    <p:sldId id="274" r:id="rId54"/>
    <p:sldId id="276" r:id="rId55"/>
    <p:sldId id="275" r:id="rId56"/>
    <p:sldId id="278" r:id="rId57"/>
    <p:sldId id="279" r:id="rId58"/>
    <p:sldId id="280" r:id="rId59"/>
    <p:sldId id="343" r:id="rId60"/>
    <p:sldId id="344" r:id="rId61"/>
    <p:sldId id="345" r:id="rId62"/>
    <p:sldId id="346" r:id="rId63"/>
    <p:sldId id="347"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90F8"/>
    <a:srgbClr val="9933FF"/>
    <a:srgbClr val="6666FF"/>
    <a:srgbClr val="666699"/>
    <a:srgbClr val="CC9900"/>
    <a:srgbClr val="808000"/>
    <a:srgbClr val="CCCC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3" d="100"/>
          <a:sy n="103" d="100"/>
        </p:scale>
        <p:origin x="-1368" y="2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E3E9B-9095-403C-BA58-96B254DFBDCE}"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BCF3FA-9558-401A-9A01-B48E8E290EA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E2ED63-E669-4674-86A1-B6008059656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GB"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089B39C4-BD59-44B8-8972-DAA5154761B8}"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E3E9B-9095-403C-BA58-96B254DFBDCE}"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939E3E9B-9095-403C-BA58-96B254DFBDCE}"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GB"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939E3E9B-9095-403C-BA58-96B254DFBDCE}"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GB"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GB"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939E3E9B-9095-403C-BA58-96B254DFBDCE}"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GB"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D7BD8-A06A-421E-9282-E70005FB1A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3E327-B8B5-4F5F-9BCB-CD697EFDC0A7}"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GB"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464C9-2385-4189-85F0-ACB5ACE19592}"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DC22CFD-4492-4D37-9D56-78404F35BD3B}"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E3E9B-9095-403C-BA58-96B254DFBDCE}"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GB"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GB"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GB"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028EE4ED-9EF5-4BDC-A421-E36ED77A3C08}"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2C329-B1C3-48F6-823A-91398BBF40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06828-18FB-408D-96D7-3DC60F97113C}"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939E3E9B-9095-403C-BA58-96B254DFBD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E3E9B-9095-403C-BA58-96B254DFBDCE}"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GB"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939E3E9B-9095-403C-BA58-96B254DFBD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hpfreaks.com/phpmanual/page/function.session-destroy.html" TargetMode="External"/><Relationship Id="rId3" Type="http://schemas.openxmlformats.org/officeDocument/2006/relationships/hyperlink" Target="..%5C..%5C..%5CLocal%20Settings%5CTemp%5Cbool%5C%3Cbr%20%5C%3E%5C%3Cbr%20%5C%3E%20session_destroy%5C(void%5C)%5C%3Cbr%20%5C%3E%3Cbr%20%5C%3EDestroy%20the%20current%20session%20and%20all%20data%20associated%20with%20it',%20CAPTION,%20'session_destro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Intro to PHP and SQL</a:t>
            </a:r>
            <a:endParaRPr lang="en-US" dirty="0"/>
          </a:p>
        </p:txBody>
      </p:sp>
      <p:sp>
        <p:nvSpPr>
          <p:cNvPr id="2051" name="Rectangle 3"/>
          <p:cNvSpPr>
            <a:spLocks noGrp="1" noChangeArrowheads="1"/>
          </p:cNvSpPr>
          <p:nvPr>
            <p:ph type="subTitle" idx="1"/>
          </p:nvPr>
        </p:nvSpPr>
        <p:spPr/>
        <p:txBody>
          <a:bodyPr>
            <a:normAutofit/>
          </a:bodyPr>
          <a:lstStyle/>
          <a:p>
            <a:r>
              <a:rPr lang="en-US" dirty="0" smtClean="0"/>
              <a:t>James </a:t>
            </a:r>
            <a:r>
              <a:rPr lang="en-US" dirty="0" err="1" smtClean="0"/>
              <a:t>Ohene-Djan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7378700" cy="974725"/>
          </a:xfrm>
        </p:spPr>
        <p:txBody>
          <a:bodyPr/>
          <a:lstStyle/>
          <a:p>
            <a:pPr eaLnBrk="1" hangingPunct="1">
              <a:defRPr/>
            </a:pPr>
            <a:r>
              <a:rPr lang="en-CA" b="1" dirty="0" smtClean="0">
                <a:effectLst>
                  <a:outerShdw blurRad="38100" dist="38100" dir="2700000" algn="tl">
                    <a:srgbClr val="C0C0C0"/>
                  </a:outerShdw>
                </a:effectLst>
              </a:rPr>
              <a:t>Variable usage</a:t>
            </a:r>
            <a:endParaRPr lang="en-US" altLang="zh-CN" b="1" dirty="0" smtClean="0">
              <a:effectLst>
                <a:outerShdw blurRad="38100" dist="38100" dir="2700000" algn="tl">
                  <a:srgbClr val="C0C0C0"/>
                </a:outerShdw>
              </a:effectLst>
              <a:ea typeface="宋体" pitchFamily="2" charset="-122"/>
            </a:endParaRPr>
          </a:p>
        </p:txBody>
      </p:sp>
      <p:sp>
        <p:nvSpPr>
          <p:cNvPr id="10243" name="Text Box 3"/>
          <p:cNvSpPr txBox="1">
            <a:spLocks noChangeArrowheads="1"/>
          </p:cNvSpPr>
          <p:nvPr/>
        </p:nvSpPr>
        <p:spPr bwMode="auto">
          <a:xfrm>
            <a:off x="1187450" y="2349500"/>
            <a:ext cx="5975350" cy="2014538"/>
          </a:xfrm>
          <a:prstGeom prst="rect">
            <a:avLst/>
          </a:prstGeom>
          <a:solidFill>
            <a:schemeClr val="folHlink"/>
          </a:solidFill>
          <a:ln w="9525">
            <a:noFill/>
            <a:miter lim="800000"/>
            <a:headEnd/>
            <a:tailEnd/>
          </a:ln>
        </p:spPr>
        <p:txBody>
          <a:bodyPr>
            <a:spAutoFit/>
          </a:bodyPr>
          <a:lstStyle/>
          <a:p>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a:t>
            </a:r>
            <a:r>
              <a:rPr lang="en-US" altLang="zh-CN" b="1" i="1" dirty="0" err="1">
                <a:latin typeface="Courier New" pitchFamily="49" charset="0"/>
                <a:ea typeface="宋体" pitchFamily="2" charset="-122"/>
              </a:rPr>
              <a:t>foo</a:t>
            </a:r>
            <a:r>
              <a:rPr lang="en-US" altLang="zh-CN" b="1" i="1" dirty="0">
                <a:latin typeface="Courier New" pitchFamily="49" charset="0"/>
                <a:ea typeface="宋体" pitchFamily="2" charset="-122"/>
              </a:rPr>
              <a:t> = 25;		// Numerical variable</a:t>
            </a:r>
            <a:br>
              <a:rPr lang="en-US" altLang="zh-CN" b="1" i="1" dirty="0">
                <a:latin typeface="Courier New" pitchFamily="49" charset="0"/>
                <a:ea typeface="宋体" pitchFamily="2" charset="-122"/>
              </a:rPr>
            </a:br>
            <a:r>
              <a:rPr lang="en-US" altLang="zh-CN" b="1" i="1" dirty="0">
                <a:latin typeface="Courier New" pitchFamily="49" charset="0"/>
                <a:ea typeface="宋体" pitchFamily="2" charset="-122"/>
              </a:rPr>
              <a:t>$bar = “Hello”;	// String variable</a:t>
            </a:r>
          </a:p>
          <a:p>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a:t>
            </a:r>
            <a:r>
              <a:rPr lang="en-US" altLang="zh-CN" b="1" i="1" dirty="0" err="1">
                <a:latin typeface="Courier New" pitchFamily="49" charset="0"/>
                <a:ea typeface="宋体" pitchFamily="2" charset="-122"/>
              </a:rPr>
              <a:t>foo</a:t>
            </a:r>
            <a:r>
              <a:rPr lang="en-US" altLang="zh-CN" b="1" i="1" dirty="0">
                <a:latin typeface="Courier New" pitchFamily="49" charset="0"/>
                <a:ea typeface="宋体" pitchFamily="2" charset="-122"/>
              </a:rPr>
              <a:t> = ($</a:t>
            </a:r>
            <a:r>
              <a:rPr lang="en-US" altLang="zh-CN" b="1" i="1" dirty="0" err="1">
                <a:latin typeface="Courier New" pitchFamily="49" charset="0"/>
                <a:ea typeface="宋体" pitchFamily="2" charset="-122"/>
              </a:rPr>
              <a:t>foo</a:t>
            </a:r>
            <a:r>
              <a:rPr lang="en-US" altLang="zh-CN" b="1" i="1" dirty="0">
                <a:latin typeface="Courier New" pitchFamily="49" charset="0"/>
                <a:ea typeface="宋体" pitchFamily="2" charset="-122"/>
              </a:rPr>
              <a:t> * 7);	// Multiplies </a:t>
            </a:r>
            <a:r>
              <a:rPr lang="en-US" altLang="zh-CN" b="1" i="1" dirty="0" err="1">
                <a:latin typeface="Courier New" pitchFamily="49" charset="0"/>
                <a:ea typeface="宋体" pitchFamily="2" charset="-122"/>
              </a:rPr>
              <a:t>foo</a:t>
            </a:r>
            <a:r>
              <a:rPr lang="en-US" altLang="zh-CN" b="1" i="1" dirty="0">
                <a:latin typeface="Courier New" pitchFamily="49" charset="0"/>
                <a:ea typeface="宋体" pitchFamily="2" charset="-122"/>
              </a:rPr>
              <a:t> by 7</a:t>
            </a:r>
            <a:br>
              <a:rPr lang="en-US" altLang="zh-CN" b="1" i="1" dirty="0">
                <a:latin typeface="Courier New" pitchFamily="49" charset="0"/>
                <a:ea typeface="宋体" pitchFamily="2" charset="-122"/>
              </a:rPr>
            </a:br>
            <a:r>
              <a:rPr lang="en-US" altLang="zh-CN" b="1" i="1" dirty="0">
                <a:latin typeface="Courier New" pitchFamily="49" charset="0"/>
                <a:ea typeface="宋体" pitchFamily="2" charset="-122"/>
              </a:rPr>
              <a:t>$bar = ($bar * 7);	// Invalid expression </a:t>
            </a:r>
          </a:p>
          <a:p>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304800"/>
            <a:ext cx="7378700" cy="1096963"/>
          </a:xfrm>
        </p:spPr>
        <p:txBody>
          <a:bodyPr/>
          <a:lstStyle/>
          <a:p>
            <a:pPr eaLnBrk="1" hangingPunct="1">
              <a:defRPr/>
            </a:pPr>
            <a:r>
              <a:rPr lang="en-CA" b="1" dirty="0" smtClean="0">
                <a:effectLst>
                  <a:outerShdw blurRad="38100" dist="38100" dir="2700000" algn="tl">
                    <a:srgbClr val="C0C0C0"/>
                  </a:outerShdw>
                </a:effectLst>
              </a:rPr>
              <a:t>Echo</a:t>
            </a:r>
            <a:endParaRPr lang="en-US" altLang="zh-CN" b="1" dirty="0" smtClean="0">
              <a:effectLst>
                <a:outerShdw blurRad="38100" dist="38100" dir="2700000" algn="tl">
                  <a:srgbClr val="C0C0C0"/>
                </a:outerShdw>
              </a:effectLst>
              <a:ea typeface="宋体" pitchFamily="2" charset="-122"/>
            </a:endParaRPr>
          </a:p>
        </p:txBody>
      </p:sp>
      <p:sp>
        <p:nvSpPr>
          <p:cNvPr id="11267" name="Rectangle 3"/>
          <p:cNvSpPr>
            <a:spLocks noGrp="1" noChangeArrowheads="1"/>
          </p:cNvSpPr>
          <p:nvPr>
            <p:ph idx="1"/>
          </p:nvPr>
        </p:nvSpPr>
        <p:spPr>
          <a:xfrm>
            <a:off x="381000" y="1371600"/>
            <a:ext cx="8229600" cy="3975100"/>
          </a:xfrm>
        </p:spPr>
        <p:txBody>
          <a:bodyPr>
            <a:normAutofit fontScale="92500" lnSpcReduction="10000"/>
          </a:bodyPr>
          <a:lstStyle/>
          <a:p>
            <a:pPr eaLnBrk="1" hangingPunct="1"/>
            <a:r>
              <a:rPr lang="en-CA" sz="3200" dirty="0" smtClean="0"/>
              <a:t>The PHP command </a:t>
            </a:r>
            <a:r>
              <a:rPr lang="en-CA" sz="3200" dirty="0" smtClean="0">
                <a:latin typeface="Tahoma" pitchFamily="34" charset="0"/>
              </a:rPr>
              <a:t>‘</a:t>
            </a:r>
            <a:r>
              <a:rPr lang="en-CA" sz="3200" b="1" dirty="0" smtClean="0"/>
              <a:t>echo</a:t>
            </a:r>
            <a:r>
              <a:rPr lang="en-CA" sz="3200" dirty="0" smtClean="0">
                <a:latin typeface="Tahoma" pitchFamily="34" charset="0"/>
              </a:rPr>
              <a:t>’</a:t>
            </a:r>
            <a:r>
              <a:rPr lang="en-CA" sz="3200" dirty="0" smtClean="0"/>
              <a:t> is used to output the parameters passed to it</a:t>
            </a:r>
          </a:p>
          <a:p>
            <a:pPr lvl="1" eaLnBrk="1" hangingPunct="1"/>
            <a:r>
              <a:rPr lang="en-CA" sz="2800" dirty="0" smtClean="0"/>
              <a:t>The typical usage for this is to send data to the client</a:t>
            </a:r>
            <a:r>
              <a:rPr lang="en-CA" sz="2800" dirty="0" smtClean="0">
                <a:latin typeface="Tahoma" pitchFamily="34" charset="0"/>
              </a:rPr>
              <a:t>’</a:t>
            </a:r>
            <a:r>
              <a:rPr lang="en-CA" sz="2800" dirty="0" smtClean="0"/>
              <a:t>s web-browser</a:t>
            </a:r>
          </a:p>
          <a:p>
            <a:pPr eaLnBrk="1" hangingPunct="1"/>
            <a:r>
              <a:rPr lang="en-CA" sz="3200" dirty="0" smtClean="0"/>
              <a:t>Syntax</a:t>
            </a:r>
          </a:p>
          <a:p>
            <a:pPr lvl="1" eaLnBrk="1" hangingPunct="1"/>
            <a:r>
              <a:rPr lang="en-US" altLang="zh-CN" sz="2800" dirty="0" smtClean="0">
                <a:ea typeface="宋体" pitchFamily="2" charset="-122"/>
              </a:rPr>
              <a:t>void </a:t>
            </a:r>
            <a:r>
              <a:rPr lang="en-US" altLang="zh-CN" sz="2800" b="1" dirty="0" smtClean="0">
                <a:ea typeface="宋体" pitchFamily="2" charset="-122"/>
              </a:rPr>
              <a:t>echo</a:t>
            </a:r>
            <a:r>
              <a:rPr lang="en-US" altLang="zh-CN" sz="2800" dirty="0" smtClean="0">
                <a:ea typeface="宋体" pitchFamily="2" charset="-122"/>
              </a:rPr>
              <a:t> (string arg</a:t>
            </a:r>
            <a:r>
              <a:rPr lang="en-US" altLang="zh-CN" sz="2800" b="1" i="1" dirty="0" smtClean="0">
                <a:ea typeface="宋体" pitchFamily="2" charset="-122"/>
              </a:rPr>
              <a:t>1</a:t>
            </a:r>
            <a:r>
              <a:rPr lang="en-US" altLang="zh-CN" sz="2800" dirty="0" smtClean="0">
                <a:ea typeface="宋体" pitchFamily="2" charset="-122"/>
              </a:rPr>
              <a:t> [, string </a:t>
            </a:r>
            <a:r>
              <a:rPr lang="en-US" altLang="zh-CN" sz="2800" dirty="0" err="1" smtClean="0">
                <a:ea typeface="宋体" pitchFamily="2" charset="-122"/>
              </a:rPr>
              <a:t>arg</a:t>
            </a:r>
            <a:r>
              <a:rPr lang="en-US" altLang="zh-CN" sz="2800" b="1" i="1" dirty="0" err="1" smtClean="0">
                <a:ea typeface="宋体" pitchFamily="2" charset="-122"/>
              </a:rPr>
              <a:t>n</a:t>
            </a:r>
            <a:r>
              <a:rPr lang="en-US" altLang="zh-CN" sz="2800" dirty="0" smtClean="0">
                <a:ea typeface="宋体" pitchFamily="2" charset="-122"/>
              </a:rPr>
              <a:t>...]) </a:t>
            </a:r>
          </a:p>
          <a:p>
            <a:pPr lvl="1" eaLnBrk="1" hangingPunct="1"/>
            <a:r>
              <a:rPr lang="en-CA" sz="2800" dirty="0" smtClean="0"/>
              <a:t>In practice, arguments are not passed in parentheses since </a:t>
            </a:r>
            <a:r>
              <a:rPr lang="en-CA" sz="2800" b="1" dirty="0" smtClean="0"/>
              <a:t>echo</a:t>
            </a:r>
            <a:r>
              <a:rPr lang="en-CA" sz="2800" dirty="0" smtClean="0"/>
              <a:t> is a language construct rather than an actual function</a:t>
            </a:r>
            <a:endParaRPr lang="en-US" altLang="zh-CN" sz="2800" dirty="0" smtClean="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04800"/>
            <a:ext cx="6811963" cy="838200"/>
          </a:xfrm>
        </p:spPr>
        <p:txBody>
          <a:bodyPr/>
          <a:lstStyle/>
          <a:p>
            <a:pPr eaLnBrk="1" hangingPunct="1">
              <a:defRPr/>
            </a:pPr>
            <a:r>
              <a:rPr lang="en-CA" b="1" dirty="0" smtClean="0">
                <a:effectLst>
                  <a:outerShdw blurRad="38100" dist="38100" dir="2700000" algn="tl">
                    <a:srgbClr val="C0C0C0"/>
                  </a:outerShdw>
                </a:effectLst>
                <a:latin typeface="+mn-lt"/>
              </a:rPr>
              <a:t>Echo example</a:t>
            </a:r>
            <a:endParaRPr lang="en-US" altLang="zh-CN" b="1" dirty="0" smtClean="0">
              <a:effectLst>
                <a:outerShdw blurRad="38100" dist="38100" dir="2700000" algn="tl">
                  <a:srgbClr val="C0C0C0"/>
                </a:outerShdw>
              </a:effectLst>
              <a:latin typeface="+mn-lt"/>
              <a:ea typeface="宋体" pitchFamily="2" charset="-122"/>
            </a:endParaRPr>
          </a:p>
        </p:txBody>
      </p:sp>
      <p:sp>
        <p:nvSpPr>
          <p:cNvPr id="12291" name="Rectangle 3"/>
          <p:cNvSpPr>
            <a:spLocks noGrp="1" noChangeArrowheads="1"/>
          </p:cNvSpPr>
          <p:nvPr>
            <p:ph idx="1"/>
          </p:nvPr>
        </p:nvSpPr>
        <p:spPr>
          <a:xfrm>
            <a:off x="395288" y="4508500"/>
            <a:ext cx="8229600" cy="1512888"/>
          </a:xfrm>
        </p:spPr>
        <p:txBody>
          <a:bodyPr>
            <a:normAutofit lnSpcReduction="10000"/>
          </a:bodyPr>
          <a:lstStyle/>
          <a:p>
            <a:pPr eaLnBrk="1" hangingPunct="1">
              <a:lnSpc>
                <a:spcPct val="90000"/>
              </a:lnSpc>
            </a:pPr>
            <a:r>
              <a:rPr lang="en-CA" sz="1800" b="1" dirty="0" smtClean="0"/>
              <a:t>Notice</a:t>
            </a:r>
            <a:r>
              <a:rPr lang="en-CA" sz="1800" dirty="0" smtClean="0"/>
              <a:t> how echo </a:t>
            </a:r>
            <a:r>
              <a:rPr lang="en-CA" sz="1800" dirty="0" smtClean="0">
                <a:latin typeface="Tahoma" pitchFamily="34" charset="0"/>
              </a:rPr>
              <a:t>‘</a:t>
            </a:r>
            <a:r>
              <a:rPr lang="en-CA" sz="1800" dirty="0" smtClean="0"/>
              <a:t>5x5=$</a:t>
            </a:r>
            <a:r>
              <a:rPr lang="en-CA" sz="1800" dirty="0" err="1" smtClean="0"/>
              <a:t>foo</a:t>
            </a:r>
            <a:r>
              <a:rPr lang="en-CA" sz="1800" dirty="0" smtClean="0">
                <a:latin typeface="Tahoma" pitchFamily="34" charset="0"/>
              </a:rPr>
              <a:t>’</a:t>
            </a:r>
            <a:r>
              <a:rPr lang="en-CA" sz="1800" dirty="0" smtClean="0"/>
              <a:t> outputs $</a:t>
            </a:r>
            <a:r>
              <a:rPr lang="en-CA" sz="1800" dirty="0" err="1" smtClean="0"/>
              <a:t>foo</a:t>
            </a:r>
            <a:r>
              <a:rPr lang="en-CA" sz="1800" dirty="0" smtClean="0"/>
              <a:t> rather than replacing it with 25</a:t>
            </a:r>
          </a:p>
          <a:p>
            <a:pPr eaLnBrk="1" hangingPunct="1">
              <a:lnSpc>
                <a:spcPct val="90000"/>
              </a:lnSpc>
            </a:pPr>
            <a:r>
              <a:rPr lang="en-CA" sz="1800" dirty="0" smtClean="0"/>
              <a:t>Strings in single quotes (</a:t>
            </a:r>
            <a:r>
              <a:rPr lang="en-CA" sz="1800" dirty="0" smtClean="0">
                <a:latin typeface="Tahoma" pitchFamily="34" charset="0"/>
              </a:rPr>
              <a:t>‘</a:t>
            </a:r>
            <a:r>
              <a:rPr lang="en-CA" sz="1800" dirty="0" smtClean="0"/>
              <a:t>  </a:t>
            </a:r>
            <a:r>
              <a:rPr lang="en-CA" sz="1800" dirty="0" smtClean="0">
                <a:latin typeface="Tahoma" pitchFamily="34" charset="0"/>
              </a:rPr>
              <a:t>’</a:t>
            </a:r>
            <a:r>
              <a:rPr lang="en-CA" sz="1800" dirty="0" smtClean="0"/>
              <a:t>) are not interpreted or evaluated by PHP </a:t>
            </a:r>
          </a:p>
          <a:p>
            <a:pPr eaLnBrk="1" hangingPunct="1">
              <a:lnSpc>
                <a:spcPct val="90000"/>
              </a:lnSpc>
            </a:pPr>
            <a:r>
              <a:rPr lang="en-CA" sz="1800" dirty="0" smtClean="0"/>
              <a:t>This is true for both variables and character escape-sequences (such as </a:t>
            </a:r>
            <a:r>
              <a:rPr lang="en-CA" sz="1800" dirty="0" smtClean="0">
                <a:latin typeface="Tahoma" pitchFamily="34" charset="0"/>
              </a:rPr>
              <a:t>“</a:t>
            </a:r>
            <a:r>
              <a:rPr lang="en-CA" sz="1800" dirty="0" smtClean="0"/>
              <a:t>\n</a:t>
            </a:r>
            <a:r>
              <a:rPr lang="en-CA" sz="1800" dirty="0" smtClean="0">
                <a:latin typeface="Tahoma" pitchFamily="34" charset="0"/>
              </a:rPr>
              <a:t>”</a:t>
            </a:r>
            <a:r>
              <a:rPr lang="en-CA" sz="1800" dirty="0" smtClean="0"/>
              <a:t> or </a:t>
            </a:r>
            <a:r>
              <a:rPr lang="en-CA" sz="1800" dirty="0" smtClean="0">
                <a:latin typeface="Tahoma" pitchFamily="34" charset="0"/>
              </a:rPr>
              <a:t>“</a:t>
            </a:r>
            <a:r>
              <a:rPr lang="en-CA" sz="1800" dirty="0" smtClean="0"/>
              <a:t>\\</a:t>
            </a:r>
            <a:r>
              <a:rPr lang="en-CA" sz="1800" dirty="0" smtClean="0">
                <a:latin typeface="Tahoma" pitchFamily="34" charset="0"/>
              </a:rPr>
              <a:t>”</a:t>
            </a:r>
            <a:r>
              <a:rPr lang="en-CA" sz="1800" dirty="0" smtClean="0"/>
              <a:t>)</a:t>
            </a:r>
            <a:endParaRPr lang="en-US" altLang="zh-CN" sz="1800" dirty="0" smtClean="0">
              <a:ea typeface="宋体" pitchFamily="2" charset="-122"/>
            </a:endParaRPr>
          </a:p>
        </p:txBody>
      </p:sp>
      <p:sp>
        <p:nvSpPr>
          <p:cNvPr id="12292" name="Text Box 4"/>
          <p:cNvSpPr txBox="1">
            <a:spLocks noChangeArrowheads="1"/>
          </p:cNvSpPr>
          <p:nvPr/>
        </p:nvSpPr>
        <p:spPr bwMode="auto">
          <a:xfrm>
            <a:off x="755650" y="1484313"/>
            <a:ext cx="5975350" cy="2838450"/>
          </a:xfrm>
          <a:prstGeom prst="rect">
            <a:avLst/>
          </a:prstGeom>
          <a:solidFill>
            <a:schemeClr val="folHlink"/>
          </a:solidFill>
          <a:ln w="9525">
            <a:noFill/>
            <a:miter lim="800000"/>
            <a:headEnd/>
            <a:tailEnd/>
          </a:ln>
        </p:spPr>
        <p:txBody>
          <a:bodyPr>
            <a:spAutoFit/>
          </a:bodyPr>
          <a:lstStyle/>
          <a:p>
            <a:r>
              <a:rPr lang="en-US" altLang="zh-CN" b="1" i="1" dirty="0" smtClean="0">
                <a:latin typeface="Courier New" pitchFamily="49" charset="0"/>
                <a:ea typeface="宋体" pitchFamily="2" charset="-122"/>
              </a:rPr>
              <a:t>&lt;?</a:t>
            </a:r>
            <a:r>
              <a:rPr lang="en-US" altLang="zh-CN" b="1" i="1" dirty="0" err="1" smtClean="0">
                <a:latin typeface="Courier New" pitchFamily="49" charset="0"/>
                <a:ea typeface="宋体" pitchFamily="2" charset="-122"/>
              </a:rPr>
              <a:t>php</a:t>
            </a:r>
            <a:endParaRPr lang="en-US" altLang="zh-CN" b="1" i="1" dirty="0" smtClean="0">
              <a:latin typeface="Courier New" pitchFamily="49" charset="0"/>
              <a:ea typeface="宋体" pitchFamily="2" charset="-122"/>
            </a:endParaRPr>
          </a:p>
          <a:p>
            <a:r>
              <a:rPr lang="en-US" altLang="zh-CN" b="1" i="1" dirty="0" smtClean="0">
                <a:latin typeface="Courier New" pitchFamily="49" charset="0"/>
                <a:ea typeface="宋体" pitchFamily="2" charset="-122"/>
              </a:rPr>
              <a:t>$foo = 25;		// Numerical variable</a:t>
            </a:r>
            <a:br>
              <a:rPr lang="en-US" altLang="zh-CN" b="1" i="1" dirty="0" smtClean="0">
                <a:latin typeface="Courier New" pitchFamily="49" charset="0"/>
                <a:ea typeface="宋体" pitchFamily="2" charset="-122"/>
              </a:rPr>
            </a:br>
            <a:r>
              <a:rPr lang="en-US" altLang="zh-CN" b="1" i="1" dirty="0" smtClean="0">
                <a:latin typeface="Courier New" pitchFamily="49" charset="0"/>
                <a:ea typeface="宋体" pitchFamily="2" charset="-122"/>
              </a:rPr>
              <a:t>$bar = “Hello”;	// String variable</a:t>
            </a:r>
          </a:p>
          <a:p>
            <a:endParaRPr lang="en-US" altLang="zh-CN" b="1" i="1" dirty="0" smtClean="0">
              <a:latin typeface="Courier New" pitchFamily="49" charset="0"/>
              <a:ea typeface="宋体" pitchFamily="2" charset="-122"/>
            </a:endParaRPr>
          </a:p>
          <a:p>
            <a:r>
              <a:rPr lang="en-US" altLang="zh-CN" b="1" i="1" dirty="0" smtClean="0">
                <a:latin typeface="Courier New" pitchFamily="49" charset="0"/>
                <a:ea typeface="宋体" pitchFamily="2" charset="-122"/>
              </a:rPr>
              <a:t>echo $bar;		// Outputs Hello</a:t>
            </a:r>
          </a:p>
          <a:p>
            <a:r>
              <a:rPr lang="en-CA" b="1" i="1" dirty="0" smtClean="0">
                <a:latin typeface="Courier New" pitchFamily="49" charset="0"/>
              </a:rPr>
              <a:t>echo $</a:t>
            </a:r>
            <a:r>
              <a:rPr lang="en-CA" b="1" i="1" dirty="0" err="1" smtClean="0">
                <a:latin typeface="Courier New" pitchFamily="49" charset="0"/>
              </a:rPr>
              <a:t>foo,$bar</a:t>
            </a:r>
            <a:r>
              <a:rPr lang="en-CA" b="1" i="1" dirty="0" smtClean="0">
                <a:latin typeface="Courier New" pitchFamily="49" charset="0"/>
              </a:rPr>
              <a:t>;	// Outputs 25Hello</a:t>
            </a:r>
          </a:p>
          <a:p>
            <a:r>
              <a:rPr lang="en-CA" b="1" i="1" dirty="0" smtClean="0">
                <a:latin typeface="Courier New" pitchFamily="49" charset="0"/>
              </a:rPr>
              <a:t>echo “5x5=”,$foo;	// Outputs 5x5=25</a:t>
            </a:r>
          </a:p>
          <a:p>
            <a:r>
              <a:rPr lang="en-CA" b="1" i="1" dirty="0" smtClean="0">
                <a:latin typeface="Courier New" pitchFamily="49" charset="0"/>
              </a:rPr>
              <a:t>echo “5x5=$foo”;	// Outputs 5x5=25</a:t>
            </a:r>
            <a:br>
              <a:rPr lang="en-CA" b="1" i="1" dirty="0" smtClean="0">
                <a:latin typeface="Courier New" pitchFamily="49" charset="0"/>
              </a:rPr>
            </a:br>
            <a:r>
              <a:rPr lang="en-CA" b="1" i="1" dirty="0" smtClean="0">
                <a:latin typeface="Courier New" pitchFamily="49" charset="0"/>
              </a:rPr>
              <a:t>echo ‘5x5=$foo’;	// Outputs 5x5=$foo</a:t>
            </a:r>
            <a:endParaRPr lang="en-US" altLang="zh-CN" b="1" i="1" dirty="0" smtClean="0">
              <a:latin typeface="Courier New" pitchFamily="49" charset="0"/>
              <a:ea typeface="宋体" pitchFamily="2" charset="-122"/>
            </a:endParaRPr>
          </a:p>
          <a:p>
            <a:r>
              <a:rPr lang="en-US" altLang="zh-CN" b="1" i="1" dirty="0" smtClean="0">
                <a:latin typeface="Courier New" pitchFamily="49" charset="0"/>
                <a:ea typeface="宋体" pitchFamily="2" charset="-122"/>
              </a:rPr>
              <a:t>?&gt;</a:t>
            </a:r>
            <a:r>
              <a:rPr lang="en-US" altLang="zh-CN" dirty="0" smtClean="0">
                <a:latin typeface="Courier New" pitchFamily="49" charset="0"/>
                <a:ea typeface="宋体" pitchFamily="2" charset="-122"/>
              </a:rPr>
              <a:t> </a:t>
            </a:r>
            <a:endParaRPr lang="en-US" altLang="zh-CN" dirty="0">
              <a:latin typeface="Courier New" pitchFamily="49"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hello.php</a:t>
            </a:r>
            <a:endParaRPr lang="en-US" dirty="0"/>
          </a:p>
        </p:txBody>
      </p:sp>
      <p:sp>
        <p:nvSpPr>
          <p:cNvPr id="4" name="Content Placeholder 3"/>
          <p:cNvSpPr>
            <a:spLocks noGrp="1"/>
          </p:cNvSpPr>
          <p:nvPr>
            <p:ph idx="1"/>
          </p:nvPr>
        </p:nvSpPr>
        <p:spPr/>
        <p:txBody>
          <a:bodyPr/>
          <a:lstStyle/>
          <a:p>
            <a:pPr>
              <a:buNone/>
            </a:pPr>
            <a:r>
              <a:rPr lang="en-US" dirty="0" smtClean="0"/>
              <a:t> </a:t>
            </a:r>
            <a:endParaRPr lang="en-US" dirty="0"/>
          </a:p>
        </p:txBody>
      </p:sp>
      <p:sp>
        <p:nvSpPr>
          <p:cNvPr id="3" name="TextBox 2"/>
          <p:cNvSpPr txBox="1"/>
          <p:nvPr/>
        </p:nvSpPr>
        <p:spPr>
          <a:xfrm>
            <a:off x="1295400" y="2133600"/>
            <a:ext cx="6477000" cy="3046988"/>
          </a:xfrm>
          <a:prstGeom prst="rect">
            <a:avLst/>
          </a:prstGeom>
          <a:noFill/>
        </p:spPr>
        <p:txBody>
          <a:bodyPr wrap="square" rtlCol="0">
            <a:spAutoFit/>
          </a:bodyPr>
          <a:lstStyle/>
          <a:p>
            <a:r>
              <a:rPr lang="en-US" sz="2400" dirty="0" smtClean="0">
                <a:solidFill>
                  <a:schemeClr val="accent6"/>
                </a:solidFill>
              </a:rPr>
              <a:t>&lt;html&gt;</a:t>
            </a:r>
          </a:p>
          <a:p>
            <a:r>
              <a:rPr lang="en-US" sz="2400" dirty="0" smtClean="0">
                <a:solidFill>
                  <a:schemeClr val="accent6"/>
                </a:solidFill>
              </a:rPr>
              <a:t>&lt;head&gt;&lt;title&gt;Test PHP&lt;/title&gt;&lt;/head&gt;</a:t>
            </a:r>
          </a:p>
          <a:p>
            <a:r>
              <a:rPr lang="en-US" sz="2400" dirty="0" smtClean="0">
                <a:solidFill>
                  <a:schemeClr val="accent6"/>
                </a:solidFill>
              </a:rPr>
              <a:t>&lt;body </a:t>
            </a:r>
            <a:r>
              <a:rPr lang="en-US" sz="2400" dirty="0" err="1" smtClean="0">
                <a:solidFill>
                  <a:schemeClr val="accent6"/>
                </a:solidFill>
              </a:rPr>
              <a:t>bgcolor</a:t>
            </a:r>
            <a:r>
              <a:rPr lang="en-US" sz="2400" dirty="0" smtClean="0">
                <a:solidFill>
                  <a:schemeClr val="accent6"/>
                </a:solidFill>
              </a:rPr>
              <a:t>=87cefa&gt;</a:t>
            </a:r>
          </a:p>
          <a:p>
            <a:r>
              <a:rPr lang="en-US" sz="2400" dirty="0" smtClean="0">
                <a:solidFill>
                  <a:schemeClr val="accent6"/>
                </a:solidFill>
              </a:rPr>
              <a:t>&lt;?</a:t>
            </a:r>
            <a:r>
              <a:rPr lang="en-US" sz="2400" dirty="0" err="1" smtClean="0">
                <a:solidFill>
                  <a:schemeClr val="accent6"/>
                </a:solidFill>
              </a:rPr>
              <a:t>php</a:t>
            </a:r>
            <a:endParaRPr lang="en-US" sz="2400" dirty="0" smtClean="0">
              <a:solidFill>
                <a:schemeClr val="accent6"/>
              </a:solidFill>
            </a:endParaRPr>
          </a:p>
          <a:p>
            <a:r>
              <a:rPr lang="en-US" sz="2400" dirty="0" smtClean="0">
                <a:solidFill>
                  <a:schemeClr val="accent6"/>
                </a:solidFill>
              </a:rPr>
              <a:t>  </a:t>
            </a:r>
            <a:r>
              <a:rPr lang="en-US" sz="2400" dirty="0" err="1" smtClean="0">
                <a:solidFill>
                  <a:schemeClr val="accent6"/>
                </a:solidFill>
              </a:rPr>
              <a:t>echo"Hello</a:t>
            </a:r>
            <a:r>
              <a:rPr lang="en-US" sz="2400" dirty="0" smtClean="0">
                <a:solidFill>
                  <a:schemeClr val="accent6"/>
                </a:solidFill>
              </a:rPr>
              <a:t> There &lt;p&gt;";</a:t>
            </a:r>
          </a:p>
          <a:p>
            <a:r>
              <a:rPr lang="en-US" sz="2400" dirty="0" smtClean="0">
                <a:solidFill>
                  <a:schemeClr val="accent6"/>
                </a:solidFill>
              </a:rPr>
              <a:t> ?&gt;</a:t>
            </a:r>
          </a:p>
          <a:p>
            <a:r>
              <a:rPr lang="en-US" sz="2400" dirty="0" smtClean="0">
                <a:solidFill>
                  <a:schemeClr val="accent6"/>
                </a:solidFill>
              </a:rPr>
              <a:t>&lt;/body&gt;</a:t>
            </a:r>
          </a:p>
          <a:p>
            <a:r>
              <a:rPr lang="en-US" sz="2400" dirty="0" smtClean="0">
                <a:solidFill>
                  <a:schemeClr val="accent6"/>
                </a:solidFill>
              </a:rPr>
              <a:t>&lt;/html&gt;</a:t>
            </a:r>
            <a:endParaRPr lang="en-US" sz="2400" dirty="0">
              <a:solidFill>
                <a:schemeClr val="accent6"/>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rPr>
              <a:t>Arithmetic Operations</a:t>
            </a:r>
          </a:p>
        </p:txBody>
      </p:sp>
      <p:sp>
        <p:nvSpPr>
          <p:cNvPr id="13315" name="Rectangle 3"/>
          <p:cNvSpPr>
            <a:spLocks noGrp="1" noChangeArrowheads="1"/>
          </p:cNvSpPr>
          <p:nvPr>
            <p:ph idx="1"/>
          </p:nvPr>
        </p:nvSpPr>
        <p:spPr>
          <a:xfrm>
            <a:off x="457200" y="3962400"/>
            <a:ext cx="8229600" cy="2168525"/>
          </a:xfrm>
        </p:spPr>
        <p:txBody>
          <a:bodyPr/>
          <a:lstStyle/>
          <a:p>
            <a:pPr eaLnBrk="1" hangingPunct="1">
              <a:lnSpc>
                <a:spcPct val="90000"/>
              </a:lnSpc>
            </a:pPr>
            <a:r>
              <a:rPr lang="en-US" dirty="0" smtClean="0"/>
              <a:t>$a - $b 	// subtraction</a:t>
            </a:r>
          </a:p>
          <a:p>
            <a:pPr eaLnBrk="1" hangingPunct="1">
              <a:lnSpc>
                <a:spcPct val="90000"/>
              </a:lnSpc>
            </a:pPr>
            <a:r>
              <a:rPr lang="en-US" dirty="0" smtClean="0"/>
              <a:t>$a * $b	// multiplication</a:t>
            </a:r>
          </a:p>
          <a:p>
            <a:pPr eaLnBrk="1" hangingPunct="1">
              <a:lnSpc>
                <a:spcPct val="90000"/>
              </a:lnSpc>
            </a:pPr>
            <a:r>
              <a:rPr lang="en-US" dirty="0" smtClean="0"/>
              <a:t>$a / $b	// division</a:t>
            </a:r>
          </a:p>
          <a:p>
            <a:pPr eaLnBrk="1" hangingPunct="1">
              <a:lnSpc>
                <a:spcPct val="90000"/>
              </a:lnSpc>
            </a:pPr>
            <a:r>
              <a:rPr lang="en-US" dirty="0" smtClean="0"/>
              <a:t>$a += 5	// $a = $a+5 Also works for *= and /=</a:t>
            </a:r>
          </a:p>
        </p:txBody>
      </p:sp>
      <p:sp>
        <p:nvSpPr>
          <p:cNvPr id="13316" name="Text Box 4"/>
          <p:cNvSpPr txBox="1">
            <a:spLocks noChangeArrowheads="1"/>
          </p:cNvSpPr>
          <p:nvPr/>
        </p:nvSpPr>
        <p:spPr bwMode="auto">
          <a:xfrm>
            <a:off x="1524000" y="1368425"/>
            <a:ext cx="5975350" cy="2289175"/>
          </a:xfrm>
          <a:prstGeom prst="rect">
            <a:avLst/>
          </a:prstGeom>
          <a:solidFill>
            <a:schemeClr val="folHlink"/>
          </a:solidFill>
          <a:ln w="9525">
            <a:noFill/>
            <a:miter lim="800000"/>
            <a:headEnd/>
            <a:tailEnd/>
          </a:ln>
        </p:spPr>
        <p:txBody>
          <a:bodyPr>
            <a:spAutoFit/>
          </a:bodyPr>
          <a:lstStyle/>
          <a:p>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	$a=15;</a:t>
            </a:r>
          </a:p>
          <a:p>
            <a:r>
              <a:rPr lang="en-US" altLang="zh-CN" b="1" i="1" dirty="0">
                <a:latin typeface="Courier New" pitchFamily="49" charset="0"/>
                <a:ea typeface="宋体" pitchFamily="2" charset="-122"/>
              </a:rPr>
              <a:t>	$b=30;</a:t>
            </a:r>
          </a:p>
          <a:p>
            <a:r>
              <a:rPr lang="en-US" altLang="zh-CN" b="1" i="1" dirty="0">
                <a:latin typeface="Courier New" pitchFamily="49" charset="0"/>
                <a:ea typeface="宋体" pitchFamily="2" charset="-122"/>
              </a:rPr>
              <a:t>	$total=$a+$b;</a:t>
            </a:r>
          </a:p>
          <a:p>
            <a:r>
              <a:rPr lang="en-US" altLang="zh-CN" b="1" i="1" dirty="0">
                <a:latin typeface="Courier New" pitchFamily="49" charset="0"/>
                <a:ea typeface="宋体" pitchFamily="2" charset="-122"/>
              </a:rPr>
              <a:t>	Print $total;</a:t>
            </a:r>
          </a:p>
          <a:p>
            <a:r>
              <a:rPr lang="en-US" altLang="zh-CN" b="1" i="1" dirty="0">
                <a:latin typeface="Courier New" pitchFamily="49" charset="0"/>
                <a:ea typeface="宋体" pitchFamily="2" charset="-122"/>
              </a:rPr>
              <a:t>	Print “&lt;p&gt;&lt;h1&gt;$total&lt;/h1&gt;”;</a:t>
            </a:r>
          </a:p>
          <a:p>
            <a:r>
              <a:rPr lang="en-US" altLang="zh-CN" b="1" i="1" dirty="0">
                <a:latin typeface="Courier New" pitchFamily="49" charset="0"/>
                <a:ea typeface="宋体" pitchFamily="2" charset="-122"/>
              </a:rPr>
              <a:t>	// total is 45</a:t>
            </a:r>
          </a:p>
          <a:p>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rPr>
              <a:t>Concatenation</a:t>
            </a:r>
          </a:p>
        </p:txBody>
      </p:sp>
      <p:sp>
        <p:nvSpPr>
          <p:cNvPr id="14339" name="Rectangle 3"/>
          <p:cNvSpPr>
            <a:spLocks noGrp="1" noChangeArrowheads="1"/>
          </p:cNvSpPr>
          <p:nvPr>
            <p:ph idx="1"/>
          </p:nvPr>
        </p:nvSpPr>
        <p:spPr/>
        <p:txBody>
          <a:bodyPr/>
          <a:lstStyle/>
          <a:p>
            <a:pPr eaLnBrk="1" hangingPunct="1"/>
            <a:r>
              <a:rPr lang="en-US" dirty="0" smtClean="0"/>
              <a:t>Use a period to join strings into one.</a:t>
            </a:r>
          </a:p>
        </p:txBody>
      </p:sp>
      <p:sp>
        <p:nvSpPr>
          <p:cNvPr id="14340" name="Text Box 4"/>
          <p:cNvSpPr txBox="1">
            <a:spLocks noChangeArrowheads="1"/>
          </p:cNvSpPr>
          <p:nvPr/>
        </p:nvSpPr>
        <p:spPr bwMode="auto">
          <a:xfrm>
            <a:off x="1447800" y="2438400"/>
            <a:ext cx="6096000" cy="1739900"/>
          </a:xfrm>
          <a:prstGeom prst="rect">
            <a:avLst/>
          </a:prstGeom>
          <a:solidFill>
            <a:schemeClr val="folHlink"/>
          </a:solidFill>
          <a:ln w="9525">
            <a:noFill/>
            <a:miter lim="800000"/>
            <a:headEnd/>
            <a:tailEnd/>
          </a:ln>
        </p:spPr>
        <p:txBody>
          <a:bodyPr wrap="square">
            <a:spAutoFit/>
          </a:bodyPr>
          <a:lstStyle/>
          <a:p>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$string1=“Hello”;</a:t>
            </a:r>
          </a:p>
          <a:p>
            <a:r>
              <a:rPr lang="en-US" altLang="zh-CN" b="1" i="1" dirty="0">
                <a:latin typeface="Courier New" pitchFamily="49" charset="0"/>
                <a:ea typeface="宋体" pitchFamily="2" charset="-122"/>
              </a:rPr>
              <a:t>$string2=“PHP”;</a:t>
            </a:r>
          </a:p>
          <a:p>
            <a:r>
              <a:rPr lang="en-US" altLang="zh-CN" b="1" i="1" dirty="0">
                <a:latin typeface="Courier New" pitchFamily="49" charset="0"/>
                <a:ea typeface="宋体" pitchFamily="2" charset="-122"/>
              </a:rPr>
              <a:t>$string3=$string1 . “ ” . $string2;</a:t>
            </a:r>
          </a:p>
          <a:p>
            <a:r>
              <a:rPr lang="en-US" altLang="zh-CN" b="1" i="1" dirty="0">
                <a:latin typeface="Courier New" pitchFamily="49" charset="0"/>
                <a:ea typeface="宋体" pitchFamily="2" charset="-122"/>
              </a:rPr>
              <a:t>Print $string3;</a:t>
            </a:r>
          </a:p>
          <a:p>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
        <p:nvSpPr>
          <p:cNvPr id="14341" name="Text Box 5"/>
          <p:cNvSpPr txBox="1">
            <a:spLocks noChangeArrowheads="1"/>
          </p:cNvSpPr>
          <p:nvPr/>
        </p:nvSpPr>
        <p:spPr bwMode="auto">
          <a:xfrm>
            <a:off x="1447800" y="4648200"/>
            <a:ext cx="4953000" cy="396875"/>
          </a:xfrm>
          <a:prstGeom prst="rect">
            <a:avLst/>
          </a:prstGeom>
          <a:solidFill>
            <a:schemeClr val="folHlink"/>
          </a:solidFill>
          <a:ln w="9525">
            <a:noFill/>
            <a:miter lim="800000"/>
            <a:headEnd/>
            <a:tailEnd/>
          </a:ln>
        </p:spPr>
        <p:txBody>
          <a:bodyPr>
            <a:spAutoFit/>
          </a:bodyPr>
          <a:lstStyle/>
          <a:p>
            <a:r>
              <a:rPr lang="en-US" altLang="zh-CN" sz="2000" b="1">
                <a:latin typeface="Courier New" pitchFamily="49" charset="0"/>
                <a:ea typeface="宋体" pitchFamily="2" charset="-122"/>
              </a:rPr>
              <a:t>Hello PHP</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rPr>
              <a:t>Escaping the Character</a:t>
            </a:r>
          </a:p>
        </p:txBody>
      </p:sp>
      <p:sp>
        <p:nvSpPr>
          <p:cNvPr id="15363" name="Rectangle 3"/>
          <p:cNvSpPr>
            <a:spLocks noGrp="1" noChangeArrowheads="1"/>
          </p:cNvSpPr>
          <p:nvPr>
            <p:ph idx="1"/>
          </p:nvPr>
        </p:nvSpPr>
        <p:spPr/>
        <p:txBody>
          <a:bodyPr/>
          <a:lstStyle/>
          <a:p>
            <a:pPr eaLnBrk="1" hangingPunct="1"/>
            <a:r>
              <a:rPr lang="en-US" dirty="0" smtClean="0"/>
              <a:t>If the string has a set of double quotation marks that must remain visible, use the \ [backslash] before the quotation marks to ignore and display them.</a:t>
            </a:r>
          </a:p>
        </p:txBody>
      </p:sp>
      <p:sp>
        <p:nvSpPr>
          <p:cNvPr id="15364" name="Text Box 4"/>
          <p:cNvSpPr txBox="1">
            <a:spLocks noChangeArrowheads="1"/>
          </p:cNvSpPr>
          <p:nvPr/>
        </p:nvSpPr>
        <p:spPr bwMode="auto">
          <a:xfrm>
            <a:off x="1219200" y="3810000"/>
            <a:ext cx="4953000" cy="1190625"/>
          </a:xfrm>
          <a:prstGeom prst="rect">
            <a:avLst/>
          </a:prstGeom>
          <a:solidFill>
            <a:schemeClr val="folHlink"/>
          </a:solidFill>
          <a:ln w="9525">
            <a:noFill/>
            <a:miter lim="800000"/>
            <a:headEnd/>
            <a:tailEnd/>
          </a:ln>
        </p:spPr>
        <p:txBody>
          <a:bodyPr>
            <a:spAutoFit/>
          </a:bodyPr>
          <a:lstStyle/>
          <a:p>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$heading=“\”Computer Science\””;</a:t>
            </a:r>
          </a:p>
          <a:p>
            <a:r>
              <a:rPr lang="en-US" altLang="zh-CN" b="1" i="1" dirty="0">
                <a:latin typeface="Courier New" pitchFamily="49" charset="0"/>
                <a:ea typeface="宋体" pitchFamily="2" charset="-122"/>
              </a:rPr>
              <a:t>Print $heading;</a:t>
            </a:r>
          </a:p>
          <a:p>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
        <p:nvSpPr>
          <p:cNvPr id="15365" name="Text Box 5"/>
          <p:cNvSpPr txBox="1">
            <a:spLocks noChangeArrowheads="1"/>
          </p:cNvSpPr>
          <p:nvPr/>
        </p:nvSpPr>
        <p:spPr bwMode="auto">
          <a:xfrm>
            <a:off x="1219200" y="5257800"/>
            <a:ext cx="4953000" cy="396875"/>
          </a:xfrm>
          <a:prstGeom prst="rect">
            <a:avLst/>
          </a:prstGeom>
          <a:solidFill>
            <a:schemeClr val="folHlink"/>
          </a:solidFill>
          <a:ln w="9525">
            <a:noFill/>
            <a:miter lim="800000"/>
            <a:headEnd/>
            <a:tailEnd/>
          </a:ln>
        </p:spPr>
        <p:txBody>
          <a:bodyPr>
            <a:spAutoFit/>
          </a:bodyPr>
          <a:lstStyle/>
          <a:p>
            <a:r>
              <a:rPr lang="en-US" altLang="zh-CN" sz="2000" b="1">
                <a:latin typeface="Courier New" pitchFamily="49" charset="0"/>
                <a:ea typeface="宋体" pitchFamily="2" charset="-122"/>
              </a:rPr>
              <a:t>“Computer Science”</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a:t>
            </a:r>
            <a:r>
              <a:rPr lang="en-US" dirty="0" err="1" smtClean="0"/>
              <a:t>cecream.php</a:t>
            </a:r>
            <a:endParaRPr lang="en-US" dirty="0"/>
          </a:p>
        </p:txBody>
      </p:sp>
      <p:pic>
        <p:nvPicPr>
          <p:cNvPr id="4" name="Picture 3" descr="Screen shot 2013-02-05 at 09.36.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7400"/>
            <a:ext cx="8199425" cy="4648200"/>
          </a:xfrm>
          <a:prstGeom prst="rect">
            <a:avLst/>
          </a:prstGeom>
        </p:spPr>
      </p:pic>
    </p:spTree>
    <p:extLst>
      <p:ext uri="{BB962C8B-B14F-4D97-AF65-F5344CB8AC3E}">
        <p14:creationId xmlns:p14="http://schemas.microsoft.com/office/powerpoint/2010/main" val="136956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a:t>
            </a:r>
            <a:r>
              <a:rPr lang="en-US" dirty="0" err="1" smtClean="0"/>
              <a:t>ces.php</a:t>
            </a:r>
            <a:endParaRPr lang="en-US" dirty="0"/>
          </a:p>
        </p:txBody>
      </p:sp>
      <p:pic>
        <p:nvPicPr>
          <p:cNvPr id="4" name="Picture 3" descr="Screen shot 2013-02-05 at 09.3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057400"/>
            <a:ext cx="7696200" cy="3886200"/>
          </a:xfrm>
          <a:prstGeom prst="rect">
            <a:avLst/>
          </a:prstGeom>
        </p:spPr>
      </p:pic>
    </p:spTree>
    <p:extLst>
      <p:ext uri="{BB962C8B-B14F-4D97-AF65-F5344CB8AC3E}">
        <p14:creationId xmlns:p14="http://schemas.microsoft.com/office/powerpoint/2010/main" val="420034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228600" y="152400"/>
            <a:ext cx="8153400" cy="609600"/>
          </a:xfrm>
          <a:prstGeom prst="rect">
            <a:avLst/>
          </a:prstGeom>
          <a:noFill/>
          <a:ln w="9525">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PHP Control Structures</a:t>
            </a:r>
          </a:p>
        </p:txBody>
      </p:sp>
      <p:sp>
        <p:nvSpPr>
          <p:cNvPr id="16387" name="Rectangle 3"/>
          <p:cNvSpPr>
            <a:spLocks noChangeArrowheads="1"/>
          </p:cNvSpPr>
          <p:nvPr/>
        </p:nvSpPr>
        <p:spPr bwMode="auto">
          <a:xfrm>
            <a:off x="304800" y="1055688"/>
            <a:ext cx="8610600" cy="2462212"/>
          </a:xfrm>
          <a:prstGeom prst="rect">
            <a:avLst/>
          </a:prstGeom>
          <a:noFill/>
          <a:ln w="9525">
            <a:noFill/>
            <a:miter lim="800000"/>
            <a:headEnd/>
            <a:tailEnd/>
          </a:ln>
        </p:spPr>
        <p:txBody>
          <a:bodyPr>
            <a:spAutoFit/>
          </a:bodyPr>
          <a:lstStyle/>
          <a:p>
            <a:pPr eaLnBrk="0" hangingPunct="0">
              <a:buFont typeface="Wingdings" pitchFamily="2" charset="2"/>
              <a:buChar char="§"/>
            </a:pPr>
            <a:r>
              <a:rPr lang="en-US" altLang="zh-CN" sz="2200" dirty="0">
                <a:latin typeface="Tahoma" pitchFamily="34" charset="0"/>
                <a:ea typeface="宋体" pitchFamily="2" charset="-122"/>
              </a:rPr>
              <a:t>  Control Structures: Are the structures within a language that allow us to control the flow of execution through a program or script.</a:t>
            </a:r>
          </a:p>
          <a:p>
            <a:pPr eaLnBrk="0" hangingPunct="0">
              <a:buFont typeface="Wingdings" pitchFamily="2" charset="2"/>
              <a:buChar char="§"/>
            </a:pPr>
            <a:r>
              <a:rPr lang="en-US" altLang="zh-CN" sz="2200" dirty="0">
                <a:latin typeface="Tahoma" pitchFamily="34" charset="0"/>
                <a:ea typeface="宋体" pitchFamily="2" charset="-122"/>
              </a:rPr>
              <a:t>  Grouped into conditional (branching) structures (e.g. if/else) and repetition structures (e.g. while loops).</a:t>
            </a:r>
          </a:p>
          <a:p>
            <a:pPr eaLnBrk="0" hangingPunct="0">
              <a:buFont typeface="Wingdings" pitchFamily="2" charset="2"/>
              <a:buChar char="§"/>
            </a:pPr>
            <a:r>
              <a:rPr lang="en-US" altLang="zh-CN" sz="2200" dirty="0">
                <a:latin typeface="Tahoma" pitchFamily="34" charset="0"/>
                <a:ea typeface="宋体" pitchFamily="2" charset="-122"/>
              </a:rPr>
              <a:t>  Example if/else if/else statement:</a:t>
            </a:r>
          </a:p>
          <a:p>
            <a:pPr eaLnBrk="0" hangingPunct="0">
              <a:buFont typeface="Wingdings" pitchFamily="2" charset="2"/>
              <a:buChar char="§"/>
            </a:pPr>
            <a:endParaRPr lang="en-US" altLang="zh-CN" sz="2200" dirty="0" smtClean="0">
              <a:solidFill>
                <a:schemeClr val="accent2"/>
              </a:solidFill>
              <a:latin typeface="Tahoma" pitchFamily="34" charset="0"/>
              <a:ea typeface="宋体" pitchFamily="2" charset="-122"/>
            </a:endParaRPr>
          </a:p>
        </p:txBody>
      </p:sp>
      <p:sp>
        <p:nvSpPr>
          <p:cNvPr id="6" name="Text Box 5"/>
          <p:cNvSpPr txBox="1">
            <a:spLocks noChangeArrowheads="1"/>
          </p:cNvSpPr>
          <p:nvPr/>
        </p:nvSpPr>
        <p:spPr bwMode="auto">
          <a:xfrm>
            <a:off x="1066800" y="3276600"/>
            <a:ext cx="5791200" cy="3252171"/>
          </a:xfrm>
          <a:prstGeom prst="rect">
            <a:avLst/>
          </a:prstGeom>
          <a:solidFill>
            <a:schemeClr val="folHlink"/>
          </a:solidFill>
          <a:ln w="9525">
            <a:noFill/>
            <a:miter lim="800000"/>
            <a:headEnd/>
            <a:tailEnd/>
          </a:ln>
        </p:spPr>
        <p:txBody>
          <a:bodyPr>
            <a:spAutoFit/>
          </a:bodyPr>
          <a:lstStyle/>
          <a:p>
            <a:pPr lvl="2" eaLnBrk="0" hangingPunct="0"/>
            <a:r>
              <a:rPr lang="en-US" altLang="zh-CN" sz="2200" baseline="-25000" dirty="0">
                <a:solidFill>
                  <a:schemeClr val="accent2"/>
                </a:solidFill>
                <a:latin typeface="Tahoma" pitchFamily="34" charset="0"/>
                <a:ea typeface="宋体" pitchFamily="2" charset="-122"/>
              </a:rPr>
              <a:t>&lt;?</a:t>
            </a:r>
            <a:r>
              <a:rPr lang="en-US" altLang="zh-CN" sz="2200" baseline="-25000" dirty="0" err="1">
                <a:solidFill>
                  <a:schemeClr val="accent2"/>
                </a:solidFill>
                <a:latin typeface="Tahoma" pitchFamily="34" charset="0"/>
                <a:ea typeface="宋体" pitchFamily="2" charset="-122"/>
              </a:rPr>
              <a:t>php</a:t>
            </a:r>
            <a:endParaRPr lang="en-US" altLang="zh-CN" sz="2200" baseline="-25000" dirty="0">
              <a:solidFill>
                <a:schemeClr val="accent2"/>
              </a:solidFill>
              <a:latin typeface="Tahoma" pitchFamily="34" charset="0"/>
              <a:ea typeface="宋体" pitchFamily="2" charset="-122"/>
            </a:endParaRPr>
          </a:p>
          <a:p>
            <a:pPr lvl="2" eaLnBrk="0" hangingPunct="0"/>
            <a:r>
              <a:rPr lang="en-US" altLang="zh-CN" sz="2200" baseline="-25000" dirty="0">
                <a:solidFill>
                  <a:schemeClr val="accent2"/>
                </a:solidFill>
                <a:latin typeface="Tahoma" pitchFamily="34" charset="0"/>
                <a:ea typeface="宋体" pitchFamily="2" charset="-122"/>
              </a:rPr>
              <a:t>$foo =4;</a:t>
            </a:r>
          </a:p>
          <a:p>
            <a:pPr lvl="2" eaLnBrk="0" hangingPunct="0"/>
            <a:endParaRPr lang="en-US" altLang="zh-CN" sz="2200" baseline="-25000" dirty="0">
              <a:solidFill>
                <a:schemeClr val="accent2"/>
              </a:solidFill>
              <a:latin typeface="Tahoma" pitchFamily="34" charset="0"/>
              <a:ea typeface="宋体" pitchFamily="2" charset="-122"/>
            </a:endParaRPr>
          </a:p>
          <a:p>
            <a:pPr lvl="2" eaLnBrk="0" hangingPunct="0"/>
            <a:r>
              <a:rPr lang="en-US" altLang="zh-CN" sz="2200" baseline="-25000" dirty="0">
                <a:solidFill>
                  <a:schemeClr val="accent2"/>
                </a:solidFill>
                <a:latin typeface="Tahoma" pitchFamily="34" charset="0"/>
                <a:ea typeface="宋体" pitchFamily="2" charset="-122"/>
              </a:rPr>
              <a:t>if ($foo == 0) {</a:t>
            </a:r>
          </a:p>
          <a:p>
            <a:pPr lvl="2" eaLnBrk="0" hangingPunct="0"/>
            <a:r>
              <a:rPr lang="en-US" altLang="zh-CN" sz="2200" baseline="-25000" dirty="0">
                <a:solidFill>
                  <a:schemeClr val="accent2"/>
                </a:solidFill>
                <a:latin typeface="Tahoma" pitchFamily="34" charset="0"/>
                <a:ea typeface="宋体" pitchFamily="2" charset="-122"/>
              </a:rPr>
              <a:t>	echo 'The variable foo is equal to 0';</a:t>
            </a:r>
          </a:p>
          <a:p>
            <a:pPr lvl="2" eaLnBrk="0" hangingPunct="0"/>
            <a:r>
              <a:rPr lang="en-US" altLang="zh-CN" sz="2200" baseline="-25000" dirty="0">
                <a:solidFill>
                  <a:schemeClr val="accent2"/>
                </a:solidFill>
                <a:latin typeface="Tahoma" pitchFamily="34" charset="0"/>
                <a:ea typeface="宋体" pitchFamily="2" charset="-122"/>
              </a:rPr>
              <a:t>}</a:t>
            </a:r>
          </a:p>
          <a:p>
            <a:pPr lvl="2" eaLnBrk="0" hangingPunct="0"/>
            <a:r>
              <a:rPr lang="en-US" altLang="zh-CN" sz="2200" baseline="-25000" dirty="0">
                <a:solidFill>
                  <a:schemeClr val="accent2"/>
                </a:solidFill>
                <a:latin typeface="Tahoma" pitchFamily="34" charset="0"/>
                <a:ea typeface="宋体" pitchFamily="2" charset="-122"/>
              </a:rPr>
              <a:t>else if (($foo &gt; 0) &amp;&amp; ($foo &lt;= 5)) {</a:t>
            </a:r>
          </a:p>
          <a:p>
            <a:pPr lvl="2" eaLnBrk="0" hangingPunct="0"/>
            <a:r>
              <a:rPr lang="en-US" altLang="zh-CN" sz="2200" baseline="-25000" dirty="0">
                <a:solidFill>
                  <a:schemeClr val="accent2"/>
                </a:solidFill>
                <a:latin typeface="Tahoma" pitchFamily="34" charset="0"/>
                <a:ea typeface="宋体" pitchFamily="2" charset="-122"/>
              </a:rPr>
              <a:t>	 echo 'The variable foo is between 1 and 5';</a:t>
            </a:r>
          </a:p>
          <a:p>
            <a:pPr lvl="2" eaLnBrk="0" hangingPunct="0"/>
            <a:r>
              <a:rPr lang="en-US" altLang="zh-CN" sz="2200" baseline="-25000" dirty="0">
                <a:solidFill>
                  <a:schemeClr val="accent2"/>
                </a:solidFill>
                <a:latin typeface="Tahoma" pitchFamily="34" charset="0"/>
                <a:ea typeface="宋体" pitchFamily="2" charset="-122"/>
              </a:rPr>
              <a:t>}</a:t>
            </a:r>
          </a:p>
          <a:p>
            <a:pPr lvl="2" eaLnBrk="0" hangingPunct="0"/>
            <a:r>
              <a:rPr lang="en-US" altLang="zh-CN" sz="2200" baseline="-25000" dirty="0">
                <a:solidFill>
                  <a:schemeClr val="accent2"/>
                </a:solidFill>
                <a:latin typeface="Tahoma" pitchFamily="34" charset="0"/>
                <a:ea typeface="宋体" pitchFamily="2" charset="-122"/>
              </a:rPr>
              <a:t>else {</a:t>
            </a:r>
          </a:p>
          <a:p>
            <a:pPr lvl="2" eaLnBrk="0" hangingPunct="0"/>
            <a:r>
              <a:rPr lang="en-US" altLang="zh-CN" sz="2200" baseline="-25000" dirty="0">
                <a:solidFill>
                  <a:schemeClr val="accent2"/>
                </a:solidFill>
                <a:latin typeface="Tahoma" pitchFamily="34" charset="0"/>
                <a:ea typeface="宋体" pitchFamily="2" charset="-122"/>
              </a:rPr>
              <a:t>	 echo 'The variable foo is equal to '.$foo;</a:t>
            </a:r>
          </a:p>
          <a:p>
            <a:pPr lvl="2" eaLnBrk="0" hangingPunct="0"/>
            <a:r>
              <a:rPr lang="en-US" altLang="zh-CN" sz="2200" baseline="-25000" dirty="0">
                <a:solidFill>
                  <a:schemeClr val="accent2"/>
                </a:solidFill>
                <a:latin typeface="Tahoma" pitchFamily="34" charset="0"/>
                <a:ea typeface="宋体" pitchFamily="2" charset="-122"/>
              </a:rPr>
              <a:t>}</a:t>
            </a:r>
          </a:p>
          <a:p>
            <a:pPr lvl="2" eaLnBrk="0" hangingPunct="0"/>
            <a:endParaRPr lang="en-US" altLang="zh-CN" sz="2200" baseline="-25000" dirty="0">
              <a:solidFill>
                <a:schemeClr val="accent2"/>
              </a:solidFill>
              <a:latin typeface="Tahoma" pitchFamily="34" charset="0"/>
              <a:ea typeface="宋体" pitchFamily="2" charset="-122"/>
            </a:endParaRPr>
          </a:p>
          <a:p>
            <a:pPr lvl="2" eaLnBrk="0" hangingPunct="0"/>
            <a:r>
              <a:rPr lang="en-US" altLang="zh-CN" sz="2200" baseline="-25000" dirty="0">
                <a:solidFill>
                  <a:schemeClr val="accent2"/>
                </a:solidFill>
                <a:latin typeface="Tahoma" pitchFamily="34" charset="0"/>
                <a:ea typeface="宋体" pitchFamily="2" charset="-122"/>
              </a:rPr>
              <a:t>?&gt;</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C0C0C0"/>
                  </a:outerShdw>
                </a:effectLst>
              </a:rPr>
              <a:t>What We’ll Cover</a:t>
            </a:r>
          </a:p>
        </p:txBody>
      </p:sp>
      <p:sp>
        <p:nvSpPr>
          <p:cNvPr id="4099" name="Rectangle 3"/>
          <p:cNvSpPr>
            <a:spLocks noGrp="1" noChangeArrowheads="1"/>
          </p:cNvSpPr>
          <p:nvPr>
            <p:ph idx="1"/>
          </p:nvPr>
        </p:nvSpPr>
        <p:spPr/>
        <p:txBody>
          <a:bodyPr/>
          <a:lstStyle/>
          <a:p>
            <a:pPr eaLnBrk="1" hangingPunct="1"/>
            <a:r>
              <a:rPr lang="en-US" dirty="0" smtClean="0"/>
              <a:t>Introduction to PHP</a:t>
            </a:r>
          </a:p>
          <a:p>
            <a:pPr eaLnBrk="1" hangingPunct="1"/>
            <a:r>
              <a:rPr lang="en-US" dirty="0" smtClean="0"/>
              <a:t>Explain example code</a:t>
            </a:r>
          </a:p>
          <a:p>
            <a:pPr eaLnBrk="1" hangingPunct="1"/>
            <a:r>
              <a:rPr lang="en-US" dirty="0" smtClean="0"/>
              <a:t>Introduction to Database</a:t>
            </a:r>
          </a:p>
          <a:p>
            <a:pPr eaLnBrk="1" hangingPunct="1"/>
            <a:r>
              <a:rPr lang="en-US" dirty="0" smtClean="0"/>
              <a:t>Using PHP/</a:t>
            </a:r>
            <a:r>
              <a:rPr lang="en-US" dirty="0" err="1" smtClean="0"/>
              <a:t>MySQL</a:t>
            </a:r>
            <a:r>
              <a:rPr lang="en-US" dirty="0" smtClean="0"/>
              <a:t> for database access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rPr>
              <a:t>If ... Else...</a:t>
            </a:r>
          </a:p>
        </p:txBody>
      </p:sp>
      <p:sp>
        <p:nvSpPr>
          <p:cNvPr id="17411" name="Rectangle 3"/>
          <p:cNvSpPr>
            <a:spLocks noGrp="1" noChangeArrowheads="1"/>
          </p:cNvSpPr>
          <p:nvPr>
            <p:ph idx="1"/>
          </p:nvPr>
        </p:nvSpPr>
        <p:spPr/>
        <p:txBody>
          <a:bodyPr>
            <a:normAutofit lnSpcReduction="10000"/>
          </a:bodyPr>
          <a:lstStyle/>
          <a:p>
            <a:pPr eaLnBrk="1" hangingPunct="1"/>
            <a:r>
              <a:rPr lang="en-US" dirty="0" smtClean="0"/>
              <a:t>If (condition)</a:t>
            </a:r>
          </a:p>
          <a:p>
            <a:pPr eaLnBrk="1" hangingPunct="1">
              <a:buFont typeface="Wingdings" pitchFamily="2" charset="2"/>
              <a:buNone/>
            </a:pPr>
            <a:r>
              <a:rPr lang="en-US" dirty="0" smtClean="0"/>
              <a:t>	{</a:t>
            </a:r>
          </a:p>
          <a:p>
            <a:pPr eaLnBrk="1" hangingPunct="1">
              <a:buFont typeface="Wingdings" pitchFamily="2" charset="2"/>
              <a:buNone/>
            </a:pPr>
            <a:r>
              <a:rPr lang="en-US" dirty="0" smtClean="0"/>
              <a:t>		Statements;</a:t>
            </a:r>
          </a:p>
          <a:p>
            <a:pPr eaLnBrk="1" hangingPunct="1">
              <a:buFont typeface="Wingdings" pitchFamily="2" charset="2"/>
              <a:buNone/>
            </a:pPr>
            <a:r>
              <a:rPr lang="en-US" dirty="0" smtClean="0"/>
              <a:t>	}</a:t>
            </a:r>
          </a:p>
          <a:p>
            <a:pPr eaLnBrk="1" hangingPunct="1">
              <a:buFont typeface="Wingdings" pitchFamily="2" charset="2"/>
              <a:buNone/>
            </a:pPr>
            <a:r>
              <a:rPr lang="en-US" dirty="0" smtClean="0"/>
              <a:t>	Else</a:t>
            </a:r>
          </a:p>
          <a:p>
            <a:pPr eaLnBrk="1" hangingPunct="1">
              <a:buFont typeface="Wingdings" pitchFamily="2" charset="2"/>
              <a:buNone/>
            </a:pPr>
            <a:r>
              <a:rPr lang="en-US" dirty="0" smtClean="0"/>
              <a:t>	{</a:t>
            </a:r>
          </a:p>
          <a:p>
            <a:pPr eaLnBrk="1" hangingPunct="1">
              <a:buFont typeface="Wingdings" pitchFamily="2" charset="2"/>
              <a:buNone/>
            </a:pPr>
            <a:r>
              <a:rPr lang="en-US" dirty="0" smtClean="0"/>
              <a:t>		Statement;</a:t>
            </a:r>
          </a:p>
          <a:p>
            <a:pPr eaLnBrk="1" hangingPunct="1">
              <a:buFont typeface="Wingdings" pitchFamily="2" charset="2"/>
              <a:buNone/>
            </a:pPr>
            <a:r>
              <a:rPr lang="en-US" dirty="0" smtClean="0"/>
              <a:t>	}</a:t>
            </a:r>
          </a:p>
        </p:txBody>
      </p:sp>
      <p:sp>
        <p:nvSpPr>
          <p:cNvPr id="17412" name="Text Box 4"/>
          <p:cNvSpPr txBox="1">
            <a:spLocks noChangeArrowheads="1"/>
          </p:cNvSpPr>
          <p:nvPr/>
        </p:nvSpPr>
        <p:spPr bwMode="auto">
          <a:xfrm>
            <a:off x="3733800" y="1905000"/>
            <a:ext cx="4953000" cy="3416320"/>
          </a:xfrm>
          <a:prstGeom prst="rect">
            <a:avLst/>
          </a:prstGeom>
          <a:solidFill>
            <a:schemeClr val="folHlink"/>
          </a:solidFill>
          <a:ln w="9525">
            <a:noFill/>
            <a:miter lim="800000"/>
            <a:headEnd/>
            <a:tailEnd/>
          </a:ln>
        </p:spPr>
        <p:txBody>
          <a:bodyPr>
            <a:spAutoFit/>
          </a:bodyPr>
          <a:lstStyle/>
          <a:p>
            <a:r>
              <a:rPr lang="en-US" altLang="zh-CN" b="1" i="1" dirty="0">
                <a:latin typeface="Courier New" pitchFamily="49" charset="0"/>
                <a:ea typeface="宋体" pitchFamily="2" charset="-122"/>
              </a:rPr>
              <a:t>&lt;?</a:t>
            </a:r>
            <a:r>
              <a:rPr lang="en-US" altLang="zh-CN" b="1" i="1" dirty="0" err="1" smtClean="0">
                <a:latin typeface="Courier New" pitchFamily="49" charset="0"/>
                <a:ea typeface="宋体" pitchFamily="2" charset="-122"/>
              </a:rPr>
              <a:t>php</a:t>
            </a:r>
            <a:endParaRPr lang="en-US" altLang="zh-CN" b="1" i="1" dirty="0" smtClean="0">
              <a:latin typeface="Courier New" pitchFamily="49" charset="0"/>
              <a:ea typeface="宋体" pitchFamily="2" charset="-122"/>
            </a:endParaRPr>
          </a:p>
          <a:p>
            <a:r>
              <a:rPr lang="en-US" altLang="zh-CN" b="1" i="1" dirty="0" smtClean="0">
                <a:latin typeface="Courier New" pitchFamily="49" charset="0"/>
                <a:ea typeface="宋体" pitchFamily="2" charset="-122"/>
              </a:rPr>
              <a:t>$user = “John”</a:t>
            </a:r>
          </a:p>
          <a:p>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If($user==“John”)</a:t>
            </a:r>
          </a:p>
          <a:p>
            <a:r>
              <a:rPr lang="en-US" altLang="zh-CN" b="1" i="1" dirty="0">
                <a:latin typeface="Courier New" pitchFamily="49" charset="0"/>
                <a:ea typeface="宋体" pitchFamily="2" charset="-122"/>
              </a:rPr>
              <a:t>{</a:t>
            </a:r>
          </a:p>
          <a:p>
            <a:r>
              <a:rPr lang="en-US" altLang="zh-CN" b="1" i="1" dirty="0">
                <a:latin typeface="Courier New" pitchFamily="49" charset="0"/>
                <a:ea typeface="宋体" pitchFamily="2" charset="-122"/>
              </a:rPr>
              <a:t>	Print “Hello John.”;</a:t>
            </a:r>
          </a:p>
          <a:p>
            <a:r>
              <a:rPr lang="en-US" altLang="zh-CN" b="1" i="1" dirty="0">
                <a:latin typeface="Courier New" pitchFamily="49" charset="0"/>
                <a:ea typeface="宋体" pitchFamily="2" charset="-122"/>
              </a:rPr>
              <a:t>}</a:t>
            </a:r>
          </a:p>
          <a:p>
            <a:r>
              <a:rPr lang="en-US" altLang="zh-CN" b="1" i="1" dirty="0">
                <a:latin typeface="Courier New" pitchFamily="49" charset="0"/>
                <a:ea typeface="宋体" pitchFamily="2" charset="-122"/>
              </a:rPr>
              <a:t>Else</a:t>
            </a:r>
          </a:p>
          <a:p>
            <a:r>
              <a:rPr lang="en-US" altLang="zh-CN" b="1" i="1" dirty="0">
                <a:latin typeface="Courier New" pitchFamily="49" charset="0"/>
                <a:ea typeface="宋体" pitchFamily="2" charset="-122"/>
              </a:rPr>
              <a:t>{</a:t>
            </a:r>
          </a:p>
          <a:p>
            <a:r>
              <a:rPr lang="en-US" altLang="zh-CN" b="1" i="1" dirty="0">
                <a:latin typeface="Courier New" pitchFamily="49" charset="0"/>
                <a:ea typeface="宋体" pitchFamily="2" charset="-122"/>
              </a:rPr>
              <a:t>	Print “You are not John.”;</a:t>
            </a:r>
          </a:p>
          <a:p>
            <a:r>
              <a:rPr lang="en-US" altLang="zh-CN" b="1" i="1" dirty="0">
                <a:latin typeface="Courier New" pitchFamily="49" charset="0"/>
                <a:ea typeface="宋体" pitchFamily="2" charset="-122"/>
              </a:rPr>
              <a:t>}</a:t>
            </a:r>
          </a:p>
          <a:p>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
        <p:nvSpPr>
          <p:cNvPr id="17413" name="Text Box 5"/>
          <p:cNvSpPr txBox="1">
            <a:spLocks noChangeArrowheads="1"/>
          </p:cNvSpPr>
          <p:nvPr/>
        </p:nvSpPr>
        <p:spPr bwMode="auto">
          <a:xfrm>
            <a:off x="3505200" y="5334000"/>
            <a:ext cx="4953000" cy="579438"/>
          </a:xfrm>
          <a:prstGeom prst="rect">
            <a:avLst/>
          </a:prstGeom>
          <a:noFill/>
          <a:ln w="9525">
            <a:noFill/>
            <a:miter lim="800000"/>
            <a:headEnd/>
            <a:tailEnd/>
          </a:ln>
        </p:spPr>
        <p:txBody>
          <a:bodyPr>
            <a:spAutoFit/>
          </a:bodyPr>
          <a:lstStyle/>
          <a:p>
            <a:r>
              <a:rPr lang="en-US" altLang="zh-CN" sz="3200" b="1" i="1" dirty="0">
                <a:latin typeface="+mn-lt"/>
                <a:ea typeface="宋体" pitchFamily="2" charset="-122"/>
              </a:rPr>
              <a:t>No THEN in PHP</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C0C0C0"/>
                  </a:outerShdw>
                </a:effectLst>
              </a:rPr>
              <a:t>While Loops</a:t>
            </a:r>
          </a:p>
        </p:txBody>
      </p:sp>
      <p:sp>
        <p:nvSpPr>
          <p:cNvPr id="18435" name="Rectangle 3"/>
          <p:cNvSpPr>
            <a:spLocks noGrp="1" noChangeArrowheads="1"/>
          </p:cNvSpPr>
          <p:nvPr>
            <p:ph idx="1"/>
          </p:nvPr>
        </p:nvSpPr>
        <p:spPr/>
        <p:txBody>
          <a:bodyPr/>
          <a:lstStyle/>
          <a:p>
            <a:pPr eaLnBrk="1" hangingPunct="1"/>
            <a:r>
              <a:rPr lang="en-US" smtClean="0"/>
              <a:t>While (condition)</a:t>
            </a:r>
          </a:p>
          <a:p>
            <a:pPr eaLnBrk="1" hangingPunct="1">
              <a:buFont typeface="Wingdings" pitchFamily="2" charset="2"/>
              <a:buNone/>
            </a:pPr>
            <a:r>
              <a:rPr lang="en-US" smtClean="0"/>
              <a:t>	{</a:t>
            </a:r>
          </a:p>
          <a:p>
            <a:pPr eaLnBrk="1" hangingPunct="1">
              <a:buFont typeface="Wingdings" pitchFamily="2" charset="2"/>
              <a:buNone/>
            </a:pPr>
            <a:r>
              <a:rPr lang="en-US" smtClean="0"/>
              <a:t>		Statements;</a:t>
            </a:r>
          </a:p>
          <a:p>
            <a:pPr eaLnBrk="1" hangingPunct="1">
              <a:buFont typeface="Wingdings" pitchFamily="2" charset="2"/>
              <a:buNone/>
            </a:pPr>
            <a:r>
              <a:rPr lang="en-US" smtClean="0"/>
              <a:t>	}</a:t>
            </a:r>
          </a:p>
        </p:txBody>
      </p:sp>
      <p:sp>
        <p:nvSpPr>
          <p:cNvPr id="18436" name="Text Box 4"/>
          <p:cNvSpPr txBox="1">
            <a:spLocks noChangeArrowheads="1"/>
          </p:cNvSpPr>
          <p:nvPr/>
        </p:nvSpPr>
        <p:spPr bwMode="auto">
          <a:xfrm>
            <a:off x="4038600" y="1524000"/>
            <a:ext cx="4953000" cy="2838450"/>
          </a:xfrm>
          <a:prstGeom prst="rect">
            <a:avLst/>
          </a:prstGeom>
          <a:solidFill>
            <a:schemeClr val="folHlink"/>
          </a:solidFill>
          <a:ln w="9525">
            <a:noFill/>
            <a:miter lim="800000"/>
            <a:headEnd/>
            <a:tailEnd/>
          </a:ln>
        </p:spPr>
        <p:txBody>
          <a:bodyPr>
            <a:spAutoFit/>
          </a:bodyPr>
          <a:lstStyle/>
          <a:p>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$count=0;</a:t>
            </a:r>
          </a:p>
          <a:p>
            <a:r>
              <a:rPr lang="en-US" altLang="zh-CN" b="1" i="1" dirty="0">
                <a:latin typeface="Courier New" pitchFamily="49" charset="0"/>
                <a:ea typeface="宋体" pitchFamily="2" charset="-122"/>
              </a:rPr>
              <a:t>While($count&lt;3)</a:t>
            </a:r>
          </a:p>
          <a:p>
            <a:r>
              <a:rPr lang="en-US" altLang="zh-CN" b="1" i="1" dirty="0">
                <a:latin typeface="Courier New" pitchFamily="49" charset="0"/>
                <a:ea typeface="宋体" pitchFamily="2" charset="-122"/>
              </a:rPr>
              <a:t>{</a:t>
            </a:r>
          </a:p>
          <a:p>
            <a:r>
              <a:rPr lang="en-US" altLang="zh-CN" b="1" i="1" dirty="0">
                <a:latin typeface="Courier New" pitchFamily="49" charset="0"/>
                <a:ea typeface="宋体" pitchFamily="2" charset="-122"/>
              </a:rPr>
              <a:t>	Print “hello PHP. ”;</a:t>
            </a:r>
          </a:p>
          <a:p>
            <a:r>
              <a:rPr lang="en-US" altLang="zh-CN" b="1" i="1" dirty="0">
                <a:latin typeface="Courier New" pitchFamily="49" charset="0"/>
                <a:ea typeface="宋体" pitchFamily="2" charset="-122"/>
              </a:rPr>
              <a:t>	$count += 1;</a:t>
            </a:r>
          </a:p>
          <a:p>
            <a:r>
              <a:rPr lang="en-US" altLang="zh-CN" b="1" i="1" dirty="0">
                <a:latin typeface="Courier New" pitchFamily="49" charset="0"/>
                <a:ea typeface="宋体" pitchFamily="2" charset="-122"/>
              </a:rPr>
              <a:t>	// $count = $count + 1;</a:t>
            </a:r>
          </a:p>
          <a:p>
            <a:r>
              <a:rPr lang="en-US" altLang="zh-CN" b="1" i="1" dirty="0">
                <a:latin typeface="Courier New" pitchFamily="49" charset="0"/>
                <a:ea typeface="宋体" pitchFamily="2" charset="-122"/>
              </a:rPr>
              <a:t>	// or</a:t>
            </a:r>
          </a:p>
          <a:p>
            <a:r>
              <a:rPr lang="en-US" altLang="zh-CN" b="1" i="1" dirty="0">
                <a:latin typeface="Courier New" pitchFamily="49" charset="0"/>
                <a:ea typeface="宋体" pitchFamily="2" charset="-122"/>
              </a:rPr>
              <a:t>	// $count++;</a:t>
            </a:r>
          </a:p>
          <a:p>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
        <p:nvSpPr>
          <p:cNvPr id="18437" name="Text Box 5"/>
          <p:cNvSpPr txBox="1">
            <a:spLocks noChangeArrowheads="1"/>
          </p:cNvSpPr>
          <p:nvPr/>
        </p:nvSpPr>
        <p:spPr bwMode="auto">
          <a:xfrm>
            <a:off x="1905000" y="4937125"/>
            <a:ext cx="5791200" cy="396875"/>
          </a:xfrm>
          <a:prstGeom prst="rect">
            <a:avLst/>
          </a:prstGeom>
          <a:solidFill>
            <a:schemeClr val="folHlink"/>
          </a:solidFill>
          <a:ln w="9525">
            <a:noFill/>
            <a:miter lim="800000"/>
            <a:headEnd/>
            <a:tailEnd/>
          </a:ln>
        </p:spPr>
        <p:txBody>
          <a:bodyPr>
            <a:spAutoFit/>
          </a:bodyPr>
          <a:lstStyle/>
          <a:p>
            <a:r>
              <a:rPr lang="en-US" altLang="zh-CN" sz="2000" b="1">
                <a:latin typeface="Courier New" pitchFamily="49" charset="0"/>
                <a:ea typeface="宋体" pitchFamily="2" charset="-122"/>
              </a:rPr>
              <a:t>hello PHP. hello PHP. hello PHP.</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C0C0C0"/>
                  </a:outerShdw>
                </a:effectLst>
              </a:rPr>
              <a:t>Date Display	</a:t>
            </a:r>
          </a:p>
        </p:txBody>
      </p:sp>
      <p:sp>
        <p:nvSpPr>
          <p:cNvPr id="19459" name="Rectangle 3"/>
          <p:cNvSpPr>
            <a:spLocks noGrp="1" noChangeArrowheads="1"/>
          </p:cNvSpPr>
          <p:nvPr>
            <p:ph idx="1"/>
          </p:nvPr>
        </p:nvSpPr>
        <p:spPr>
          <a:xfrm>
            <a:off x="5181600" y="1905000"/>
            <a:ext cx="4267200" cy="1752600"/>
          </a:xfrm>
        </p:spPr>
        <p:txBody>
          <a:bodyPr>
            <a:normAutofit fontScale="85000" lnSpcReduction="20000"/>
          </a:bodyPr>
          <a:lstStyle/>
          <a:p>
            <a:pPr eaLnBrk="1" hangingPunct="1">
              <a:buFont typeface="Wingdings" pitchFamily="2" charset="2"/>
              <a:buNone/>
            </a:pPr>
            <a:r>
              <a:rPr lang="en-US" sz="2000" dirty="0" smtClean="0">
                <a:solidFill>
                  <a:schemeClr val="accent6"/>
                </a:solidFill>
              </a:rPr>
              <a:t>$</a:t>
            </a:r>
            <a:r>
              <a:rPr lang="en-US" sz="2000" dirty="0" err="1" smtClean="0">
                <a:solidFill>
                  <a:schemeClr val="accent6"/>
                </a:solidFill>
              </a:rPr>
              <a:t>datedisplay</a:t>
            </a:r>
            <a:r>
              <a:rPr lang="en-US" sz="2000" dirty="0" smtClean="0">
                <a:solidFill>
                  <a:schemeClr val="accent6"/>
                </a:solidFill>
              </a:rPr>
              <a:t>=date(“</a:t>
            </a:r>
            <a:r>
              <a:rPr lang="en-US" sz="2000" dirty="0" err="1" smtClean="0">
                <a:solidFill>
                  <a:schemeClr val="accent6"/>
                </a:solidFill>
              </a:rPr>
              <a:t>yyyy</a:t>
            </a:r>
            <a:r>
              <a:rPr lang="en-US" sz="2000" dirty="0" smtClean="0">
                <a:solidFill>
                  <a:schemeClr val="accent6"/>
                </a:solidFill>
              </a:rPr>
              <a:t>/m/d”);</a:t>
            </a:r>
          </a:p>
          <a:p>
            <a:pPr eaLnBrk="1" hangingPunct="1">
              <a:buFont typeface="Wingdings" pitchFamily="2" charset="2"/>
              <a:buNone/>
            </a:pPr>
            <a:r>
              <a:rPr lang="en-US" sz="2000" dirty="0" smtClean="0">
                <a:solidFill>
                  <a:schemeClr val="accent6"/>
                </a:solidFill>
              </a:rPr>
              <a:t>Print $</a:t>
            </a:r>
            <a:r>
              <a:rPr lang="en-US" sz="2000" dirty="0" err="1" smtClean="0">
                <a:solidFill>
                  <a:schemeClr val="accent6"/>
                </a:solidFill>
              </a:rPr>
              <a:t>datedisplay</a:t>
            </a:r>
            <a:r>
              <a:rPr lang="en-US" sz="2000" dirty="0" smtClean="0">
                <a:solidFill>
                  <a:schemeClr val="accent6"/>
                </a:solidFill>
              </a:rPr>
              <a:t>;</a:t>
            </a:r>
          </a:p>
          <a:p>
            <a:pPr eaLnBrk="1" hangingPunct="1">
              <a:buFont typeface="Wingdings" pitchFamily="2" charset="2"/>
              <a:buNone/>
            </a:pPr>
            <a:r>
              <a:rPr lang="en-US" sz="2000" dirty="0" smtClean="0"/>
              <a:t># If the date is April 1</a:t>
            </a:r>
            <a:r>
              <a:rPr lang="en-US" sz="2000" baseline="30000" dirty="0" smtClean="0"/>
              <a:t>st</a:t>
            </a:r>
            <a:r>
              <a:rPr lang="en-US" sz="2000" dirty="0" smtClean="0"/>
              <a:t>, 2009</a:t>
            </a:r>
          </a:p>
          <a:p>
            <a:pPr eaLnBrk="1" hangingPunct="1">
              <a:buFont typeface="Wingdings" pitchFamily="2" charset="2"/>
              <a:buNone/>
            </a:pPr>
            <a:r>
              <a:rPr lang="en-US" sz="2000" dirty="0" smtClean="0"/>
              <a:t># It would display as 2009/4/1</a:t>
            </a:r>
          </a:p>
        </p:txBody>
      </p:sp>
      <p:sp>
        <p:nvSpPr>
          <p:cNvPr id="19460" name="Text Box 4"/>
          <p:cNvSpPr txBox="1">
            <a:spLocks noChangeArrowheads="1"/>
          </p:cNvSpPr>
          <p:nvPr/>
        </p:nvSpPr>
        <p:spPr bwMode="auto">
          <a:xfrm>
            <a:off x="76200" y="2105561"/>
            <a:ext cx="4953000" cy="1323439"/>
          </a:xfrm>
          <a:prstGeom prst="rect">
            <a:avLst/>
          </a:prstGeom>
          <a:solidFill>
            <a:schemeClr val="folHlink"/>
          </a:solidFill>
          <a:ln w="9525">
            <a:noFill/>
            <a:miter lim="800000"/>
            <a:headEnd/>
            <a:tailEnd/>
          </a:ln>
        </p:spPr>
        <p:txBody>
          <a:bodyPr wrap="square">
            <a:spAutoFit/>
          </a:bodyPr>
          <a:lstStyle/>
          <a:p>
            <a:r>
              <a:rPr lang="en-US" altLang="zh-CN" sz="2000" b="1" dirty="0">
                <a:latin typeface="Courier New" pitchFamily="49" charset="0"/>
                <a:ea typeface="宋体" pitchFamily="2" charset="-122"/>
              </a:rPr>
              <a:t>&lt;?</a:t>
            </a:r>
            <a:r>
              <a:rPr lang="en-US" altLang="zh-CN" sz="2000" b="1" dirty="0" err="1">
                <a:latin typeface="Courier New" pitchFamily="49" charset="0"/>
                <a:ea typeface="宋体" pitchFamily="2" charset="-122"/>
              </a:rPr>
              <a:t>php</a:t>
            </a:r>
            <a:endParaRPr lang="en-US" altLang="zh-CN" sz="2000" b="1" dirty="0">
              <a:latin typeface="Courier New" pitchFamily="49" charset="0"/>
              <a:ea typeface="宋体" pitchFamily="2" charset="-122"/>
            </a:endParaRPr>
          </a:p>
          <a:p>
            <a:r>
              <a:rPr lang="en-US" altLang="zh-CN" sz="2000" b="1" dirty="0">
                <a:latin typeface="Courier New" pitchFamily="49" charset="0"/>
                <a:ea typeface="宋体" pitchFamily="2" charset="-122"/>
              </a:rPr>
              <a:t>$</a:t>
            </a:r>
            <a:r>
              <a:rPr lang="en-US" altLang="zh-CN" sz="2000" b="1" dirty="0" err="1">
                <a:latin typeface="Courier New" pitchFamily="49" charset="0"/>
                <a:ea typeface="宋体" pitchFamily="2" charset="-122"/>
              </a:rPr>
              <a:t>datedisplay</a:t>
            </a:r>
            <a:r>
              <a:rPr lang="en-US" altLang="zh-CN" sz="2000" b="1" dirty="0">
                <a:latin typeface="Courier New" pitchFamily="49" charset="0"/>
                <a:ea typeface="宋体" pitchFamily="2" charset="-122"/>
              </a:rPr>
              <a:t>=date</a:t>
            </a:r>
            <a:r>
              <a:rPr lang="en-US" altLang="zh-CN" sz="2000" b="1" dirty="0" smtClean="0">
                <a:latin typeface="Courier New" pitchFamily="49" charset="0"/>
                <a:ea typeface="宋体" pitchFamily="2" charset="-122"/>
              </a:rPr>
              <a:t>(“</a:t>
            </a:r>
            <a:r>
              <a:rPr lang="en-US" altLang="zh-CN" sz="2000" b="1" dirty="0" err="1" smtClean="0">
                <a:latin typeface="Courier New" pitchFamily="49" charset="0"/>
                <a:ea typeface="宋体" pitchFamily="2" charset="-122"/>
              </a:rPr>
              <a:t>yyyy</a:t>
            </a:r>
            <a:r>
              <a:rPr lang="en-US" altLang="zh-CN" sz="2000" b="1" dirty="0" smtClean="0">
                <a:latin typeface="Courier New" pitchFamily="49" charset="0"/>
                <a:ea typeface="宋体" pitchFamily="2" charset="-122"/>
              </a:rPr>
              <a:t>/m/d"</a:t>
            </a:r>
            <a:r>
              <a:rPr lang="en-US" altLang="zh-CN" sz="2000" b="1" dirty="0">
                <a:latin typeface="Courier New" pitchFamily="49" charset="0"/>
                <a:ea typeface="宋体" pitchFamily="2" charset="-122"/>
              </a:rPr>
              <a:t>);</a:t>
            </a:r>
          </a:p>
          <a:p>
            <a:r>
              <a:rPr lang="en-US" altLang="zh-CN" sz="2000" b="1" dirty="0">
                <a:latin typeface="Courier New" pitchFamily="49" charset="0"/>
                <a:ea typeface="宋体" pitchFamily="2" charset="-122"/>
              </a:rPr>
              <a:t>Print $</a:t>
            </a:r>
            <a:r>
              <a:rPr lang="en-US" altLang="zh-CN" sz="2000" b="1" dirty="0" err="1">
                <a:latin typeface="Courier New" pitchFamily="49" charset="0"/>
                <a:ea typeface="宋体" pitchFamily="2" charset="-122"/>
              </a:rPr>
              <a:t>datedisplay</a:t>
            </a:r>
            <a:r>
              <a:rPr lang="en-US" altLang="zh-CN" sz="2000" b="1" dirty="0">
                <a:latin typeface="Courier New" pitchFamily="49" charset="0"/>
                <a:ea typeface="宋体" pitchFamily="2" charset="-122"/>
              </a:rPr>
              <a:t>;</a:t>
            </a:r>
          </a:p>
          <a:p>
            <a:r>
              <a:rPr lang="en-US" altLang="zh-CN" sz="2000" b="1" dirty="0">
                <a:latin typeface="Courier New" pitchFamily="49" charset="0"/>
                <a:ea typeface="宋体" pitchFamily="2" charset="-122"/>
              </a:rPr>
              <a:t>?&gt;</a:t>
            </a:r>
          </a:p>
        </p:txBody>
      </p:sp>
      <p:sp>
        <p:nvSpPr>
          <p:cNvPr id="19461" name="Rectangle 5"/>
          <p:cNvSpPr>
            <a:spLocks noChangeArrowheads="1"/>
          </p:cNvSpPr>
          <p:nvPr/>
        </p:nvSpPr>
        <p:spPr bwMode="auto">
          <a:xfrm>
            <a:off x="5334000" y="4267200"/>
            <a:ext cx="4267200" cy="17526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None/>
            </a:pPr>
            <a:r>
              <a:rPr lang="en-US" sz="1700" dirty="0">
                <a:solidFill>
                  <a:schemeClr val="accent6"/>
                </a:solidFill>
              </a:rPr>
              <a:t>$</a:t>
            </a:r>
            <a:r>
              <a:rPr lang="en-US" sz="1700" dirty="0" err="1">
                <a:solidFill>
                  <a:schemeClr val="accent6"/>
                </a:solidFill>
              </a:rPr>
              <a:t>datedisplay</a:t>
            </a:r>
            <a:r>
              <a:rPr lang="en-US" sz="1700" dirty="0">
                <a:solidFill>
                  <a:schemeClr val="accent6"/>
                </a:solidFill>
              </a:rPr>
              <a:t>=date(“l, F m, Y”);</a:t>
            </a:r>
          </a:p>
          <a:p>
            <a:pPr marL="342900" indent="-342900">
              <a:spcBef>
                <a:spcPct val="20000"/>
              </a:spcBef>
              <a:buClr>
                <a:schemeClr val="accent1"/>
              </a:buClr>
              <a:buSzPct val="65000"/>
              <a:buFont typeface="Wingdings" pitchFamily="2" charset="2"/>
              <a:buNone/>
            </a:pPr>
            <a:r>
              <a:rPr lang="en-US" sz="1700" dirty="0">
                <a:solidFill>
                  <a:schemeClr val="accent6"/>
                </a:solidFill>
              </a:rPr>
              <a:t>Print $</a:t>
            </a:r>
            <a:r>
              <a:rPr lang="en-US" sz="1700" dirty="0" err="1">
                <a:solidFill>
                  <a:schemeClr val="accent6"/>
                </a:solidFill>
              </a:rPr>
              <a:t>datedisplay</a:t>
            </a:r>
            <a:r>
              <a:rPr lang="en-US" sz="1700" dirty="0">
                <a:solidFill>
                  <a:schemeClr val="accent6"/>
                </a:solidFill>
              </a:rPr>
              <a:t>;</a:t>
            </a:r>
          </a:p>
          <a:p>
            <a:pPr marL="342900" indent="-342900">
              <a:spcBef>
                <a:spcPct val="20000"/>
              </a:spcBef>
              <a:buClr>
                <a:schemeClr val="accent1"/>
              </a:buClr>
              <a:buSzPct val="65000"/>
              <a:buFont typeface="Wingdings" pitchFamily="2" charset="2"/>
              <a:buNone/>
            </a:pPr>
            <a:r>
              <a:rPr lang="en-US" sz="1700" dirty="0"/>
              <a:t># If the date is April 1</a:t>
            </a:r>
            <a:r>
              <a:rPr lang="en-US" sz="1700" baseline="30000" dirty="0"/>
              <a:t>st</a:t>
            </a:r>
            <a:r>
              <a:rPr lang="en-US" sz="1700" dirty="0"/>
              <a:t>, 2009</a:t>
            </a:r>
          </a:p>
          <a:p>
            <a:pPr marL="342900" indent="-342900">
              <a:spcBef>
                <a:spcPct val="20000"/>
              </a:spcBef>
              <a:buClr>
                <a:schemeClr val="accent1"/>
              </a:buClr>
              <a:buSzPct val="65000"/>
              <a:buFont typeface="Wingdings" pitchFamily="2" charset="2"/>
              <a:buNone/>
            </a:pPr>
            <a:r>
              <a:rPr lang="en-US" sz="1700" dirty="0"/>
              <a:t># Wednesday, April 1, 2009</a:t>
            </a:r>
          </a:p>
        </p:txBody>
      </p:sp>
      <p:sp>
        <p:nvSpPr>
          <p:cNvPr id="19462" name="Text Box 6"/>
          <p:cNvSpPr txBox="1">
            <a:spLocks noChangeArrowheads="1"/>
          </p:cNvSpPr>
          <p:nvPr/>
        </p:nvSpPr>
        <p:spPr bwMode="auto">
          <a:xfrm>
            <a:off x="76200" y="4191000"/>
            <a:ext cx="4495800" cy="1631216"/>
          </a:xfrm>
          <a:prstGeom prst="rect">
            <a:avLst/>
          </a:prstGeom>
          <a:solidFill>
            <a:schemeClr val="folHlink"/>
          </a:solidFill>
          <a:ln w="9525">
            <a:noFill/>
            <a:miter lim="800000"/>
            <a:headEnd/>
            <a:tailEnd/>
          </a:ln>
        </p:spPr>
        <p:txBody>
          <a:bodyPr wrap="square">
            <a:spAutoFit/>
          </a:bodyPr>
          <a:lstStyle/>
          <a:p>
            <a:r>
              <a:rPr lang="en-US" altLang="zh-CN" sz="2000" b="1" dirty="0">
                <a:latin typeface="Courier New" pitchFamily="49" charset="0"/>
                <a:ea typeface="宋体" pitchFamily="2" charset="-122"/>
              </a:rPr>
              <a:t>&lt;?</a:t>
            </a:r>
            <a:r>
              <a:rPr lang="en-US" altLang="zh-CN" sz="2000" b="1" dirty="0" err="1">
                <a:latin typeface="Courier New" pitchFamily="49" charset="0"/>
                <a:ea typeface="宋体" pitchFamily="2" charset="-122"/>
              </a:rPr>
              <a:t>php</a:t>
            </a:r>
            <a:endParaRPr lang="en-US" altLang="zh-CN" sz="2000" b="1" dirty="0">
              <a:latin typeface="Courier New" pitchFamily="49" charset="0"/>
              <a:ea typeface="宋体" pitchFamily="2" charset="-122"/>
            </a:endParaRPr>
          </a:p>
          <a:p>
            <a:r>
              <a:rPr lang="en-US" altLang="zh-CN" sz="2000" b="1" dirty="0">
                <a:latin typeface="Courier New" pitchFamily="49" charset="0"/>
                <a:ea typeface="宋体" pitchFamily="2" charset="-122"/>
              </a:rPr>
              <a:t>$</a:t>
            </a:r>
            <a:r>
              <a:rPr lang="en-US" altLang="zh-CN" sz="2000" b="1" dirty="0" err="1">
                <a:latin typeface="Courier New" pitchFamily="49" charset="0"/>
                <a:ea typeface="宋体" pitchFamily="2" charset="-122"/>
              </a:rPr>
              <a:t>datedisplay</a:t>
            </a:r>
            <a:r>
              <a:rPr lang="en-US" altLang="zh-CN" sz="2000" b="1" dirty="0">
                <a:latin typeface="Courier New" pitchFamily="49" charset="0"/>
                <a:ea typeface="宋体" pitchFamily="2" charset="-122"/>
              </a:rPr>
              <a:t>=date("I/F m/ Y");</a:t>
            </a:r>
          </a:p>
          <a:p>
            <a:r>
              <a:rPr lang="en-US" altLang="zh-CN" sz="2000" b="1" dirty="0">
                <a:latin typeface="Courier New" pitchFamily="49" charset="0"/>
                <a:ea typeface="宋体" pitchFamily="2" charset="-122"/>
              </a:rPr>
              <a:t>Print $</a:t>
            </a:r>
            <a:r>
              <a:rPr lang="en-US" altLang="zh-CN" sz="2000" b="1" dirty="0" err="1">
                <a:latin typeface="Courier New" pitchFamily="49" charset="0"/>
                <a:ea typeface="宋体" pitchFamily="2" charset="-122"/>
              </a:rPr>
              <a:t>datedisplay</a:t>
            </a:r>
            <a:r>
              <a:rPr lang="en-US" altLang="zh-CN" sz="2000" b="1" dirty="0">
                <a:latin typeface="Courier New" pitchFamily="49" charset="0"/>
                <a:ea typeface="宋体" pitchFamily="2" charset="-122"/>
              </a:rPr>
              <a:t>;</a:t>
            </a:r>
          </a:p>
          <a:p>
            <a:r>
              <a:rPr lang="en-US" altLang="zh-CN" sz="2000" b="1" dirty="0">
                <a:latin typeface="Courier New" pitchFamily="49" charset="0"/>
                <a:ea typeface="宋体" pitchFamily="2" charset="-122"/>
              </a:rPr>
              <a:t>?&gt;</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pPr eaLnBrk="1" hangingPunct="1">
              <a:defRPr/>
            </a:pPr>
            <a:r>
              <a:rPr lang="en-US" sz="3800" b="1" smtClean="0">
                <a:effectLst>
                  <a:outerShdw blurRad="38100" dist="38100" dir="2700000" algn="tl">
                    <a:srgbClr val="C0C0C0"/>
                  </a:outerShdw>
                </a:effectLst>
              </a:rPr>
              <a:t>Month, Day &amp; Date Format Symbols</a:t>
            </a:r>
          </a:p>
        </p:txBody>
      </p:sp>
      <p:graphicFrame>
        <p:nvGraphicFramePr>
          <p:cNvPr id="46123" name="Group 43"/>
          <p:cNvGraphicFramePr>
            <a:graphicFrameLocks noGrp="1"/>
          </p:cNvGraphicFramePr>
          <p:nvPr>
            <p:ph type="tbl" idx="1"/>
          </p:nvPr>
        </p:nvGraphicFramePr>
        <p:xfrm>
          <a:off x="1828800" y="1524000"/>
          <a:ext cx="4953000" cy="1950720"/>
        </p:xfrm>
        <a:graphic>
          <a:graphicData uri="http://schemas.openxmlformats.org/drawingml/2006/table">
            <a:tbl>
              <a:tblPr/>
              <a:tblGrid>
                <a:gridCol w="2476500"/>
                <a:gridCol w="2476500"/>
              </a:tblGrid>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Jan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January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6168" name="Group 88"/>
          <p:cNvGraphicFramePr>
            <a:graphicFrameLocks noGrp="1"/>
          </p:cNvGraphicFramePr>
          <p:nvPr/>
        </p:nvGraphicFramePr>
        <p:xfrm>
          <a:off x="914400" y="3962400"/>
          <a:ext cx="7429500" cy="1950720"/>
        </p:xfrm>
        <a:graphic>
          <a:graphicData uri="http://schemas.openxmlformats.org/drawingml/2006/table">
            <a:tbl>
              <a:tblPr/>
              <a:tblGrid>
                <a:gridCol w="2476500"/>
                <a:gridCol w="2476500"/>
                <a:gridCol w="2476500"/>
              </a:tblGrid>
              <a:tr h="3619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Day of Month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Day of Month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Day of Week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Monday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Day of Week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Mon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Run Today.php</a:t>
            </a:r>
            <a:endParaRPr lang="en-US" dirty="0"/>
          </a:p>
        </p:txBody>
      </p:sp>
      <p:sp>
        <p:nvSpPr>
          <p:cNvPr id="2" name="Content Placeholder 1"/>
          <p:cNvSpPr>
            <a:spLocks noGrp="1"/>
          </p:cNvSpPr>
          <p:nvPr>
            <p:ph idx="1"/>
          </p:nvPr>
        </p:nvSpPr>
        <p:spPr/>
        <p:txBody>
          <a:bodyPr>
            <a:normAutofit fontScale="85000" lnSpcReduction="20000"/>
          </a:bodyPr>
          <a:lstStyle/>
          <a:p>
            <a:pPr>
              <a:buNone/>
            </a:pPr>
            <a:r>
              <a:rPr lang="en-US" dirty="0" smtClean="0">
                <a:solidFill>
                  <a:schemeClr val="accent6"/>
                </a:solidFill>
              </a:rPr>
              <a:t>&lt;html&gt;</a:t>
            </a:r>
          </a:p>
          <a:p>
            <a:pPr>
              <a:buNone/>
            </a:pPr>
            <a:r>
              <a:rPr lang="en-US" dirty="0" smtClean="0">
                <a:solidFill>
                  <a:schemeClr val="accent6"/>
                </a:solidFill>
              </a:rPr>
              <a:t>&lt;head&gt;&lt;title&gt;Test Form PHP&lt;/title&gt;&lt;/head&gt;</a:t>
            </a:r>
          </a:p>
          <a:p>
            <a:pPr>
              <a:buNone/>
            </a:pPr>
            <a:r>
              <a:rPr lang="en-US" dirty="0" smtClean="0">
                <a:solidFill>
                  <a:schemeClr val="accent6"/>
                </a:solidFill>
              </a:rPr>
              <a:t>&lt;body </a:t>
            </a:r>
            <a:r>
              <a:rPr lang="en-US" dirty="0" err="1" smtClean="0">
                <a:solidFill>
                  <a:schemeClr val="accent6"/>
                </a:solidFill>
              </a:rPr>
              <a:t>bgcolor</a:t>
            </a:r>
            <a:r>
              <a:rPr lang="en-US" dirty="0" smtClean="0">
                <a:solidFill>
                  <a:schemeClr val="accent6"/>
                </a:solidFill>
              </a:rPr>
              <a:t>=87cefa&gt;</a:t>
            </a:r>
          </a:p>
          <a:p>
            <a:pPr>
              <a:buNone/>
            </a:pPr>
            <a:r>
              <a:rPr lang="en-US" dirty="0" smtClean="0">
                <a:solidFill>
                  <a:schemeClr val="accent6"/>
                </a:solidFill>
              </a:rPr>
              <a:t>&lt;p&gt;Today's date (according to this Web server) is</a:t>
            </a:r>
          </a:p>
          <a:p>
            <a:pPr>
              <a:buNone/>
            </a:pPr>
            <a:r>
              <a:rPr lang="en-US" dirty="0" smtClean="0">
                <a:solidFill>
                  <a:schemeClr val="accent6"/>
                </a:solidFill>
              </a:rPr>
              <a:t>&lt;?</a:t>
            </a:r>
            <a:r>
              <a:rPr lang="en-US" dirty="0" err="1" smtClean="0">
                <a:solidFill>
                  <a:schemeClr val="accent6"/>
                </a:solidFill>
              </a:rPr>
              <a:t>php</a:t>
            </a:r>
            <a:r>
              <a:rPr lang="en-US" dirty="0" smtClean="0">
                <a:solidFill>
                  <a:schemeClr val="accent6"/>
                </a:solidFill>
              </a:rPr>
              <a:t> </a:t>
            </a:r>
          </a:p>
          <a:p>
            <a:pPr>
              <a:buNone/>
            </a:pPr>
            <a:r>
              <a:rPr lang="en-US" dirty="0" err="1"/>
              <a:t>date_default_timezone_set</a:t>
            </a:r>
            <a:r>
              <a:rPr lang="en-US" dirty="0"/>
              <a:t>('UTC'); </a:t>
            </a:r>
            <a:endParaRPr lang="en-US" dirty="0">
              <a:solidFill>
                <a:schemeClr val="accent6"/>
              </a:solidFill>
            </a:endParaRPr>
          </a:p>
          <a:p>
            <a:pPr>
              <a:buNone/>
            </a:pPr>
            <a:r>
              <a:rPr lang="en-US" dirty="0" smtClean="0">
                <a:solidFill>
                  <a:schemeClr val="accent6"/>
                </a:solidFill>
              </a:rPr>
              <a:t>echo date("l, F </a:t>
            </a:r>
            <a:r>
              <a:rPr lang="en-US" dirty="0" err="1" smtClean="0">
                <a:solidFill>
                  <a:schemeClr val="accent6"/>
                </a:solidFill>
              </a:rPr>
              <a:t>dS</a:t>
            </a:r>
            <a:r>
              <a:rPr lang="en-US" dirty="0" smtClean="0">
                <a:solidFill>
                  <a:schemeClr val="accent6"/>
                </a:solidFill>
              </a:rPr>
              <a:t> Y.");?&gt;</a:t>
            </a:r>
          </a:p>
          <a:p>
            <a:pPr>
              <a:buNone/>
            </a:pPr>
            <a:r>
              <a:rPr lang="en-US" dirty="0" smtClean="0">
                <a:solidFill>
                  <a:schemeClr val="accent6"/>
                </a:solidFill>
              </a:rPr>
              <a:t>&lt;/body&gt;</a:t>
            </a:r>
          </a:p>
          <a:p>
            <a:pPr>
              <a:buNone/>
            </a:pPr>
            <a:r>
              <a:rPr lang="en-US" dirty="0" smtClean="0">
                <a:solidFill>
                  <a:schemeClr val="accent6"/>
                </a:solidFill>
              </a:rPr>
              <a:t>&lt;/html&gt;</a:t>
            </a:r>
            <a:endParaRPr lang="en-US" dirty="0">
              <a:solidFill>
                <a:schemeClr val="accent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90600" y="381000"/>
            <a:ext cx="7239000" cy="712788"/>
          </a:xfrm>
        </p:spPr>
        <p:txBody>
          <a:bodyPr>
            <a:normAutofit/>
          </a:bodyPr>
          <a:lstStyle/>
          <a:p>
            <a:pPr eaLnBrk="1" hangingPunct="1">
              <a:defRPr/>
            </a:pPr>
            <a:r>
              <a:rPr lang="en-CA" b="1" dirty="0" smtClean="0">
                <a:effectLst>
                  <a:outerShdw blurRad="38100" dist="38100" dir="2700000" algn="tl">
                    <a:srgbClr val="C0C0C0"/>
                  </a:outerShdw>
                </a:effectLst>
              </a:rPr>
              <a:t>Functions</a:t>
            </a:r>
            <a:endParaRPr lang="en-US" altLang="zh-CN" b="1" dirty="0" smtClean="0">
              <a:effectLst>
                <a:outerShdw blurRad="38100" dist="38100" dir="2700000" algn="tl">
                  <a:srgbClr val="C0C0C0"/>
                </a:outerShdw>
              </a:effectLst>
              <a:ea typeface="宋体" pitchFamily="2" charset="-122"/>
            </a:endParaRPr>
          </a:p>
        </p:txBody>
      </p:sp>
      <p:sp>
        <p:nvSpPr>
          <p:cNvPr id="21507" name="Rectangle 3"/>
          <p:cNvSpPr>
            <a:spLocks noGrp="1" noChangeArrowheads="1"/>
          </p:cNvSpPr>
          <p:nvPr>
            <p:ph idx="1"/>
          </p:nvPr>
        </p:nvSpPr>
        <p:spPr>
          <a:xfrm>
            <a:off x="457200" y="1600200"/>
            <a:ext cx="8229600" cy="3827463"/>
          </a:xfrm>
        </p:spPr>
        <p:txBody>
          <a:bodyPr>
            <a:normAutofit lnSpcReduction="10000"/>
          </a:bodyPr>
          <a:lstStyle/>
          <a:p>
            <a:pPr eaLnBrk="1" hangingPunct="1"/>
            <a:r>
              <a:rPr lang="en-CA" sz="2600" dirty="0" smtClean="0"/>
              <a:t>Functions MUST be defined before then can be called</a:t>
            </a:r>
          </a:p>
          <a:p>
            <a:pPr eaLnBrk="1" hangingPunct="1"/>
            <a:r>
              <a:rPr lang="en-CA" sz="2600" dirty="0" smtClean="0"/>
              <a:t>Function headers are of the format</a:t>
            </a:r>
          </a:p>
          <a:p>
            <a:pPr eaLnBrk="1" hangingPunct="1"/>
            <a:endParaRPr lang="en-CA" sz="2600" dirty="0" smtClean="0"/>
          </a:p>
          <a:p>
            <a:pPr lvl="1" eaLnBrk="1" hangingPunct="1"/>
            <a:endParaRPr lang="en-CA" sz="2200" dirty="0" smtClean="0"/>
          </a:p>
          <a:p>
            <a:pPr lvl="1" eaLnBrk="1" hangingPunct="1"/>
            <a:r>
              <a:rPr lang="en-CA" sz="2200" dirty="0" smtClean="0"/>
              <a:t>Note that no return type is specified</a:t>
            </a:r>
          </a:p>
          <a:p>
            <a:pPr eaLnBrk="1" hangingPunct="1"/>
            <a:r>
              <a:rPr lang="en-CA" sz="2600" dirty="0" smtClean="0"/>
              <a:t>Unlike variables, function names are not case sensitive (</a:t>
            </a:r>
            <a:r>
              <a:rPr lang="en-CA" sz="2600" dirty="0" err="1" smtClean="0"/>
              <a:t>foo</a:t>
            </a:r>
            <a:r>
              <a:rPr lang="en-CA" sz="2600" dirty="0" smtClean="0"/>
              <a:t>(</a:t>
            </a:r>
            <a:r>
              <a:rPr lang="en-CA" sz="2600" dirty="0" smtClean="0">
                <a:latin typeface="Tahoma" pitchFamily="34" charset="0"/>
              </a:rPr>
              <a:t>…</a:t>
            </a:r>
            <a:r>
              <a:rPr lang="en-CA" sz="2600" dirty="0" smtClean="0"/>
              <a:t>) == </a:t>
            </a:r>
            <a:r>
              <a:rPr lang="en-CA" sz="2600" dirty="0" err="1" smtClean="0"/>
              <a:t>Foo</a:t>
            </a:r>
            <a:r>
              <a:rPr lang="en-CA" sz="2600" dirty="0" smtClean="0"/>
              <a:t>(</a:t>
            </a:r>
            <a:r>
              <a:rPr lang="en-CA" sz="2600" dirty="0" smtClean="0">
                <a:latin typeface="Tahoma" pitchFamily="34" charset="0"/>
              </a:rPr>
              <a:t>…</a:t>
            </a:r>
            <a:r>
              <a:rPr lang="en-CA" sz="2600" dirty="0" smtClean="0"/>
              <a:t>) == </a:t>
            </a:r>
            <a:r>
              <a:rPr lang="en-CA" sz="2600" dirty="0" err="1" smtClean="0"/>
              <a:t>FoO</a:t>
            </a:r>
            <a:r>
              <a:rPr lang="en-CA" sz="2600" dirty="0" smtClean="0"/>
              <a:t>(</a:t>
            </a:r>
            <a:r>
              <a:rPr lang="en-CA" sz="2600" dirty="0" smtClean="0">
                <a:latin typeface="Tahoma" pitchFamily="34" charset="0"/>
              </a:rPr>
              <a:t>…</a:t>
            </a:r>
            <a:r>
              <a:rPr lang="en-CA" sz="2600" dirty="0" smtClean="0"/>
              <a:t>))</a:t>
            </a:r>
            <a:endParaRPr lang="en-US" altLang="zh-CN" sz="2600" dirty="0" smtClean="0">
              <a:ea typeface="宋体" pitchFamily="2" charset="-122"/>
            </a:endParaRPr>
          </a:p>
        </p:txBody>
      </p:sp>
      <p:sp>
        <p:nvSpPr>
          <p:cNvPr id="21508" name="Text Box 4"/>
          <p:cNvSpPr txBox="1">
            <a:spLocks noChangeArrowheads="1"/>
          </p:cNvSpPr>
          <p:nvPr/>
        </p:nvSpPr>
        <p:spPr bwMode="auto">
          <a:xfrm>
            <a:off x="1187450" y="3048000"/>
            <a:ext cx="5975350" cy="366713"/>
          </a:xfrm>
          <a:prstGeom prst="rect">
            <a:avLst/>
          </a:prstGeom>
          <a:solidFill>
            <a:schemeClr val="folHlink"/>
          </a:solidFill>
          <a:ln w="9525">
            <a:noFill/>
            <a:miter lim="800000"/>
            <a:headEnd/>
            <a:tailEnd/>
          </a:ln>
        </p:spPr>
        <p:txBody>
          <a:bodyPr>
            <a:spAutoFit/>
          </a:bodyPr>
          <a:lstStyle/>
          <a:p>
            <a:r>
              <a:rPr lang="en-CA" dirty="0"/>
              <a:t>function </a:t>
            </a:r>
            <a:r>
              <a:rPr lang="en-CA" dirty="0" err="1"/>
              <a:t>functionName</a:t>
            </a:r>
            <a:r>
              <a:rPr lang="en-CA" dirty="0"/>
              <a:t>($arg_1, $arg_2, …, $</a:t>
            </a:r>
            <a:r>
              <a:rPr lang="en-CA" dirty="0" err="1"/>
              <a:t>arg_n</a:t>
            </a:r>
            <a:r>
              <a:rPr lang="en-CA" dirty="0"/>
              <a:t>)</a:t>
            </a:r>
            <a:endParaRPr lang="en-US" altLang="zh-CN" dirty="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54088" y="320675"/>
            <a:ext cx="7235825" cy="1096963"/>
          </a:xfrm>
        </p:spPr>
        <p:txBody>
          <a:bodyPr/>
          <a:lstStyle/>
          <a:p>
            <a:pPr eaLnBrk="1" hangingPunct="1">
              <a:defRPr/>
            </a:pPr>
            <a:r>
              <a:rPr lang="en-CA" b="1" dirty="0" smtClean="0">
                <a:effectLst>
                  <a:outerShdw blurRad="38100" dist="38100" dir="2700000" algn="tl">
                    <a:srgbClr val="C0C0C0"/>
                  </a:outerShdw>
                </a:effectLst>
                <a:latin typeface="+mn-lt"/>
              </a:rPr>
              <a:t>Functions example</a:t>
            </a:r>
            <a:endParaRPr lang="en-US" altLang="zh-CN" b="1" dirty="0" smtClean="0">
              <a:effectLst>
                <a:outerShdw blurRad="38100" dist="38100" dir="2700000" algn="tl">
                  <a:srgbClr val="C0C0C0"/>
                </a:outerShdw>
              </a:effectLst>
              <a:latin typeface="+mn-lt"/>
              <a:ea typeface="宋体" pitchFamily="2" charset="-122"/>
            </a:endParaRPr>
          </a:p>
        </p:txBody>
      </p:sp>
      <p:sp>
        <p:nvSpPr>
          <p:cNvPr id="22531" name="Text Box 3"/>
          <p:cNvSpPr txBox="1">
            <a:spLocks noChangeArrowheads="1"/>
          </p:cNvSpPr>
          <p:nvPr/>
        </p:nvSpPr>
        <p:spPr bwMode="auto">
          <a:xfrm>
            <a:off x="1331913" y="1844675"/>
            <a:ext cx="5975350" cy="3832225"/>
          </a:xfrm>
          <a:prstGeom prst="rect">
            <a:avLst/>
          </a:prstGeom>
          <a:solidFill>
            <a:schemeClr val="folHlink"/>
          </a:solidFill>
          <a:ln w="9525">
            <a:noFill/>
            <a:miter lim="800000"/>
            <a:headEnd/>
            <a:tailEnd/>
          </a:ln>
        </p:spPr>
        <p:txBody>
          <a:bodyPr>
            <a:spAutoFit/>
          </a:bodyPr>
          <a:lstStyle/>
          <a:p>
            <a:pPr>
              <a:spcBef>
                <a:spcPct val="20000"/>
              </a:spcBef>
              <a:buClr>
                <a:schemeClr val="tx2"/>
              </a:buClr>
              <a:buSzPct val="70000"/>
              <a:buFont typeface="Wingdings" pitchFamily="2" charset="2"/>
              <a:buNone/>
            </a:pPr>
            <a:r>
              <a:rPr lang="en-CA"/>
              <a:t>&lt;?php</a:t>
            </a:r>
          </a:p>
          <a:p>
            <a:pPr>
              <a:spcBef>
                <a:spcPct val="20000"/>
              </a:spcBef>
              <a:buClr>
                <a:schemeClr val="tx2"/>
              </a:buClr>
              <a:buSzPct val="70000"/>
              <a:buFont typeface="Wingdings" pitchFamily="2" charset="2"/>
              <a:buNone/>
            </a:pPr>
            <a:r>
              <a:rPr lang="en-CA"/>
              <a:t>       // This is a function</a:t>
            </a:r>
            <a:endParaRPr lang="en-US" altLang="zh-CN">
              <a:ea typeface="宋体" pitchFamily="2" charset="-122"/>
            </a:endParaRPr>
          </a:p>
          <a:p>
            <a:pPr lvl="1">
              <a:spcBef>
                <a:spcPct val="20000"/>
              </a:spcBef>
              <a:buClr>
                <a:schemeClr val="tx2"/>
              </a:buClr>
              <a:buSzPct val="70000"/>
              <a:buFont typeface="Wingdings" pitchFamily="2" charset="2"/>
              <a:buNone/>
            </a:pPr>
            <a:r>
              <a:rPr lang="en-US" altLang="zh-CN">
                <a:ea typeface="宋体" pitchFamily="2" charset="-122"/>
              </a:rPr>
              <a:t>function foo($arg_1, $arg_2)</a:t>
            </a:r>
          </a:p>
          <a:p>
            <a:pPr lvl="1">
              <a:spcBef>
                <a:spcPct val="20000"/>
              </a:spcBef>
              <a:buClr>
                <a:schemeClr val="tx2"/>
              </a:buClr>
              <a:buSzPct val="70000"/>
              <a:buFont typeface="Wingdings" pitchFamily="2" charset="2"/>
              <a:buNone/>
            </a:pPr>
            <a:r>
              <a:rPr lang="en-US" altLang="zh-CN">
                <a:ea typeface="宋体" pitchFamily="2" charset="-122"/>
              </a:rPr>
              <a:t> {</a:t>
            </a:r>
            <a:br>
              <a:rPr lang="en-US" altLang="zh-CN">
                <a:ea typeface="宋体" pitchFamily="2" charset="-122"/>
              </a:rPr>
            </a:br>
            <a:r>
              <a:rPr lang="en-US" altLang="zh-CN">
                <a:ea typeface="宋体" pitchFamily="2" charset="-122"/>
              </a:rPr>
              <a:t>   $arg_2 = $arg_1 * $arg_2;</a:t>
            </a:r>
          </a:p>
          <a:p>
            <a:pPr lvl="1">
              <a:spcBef>
                <a:spcPct val="20000"/>
              </a:spcBef>
              <a:buClr>
                <a:schemeClr val="tx2"/>
              </a:buClr>
              <a:buSzPct val="70000"/>
              <a:buFont typeface="Wingdings" pitchFamily="2" charset="2"/>
              <a:buNone/>
            </a:pPr>
            <a:r>
              <a:rPr lang="en-US" altLang="zh-CN">
                <a:ea typeface="宋体" pitchFamily="2" charset="-122"/>
              </a:rPr>
              <a:t>   return $arg_2;</a:t>
            </a:r>
            <a:br>
              <a:rPr lang="en-US" altLang="zh-CN">
                <a:ea typeface="宋体" pitchFamily="2" charset="-122"/>
              </a:rPr>
            </a:br>
            <a:r>
              <a:rPr lang="en-US" altLang="zh-CN">
                <a:ea typeface="宋体" pitchFamily="2" charset="-122"/>
              </a:rPr>
              <a:t>} </a:t>
            </a:r>
          </a:p>
          <a:p>
            <a:pPr lvl="1">
              <a:spcBef>
                <a:spcPct val="20000"/>
              </a:spcBef>
              <a:buClr>
                <a:schemeClr val="tx2"/>
              </a:buClr>
              <a:buSzPct val="70000"/>
              <a:buFont typeface="Wingdings" pitchFamily="2" charset="2"/>
              <a:buNone/>
            </a:pPr>
            <a:r>
              <a:rPr lang="en-US" altLang="zh-CN">
                <a:ea typeface="宋体" pitchFamily="2" charset="-122"/>
              </a:rPr>
              <a:t/>
            </a:r>
            <a:br>
              <a:rPr lang="en-US" altLang="zh-CN">
                <a:ea typeface="宋体" pitchFamily="2" charset="-122"/>
              </a:rPr>
            </a:br>
            <a:r>
              <a:rPr lang="en-US" altLang="zh-CN">
                <a:ea typeface="宋体" pitchFamily="2" charset="-122"/>
              </a:rPr>
              <a:t>$result_1 = foo(12, 3);		// Store the function </a:t>
            </a:r>
          </a:p>
          <a:p>
            <a:pPr lvl="1">
              <a:spcBef>
                <a:spcPct val="20000"/>
              </a:spcBef>
              <a:buClr>
                <a:schemeClr val="tx2"/>
              </a:buClr>
              <a:buSzPct val="70000"/>
              <a:buFont typeface="Wingdings" pitchFamily="2" charset="2"/>
              <a:buNone/>
            </a:pPr>
            <a:r>
              <a:rPr lang="en-CA"/>
              <a:t>echo $result_1;		// Outputs 36</a:t>
            </a:r>
            <a:endParaRPr lang="en-US" altLang="zh-CN">
              <a:ea typeface="宋体" pitchFamily="2" charset="-122"/>
            </a:endParaRPr>
          </a:p>
          <a:p>
            <a:pPr lvl="1">
              <a:spcBef>
                <a:spcPct val="20000"/>
              </a:spcBef>
              <a:buClr>
                <a:schemeClr val="tx2"/>
              </a:buClr>
              <a:buSzPct val="70000"/>
              <a:buFont typeface="Wingdings" pitchFamily="2" charset="2"/>
              <a:buNone/>
            </a:pPr>
            <a:r>
              <a:rPr lang="en-US" altLang="zh-CN">
                <a:ea typeface="宋体" pitchFamily="2" charset="-122"/>
              </a:rPr>
              <a:t>echo foo(12, 3);		// Outputs 36</a:t>
            </a:r>
          </a:p>
          <a:p>
            <a:pPr>
              <a:spcBef>
                <a:spcPct val="20000"/>
              </a:spcBef>
              <a:buClr>
                <a:schemeClr val="tx2"/>
              </a:buClr>
              <a:buSzPct val="70000"/>
              <a:buFont typeface="Wingdings" pitchFamily="2" charset="2"/>
              <a:buNone/>
            </a:pPr>
            <a:r>
              <a:rPr lang="en-CA"/>
              <a:t>?&gt;</a:t>
            </a:r>
            <a:endParaRPr lang="en-US" altLang="zh-CN">
              <a:latin typeface="Courier New" pitchFamily="49"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C0C0C0"/>
                  </a:outerShdw>
                </a:effectLst>
              </a:rPr>
              <a:t>Include Files</a:t>
            </a:r>
          </a:p>
        </p:txBody>
      </p:sp>
      <p:sp>
        <p:nvSpPr>
          <p:cNvPr id="23555" name="Rectangle 3"/>
          <p:cNvSpPr>
            <a:spLocks noGrp="1" noChangeArrowheads="1"/>
          </p:cNvSpPr>
          <p:nvPr>
            <p:ph idx="1"/>
          </p:nvPr>
        </p:nvSpPr>
        <p:spPr>
          <a:xfrm>
            <a:off x="457200" y="1143000"/>
            <a:ext cx="8229600" cy="4987925"/>
          </a:xfrm>
        </p:spPr>
        <p:txBody>
          <a:bodyPr>
            <a:normAutofit fontScale="70000" lnSpcReduction="20000"/>
          </a:bodyPr>
          <a:lstStyle/>
          <a:p>
            <a:pPr eaLnBrk="1" hangingPunct="1">
              <a:buFont typeface="Wingdings" pitchFamily="2" charset="2"/>
              <a:buNone/>
            </a:pPr>
            <a:r>
              <a:rPr lang="en-US" sz="2000" dirty="0" smtClean="0">
                <a:solidFill>
                  <a:schemeClr val="accent6"/>
                </a:solidFill>
              </a:rPr>
              <a:t>Include “opendb.php”;</a:t>
            </a:r>
          </a:p>
          <a:p>
            <a:pPr eaLnBrk="1" hangingPunct="1">
              <a:buFont typeface="Wingdings" pitchFamily="2" charset="2"/>
              <a:buNone/>
            </a:pPr>
            <a:r>
              <a:rPr lang="en-US" sz="2000" dirty="0" smtClean="0">
                <a:solidFill>
                  <a:schemeClr val="accent6"/>
                </a:solidFill>
              </a:rPr>
              <a:t>Include “closedb.php”;</a:t>
            </a:r>
          </a:p>
          <a:p>
            <a:pPr eaLnBrk="1" hangingPunct="1">
              <a:buFont typeface="Wingdings" pitchFamily="2" charset="2"/>
              <a:buNone/>
            </a:pPr>
            <a:r>
              <a:rPr lang="en-US" sz="2000" dirty="0" smtClean="0"/>
              <a:t>This inserts files; the code in files will be inserted into current code. This will provide useful and protective means once you connect to a database, as well as for other repeated functions.</a:t>
            </a:r>
          </a:p>
          <a:p>
            <a:pPr eaLnBrk="1" hangingPunct="1">
              <a:buFont typeface="Wingdings" pitchFamily="2" charset="2"/>
              <a:buNone/>
            </a:pPr>
            <a:endParaRPr lang="en-US" sz="2000" dirty="0" smtClean="0"/>
          </a:p>
          <a:p>
            <a:pPr eaLnBrk="1" hangingPunct="1">
              <a:buFont typeface="Wingdings" pitchFamily="2" charset="2"/>
              <a:buNone/>
            </a:pPr>
            <a:r>
              <a:rPr lang="en-US" sz="2000" dirty="0" smtClean="0">
                <a:solidFill>
                  <a:schemeClr val="accent6"/>
                </a:solidFill>
              </a:rPr>
              <a:t>Include (“footer.php”);</a:t>
            </a:r>
          </a:p>
          <a:p>
            <a:pPr eaLnBrk="1" hangingPunct="1">
              <a:buFont typeface="Wingdings" pitchFamily="2" charset="2"/>
              <a:buNone/>
            </a:pPr>
            <a:endParaRPr lang="en-US" sz="2000" dirty="0" smtClean="0">
              <a:solidFill>
                <a:schemeClr val="accent1"/>
              </a:solidFill>
            </a:endParaRPr>
          </a:p>
          <a:p>
            <a:pPr eaLnBrk="1" hangingPunct="1">
              <a:buFont typeface="Wingdings" pitchFamily="2" charset="2"/>
              <a:buNone/>
            </a:pPr>
            <a:r>
              <a:rPr lang="en-US" sz="2000" dirty="0" smtClean="0"/>
              <a:t>The file footer.php might look like:</a:t>
            </a:r>
          </a:p>
          <a:p>
            <a:pPr eaLnBrk="1" hangingPunct="1">
              <a:buFont typeface="Wingdings" pitchFamily="2" charset="2"/>
              <a:buNone/>
            </a:pPr>
            <a:r>
              <a:rPr lang="en-US" sz="2000" dirty="0" smtClean="0">
                <a:solidFill>
                  <a:schemeClr val="accent6"/>
                </a:solidFill>
              </a:rPr>
              <a:t>&lt;hr SIZE=11 NOSHADE WIDTH=“100%”&gt;</a:t>
            </a:r>
          </a:p>
          <a:p>
            <a:pPr eaLnBrk="1" hangingPunct="1">
              <a:buFont typeface="Wingdings" pitchFamily="2" charset="2"/>
              <a:buNone/>
            </a:pPr>
            <a:r>
              <a:rPr lang="en-US" sz="2000" dirty="0" smtClean="0">
                <a:solidFill>
                  <a:schemeClr val="accent6"/>
                </a:solidFill>
              </a:rPr>
              <a:t>&lt;</a:t>
            </a:r>
            <a:r>
              <a:rPr lang="en-US" sz="2000" dirty="0" err="1" smtClean="0">
                <a:solidFill>
                  <a:schemeClr val="accent6"/>
                </a:solidFill>
              </a:rPr>
              <a:t>i</a:t>
            </a:r>
            <a:r>
              <a:rPr lang="en-US" sz="2000" dirty="0" smtClean="0">
                <a:solidFill>
                  <a:schemeClr val="accent6"/>
                </a:solidFill>
              </a:rPr>
              <a:t>&gt;Copyright </a:t>
            </a:r>
            <a:r>
              <a:rPr lang="en-US" sz="2000" dirty="0" smtClean="0">
                <a:solidFill>
                  <a:schemeClr val="accent6"/>
                </a:solidFill>
                <a:cs typeface="Arial" charset="0"/>
              </a:rPr>
              <a:t>© 2008-2010 KSU &lt;/</a:t>
            </a:r>
            <a:r>
              <a:rPr lang="en-US" sz="2000" dirty="0" err="1" smtClean="0">
                <a:solidFill>
                  <a:schemeClr val="accent6"/>
                </a:solidFill>
                <a:cs typeface="Arial" charset="0"/>
              </a:rPr>
              <a:t>i</a:t>
            </a:r>
            <a:r>
              <a:rPr lang="en-US" sz="2000" dirty="0" smtClean="0">
                <a:solidFill>
                  <a:schemeClr val="accent6"/>
                </a:solidFill>
                <a:cs typeface="Arial" charset="0"/>
              </a:rPr>
              <a:t>&gt;&lt;/font&gt;&lt;</a:t>
            </a:r>
            <a:r>
              <a:rPr lang="en-US" sz="2000" dirty="0" err="1" smtClean="0">
                <a:solidFill>
                  <a:schemeClr val="accent6"/>
                </a:solidFill>
                <a:cs typeface="Arial" charset="0"/>
              </a:rPr>
              <a:t>br</a:t>
            </a:r>
            <a:r>
              <a:rPr lang="en-US" sz="2000" dirty="0" smtClean="0">
                <a:solidFill>
                  <a:schemeClr val="accent6"/>
                </a:solidFill>
                <a:cs typeface="Arial" charset="0"/>
              </a:rPr>
              <a:t>&gt;</a:t>
            </a:r>
          </a:p>
          <a:p>
            <a:pPr eaLnBrk="1" hangingPunct="1">
              <a:buFont typeface="Wingdings" pitchFamily="2" charset="2"/>
              <a:buNone/>
            </a:pPr>
            <a:r>
              <a:rPr lang="en-US" sz="2000" dirty="0" smtClean="0">
                <a:solidFill>
                  <a:schemeClr val="accent6"/>
                </a:solidFill>
                <a:cs typeface="Arial" charset="0"/>
              </a:rPr>
              <a:t>&lt;</a:t>
            </a:r>
            <a:r>
              <a:rPr lang="en-US" sz="2000" dirty="0" err="1" smtClean="0">
                <a:solidFill>
                  <a:schemeClr val="accent6"/>
                </a:solidFill>
                <a:cs typeface="Arial" charset="0"/>
              </a:rPr>
              <a:t>i</a:t>
            </a:r>
            <a:r>
              <a:rPr lang="en-US" sz="2000" dirty="0" smtClean="0">
                <a:solidFill>
                  <a:schemeClr val="accent6"/>
                </a:solidFill>
                <a:cs typeface="Arial" charset="0"/>
              </a:rPr>
              <a:t>&gt;ALL RIGHTS RESERVED&lt;/</a:t>
            </a:r>
            <a:r>
              <a:rPr lang="en-US" sz="2000" dirty="0" err="1" smtClean="0">
                <a:solidFill>
                  <a:schemeClr val="accent6"/>
                </a:solidFill>
                <a:cs typeface="Arial" charset="0"/>
              </a:rPr>
              <a:t>i</a:t>
            </a:r>
            <a:r>
              <a:rPr lang="en-US" sz="2000" dirty="0" smtClean="0">
                <a:solidFill>
                  <a:schemeClr val="accent6"/>
                </a:solidFill>
                <a:cs typeface="Arial" charset="0"/>
              </a:rPr>
              <a:t>&gt;&lt;/font&gt;&lt;</a:t>
            </a:r>
            <a:r>
              <a:rPr lang="en-US" sz="2000" dirty="0" err="1" smtClean="0">
                <a:solidFill>
                  <a:schemeClr val="accent6"/>
                </a:solidFill>
                <a:cs typeface="Arial" charset="0"/>
              </a:rPr>
              <a:t>br</a:t>
            </a:r>
            <a:r>
              <a:rPr lang="en-US" sz="2000" dirty="0" smtClean="0">
                <a:solidFill>
                  <a:schemeClr val="accent6"/>
                </a:solidFill>
                <a:cs typeface="Arial" charset="0"/>
              </a:rPr>
              <a:t>&gt;</a:t>
            </a:r>
          </a:p>
          <a:p>
            <a:pPr eaLnBrk="1" hangingPunct="1">
              <a:buFont typeface="Wingdings" pitchFamily="2" charset="2"/>
              <a:buNone/>
            </a:pPr>
            <a:r>
              <a:rPr lang="en-US" sz="2000" dirty="0" smtClean="0">
                <a:solidFill>
                  <a:schemeClr val="accent6"/>
                </a:solidFill>
                <a:cs typeface="Arial" charset="0"/>
              </a:rPr>
              <a:t>&lt;</a:t>
            </a:r>
            <a:r>
              <a:rPr lang="en-US" sz="2000" dirty="0" err="1" smtClean="0">
                <a:solidFill>
                  <a:schemeClr val="accent6"/>
                </a:solidFill>
                <a:cs typeface="Arial" charset="0"/>
              </a:rPr>
              <a:t>i</a:t>
            </a:r>
            <a:r>
              <a:rPr lang="en-US" sz="2000" dirty="0" smtClean="0">
                <a:solidFill>
                  <a:schemeClr val="accent6"/>
                </a:solidFill>
                <a:cs typeface="Arial" charset="0"/>
              </a:rPr>
              <a:t>&gt;URL: http://www.kent.edu&lt;/i&gt;&lt;/font&gt;&lt;br&gt;</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33400" y="381000"/>
            <a:ext cx="7696200" cy="609600"/>
          </a:xfrm>
          <a:prstGeom prst="rect">
            <a:avLst/>
          </a:prstGeom>
          <a:noFill/>
          <a:ln w="9525">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PHP - Forms</a:t>
            </a:r>
          </a:p>
        </p:txBody>
      </p:sp>
      <p:sp>
        <p:nvSpPr>
          <p:cNvPr id="24579" name="Rectangle 3"/>
          <p:cNvSpPr>
            <a:spLocks noChangeArrowheads="1"/>
          </p:cNvSpPr>
          <p:nvPr/>
        </p:nvSpPr>
        <p:spPr bwMode="auto">
          <a:xfrm>
            <a:off x="0" y="914400"/>
            <a:ext cx="9144000" cy="457200"/>
          </a:xfrm>
          <a:prstGeom prst="rect">
            <a:avLst/>
          </a:prstGeom>
          <a:noFill/>
          <a:ln w="9525">
            <a:noFill/>
            <a:miter lim="800000"/>
            <a:headEnd/>
            <a:tailEnd/>
          </a:ln>
        </p:spPr>
        <p:txBody>
          <a:bodyPr>
            <a:spAutoFit/>
          </a:bodyPr>
          <a:lstStyle/>
          <a:p>
            <a:pPr lvl="2" eaLnBrk="0" hangingPunct="0">
              <a:buFontTx/>
              <a:buChar char="•"/>
            </a:pPr>
            <a:endParaRPr lang="zh-CN" altLang="en-US" sz="2400">
              <a:solidFill>
                <a:schemeClr val="accent2"/>
              </a:solidFill>
              <a:latin typeface="Tahoma" pitchFamily="34" charset="0"/>
              <a:ea typeface="宋体" pitchFamily="2" charset="-122"/>
            </a:endParaRPr>
          </a:p>
        </p:txBody>
      </p:sp>
      <p:sp>
        <p:nvSpPr>
          <p:cNvPr id="57348" name="Rectangle 4"/>
          <p:cNvSpPr>
            <a:spLocks noChangeArrowheads="1"/>
          </p:cNvSpPr>
          <p:nvPr/>
        </p:nvSpPr>
        <p:spPr bwMode="auto">
          <a:xfrm>
            <a:off x="228600" y="1295400"/>
            <a:ext cx="8839200" cy="4024313"/>
          </a:xfrm>
          <a:prstGeom prst="rect">
            <a:avLst/>
          </a:prstGeom>
          <a:noFill/>
          <a:ln w="9525">
            <a:noFill/>
            <a:miter lim="800000"/>
            <a:headEnd/>
            <a:tailEnd/>
          </a:ln>
          <a:effectLst/>
        </p:spPr>
        <p:txBody>
          <a:bodyPr>
            <a:spAutoFit/>
          </a:bodyPr>
          <a:lstStyle/>
          <a:p>
            <a:pPr eaLnBrk="0" hangingPunct="0">
              <a:buFontTx/>
              <a:buChar char="•"/>
              <a:defRPr/>
            </a:pPr>
            <a:r>
              <a:rPr lang="en-US" altLang="zh-CN" sz="2400" dirty="0">
                <a:latin typeface="+mn-lt"/>
                <a:ea typeface="宋体" pitchFamily="2" charset="-122"/>
              </a:rPr>
              <a:t>Access to the HTTP POST and GET data is simple in PHP</a:t>
            </a:r>
          </a:p>
          <a:p>
            <a:pPr eaLnBrk="0" hangingPunct="0">
              <a:buFontTx/>
              <a:buChar char="•"/>
              <a:defRPr/>
            </a:pPr>
            <a:r>
              <a:rPr lang="en-US" altLang="zh-CN" sz="2400" dirty="0">
                <a:latin typeface="+mn-lt"/>
                <a:ea typeface="宋体" pitchFamily="2" charset="-122"/>
              </a:rPr>
              <a:t>The global variables $_POST[] and $_GET[] contain the request data</a:t>
            </a:r>
            <a:r>
              <a:rPr lang="en-US" altLang="zh-CN" sz="2400" dirty="0">
                <a:solidFill>
                  <a:srgbClr val="0000FF"/>
                </a:solidFill>
                <a:effectLst>
                  <a:outerShdw blurRad="38100" dist="38100" dir="2700000" algn="tl">
                    <a:srgbClr val="C0C0C0"/>
                  </a:outerShdw>
                </a:effectLst>
                <a:latin typeface="Tahoma" pitchFamily="34" charset="0"/>
                <a:ea typeface="宋体" pitchFamily="2" charset="-122"/>
              </a:rPr>
              <a:t/>
            </a:r>
            <a:br>
              <a:rPr lang="en-US" altLang="zh-CN" sz="2400" dirty="0">
                <a:solidFill>
                  <a:srgbClr val="0000FF"/>
                </a:solidFill>
                <a:effectLst>
                  <a:outerShdw blurRad="38100" dist="38100" dir="2700000" algn="tl">
                    <a:srgbClr val="C0C0C0"/>
                  </a:outerShdw>
                </a:effectLst>
                <a:latin typeface="Tahoma" pitchFamily="34" charset="0"/>
                <a:ea typeface="宋体" pitchFamily="2" charset="-122"/>
              </a:rPr>
            </a:br>
            <a:r>
              <a:rPr lang="en-US" altLang="zh-CN" sz="2400" dirty="0">
                <a:solidFill>
                  <a:schemeClr val="accent6"/>
                </a:solidFill>
                <a:effectLst>
                  <a:outerShdw blurRad="38100" dist="38100" dir="2700000" algn="tl">
                    <a:srgbClr val="C0C0C0"/>
                  </a:outerShdw>
                </a:effectLst>
                <a:latin typeface="Tahoma" pitchFamily="34" charset="0"/>
                <a:ea typeface="宋体" pitchFamily="2" charset="-122"/>
              </a:rPr>
              <a:t>   </a:t>
            </a:r>
            <a:r>
              <a:rPr lang="en-US" altLang="zh-CN" dirty="0">
                <a:solidFill>
                  <a:schemeClr val="accent6"/>
                </a:solidFill>
                <a:latin typeface="Tahoma" pitchFamily="34" charset="0"/>
                <a:ea typeface="宋体" pitchFamily="2" charset="-122"/>
              </a:rPr>
              <a:t>&lt;?</a:t>
            </a:r>
            <a:r>
              <a:rPr lang="en-US" altLang="zh-CN" dirty="0" err="1">
                <a:solidFill>
                  <a:schemeClr val="accent6"/>
                </a:solidFill>
                <a:latin typeface="Tahoma" pitchFamily="34" charset="0"/>
                <a:ea typeface="宋体" pitchFamily="2" charset="-122"/>
              </a:rPr>
              <a:t>php</a:t>
            </a:r>
            <a:endParaRPr lang="en-US" altLang="zh-CN" dirty="0">
              <a:solidFill>
                <a:schemeClr val="accent6"/>
              </a:solidFill>
              <a:latin typeface="Tahoma" pitchFamily="34" charset="0"/>
              <a:ea typeface="宋体" pitchFamily="2" charset="-122"/>
            </a:endParaRPr>
          </a:p>
          <a:p>
            <a:pPr lvl="1" eaLnBrk="0" hangingPunct="0">
              <a:defRPr/>
            </a:pPr>
            <a:r>
              <a:rPr lang="en-US" altLang="zh-CN" dirty="0">
                <a:solidFill>
                  <a:schemeClr val="accent6"/>
                </a:solidFill>
                <a:latin typeface="Tahoma" pitchFamily="34" charset="0"/>
                <a:ea typeface="宋体" pitchFamily="2" charset="-122"/>
              </a:rPr>
              <a:t>    if ($_POST["submit"])</a:t>
            </a:r>
          </a:p>
          <a:p>
            <a:pPr lvl="1" eaLnBrk="0" hangingPunct="0">
              <a:defRPr/>
            </a:pPr>
            <a:r>
              <a:rPr lang="en-US" altLang="zh-CN" dirty="0">
                <a:solidFill>
                  <a:schemeClr val="accent6"/>
                </a:solidFill>
                <a:latin typeface="Tahoma" pitchFamily="34" charset="0"/>
                <a:ea typeface="宋体" pitchFamily="2" charset="-122"/>
              </a:rPr>
              <a:t>        echo "&lt;h2&gt;You clicked Submit!&lt;/h2&gt;";</a:t>
            </a:r>
          </a:p>
          <a:p>
            <a:pPr lvl="1" eaLnBrk="0" hangingPunct="0">
              <a:defRPr/>
            </a:pPr>
            <a:r>
              <a:rPr lang="en-US" altLang="zh-CN" dirty="0">
                <a:solidFill>
                  <a:schemeClr val="accent6"/>
                </a:solidFill>
                <a:latin typeface="Tahoma" pitchFamily="34" charset="0"/>
                <a:ea typeface="宋体" pitchFamily="2" charset="-122"/>
              </a:rPr>
              <a:t>    else if ($_POST["cancel"])</a:t>
            </a:r>
          </a:p>
          <a:p>
            <a:pPr lvl="1" eaLnBrk="0" hangingPunct="0">
              <a:defRPr/>
            </a:pPr>
            <a:r>
              <a:rPr lang="en-US" altLang="zh-CN" dirty="0">
                <a:solidFill>
                  <a:schemeClr val="accent6"/>
                </a:solidFill>
                <a:latin typeface="Tahoma" pitchFamily="34" charset="0"/>
                <a:ea typeface="宋体" pitchFamily="2" charset="-122"/>
              </a:rPr>
              <a:t>        echo "&lt;h2&gt;You clicked Cancel!&lt;/h2&gt;";</a:t>
            </a:r>
          </a:p>
          <a:p>
            <a:pPr lvl="1" eaLnBrk="0" hangingPunct="0">
              <a:defRPr/>
            </a:pPr>
            <a:r>
              <a:rPr lang="en-US" altLang="zh-CN" dirty="0">
                <a:solidFill>
                  <a:schemeClr val="accent6"/>
                </a:solidFill>
                <a:latin typeface="Tahoma" pitchFamily="34" charset="0"/>
                <a:ea typeface="宋体" pitchFamily="2" charset="-122"/>
              </a:rPr>
              <a:t>?&gt;</a:t>
            </a:r>
          </a:p>
          <a:p>
            <a:pPr lvl="1" eaLnBrk="0" hangingPunct="0">
              <a:defRPr/>
            </a:pPr>
            <a:r>
              <a:rPr lang="en-US" altLang="zh-CN" dirty="0">
                <a:solidFill>
                  <a:schemeClr val="accent6"/>
                </a:solidFill>
                <a:latin typeface="Tahoma" pitchFamily="34" charset="0"/>
                <a:ea typeface="宋体" pitchFamily="2" charset="-122"/>
              </a:rPr>
              <a:t>&lt;form action="form.php" method="post"&gt;</a:t>
            </a:r>
          </a:p>
          <a:p>
            <a:pPr lvl="1" eaLnBrk="0" hangingPunct="0">
              <a:defRPr/>
            </a:pPr>
            <a:r>
              <a:rPr lang="en-US" altLang="zh-CN" dirty="0">
                <a:solidFill>
                  <a:schemeClr val="accent6"/>
                </a:solidFill>
                <a:latin typeface="Tahoma" pitchFamily="34" charset="0"/>
                <a:ea typeface="宋体" pitchFamily="2" charset="-122"/>
              </a:rPr>
              <a:t>    &lt;input type="submit" name="submit" value="Submit"&gt;</a:t>
            </a:r>
          </a:p>
          <a:p>
            <a:pPr lvl="1" eaLnBrk="0" hangingPunct="0">
              <a:defRPr/>
            </a:pPr>
            <a:r>
              <a:rPr lang="en-US" altLang="zh-CN" dirty="0">
                <a:solidFill>
                  <a:schemeClr val="accent6"/>
                </a:solidFill>
                <a:latin typeface="Tahoma" pitchFamily="34" charset="0"/>
                <a:ea typeface="宋体" pitchFamily="2" charset="-122"/>
              </a:rPr>
              <a:t>    &lt;input type="submit" name="cancel" value="Cancel"&gt;</a:t>
            </a:r>
          </a:p>
          <a:p>
            <a:pPr lvl="1" eaLnBrk="0" hangingPunct="0">
              <a:defRPr/>
            </a:pPr>
            <a:r>
              <a:rPr lang="en-US" altLang="zh-CN" dirty="0">
                <a:solidFill>
                  <a:schemeClr val="accent6"/>
                </a:solidFill>
                <a:latin typeface="Tahoma" pitchFamily="34" charset="0"/>
                <a:ea typeface="宋体" pitchFamily="2" charset="-122"/>
              </a:rPr>
              <a:t>&lt;/form&gt;</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52400" y="304800"/>
            <a:ext cx="8153400" cy="609600"/>
          </a:xfrm>
          <a:prstGeom prst="rect">
            <a:avLst/>
          </a:prstGeom>
          <a:noFill/>
          <a:ln w="9525">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WHY PHP – Sessions ?</a:t>
            </a:r>
          </a:p>
        </p:txBody>
      </p:sp>
      <p:sp>
        <p:nvSpPr>
          <p:cNvPr id="58371" name="Text Box 3"/>
          <p:cNvSpPr txBox="1">
            <a:spLocks noChangeArrowheads="1"/>
          </p:cNvSpPr>
          <p:nvPr/>
        </p:nvSpPr>
        <p:spPr bwMode="auto">
          <a:xfrm>
            <a:off x="228600" y="1143000"/>
            <a:ext cx="8686800" cy="731838"/>
          </a:xfrm>
          <a:prstGeom prst="rect">
            <a:avLst/>
          </a:prstGeom>
          <a:noFill/>
          <a:ln w="9525">
            <a:noFill/>
            <a:miter lim="800000"/>
            <a:headEnd/>
            <a:tailEnd/>
          </a:ln>
          <a:effectLst/>
        </p:spPr>
        <p:txBody>
          <a:bodyPr anchorCtr="1">
            <a:spAutoFit/>
          </a:bodyPr>
          <a:lstStyle/>
          <a:p>
            <a:pPr algn="ctr">
              <a:spcBef>
                <a:spcPct val="50000"/>
              </a:spcBef>
              <a:defRPr/>
            </a:pPr>
            <a:endParaRPr lang="en-US" sz="4200">
              <a:solidFill>
                <a:schemeClr val="tx2"/>
              </a:solidFill>
              <a:effectLst>
                <a:outerShdw blurRad="38100" dist="38100" dir="2700000" algn="tl">
                  <a:srgbClr val="C0C0C0"/>
                </a:outerShdw>
              </a:effectLst>
              <a:latin typeface="Tahoma" pitchFamily="34" charset="0"/>
            </a:endParaRPr>
          </a:p>
        </p:txBody>
      </p:sp>
      <p:sp>
        <p:nvSpPr>
          <p:cNvPr id="58372" name="Text Box 4"/>
          <p:cNvSpPr txBox="1">
            <a:spLocks noChangeArrowheads="1"/>
          </p:cNvSpPr>
          <p:nvPr/>
        </p:nvSpPr>
        <p:spPr bwMode="auto">
          <a:xfrm>
            <a:off x="457200" y="858838"/>
            <a:ext cx="8001000" cy="5909310"/>
          </a:xfrm>
          <a:prstGeom prst="rect">
            <a:avLst/>
          </a:prstGeom>
          <a:noFill/>
          <a:ln w="9525">
            <a:noFill/>
            <a:miter lim="800000"/>
            <a:headEnd/>
            <a:tailEnd/>
          </a:ln>
          <a:effectLst/>
        </p:spPr>
        <p:txBody>
          <a:bodyPr anchorCtr="1">
            <a:spAutoFit/>
          </a:bodyPr>
          <a:lstStyle/>
          <a:p>
            <a:pPr fontAlgn="t">
              <a:spcBef>
                <a:spcPct val="50000"/>
              </a:spcBef>
              <a:defRPr/>
            </a:pPr>
            <a:r>
              <a:rPr lang="en-US" dirty="0">
                <a:latin typeface="+mn-lt"/>
              </a:rPr>
              <a:t>Whenever you want to create a website that allows you to store and display information about a user, determine which user groups a person belongs to, utilize permissions on your website or you just want to do something cool on your site, PHP's Sessions are vital to each of these features. </a:t>
            </a:r>
          </a:p>
          <a:p>
            <a:pPr algn="ctr">
              <a:spcBef>
                <a:spcPct val="50000"/>
              </a:spcBef>
              <a:defRPr/>
            </a:pPr>
            <a:endParaRPr lang="en-US" dirty="0">
              <a:latin typeface="+mn-lt"/>
            </a:endParaRPr>
          </a:p>
          <a:p>
            <a:pPr>
              <a:spcBef>
                <a:spcPct val="50000"/>
              </a:spcBef>
              <a:defRPr/>
            </a:pPr>
            <a:r>
              <a:rPr lang="en-US" dirty="0">
                <a:latin typeface="+mn-lt"/>
              </a:rPr>
              <a:t>Cookies are about 30% unreliable right now and it's getting worse every day. More and more web browsers are starting to come with security and privacy settings and people browsing the net these days are starting to frown upon Cookies because they store information on their local computer that they do not want stored there.</a:t>
            </a:r>
          </a:p>
          <a:p>
            <a:pPr>
              <a:spcBef>
                <a:spcPct val="50000"/>
              </a:spcBef>
              <a:defRPr/>
            </a:pPr>
            <a:endParaRPr lang="en-US" dirty="0">
              <a:latin typeface="+mn-lt"/>
            </a:endParaRPr>
          </a:p>
          <a:p>
            <a:pPr>
              <a:spcBef>
                <a:spcPct val="50000"/>
              </a:spcBef>
              <a:defRPr/>
            </a:pPr>
            <a:r>
              <a:rPr lang="en-US" dirty="0">
                <a:latin typeface="+mn-lt"/>
              </a:rPr>
              <a:t>PHP has a great set of functions that can achieve the same results of Cookies and more without storing information on the user's computer. PHP Sessions store the information on the web server in a location that you chose in special files. These files are connected to the user's web browser via the server and a special ID called a "Session ID". This is nearly 99% flawless in operation and it is virtually invisible to the user.</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Intro to PHP</a:t>
            </a:r>
            <a:endParaRPr lang="en-US" dirty="0">
              <a:solidFill>
                <a:schemeClr val="bg2"/>
              </a:solidFill>
            </a:endParaRPr>
          </a:p>
        </p:txBody>
      </p:sp>
      <p:sp>
        <p:nvSpPr>
          <p:cNvPr id="3" name="Text Placeholder 2"/>
          <p:cNvSpPr>
            <a:spLocks noGrp="1"/>
          </p:cNvSpPr>
          <p:nvPr>
            <p:ph type="body" idx="1"/>
          </p:nvPr>
        </p:nvSpPr>
        <p:spPr/>
        <p:txBody>
          <a:bodyPr/>
          <a:lstStyle/>
          <a:p>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57200" y="228600"/>
            <a:ext cx="7848600" cy="609600"/>
          </a:xfrm>
          <a:prstGeom prst="rect">
            <a:avLst/>
          </a:prstGeom>
          <a:noFill/>
          <a:ln w="9525" algn="ctr">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PHP - Sessions</a:t>
            </a:r>
          </a:p>
        </p:txBody>
      </p:sp>
      <p:sp>
        <p:nvSpPr>
          <p:cNvPr id="59395" name="Rectangle 3"/>
          <p:cNvSpPr>
            <a:spLocks noChangeArrowheads="1"/>
          </p:cNvSpPr>
          <p:nvPr/>
        </p:nvSpPr>
        <p:spPr bwMode="auto">
          <a:xfrm>
            <a:off x="381000" y="990600"/>
            <a:ext cx="8534400" cy="4667250"/>
          </a:xfrm>
          <a:prstGeom prst="rect">
            <a:avLst/>
          </a:prstGeom>
          <a:noFill/>
          <a:ln w="9525">
            <a:noFill/>
            <a:miter lim="800000"/>
            <a:headEnd/>
            <a:tailEnd/>
          </a:ln>
          <a:effectLst/>
        </p:spPr>
        <p:txBody>
          <a:bodyPr>
            <a:spAutoFit/>
          </a:bodyPr>
          <a:lstStyle/>
          <a:p>
            <a:pPr eaLnBrk="0" hangingPunct="0">
              <a:buFontTx/>
              <a:buChar char="•"/>
              <a:defRPr/>
            </a:pPr>
            <a:r>
              <a:rPr lang="en-US" altLang="zh-CN" sz="2000" dirty="0">
                <a:latin typeface="+mn-lt"/>
                <a:ea typeface="宋体" pitchFamily="2" charset="-122"/>
              </a:rPr>
              <a:t>Sessions store their identifier in a cookie in the client’s browser</a:t>
            </a:r>
          </a:p>
          <a:p>
            <a:pPr eaLnBrk="0" hangingPunct="0">
              <a:buFontTx/>
              <a:buChar char="•"/>
              <a:defRPr/>
            </a:pPr>
            <a:r>
              <a:rPr lang="en-US" altLang="zh-CN" sz="2000" dirty="0">
                <a:latin typeface="+mn-lt"/>
                <a:ea typeface="宋体" pitchFamily="2" charset="-122"/>
              </a:rPr>
              <a:t>Every page that uses session data must be proceeded by the </a:t>
            </a:r>
            <a:r>
              <a:rPr lang="en-US" altLang="zh-CN" sz="2000" b="1" dirty="0" err="1">
                <a:latin typeface="+mn-lt"/>
                <a:ea typeface="宋体" pitchFamily="2" charset="-122"/>
              </a:rPr>
              <a:t>session_start</a:t>
            </a:r>
            <a:r>
              <a:rPr lang="en-US" altLang="zh-CN" sz="2000" b="1" dirty="0">
                <a:latin typeface="+mn-lt"/>
                <a:ea typeface="宋体" pitchFamily="2" charset="-122"/>
              </a:rPr>
              <a:t>()</a:t>
            </a:r>
            <a:r>
              <a:rPr lang="en-US" altLang="zh-CN" sz="2000" dirty="0">
                <a:latin typeface="+mn-lt"/>
                <a:ea typeface="宋体" pitchFamily="2" charset="-122"/>
              </a:rPr>
              <a:t> function</a:t>
            </a:r>
          </a:p>
          <a:p>
            <a:pPr eaLnBrk="0" hangingPunct="0">
              <a:buFontTx/>
              <a:buChar char="•"/>
              <a:defRPr/>
            </a:pPr>
            <a:r>
              <a:rPr lang="en-US" altLang="zh-CN" sz="2000" dirty="0">
                <a:latin typeface="+mn-lt"/>
                <a:ea typeface="宋体" pitchFamily="2" charset="-122"/>
              </a:rPr>
              <a:t>Session variables are then set and retrieved by accessing the global </a:t>
            </a:r>
            <a:r>
              <a:rPr lang="en-US" altLang="zh-CN" sz="2000" b="1" dirty="0">
                <a:latin typeface="+mn-lt"/>
                <a:ea typeface="宋体" pitchFamily="2" charset="-122"/>
              </a:rPr>
              <a:t>$_SESSION[]</a:t>
            </a:r>
            <a:br>
              <a:rPr lang="en-US" altLang="zh-CN" sz="2000" b="1" dirty="0">
                <a:latin typeface="+mn-lt"/>
                <a:ea typeface="宋体" pitchFamily="2" charset="-122"/>
              </a:rPr>
            </a:br>
            <a:endParaRPr lang="en-US" altLang="zh-CN" sz="2000" b="1" dirty="0">
              <a:latin typeface="+mn-lt"/>
              <a:ea typeface="宋体" pitchFamily="2" charset="-122"/>
            </a:endParaRPr>
          </a:p>
          <a:p>
            <a:pPr eaLnBrk="0" hangingPunct="0">
              <a:buFontTx/>
              <a:buChar char="•"/>
              <a:defRPr/>
            </a:pPr>
            <a:r>
              <a:rPr lang="en-US" altLang="zh-CN" b="1" dirty="0">
                <a:latin typeface="+mn-lt"/>
                <a:ea typeface="宋体" pitchFamily="2" charset="-122"/>
              </a:rPr>
              <a:t>Save it as session.php</a:t>
            </a:r>
            <a:r>
              <a:rPr lang="en-US" altLang="zh-CN" b="1" dirty="0">
                <a:effectLst>
                  <a:outerShdw blurRad="38100" dist="38100" dir="2700000" algn="tl">
                    <a:srgbClr val="C0C0C0"/>
                  </a:outerShdw>
                </a:effectLst>
                <a:latin typeface="+mn-lt"/>
                <a:ea typeface="宋体" pitchFamily="2" charset="-122"/>
              </a:rPr>
              <a:t/>
            </a:r>
            <a:br>
              <a:rPr lang="en-US" altLang="zh-CN" b="1" dirty="0">
                <a:effectLst>
                  <a:outerShdw blurRad="38100" dist="38100" dir="2700000" algn="tl">
                    <a:srgbClr val="C0C0C0"/>
                  </a:outerShdw>
                </a:effectLst>
                <a:latin typeface="+mn-lt"/>
                <a:ea typeface="宋体" pitchFamily="2" charset="-122"/>
              </a:rPr>
            </a:br>
            <a:r>
              <a:rPr lang="en-US" altLang="zh-CN" b="1" dirty="0">
                <a:solidFill>
                  <a:schemeClr val="accent6"/>
                </a:solidFill>
                <a:latin typeface="+mn-lt"/>
                <a:ea typeface="宋体" pitchFamily="2" charset="-122"/>
              </a:rPr>
              <a:t>      </a:t>
            </a:r>
            <a:r>
              <a:rPr lang="en-US" altLang="zh-CN" dirty="0">
                <a:solidFill>
                  <a:schemeClr val="accent6"/>
                </a:solidFill>
                <a:latin typeface="+mn-lt"/>
                <a:ea typeface="宋体" pitchFamily="2" charset="-122"/>
              </a:rPr>
              <a:t>&lt;?</a:t>
            </a:r>
            <a:r>
              <a:rPr lang="en-US" altLang="zh-CN" dirty="0" err="1">
                <a:solidFill>
                  <a:schemeClr val="accent6"/>
                </a:solidFill>
                <a:latin typeface="+mn-lt"/>
                <a:ea typeface="宋体" pitchFamily="2" charset="-122"/>
              </a:rPr>
              <a:t>php</a:t>
            </a:r>
            <a:endParaRPr lang="en-US" altLang="zh-CN" dirty="0">
              <a:solidFill>
                <a:schemeClr val="accent6"/>
              </a:solidFill>
              <a:latin typeface="+mn-lt"/>
              <a:ea typeface="宋体" pitchFamily="2" charset="-122"/>
            </a:endParaRPr>
          </a:p>
          <a:p>
            <a:pPr lvl="1" eaLnBrk="0" hangingPunct="0">
              <a:defRPr/>
            </a:pPr>
            <a:r>
              <a:rPr lang="en-US" altLang="zh-CN" dirty="0">
                <a:solidFill>
                  <a:schemeClr val="accent6"/>
                </a:solidFill>
                <a:latin typeface="+mn-lt"/>
                <a:ea typeface="宋体" pitchFamily="2" charset="-122"/>
              </a:rPr>
              <a:t>    </a:t>
            </a:r>
            <a:r>
              <a:rPr lang="en-US" altLang="zh-CN" dirty="0" err="1">
                <a:solidFill>
                  <a:schemeClr val="accent6"/>
                </a:solidFill>
                <a:latin typeface="+mn-lt"/>
                <a:ea typeface="宋体" pitchFamily="2" charset="-122"/>
              </a:rPr>
              <a:t>session_start</a:t>
            </a:r>
            <a:r>
              <a:rPr lang="en-US" altLang="zh-CN" dirty="0">
                <a:solidFill>
                  <a:schemeClr val="accent6"/>
                </a:solidFill>
                <a:latin typeface="+mn-lt"/>
                <a:ea typeface="宋体" pitchFamily="2" charset="-122"/>
              </a:rPr>
              <a:t>();</a:t>
            </a:r>
          </a:p>
          <a:p>
            <a:pPr lvl="1" eaLnBrk="0" hangingPunct="0">
              <a:defRPr/>
            </a:pPr>
            <a:r>
              <a:rPr lang="en-US" altLang="zh-CN" dirty="0">
                <a:solidFill>
                  <a:schemeClr val="accent6"/>
                </a:solidFill>
                <a:latin typeface="+mn-lt"/>
                <a:ea typeface="宋体" pitchFamily="2" charset="-122"/>
              </a:rPr>
              <a:t>    if (!$_SESSION["count"])</a:t>
            </a:r>
          </a:p>
          <a:p>
            <a:pPr lvl="1" eaLnBrk="0" hangingPunct="0">
              <a:defRPr/>
            </a:pPr>
            <a:r>
              <a:rPr lang="en-US" altLang="zh-CN" dirty="0">
                <a:solidFill>
                  <a:schemeClr val="accent6"/>
                </a:solidFill>
                <a:latin typeface="+mn-lt"/>
                <a:ea typeface="宋体" pitchFamily="2" charset="-122"/>
              </a:rPr>
              <a:t>        $_SESSION["count"] = 0;</a:t>
            </a:r>
          </a:p>
          <a:p>
            <a:pPr lvl="1" eaLnBrk="0" hangingPunct="0">
              <a:defRPr/>
            </a:pPr>
            <a:r>
              <a:rPr lang="en-US" altLang="zh-CN" dirty="0">
                <a:solidFill>
                  <a:schemeClr val="accent6"/>
                </a:solidFill>
                <a:latin typeface="+mn-lt"/>
                <a:ea typeface="宋体" pitchFamily="2" charset="-122"/>
              </a:rPr>
              <a:t>    if ($_GET["count"] == "yes")</a:t>
            </a:r>
          </a:p>
          <a:p>
            <a:pPr lvl="1" eaLnBrk="0" hangingPunct="0">
              <a:defRPr/>
            </a:pPr>
            <a:r>
              <a:rPr lang="en-US" altLang="zh-CN" dirty="0">
                <a:solidFill>
                  <a:schemeClr val="accent6"/>
                </a:solidFill>
                <a:latin typeface="+mn-lt"/>
                <a:ea typeface="宋体" pitchFamily="2" charset="-122"/>
              </a:rPr>
              <a:t>        $_SESSION["count"] = $_SESSION["count"] + 1;</a:t>
            </a:r>
          </a:p>
          <a:p>
            <a:pPr lvl="1" eaLnBrk="0" hangingPunct="0">
              <a:defRPr/>
            </a:pPr>
            <a:r>
              <a:rPr lang="en-US" altLang="zh-CN" dirty="0">
                <a:solidFill>
                  <a:schemeClr val="accent6"/>
                </a:solidFill>
                <a:latin typeface="+mn-lt"/>
                <a:ea typeface="宋体" pitchFamily="2" charset="-122"/>
              </a:rPr>
              <a:t>    echo "&lt;h1&gt;".$_SESSION["count"]."&lt;/h1&gt;";</a:t>
            </a:r>
          </a:p>
          <a:p>
            <a:pPr lvl="1" eaLnBrk="0" hangingPunct="0">
              <a:defRPr/>
            </a:pPr>
            <a:r>
              <a:rPr lang="en-US" altLang="zh-CN" dirty="0">
                <a:solidFill>
                  <a:schemeClr val="accent6"/>
                </a:solidFill>
                <a:latin typeface="+mn-lt"/>
                <a:ea typeface="宋体" pitchFamily="2" charset="-122"/>
              </a:rPr>
              <a:t>?&gt;</a:t>
            </a:r>
          </a:p>
          <a:p>
            <a:pPr lvl="1" eaLnBrk="0" hangingPunct="0">
              <a:defRPr/>
            </a:pPr>
            <a:r>
              <a:rPr lang="en-US" altLang="zh-CN" dirty="0">
                <a:solidFill>
                  <a:schemeClr val="accent6"/>
                </a:solidFill>
                <a:latin typeface="+mn-lt"/>
                <a:ea typeface="宋体" pitchFamily="2" charset="-122"/>
              </a:rPr>
              <a:t>&lt;a </a:t>
            </a:r>
            <a:r>
              <a:rPr lang="en-US" altLang="zh-CN" dirty="0" err="1">
                <a:solidFill>
                  <a:schemeClr val="accent6"/>
                </a:solidFill>
                <a:latin typeface="+mn-lt"/>
                <a:ea typeface="宋体" pitchFamily="2" charset="-122"/>
              </a:rPr>
              <a:t>href</a:t>
            </a:r>
            <a:r>
              <a:rPr lang="en-US" altLang="zh-CN" dirty="0">
                <a:solidFill>
                  <a:schemeClr val="accent6"/>
                </a:solidFill>
                <a:latin typeface="+mn-lt"/>
                <a:ea typeface="宋体" pitchFamily="2" charset="-122"/>
              </a:rPr>
              <a:t>="</a:t>
            </a:r>
            <a:r>
              <a:rPr lang="en-US" altLang="zh-CN" dirty="0" err="1">
                <a:solidFill>
                  <a:schemeClr val="accent6"/>
                </a:solidFill>
                <a:latin typeface="+mn-lt"/>
                <a:ea typeface="宋体" pitchFamily="2" charset="-122"/>
              </a:rPr>
              <a:t>session.php?count</a:t>
            </a:r>
            <a:r>
              <a:rPr lang="en-US" altLang="zh-CN" dirty="0">
                <a:solidFill>
                  <a:schemeClr val="accent6"/>
                </a:solidFill>
                <a:latin typeface="+mn-lt"/>
                <a:ea typeface="宋体" pitchFamily="2" charset="-122"/>
              </a:rPr>
              <a:t>=yes"&gt;Click here to count&lt;/a&gt;</a:t>
            </a:r>
            <a:endParaRPr lang="zh-CN" altLang="en-US" dirty="0">
              <a:solidFill>
                <a:schemeClr val="accent6"/>
              </a:solidFill>
              <a:latin typeface="+mn-lt"/>
              <a:ea typeface="宋体" pitchFamily="2" charset="-122"/>
            </a:endParaRPr>
          </a:p>
        </p:txBody>
      </p:sp>
      <p:sp>
        <p:nvSpPr>
          <p:cNvPr id="59396" name="Rectangle 4"/>
          <p:cNvSpPr>
            <a:spLocks noChangeArrowheads="1"/>
          </p:cNvSpPr>
          <p:nvPr/>
        </p:nvSpPr>
        <p:spPr bwMode="auto">
          <a:xfrm>
            <a:off x="0" y="1066800"/>
            <a:ext cx="8763000" cy="396875"/>
          </a:xfrm>
          <a:prstGeom prst="rect">
            <a:avLst/>
          </a:prstGeom>
          <a:noFill/>
          <a:ln w="9525">
            <a:noFill/>
            <a:miter lim="800000"/>
            <a:headEnd/>
            <a:tailEnd/>
          </a:ln>
          <a:effectLst/>
        </p:spPr>
        <p:txBody>
          <a:bodyPr>
            <a:spAutoFit/>
          </a:bodyPr>
          <a:lstStyle/>
          <a:p>
            <a:pPr eaLnBrk="0" hangingPunct="0">
              <a:buFontTx/>
              <a:buChar char="•"/>
              <a:defRPr/>
            </a:pPr>
            <a:endParaRPr lang="zh-CN" altLang="en-US" sz="2000" b="1">
              <a:solidFill>
                <a:schemeClr val="accent2"/>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09600" y="152400"/>
            <a:ext cx="7696200" cy="609600"/>
          </a:xfrm>
          <a:prstGeom prst="rect">
            <a:avLst/>
          </a:prstGeom>
          <a:noFill/>
          <a:ln w="9525">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Avoid Error PHP - Sessions</a:t>
            </a:r>
          </a:p>
        </p:txBody>
      </p:sp>
      <p:sp>
        <p:nvSpPr>
          <p:cNvPr id="60419" name="Rectangle 3"/>
          <p:cNvSpPr>
            <a:spLocks noChangeArrowheads="1"/>
          </p:cNvSpPr>
          <p:nvPr/>
        </p:nvSpPr>
        <p:spPr bwMode="auto">
          <a:xfrm>
            <a:off x="0" y="1066800"/>
            <a:ext cx="8763000" cy="396875"/>
          </a:xfrm>
          <a:prstGeom prst="rect">
            <a:avLst/>
          </a:prstGeom>
          <a:noFill/>
          <a:ln w="9525">
            <a:noFill/>
            <a:miter lim="800000"/>
            <a:headEnd/>
            <a:tailEnd/>
          </a:ln>
          <a:effectLst/>
        </p:spPr>
        <p:txBody>
          <a:bodyPr>
            <a:spAutoFit/>
          </a:bodyPr>
          <a:lstStyle/>
          <a:p>
            <a:pPr eaLnBrk="0" hangingPunct="0">
              <a:buFontTx/>
              <a:buChar char="•"/>
              <a:defRPr/>
            </a:pPr>
            <a:endParaRPr lang="zh-CN" altLang="en-US" sz="2000" b="1">
              <a:solidFill>
                <a:schemeClr val="accent2"/>
              </a:solidFill>
              <a:effectLst>
                <a:outerShdw blurRad="38100" dist="38100" dir="2700000" algn="tl">
                  <a:srgbClr val="C0C0C0"/>
                </a:outerShdw>
              </a:effectLst>
              <a:latin typeface="Tahoma" pitchFamily="34" charset="0"/>
              <a:ea typeface="宋体" pitchFamily="2" charset="-122"/>
            </a:endParaRPr>
          </a:p>
        </p:txBody>
      </p:sp>
      <p:sp>
        <p:nvSpPr>
          <p:cNvPr id="27652" name="Text Box 4"/>
          <p:cNvSpPr txBox="1">
            <a:spLocks noChangeArrowheads="1"/>
          </p:cNvSpPr>
          <p:nvPr/>
        </p:nvSpPr>
        <p:spPr bwMode="auto">
          <a:xfrm>
            <a:off x="457200" y="1143000"/>
            <a:ext cx="7848600" cy="1495425"/>
          </a:xfrm>
          <a:prstGeom prst="rect">
            <a:avLst/>
          </a:prstGeom>
          <a:noFill/>
          <a:ln w="9525">
            <a:noFill/>
            <a:miter lim="800000"/>
            <a:headEnd/>
            <a:tailEnd/>
          </a:ln>
        </p:spPr>
        <p:txBody>
          <a:bodyPr anchorCtr="1">
            <a:spAutoFit/>
          </a:bodyPr>
          <a:lstStyle/>
          <a:p>
            <a:pPr>
              <a:spcBef>
                <a:spcPct val="50000"/>
              </a:spcBef>
            </a:pPr>
            <a:r>
              <a:rPr lang="en-US" b="1" dirty="0">
                <a:latin typeface="+mn-lt"/>
              </a:rPr>
              <a:t>PHP Example: </a:t>
            </a:r>
            <a:r>
              <a:rPr lang="en-US" b="1" dirty="0" smtClean="0">
                <a:latin typeface="+mn-lt"/>
              </a:rPr>
              <a:t> </a:t>
            </a:r>
            <a:r>
              <a:rPr lang="en-US" dirty="0">
                <a:solidFill>
                  <a:schemeClr val="accent6"/>
                </a:solidFill>
                <a:latin typeface="+mn-lt"/>
              </a:rPr>
              <a:t>&lt;?</a:t>
            </a:r>
            <a:r>
              <a:rPr lang="en-US" dirty="0" err="1">
                <a:solidFill>
                  <a:schemeClr val="accent6"/>
                </a:solidFill>
                <a:latin typeface="+mn-lt"/>
              </a:rPr>
              <a:t>php</a:t>
            </a:r>
            <a:r>
              <a:rPr lang="en-US" dirty="0">
                <a:solidFill>
                  <a:schemeClr val="accent6"/>
                </a:solidFill>
                <a:latin typeface="+mn-lt"/>
              </a:rPr>
              <a:t> </a:t>
            </a:r>
            <a:br>
              <a:rPr lang="en-US" dirty="0">
                <a:solidFill>
                  <a:schemeClr val="accent6"/>
                </a:solidFill>
                <a:latin typeface="+mn-lt"/>
              </a:rPr>
            </a:br>
            <a:r>
              <a:rPr lang="en-US" dirty="0">
                <a:solidFill>
                  <a:schemeClr val="accent6"/>
                </a:solidFill>
                <a:latin typeface="+mn-lt"/>
              </a:rPr>
              <a:t>echo "Look at this nasty error below:&lt;</a:t>
            </a:r>
            <a:r>
              <a:rPr lang="en-US" dirty="0" err="1">
                <a:solidFill>
                  <a:schemeClr val="accent6"/>
                </a:solidFill>
                <a:latin typeface="+mn-lt"/>
              </a:rPr>
              <a:t>br</a:t>
            </a:r>
            <a:r>
              <a:rPr lang="en-US" dirty="0">
                <a:solidFill>
                  <a:schemeClr val="accent6"/>
                </a:solidFill>
                <a:latin typeface="+mn-lt"/>
              </a:rPr>
              <a:t> /&gt;"; </a:t>
            </a:r>
            <a:br>
              <a:rPr lang="en-US" dirty="0">
                <a:solidFill>
                  <a:schemeClr val="accent6"/>
                </a:solidFill>
                <a:latin typeface="+mn-lt"/>
              </a:rPr>
            </a:br>
            <a:r>
              <a:rPr lang="en-US" dirty="0" err="1">
                <a:solidFill>
                  <a:schemeClr val="accent6"/>
                </a:solidFill>
                <a:latin typeface="+mn-lt"/>
              </a:rPr>
              <a:t>session_start</a:t>
            </a:r>
            <a:r>
              <a:rPr lang="en-US" dirty="0">
                <a:solidFill>
                  <a:schemeClr val="accent6"/>
                </a:solidFill>
                <a:latin typeface="+mn-lt"/>
              </a:rPr>
              <a:t>(); </a:t>
            </a:r>
            <a:br>
              <a:rPr lang="en-US" dirty="0">
                <a:solidFill>
                  <a:schemeClr val="accent6"/>
                </a:solidFill>
                <a:latin typeface="+mn-lt"/>
              </a:rPr>
            </a:br>
            <a:r>
              <a:rPr lang="en-US" dirty="0">
                <a:solidFill>
                  <a:schemeClr val="accent6"/>
                </a:solidFill>
                <a:latin typeface="+mn-lt"/>
              </a:rPr>
              <a:t>?&gt; </a:t>
            </a:r>
            <a:r>
              <a:rPr lang="en-US" dirty="0">
                <a:solidFill>
                  <a:schemeClr val="accent2"/>
                </a:solidFill>
                <a:latin typeface="+mn-lt"/>
              </a:rPr>
              <a:t/>
            </a:r>
            <a:br>
              <a:rPr lang="en-US" dirty="0">
                <a:solidFill>
                  <a:schemeClr val="accent2"/>
                </a:solidFill>
                <a:latin typeface="+mn-lt"/>
              </a:rPr>
            </a:br>
            <a:r>
              <a:rPr lang="en-US" sz="2000" dirty="0">
                <a:solidFill>
                  <a:srgbClr val="FF0000"/>
                </a:solidFill>
                <a:latin typeface="+mn-lt"/>
              </a:rPr>
              <a:t>Error! </a:t>
            </a:r>
            <a:r>
              <a:rPr lang="en-US" sz="2000" dirty="0" smtClean="0">
                <a:solidFill>
                  <a:srgbClr val="FF0000"/>
                </a:solidFill>
                <a:latin typeface="+mn-lt"/>
              </a:rPr>
              <a:t>  </a:t>
            </a:r>
            <a:endParaRPr lang="en-US" sz="2000" dirty="0">
              <a:solidFill>
                <a:srgbClr val="FF0000"/>
              </a:solidFill>
              <a:latin typeface="+mn-lt"/>
            </a:endParaRPr>
          </a:p>
        </p:txBody>
      </p:sp>
      <p:sp>
        <p:nvSpPr>
          <p:cNvPr id="27653" name="Text Box 5"/>
          <p:cNvSpPr txBox="1">
            <a:spLocks noChangeArrowheads="1"/>
          </p:cNvSpPr>
          <p:nvPr/>
        </p:nvSpPr>
        <p:spPr bwMode="auto">
          <a:xfrm>
            <a:off x="1524000" y="4724400"/>
            <a:ext cx="5638800" cy="1465263"/>
          </a:xfrm>
          <a:prstGeom prst="rect">
            <a:avLst/>
          </a:prstGeom>
          <a:noFill/>
          <a:ln w="9525">
            <a:noFill/>
            <a:miter lim="800000"/>
            <a:headEnd/>
            <a:tailEnd/>
          </a:ln>
        </p:spPr>
        <p:txBody>
          <a:bodyPr anchorCtr="1">
            <a:spAutoFit/>
          </a:bodyPr>
          <a:lstStyle/>
          <a:p>
            <a:pPr>
              <a:spcBef>
                <a:spcPct val="50000"/>
              </a:spcBef>
            </a:pPr>
            <a:r>
              <a:rPr lang="en-US" b="1" dirty="0">
                <a:latin typeface="Tahoma" pitchFamily="34" charset="0"/>
              </a:rPr>
              <a:t>PHP Example: </a:t>
            </a:r>
            <a:r>
              <a:rPr lang="en-US" dirty="0">
                <a:solidFill>
                  <a:schemeClr val="accent6"/>
                </a:solidFill>
                <a:latin typeface="Arial Unicode MS" pitchFamily="34" charset="-128"/>
              </a:rPr>
              <a:t>&lt;?</a:t>
            </a:r>
            <a:r>
              <a:rPr lang="en-US" dirty="0" err="1">
                <a:solidFill>
                  <a:schemeClr val="accent6"/>
                </a:solidFill>
                <a:latin typeface="Arial Unicode MS" pitchFamily="34" charset="-128"/>
              </a:rPr>
              <a:t>php</a:t>
            </a:r>
            <a:r>
              <a:rPr lang="en-US" dirty="0">
                <a:solidFill>
                  <a:schemeClr val="accent6"/>
                </a:solidFill>
                <a:latin typeface="Arial Unicode MS" pitchFamily="34" charset="-128"/>
              </a:rPr>
              <a:t> </a:t>
            </a:r>
            <a:br>
              <a:rPr lang="en-US" dirty="0">
                <a:solidFill>
                  <a:schemeClr val="accent6"/>
                </a:solidFill>
                <a:latin typeface="Arial Unicode MS" pitchFamily="34" charset="-128"/>
              </a:rPr>
            </a:br>
            <a:r>
              <a:rPr lang="en-US" dirty="0" err="1">
                <a:solidFill>
                  <a:schemeClr val="accent6"/>
                </a:solidFill>
                <a:latin typeface="Arial Unicode MS" pitchFamily="34" charset="-128"/>
              </a:rPr>
              <a:t>session_start</a:t>
            </a:r>
            <a:r>
              <a:rPr lang="en-US" dirty="0">
                <a:solidFill>
                  <a:schemeClr val="accent6"/>
                </a:solidFill>
                <a:latin typeface="Arial Unicode MS" pitchFamily="34" charset="-128"/>
              </a:rPr>
              <a:t>(); </a:t>
            </a:r>
            <a:br>
              <a:rPr lang="en-US" dirty="0">
                <a:solidFill>
                  <a:schemeClr val="accent6"/>
                </a:solidFill>
                <a:latin typeface="Arial Unicode MS" pitchFamily="34" charset="-128"/>
              </a:rPr>
            </a:br>
            <a:r>
              <a:rPr lang="en-US" dirty="0">
                <a:solidFill>
                  <a:schemeClr val="accent6"/>
                </a:solidFill>
                <a:latin typeface="Arial Unicode MS" pitchFamily="34" charset="-128"/>
              </a:rPr>
              <a:t>echo "Look at this nasty error below:"; </a:t>
            </a:r>
            <a:br>
              <a:rPr lang="en-US" dirty="0">
                <a:solidFill>
                  <a:schemeClr val="accent6"/>
                </a:solidFill>
                <a:latin typeface="Arial Unicode MS" pitchFamily="34" charset="-128"/>
              </a:rPr>
            </a:br>
            <a:r>
              <a:rPr lang="en-US" dirty="0">
                <a:solidFill>
                  <a:schemeClr val="accent6"/>
                </a:solidFill>
                <a:latin typeface="Arial Unicode MS" pitchFamily="34" charset="-128"/>
              </a:rPr>
              <a:t>?&gt; </a:t>
            </a:r>
            <a:r>
              <a:rPr lang="en-US" dirty="0">
                <a:solidFill>
                  <a:schemeClr val="accent2"/>
                </a:solidFill>
                <a:latin typeface="Arial Unicode MS" pitchFamily="34" charset="-128"/>
              </a:rPr>
              <a:t/>
            </a:r>
            <a:br>
              <a:rPr lang="en-US" dirty="0">
                <a:solidFill>
                  <a:schemeClr val="accent2"/>
                </a:solidFill>
                <a:latin typeface="Arial Unicode MS" pitchFamily="34" charset="-128"/>
              </a:rPr>
            </a:br>
            <a:r>
              <a:rPr lang="en-US" b="1" dirty="0">
                <a:solidFill>
                  <a:srgbClr val="00B050"/>
                </a:solidFill>
                <a:latin typeface="Arial Unicode MS" pitchFamily="34" charset="-128"/>
              </a:rPr>
              <a:t>Correct</a:t>
            </a:r>
          </a:p>
        </p:txBody>
      </p:sp>
      <p:sp>
        <p:nvSpPr>
          <p:cNvPr id="27654" name="Text Box 6"/>
          <p:cNvSpPr txBox="1">
            <a:spLocks noChangeArrowheads="1"/>
          </p:cNvSpPr>
          <p:nvPr/>
        </p:nvSpPr>
        <p:spPr bwMode="auto">
          <a:xfrm>
            <a:off x="1752600" y="2667000"/>
            <a:ext cx="5943600" cy="2031325"/>
          </a:xfrm>
          <a:prstGeom prst="rect">
            <a:avLst/>
          </a:prstGeom>
          <a:noFill/>
          <a:ln w="9525">
            <a:noFill/>
            <a:miter lim="800000"/>
            <a:headEnd/>
            <a:tailEnd/>
          </a:ln>
        </p:spPr>
        <p:txBody>
          <a:bodyPr anchorCtr="1">
            <a:spAutoFit/>
          </a:bodyPr>
          <a:lstStyle/>
          <a:p>
            <a:pPr fontAlgn="t">
              <a:spcBef>
                <a:spcPct val="50000"/>
              </a:spcBef>
            </a:pPr>
            <a:r>
              <a:rPr lang="en-US" sz="1400" dirty="0">
                <a:solidFill>
                  <a:schemeClr val="tx2"/>
                </a:solidFill>
                <a:latin typeface="Tahoma" pitchFamily="34" charset="0"/>
              </a:rPr>
              <a:t/>
            </a:r>
            <a:br>
              <a:rPr lang="en-US" sz="1400" dirty="0">
                <a:solidFill>
                  <a:schemeClr val="tx2"/>
                </a:solidFill>
                <a:latin typeface="Tahoma" pitchFamily="34" charset="0"/>
              </a:rPr>
            </a:br>
            <a:r>
              <a:rPr lang="en-US" sz="1400" b="1" dirty="0">
                <a:solidFill>
                  <a:srgbClr val="FF0000"/>
                </a:solidFill>
                <a:latin typeface="+mn-lt"/>
              </a:rPr>
              <a:t>Warning: Cannot send session cookie - headers already sent by (output started at </a:t>
            </a:r>
            <a:r>
              <a:rPr lang="en-US" sz="1400" b="1" dirty="0" err="1">
                <a:solidFill>
                  <a:srgbClr val="FF0000"/>
                </a:solidFill>
                <a:latin typeface="+mn-lt"/>
              </a:rPr>
              <a:t>session_header_error</a:t>
            </a:r>
            <a:r>
              <a:rPr lang="en-US" sz="1400" b="1" dirty="0">
                <a:solidFill>
                  <a:srgbClr val="FF0000"/>
                </a:solidFill>
                <a:latin typeface="+mn-lt"/>
              </a:rPr>
              <a:t>/session_error.php:2) in </a:t>
            </a:r>
            <a:r>
              <a:rPr lang="en-US" sz="1400" b="1" dirty="0" err="1">
                <a:solidFill>
                  <a:srgbClr val="FF0000"/>
                </a:solidFill>
                <a:latin typeface="+mn-lt"/>
              </a:rPr>
              <a:t>session_header_error</a:t>
            </a:r>
            <a:r>
              <a:rPr lang="en-US" sz="1400" b="1" dirty="0">
                <a:solidFill>
                  <a:srgbClr val="FF0000"/>
                </a:solidFill>
                <a:latin typeface="+mn-lt"/>
              </a:rPr>
              <a:t>/session_error.php on line 3</a:t>
            </a:r>
            <a:endParaRPr lang="en-US" sz="1400" dirty="0">
              <a:solidFill>
                <a:srgbClr val="FF0000"/>
              </a:solidFill>
              <a:latin typeface="+mn-lt"/>
            </a:endParaRPr>
          </a:p>
          <a:p>
            <a:pPr fontAlgn="t">
              <a:spcBef>
                <a:spcPct val="50000"/>
              </a:spcBef>
            </a:pPr>
            <a:r>
              <a:rPr lang="en-US" sz="1400" b="1" dirty="0">
                <a:solidFill>
                  <a:srgbClr val="FF0000"/>
                </a:solidFill>
                <a:latin typeface="+mn-lt"/>
              </a:rPr>
              <a:t>Warning: Cannot send session cache limiter - headers already sent (output started at </a:t>
            </a:r>
            <a:r>
              <a:rPr lang="en-US" sz="1400" b="1" dirty="0" err="1">
                <a:solidFill>
                  <a:srgbClr val="FF0000"/>
                </a:solidFill>
                <a:latin typeface="+mn-lt"/>
              </a:rPr>
              <a:t>session_header_error</a:t>
            </a:r>
            <a:r>
              <a:rPr lang="en-US" sz="1400" b="1" dirty="0">
                <a:solidFill>
                  <a:srgbClr val="FF0000"/>
                </a:solidFill>
                <a:latin typeface="+mn-lt"/>
              </a:rPr>
              <a:t>/session_error.php:2) in </a:t>
            </a:r>
            <a:r>
              <a:rPr lang="en-US" sz="1400" b="1" dirty="0" err="1">
                <a:solidFill>
                  <a:srgbClr val="FF0000"/>
                </a:solidFill>
                <a:latin typeface="+mn-lt"/>
              </a:rPr>
              <a:t>session_header_error</a:t>
            </a:r>
            <a:r>
              <a:rPr lang="en-US" sz="1400" b="1" dirty="0">
                <a:solidFill>
                  <a:srgbClr val="FF0000"/>
                </a:solidFill>
                <a:latin typeface="+mn-lt"/>
              </a:rPr>
              <a:t>/session_error.php on line 3</a:t>
            </a:r>
            <a:endParaRPr lang="en-US" sz="1400" dirty="0">
              <a:solidFill>
                <a:srgbClr val="FF0000"/>
              </a:solidFill>
              <a:latin typeface="+mn-lt"/>
            </a:endParaRPr>
          </a:p>
          <a:p>
            <a:pPr algn="ctr">
              <a:spcBef>
                <a:spcPct val="50000"/>
              </a:spcBef>
            </a:pPr>
            <a:endParaRPr lang="en-US" sz="1400" dirty="0">
              <a:solidFill>
                <a:schemeClr val="accent2"/>
              </a:solidFill>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52400" y="152400"/>
            <a:ext cx="8153400" cy="609600"/>
          </a:xfrm>
          <a:prstGeom prst="rect">
            <a:avLst/>
          </a:prstGeom>
          <a:noFill/>
          <a:ln w="9525">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Destroy PHP - Sessions</a:t>
            </a:r>
          </a:p>
        </p:txBody>
      </p:sp>
      <p:sp>
        <p:nvSpPr>
          <p:cNvPr id="61443" name="Rectangle 3"/>
          <p:cNvSpPr>
            <a:spLocks noChangeArrowheads="1"/>
          </p:cNvSpPr>
          <p:nvPr/>
        </p:nvSpPr>
        <p:spPr bwMode="auto">
          <a:xfrm>
            <a:off x="0" y="1066800"/>
            <a:ext cx="8763000" cy="396875"/>
          </a:xfrm>
          <a:prstGeom prst="rect">
            <a:avLst/>
          </a:prstGeom>
          <a:noFill/>
          <a:ln w="9525">
            <a:noFill/>
            <a:miter lim="800000"/>
            <a:headEnd/>
            <a:tailEnd/>
          </a:ln>
          <a:effectLst/>
        </p:spPr>
        <p:txBody>
          <a:bodyPr>
            <a:spAutoFit/>
          </a:bodyPr>
          <a:lstStyle/>
          <a:p>
            <a:pPr eaLnBrk="0" hangingPunct="0">
              <a:buFontTx/>
              <a:buChar char="•"/>
              <a:defRPr/>
            </a:pPr>
            <a:endParaRPr lang="zh-CN" altLang="en-US" sz="2000" b="1">
              <a:solidFill>
                <a:schemeClr val="accent2"/>
              </a:solidFill>
              <a:effectLst>
                <a:outerShdw blurRad="38100" dist="38100" dir="2700000" algn="tl">
                  <a:srgbClr val="C0C0C0"/>
                </a:outerShdw>
              </a:effectLst>
              <a:latin typeface="Tahoma" pitchFamily="34" charset="0"/>
              <a:ea typeface="宋体" pitchFamily="2" charset="-122"/>
            </a:endParaRPr>
          </a:p>
        </p:txBody>
      </p:sp>
      <p:sp>
        <p:nvSpPr>
          <p:cNvPr id="28676" name="Text Box 4"/>
          <p:cNvSpPr txBox="1">
            <a:spLocks noChangeArrowheads="1"/>
          </p:cNvSpPr>
          <p:nvPr/>
        </p:nvSpPr>
        <p:spPr bwMode="auto">
          <a:xfrm>
            <a:off x="457200" y="1143000"/>
            <a:ext cx="7772400" cy="3170099"/>
          </a:xfrm>
          <a:prstGeom prst="rect">
            <a:avLst/>
          </a:prstGeom>
          <a:noFill/>
          <a:ln w="9525">
            <a:noFill/>
            <a:miter lim="800000"/>
            <a:headEnd/>
            <a:tailEnd/>
          </a:ln>
        </p:spPr>
        <p:txBody>
          <a:bodyPr anchorCtr="1">
            <a:spAutoFit/>
          </a:bodyPr>
          <a:lstStyle/>
          <a:p>
            <a:pPr fontAlgn="t">
              <a:spcBef>
                <a:spcPct val="50000"/>
              </a:spcBef>
            </a:pPr>
            <a:r>
              <a:rPr lang="en-US" sz="1600" dirty="0" smtClean="0">
                <a:latin typeface="+mn-lt"/>
              </a:rPr>
              <a:t>Why </a:t>
            </a:r>
            <a:r>
              <a:rPr lang="en-US" sz="1600" dirty="0">
                <a:latin typeface="+mn-lt"/>
              </a:rPr>
              <a:t>it is necessary to destroy a session when the session will get destroyed when the user closes their browser. </a:t>
            </a:r>
            <a:r>
              <a:rPr lang="en-US" sz="1600" dirty="0" smtClean="0">
                <a:latin typeface="+mn-lt"/>
              </a:rPr>
              <a:t>Imagine that </a:t>
            </a:r>
            <a:r>
              <a:rPr lang="en-US" sz="1600" dirty="0">
                <a:latin typeface="+mn-lt"/>
              </a:rPr>
              <a:t>you had a session registered called "</a:t>
            </a:r>
            <a:r>
              <a:rPr lang="en-US" sz="1600" dirty="0" err="1">
                <a:latin typeface="+mn-lt"/>
              </a:rPr>
              <a:t>access_granted</a:t>
            </a:r>
            <a:r>
              <a:rPr lang="en-US" sz="1600" dirty="0">
                <a:latin typeface="+mn-lt"/>
              </a:rPr>
              <a:t>" and you were using that to determine if the user was logged into your site based upon a username and password. Anytime you have a login feature, to make the users feel better, you should have a logout feature as well. That's where this cool function called </a:t>
            </a:r>
            <a:r>
              <a:rPr lang="en-US" sz="1600" dirty="0" err="1">
                <a:latin typeface="+mn-lt"/>
                <a:hlinkClick r:id="rId2"/>
              </a:rPr>
              <a:t>session_destroy</a:t>
            </a:r>
            <a:r>
              <a:rPr lang="en-US" sz="1600" dirty="0">
                <a:latin typeface="+mn-lt"/>
                <a:hlinkClick r:id="rId2"/>
              </a:rPr>
              <a:t>()</a:t>
            </a:r>
            <a:r>
              <a:rPr lang="en-US" sz="1600" dirty="0">
                <a:latin typeface="+mn-lt"/>
              </a:rPr>
              <a:t> comes in handy. </a:t>
            </a:r>
            <a:r>
              <a:rPr lang="en-US" sz="1600" dirty="0" err="1">
                <a:latin typeface="+mn-lt"/>
                <a:hlinkClick r:id="rId2"/>
              </a:rPr>
              <a:t>session_destroy</a:t>
            </a:r>
            <a:r>
              <a:rPr lang="en-US" sz="1600" dirty="0">
                <a:latin typeface="+mn-lt"/>
                <a:hlinkClick r:id="rId2"/>
              </a:rPr>
              <a:t>()</a:t>
            </a:r>
            <a:r>
              <a:rPr lang="en-US" sz="1600" dirty="0">
                <a:latin typeface="+mn-lt"/>
              </a:rPr>
              <a:t> will completely demolish your session (no, the computer won't blow up or self destruct) but it just deletes the session files and clears any trace of that session.</a:t>
            </a:r>
          </a:p>
          <a:p>
            <a:pPr fontAlgn="t">
              <a:spcBef>
                <a:spcPct val="50000"/>
              </a:spcBef>
            </a:pPr>
            <a:endParaRPr lang="en-US" sz="1600" dirty="0" smtClean="0">
              <a:latin typeface="+mn-lt"/>
            </a:endParaRPr>
          </a:p>
          <a:p>
            <a:pPr fontAlgn="t">
              <a:spcBef>
                <a:spcPct val="50000"/>
              </a:spcBef>
            </a:pPr>
            <a:r>
              <a:rPr lang="en-US" sz="1600" dirty="0" smtClean="0">
                <a:latin typeface="+mn-lt"/>
              </a:rPr>
              <a:t>Here's </a:t>
            </a:r>
            <a:r>
              <a:rPr lang="en-US" sz="1600" dirty="0">
                <a:latin typeface="+mn-lt"/>
              </a:rPr>
              <a:t>how we use </a:t>
            </a:r>
            <a:r>
              <a:rPr lang="en-US" sz="1600" dirty="0" err="1">
                <a:latin typeface="+mn-lt"/>
                <a:hlinkClick r:id="rId2"/>
                <a:hlinkMouseOver r:id="rId3" action="ppaction://hlinkfile"/>
              </a:rPr>
              <a:t>session_destroy</a:t>
            </a:r>
            <a:r>
              <a:rPr lang="en-US" sz="1600" dirty="0">
                <a:latin typeface="+mn-lt"/>
              </a:rPr>
              <a:t>():</a:t>
            </a:r>
          </a:p>
          <a:p>
            <a:pPr algn="ctr">
              <a:spcBef>
                <a:spcPct val="50000"/>
              </a:spcBef>
            </a:pPr>
            <a:endParaRPr lang="en-US" sz="1600" b="1" dirty="0">
              <a:solidFill>
                <a:schemeClr val="accent2"/>
              </a:solidFill>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52400" y="152400"/>
            <a:ext cx="8153400" cy="609600"/>
          </a:xfrm>
          <a:prstGeom prst="rect">
            <a:avLst/>
          </a:prstGeom>
          <a:noFill/>
          <a:ln w="9525">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Destroy PHP - Sessions</a:t>
            </a:r>
          </a:p>
        </p:txBody>
      </p:sp>
      <p:sp>
        <p:nvSpPr>
          <p:cNvPr id="62467" name="Rectangle 3"/>
          <p:cNvSpPr>
            <a:spLocks noChangeArrowheads="1"/>
          </p:cNvSpPr>
          <p:nvPr/>
        </p:nvSpPr>
        <p:spPr bwMode="auto">
          <a:xfrm>
            <a:off x="0" y="1066800"/>
            <a:ext cx="8763000" cy="396875"/>
          </a:xfrm>
          <a:prstGeom prst="rect">
            <a:avLst/>
          </a:prstGeom>
          <a:noFill/>
          <a:ln w="9525">
            <a:noFill/>
            <a:miter lim="800000"/>
            <a:headEnd/>
            <a:tailEnd/>
          </a:ln>
          <a:effectLst/>
        </p:spPr>
        <p:txBody>
          <a:bodyPr>
            <a:spAutoFit/>
          </a:bodyPr>
          <a:lstStyle/>
          <a:p>
            <a:pPr eaLnBrk="0" hangingPunct="0">
              <a:buFontTx/>
              <a:buChar char="•"/>
              <a:defRPr/>
            </a:pPr>
            <a:endParaRPr lang="zh-CN" altLang="en-US" sz="2000" b="1">
              <a:solidFill>
                <a:schemeClr val="accent2"/>
              </a:solidFill>
              <a:effectLst>
                <a:outerShdw blurRad="38100" dist="38100" dir="2700000" algn="tl">
                  <a:srgbClr val="C0C0C0"/>
                </a:outerShdw>
              </a:effectLst>
              <a:latin typeface="Tahoma" pitchFamily="34" charset="0"/>
              <a:ea typeface="宋体" pitchFamily="2" charset="-122"/>
            </a:endParaRPr>
          </a:p>
        </p:txBody>
      </p:sp>
      <p:sp>
        <p:nvSpPr>
          <p:cNvPr id="29700" name="Text Box 4"/>
          <p:cNvSpPr txBox="1">
            <a:spLocks noChangeArrowheads="1"/>
          </p:cNvSpPr>
          <p:nvPr/>
        </p:nvSpPr>
        <p:spPr bwMode="auto">
          <a:xfrm>
            <a:off x="457200" y="1143000"/>
            <a:ext cx="7772400" cy="4862870"/>
          </a:xfrm>
          <a:prstGeom prst="rect">
            <a:avLst/>
          </a:prstGeom>
          <a:noFill/>
          <a:ln w="9525">
            <a:noFill/>
            <a:miter lim="800000"/>
            <a:headEnd/>
            <a:tailEnd/>
          </a:ln>
        </p:spPr>
        <p:txBody>
          <a:bodyPr anchorCtr="1">
            <a:spAutoFit/>
          </a:bodyPr>
          <a:lstStyle/>
          <a:p>
            <a:r>
              <a:rPr lang="en-US" sz="2000" dirty="0">
                <a:solidFill>
                  <a:schemeClr val="accent6"/>
                </a:solidFill>
                <a:latin typeface="+mn-lt"/>
              </a:rPr>
              <a:t>&lt;?</a:t>
            </a:r>
            <a:r>
              <a:rPr lang="en-US" sz="2000" dirty="0" err="1">
                <a:solidFill>
                  <a:schemeClr val="accent6"/>
                </a:solidFill>
                <a:latin typeface="+mn-lt"/>
              </a:rPr>
              <a:t>php</a:t>
            </a:r>
            <a:r>
              <a:rPr lang="en-US" sz="2000" dirty="0">
                <a:solidFill>
                  <a:schemeClr val="accent6"/>
                </a:solidFill>
                <a:latin typeface="+mn-lt"/>
              </a:rPr>
              <a:t> </a:t>
            </a:r>
            <a:br>
              <a:rPr lang="en-US" sz="2000" dirty="0">
                <a:solidFill>
                  <a:schemeClr val="accent6"/>
                </a:solidFill>
                <a:latin typeface="+mn-lt"/>
              </a:rPr>
            </a:br>
            <a:r>
              <a:rPr lang="en-US" sz="2000" dirty="0">
                <a:solidFill>
                  <a:schemeClr val="accent6"/>
                </a:solidFill>
                <a:latin typeface="+mn-lt"/>
              </a:rPr>
              <a:t>// start the session </a:t>
            </a:r>
            <a:br>
              <a:rPr lang="en-US" sz="2000" dirty="0">
                <a:solidFill>
                  <a:schemeClr val="accent6"/>
                </a:solidFill>
                <a:latin typeface="+mn-lt"/>
              </a:rPr>
            </a:br>
            <a:r>
              <a:rPr lang="en-US" sz="2000" dirty="0" err="1">
                <a:solidFill>
                  <a:schemeClr val="accent6"/>
                </a:solidFill>
                <a:latin typeface="+mn-lt"/>
              </a:rPr>
              <a:t>session_start</a:t>
            </a:r>
            <a:r>
              <a:rPr lang="en-US" sz="2000" dirty="0">
                <a:solidFill>
                  <a:schemeClr val="accent6"/>
                </a:solidFill>
                <a:latin typeface="+mn-lt"/>
              </a:rPr>
              <a:t>(); </a:t>
            </a:r>
            <a:br>
              <a:rPr lang="en-US" sz="2000" dirty="0">
                <a:solidFill>
                  <a:schemeClr val="accent6"/>
                </a:solidFill>
                <a:latin typeface="+mn-lt"/>
              </a:rPr>
            </a:br>
            <a:r>
              <a:rPr lang="en-US" sz="2000" dirty="0">
                <a:solidFill>
                  <a:schemeClr val="accent6"/>
                </a:solidFill>
                <a:latin typeface="+mn-lt"/>
              </a:rPr>
              <a:t>header("Cache-control: private"); //IE 6 Fix </a:t>
            </a:r>
            <a:br>
              <a:rPr lang="en-US" sz="2000" dirty="0">
                <a:solidFill>
                  <a:schemeClr val="accent6"/>
                </a:solidFill>
                <a:latin typeface="+mn-lt"/>
              </a:rPr>
            </a:br>
            <a:r>
              <a:rPr lang="en-US" sz="2000" dirty="0">
                <a:solidFill>
                  <a:schemeClr val="accent6"/>
                </a:solidFill>
                <a:latin typeface="+mn-lt"/>
              </a:rPr>
              <a:t>$_SESSION = array(); </a:t>
            </a:r>
            <a:br>
              <a:rPr lang="en-US" sz="2000" dirty="0">
                <a:solidFill>
                  <a:schemeClr val="accent6"/>
                </a:solidFill>
                <a:latin typeface="+mn-lt"/>
              </a:rPr>
            </a:br>
            <a:r>
              <a:rPr lang="en-US" sz="2000" dirty="0" err="1">
                <a:solidFill>
                  <a:schemeClr val="accent6"/>
                </a:solidFill>
                <a:latin typeface="+mn-lt"/>
              </a:rPr>
              <a:t>session_destroy</a:t>
            </a:r>
            <a:r>
              <a:rPr lang="en-US" sz="2000" dirty="0">
                <a:solidFill>
                  <a:schemeClr val="accent6"/>
                </a:solidFill>
                <a:latin typeface="+mn-lt"/>
              </a:rPr>
              <a:t>(); </a:t>
            </a:r>
            <a:br>
              <a:rPr lang="en-US" sz="2000" dirty="0">
                <a:solidFill>
                  <a:schemeClr val="accent6"/>
                </a:solidFill>
                <a:latin typeface="+mn-lt"/>
              </a:rPr>
            </a:br>
            <a:r>
              <a:rPr lang="en-US" sz="2000" dirty="0">
                <a:solidFill>
                  <a:schemeClr val="accent6"/>
                </a:solidFill>
                <a:latin typeface="+mn-lt"/>
              </a:rPr>
              <a:t>echo "&lt;strong&gt;Step 5 - Destroy This Session &lt;/strong&gt;&lt;</a:t>
            </a:r>
            <a:r>
              <a:rPr lang="en-US" sz="2000" dirty="0" err="1">
                <a:solidFill>
                  <a:schemeClr val="accent6"/>
                </a:solidFill>
                <a:latin typeface="+mn-lt"/>
              </a:rPr>
              <a:t>br</a:t>
            </a:r>
            <a:r>
              <a:rPr lang="en-US" sz="2000" dirty="0">
                <a:solidFill>
                  <a:schemeClr val="accent6"/>
                </a:solidFill>
                <a:latin typeface="+mn-lt"/>
              </a:rPr>
              <a:t> /&gt;"; </a:t>
            </a:r>
            <a:br>
              <a:rPr lang="en-US" sz="2000" dirty="0">
                <a:solidFill>
                  <a:schemeClr val="accent6"/>
                </a:solidFill>
                <a:latin typeface="+mn-lt"/>
              </a:rPr>
            </a:br>
            <a:r>
              <a:rPr lang="en-US" sz="2000" dirty="0">
                <a:solidFill>
                  <a:schemeClr val="accent6"/>
                </a:solidFill>
                <a:latin typeface="+mn-lt"/>
              </a:rPr>
              <a:t>if($_SESSION['name']){ </a:t>
            </a:r>
            <a:br>
              <a:rPr lang="en-US" sz="2000" dirty="0">
                <a:solidFill>
                  <a:schemeClr val="accent6"/>
                </a:solidFill>
                <a:latin typeface="+mn-lt"/>
              </a:rPr>
            </a:br>
            <a:r>
              <a:rPr lang="en-US" sz="2000" dirty="0">
                <a:solidFill>
                  <a:schemeClr val="accent6"/>
                </a:solidFill>
                <a:latin typeface="+mn-lt"/>
              </a:rPr>
              <a:t>    echo "The session is still active"; </a:t>
            </a:r>
            <a:br>
              <a:rPr lang="en-US" sz="2000" dirty="0">
                <a:solidFill>
                  <a:schemeClr val="accent6"/>
                </a:solidFill>
                <a:latin typeface="+mn-lt"/>
              </a:rPr>
            </a:br>
            <a:r>
              <a:rPr lang="en-US" sz="2000" dirty="0">
                <a:solidFill>
                  <a:schemeClr val="accent6"/>
                </a:solidFill>
                <a:latin typeface="+mn-lt"/>
              </a:rPr>
              <a:t>} else { </a:t>
            </a:r>
            <a:br>
              <a:rPr lang="en-US" sz="2000" dirty="0">
                <a:solidFill>
                  <a:schemeClr val="accent6"/>
                </a:solidFill>
                <a:latin typeface="+mn-lt"/>
              </a:rPr>
            </a:br>
            <a:r>
              <a:rPr lang="en-US" sz="2000" dirty="0">
                <a:solidFill>
                  <a:schemeClr val="accent6"/>
                </a:solidFill>
                <a:latin typeface="+mn-lt"/>
              </a:rPr>
              <a:t>    echo "Ok, the session is no longer active! &lt;</a:t>
            </a:r>
            <a:r>
              <a:rPr lang="en-US" sz="2000" dirty="0" err="1">
                <a:solidFill>
                  <a:schemeClr val="accent6"/>
                </a:solidFill>
                <a:latin typeface="+mn-lt"/>
              </a:rPr>
              <a:t>br</a:t>
            </a:r>
            <a:r>
              <a:rPr lang="en-US" sz="2000" dirty="0">
                <a:solidFill>
                  <a:schemeClr val="accent6"/>
                </a:solidFill>
                <a:latin typeface="+mn-lt"/>
              </a:rPr>
              <a:t> /&gt;"; </a:t>
            </a:r>
            <a:br>
              <a:rPr lang="en-US" sz="2000" dirty="0">
                <a:solidFill>
                  <a:schemeClr val="accent6"/>
                </a:solidFill>
                <a:latin typeface="+mn-lt"/>
              </a:rPr>
            </a:br>
            <a:r>
              <a:rPr lang="en-US" sz="2000" dirty="0">
                <a:solidFill>
                  <a:schemeClr val="accent6"/>
                </a:solidFill>
                <a:latin typeface="+mn-lt"/>
              </a:rPr>
              <a:t>    echo "&lt;a </a:t>
            </a:r>
            <a:r>
              <a:rPr lang="en-US" sz="2000" dirty="0" err="1">
                <a:solidFill>
                  <a:schemeClr val="accent6"/>
                </a:solidFill>
                <a:latin typeface="+mn-lt"/>
              </a:rPr>
              <a:t>href</a:t>
            </a:r>
            <a:r>
              <a:rPr lang="en-US" sz="2000" dirty="0">
                <a:solidFill>
                  <a:schemeClr val="accent6"/>
                </a:solidFill>
                <a:latin typeface="+mn-lt"/>
              </a:rPr>
              <a:t>=\"page1.php\"&gt;&lt;&lt; Go Back Step 1&lt;/a&gt;"; </a:t>
            </a:r>
            <a:br>
              <a:rPr lang="en-US" sz="2000" dirty="0">
                <a:solidFill>
                  <a:schemeClr val="accent6"/>
                </a:solidFill>
                <a:latin typeface="+mn-lt"/>
              </a:rPr>
            </a:br>
            <a:r>
              <a:rPr lang="en-US" sz="2000" dirty="0">
                <a:solidFill>
                  <a:schemeClr val="accent6"/>
                </a:solidFill>
                <a:latin typeface="+mn-lt"/>
              </a:rPr>
              <a:t>} </a:t>
            </a:r>
            <a:br>
              <a:rPr lang="en-US" sz="2000" dirty="0">
                <a:solidFill>
                  <a:schemeClr val="accent6"/>
                </a:solidFill>
                <a:latin typeface="+mn-lt"/>
              </a:rPr>
            </a:br>
            <a:r>
              <a:rPr lang="en-US" sz="2000" dirty="0">
                <a:solidFill>
                  <a:schemeClr val="accent6"/>
                </a:solidFill>
                <a:latin typeface="+mn-lt"/>
              </a:rPr>
              <a:t>?&gt; </a:t>
            </a:r>
          </a:p>
          <a:p>
            <a:pPr>
              <a:spcBef>
                <a:spcPct val="50000"/>
              </a:spcBef>
            </a:pPr>
            <a:endParaRPr lang="en-US" sz="2000" b="1" dirty="0">
              <a:solidFill>
                <a:schemeClr val="accent2"/>
              </a:solidFill>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altLang="zh-CN" sz="4000" dirty="0" smtClean="0">
                <a:effectLst>
                  <a:outerShdw blurRad="38100" dist="38100" dir="2700000" algn="tl">
                    <a:srgbClr val="C0C0C0"/>
                  </a:outerShdw>
                </a:effectLst>
                <a:ea typeface="宋体" pitchFamily="2" charset="-122"/>
              </a:rPr>
              <a:t>First PHP script</a:t>
            </a:r>
            <a:endParaRPr lang="en-US" altLang="zh-CN" sz="4000" dirty="0">
              <a:effectLst>
                <a:outerShdw blurRad="38100" dist="38100" dir="2700000" algn="tl">
                  <a:srgbClr val="C0C0C0"/>
                </a:outerShdw>
              </a:effectLst>
              <a:ea typeface="宋体" pitchFamily="2" charset="-122"/>
            </a:endParaRPr>
          </a:p>
        </p:txBody>
      </p:sp>
      <p:sp>
        <p:nvSpPr>
          <p:cNvPr id="32770" name="Rectangle 2"/>
          <p:cNvSpPr>
            <a:spLocks noGrp="1" noChangeArrowheads="1"/>
          </p:cNvSpPr>
          <p:nvPr>
            <p:ph idx="1"/>
          </p:nvPr>
        </p:nvSpPr>
        <p:spPr/>
        <p:txBody>
          <a:bodyPr>
            <a:normAutofit fontScale="92500" lnSpcReduction="20000"/>
          </a:bodyPr>
          <a:lstStyle/>
          <a:p>
            <a:pPr marL="533400" indent="-533400" eaLnBrk="1" hangingPunct="1"/>
            <a:r>
              <a:rPr lang="en-US" altLang="zh-CN" sz="3500" dirty="0" smtClean="0">
                <a:ea typeface="宋体" pitchFamily="2" charset="-122"/>
              </a:rPr>
              <a:t>Save as sample.php</a:t>
            </a:r>
            <a:r>
              <a:rPr lang="en-US" altLang="zh-CN" sz="3500" dirty="0" smtClean="0">
                <a:solidFill>
                  <a:schemeClr val="accent2"/>
                </a:solidFill>
                <a:ea typeface="宋体" pitchFamily="2" charset="-122"/>
              </a:rPr>
              <a:t>:</a:t>
            </a:r>
          </a:p>
          <a:p>
            <a:pPr marL="914400" lvl="1" indent="-457200" eaLnBrk="1" hangingPunct="1">
              <a:buFontTx/>
              <a:buNone/>
            </a:pPr>
            <a:r>
              <a:rPr lang="en-US" altLang="zh-CN" sz="2200" dirty="0" smtClean="0">
                <a:solidFill>
                  <a:srgbClr val="0000FF"/>
                </a:solidFill>
                <a:ea typeface="宋体" pitchFamily="2" charset="-122"/>
              </a:rPr>
              <a:t>	</a:t>
            </a:r>
            <a:r>
              <a:rPr lang="en-US" altLang="zh-CN" sz="2200" dirty="0" smtClean="0">
                <a:solidFill>
                  <a:schemeClr val="accent6"/>
                </a:solidFill>
                <a:ea typeface="宋体" pitchFamily="2" charset="-122"/>
              </a:rPr>
              <a:t>&lt;!</a:t>
            </a:r>
            <a:r>
              <a:rPr lang="en-US" altLang="zh-CN" sz="2200" dirty="0" smtClean="0">
                <a:solidFill>
                  <a:schemeClr val="accent6"/>
                </a:solidFill>
                <a:latin typeface="Tahoma" pitchFamily="34" charset="0"/>
                <a:ea typeface="宋体" pitchFamily="2" charset="-122"/>
              </a:rPr>
              <a:t>–</a:t>
            </a:r>
            <a:r>
              <a:rPr lang="en-US" altLang="zh-CN" sz="2200" dirty="0" smtClean="0">
                <a:solidFill>
                  <a:schemeClr val="accent6"/>
                </a:solidFill>
                <a:ea typeface="宋体" pitchFamily="2" charset="-122"/>
              </a:rPr>
              <a:t> sample.php --&gt;		</a:t>
            </a:r>
          </a:p>
          <a:p>
            <a:pPr marL="914400" lvl="1" indent="-457200" eaLnBrk="1" hangingPunct="1">
              <a:buFont typeface="Wingdings" pitchFamily="2" charset="2"/>
              <a:buNone/>
            </a:pPr>
            <a:r>
              <a:rPr lang="en-US" altLang="zh-CN" sz="2200" dirty="0" smtClean="0">
                <a:solidFill>
                  <a:schemeClr val="accent6"/>
                </a:solidFill>
                <a:ea typeface="宋体" pitchFamily="2" charset="-122"/>
              </a:rPr>
              <a:t>	&lt;html&gt;&lt;body&gt;</a:t>
            </a:r>
          </a:p>
          <a:p>
            <a:pPr marL="1295400" lvl="2" indent="-381000" eaLnBrk="1" hangingPunct="1">
              <a:buFont typeface="Wingdings" pitchFamily="2" charset="2"/>
              <a:buNone/>
            </a:pPr>
            <a:r>
              <a:rPr lang="en-US" altLang="zh-CN" sz="2400" dirty="0" smtClean="0">
                <a:solidFill>
                  <a:schemeClr val="accent6"/>
                </a:solidFill>
                <a:ea typeface="宋体" pitchFamily="2" charset="-122"/>
              </a:rPr>
              <a:t>	&lt;strong&gt;Hello World!&lt;/strong&gt;&lt;</a:t>
            </a:r>
            <a:r>
              <a:rPr lang="en-US" altLang="zh-CN" sz="2400" dirty="0" err="1" smtClean="0">
                <a:solidFill>
                  <a:schemeClr val="accent6"/>
                </a:solidFill>
                <a:ea typeface="宋体" pitchFamily="2" charset="-122"/>
              </a:rPr>
              <a:t>br</a:t>
            </a:r>
            <a:r>
              <a:rPr lang="en-US" altLang="zh-CN" sz="2400" dirty="0" smtClean="0">
                <a:solidFill>
                  <a:schemeClr val="accent6"/>
                </a:solidFill>
                <a:ea typeface="宋体" pitchFamily="2" charset="-122"/>
              </a:rPr>
              <a:t> /&gt;</a:t>
            </a:r>
          </a:p>
          <a:p>
            <a:pPr marL="1295400" lvl="2" indent="-381000" eaLnBrk="1" hangingPunct="1">
              <a:buFont typeface="Wingdings" pitchFamily="2" charset="2"/>
              <a:buNone/>
            </a:pPr>
            <a:r>
              <a:rPr lang="en-US" altLang="zh-CN" sz="1800" dirty="0" smtClean="0">
                <a:solidFill>
                  <a:schemeClr val="accent6"/>
                </a:solidFill>
                <a:ea typeface="宋体" pitchFamily="2" charset="-122"/>
              </a:rPr>
              <a:t>     </a:t>
            </a:r>
            <a:r>
              <a:rPr lang="en-US" altLang="zh-CN" sz="2400" dirty="0" smtClean="0">
                <a:solidFill>
                  <a:schemeClr val="accent6"/>
                </a:solidFill>
                <a:ea typeface="宋体" pitchFamily="2" charset="-122"/>
              </a:rPr>
              <a:t>&lt;?</a:t>
            </a:r>
            <a:r>
              <a:rPr lang="en-US" altLang="zh-CN" sz="2400" dirty="0" err="1" smtClean="0">
                <a:solidFill>
                  <a:schemeClr val="accent6"/>
                </a:solidFill>
                <a:ea typeface="宋体" pitchFamily="2" charset="-122"/>
              </a:rPr>
              <a:t>php</a:t>
            </a:r>
            <a:r>
              <a:rPr lang="en-US" altLang="zh-CN" sz="2400" dirty="0" smtClean="0">
                <a:solidFill>
                  <a:schemeClr val="accent6"/>
                </a:solidFill>
                <a:ea typeface="宋体" pitchFamily="2" charset="-122"/>
              </a:rPr>
              <a:t> </a:t>
            </a:r>
          </a:p>
          <a:p>
            <a:pPr marL="533400" indent="-533400" algn="ctr" eaLnBrk="1" hangingPunct="1">
              <a:buFont typeface="Wingdings" pitchFamily="2" charset="2"/>
              <a:buNone/>
            </a:pPr>
            <a:r>
              <a:rPr lang="en-US" altLang="zh-CN" sz="2200" dirty="0" smtClean="0">
                <a:solidFill>
                  <a:schemeClr val="accent6"/>
                </a:solidFill>
                <a:ea typeface="宋体" pitchFamily="2" charset="-122"/>
              </a:rPr>
              <a:t>       echo </a:t>
            </a:r>
            <a:r>
              <a:rPr lang="en-US" altLang="zh-CN" sz="2200" dirty="0" smtClean="0">
                <a:solidFill>
                  <a:schemeClr val="accent6"/>
                </a:solidFill>
                <a:latin typeface="Tahoma" pitchFamily="34" charset="0"/>
                <a:ea typeface="宋体" pitchFamily="2" charset="-122"/>
              </a:rPr>
              <a:t>“</a:t>
            </a:r>
            <a:r>
              <a:rPr lang="en-US" altLang="zh-CN" sz="2200" dirty="0" smtClean="0">
                <a:solidFill>
                  <a:schemeClr val="accent6"/>
                </a:solidFill>
                <a:ea typeface="宋体" pitchFamily="2" charset="-122"/>
              </a:rPr>
              <a:t>&lt;h2&gt;Hello, World&lt;/h2&gt;</a:t>
            </a:r>
            <a:r>
              <a:rPr lang="en-US" altLang="zh-CN" sz="2200" dirty="0" smtClean="0">
                <a:solidFill>
                  <a:schemeClr val="accent6"/>
                </a:solidFill>
                <a:latin typeface="Tahoma" pitchFamily="34" charset="0"/>
                <a:ea typeface="宋体" pitchFamily="2" charset="-122"/>
              </a:rPr>
              <a:t>”</a:t>
            </a:r>
            <a:r>
              <a:rPr lang="en-US" altLang="zh-CN" sz="2200" dirty="0" smtClean="0">
                <a:solidFill>
                  <a:schemeClr val="accent6"/>
                </a:solidFill>
                <a:ea typeface="宋体" pitchFamily="2" charset="-122"/>
              </a:rPr>
              <a:t>; ?&gt;</a:t>
            </a:r>
          </a:p>
          <a:p>
            <a:pPr marL="1295400" lvl="2" indent="-381000" eaLnBrk="1" hangingPunct="1">
              <a:buFont typeface="Wingdings" pitchFamily="2" charset="2"/>
              <a:buNone/>
            </a:pPr>
            <a:r>
              <a:rPr lang="en-US" altLang="zh-CN" sz="2400" dirty="0" smtClean="0">
                <a:solidFill>
                  <a:schemeClr val="accent6"/>
                </a:solidFill>
                <a:ea typeface="宋体" pitchFamily="2" charset="-122"/>
              </a:rPr>
              <a:t>    &lt;?</a:t>
            </a:r>
            <a:r>
              <a:rPr lang="en-US" altLang="zh-CN" sz="2400" dirty="0" err="1" smtClean="0">
                <a:solidFill>
                  <a:schemeClr val="accent6"/>
                </a:solidFill>
                <a:ea typeface="宋体" pitchFamily="2" charset="-122"/>
              </a:rPr>
              <a:t>php</a:t>
            </a:r>
            <a:endParaRPr lang="en-US" altLang="zh-CN" sz="2400" dirty="0" smtClean="0">
              <a:solidFill>
                <a:schemeClr val="accent6"/>
              </a:solidFill>
              <a:ea typeface="宋体" pitchFamily="2" charset="-122"/>
            </a:endParaRPr>
          </a:p>
          <a:p>
            <a:pPr marL="914400" lvl="1" indent="-457200" eaLnBrk="1" hangingPunct="1">
              <a:buFont typeface="Wingdings" pitchFamily="2" charset="2"/>
              <a:buNone/>
            </a:pPr>
            <a:r>
              <a:rPr lang="en-US" altLang="zh-CN" sz="2200" dirty="0" smtClean="0">
                <a:solidFill>
                  <a:schemeClr val="accent6"/>
                </a:solidFill>
                <a:ea typeface="宋体" pitchFamily="2" charset="-122"/>
              </a:rPr>
              <a:t>		$</a:t>
            </a:r>
            <a:r>
              <a:rPr lang="en-US" altLang="zh-CN" sz="2200" dirty="0" err="1" smtClean="0">
                <a:solidFill>
                  <a:schemeClr val="accent6"/>
                </a:solidFill>
                <a:ea typeface="宋体" pitchFamily="2" charset="-122"/>
              </a:rPr>
              <a:t>myvar</a:t>
            </a:r>
            <a:r>
              <a:rPr lang="en-US" altLang="zh-CN" sz="2200" dirty="0" smtClean="0">
                <a:solidFill>
                  <a:schemeClr val="accent6"/>
                </a:solidFill>
                <a:ea typeface="宋体" pitchFamily="2" charset="-122"/>
              </a:rPr>
              <a:t> = "Hello World";</a:t>
            </a:r>
          </a:p>
          <a:p>
            <a:pPr marL="914400" lvl="1" indent="-457200" eaLnBrk="1" hangingPunct="1">
              <a:buFont typeface="Wingdings" pitchFamily="2" charset="2"/>
              <a:buNone/>
            </a:pPr>
            <a:r>
              <a:rPr lang="en-US" altLang="zh-CN" sz="2200" dirty="0" smtClean="0">
                <a:solidFill>
                  <a:schemeClr val="accent6"/>
                </a:solidFill>
                <a:ea typeface="宋体" pitchFamily="2" charset="-122"/>
              </a:rPr>
              <a:t>		echo $</a:t>
            </a:r>
            <a:r>
              <a:rPr lang="en-US" altLang="zh-CN" sz="2200" dirty="0" err="1" smtClean="0">
                <a:solidFill>
                  <a:schemeClr val="accent6"/>
                </a:solidFill>
                <a:ea typeface="宋体" pitchFamily="2" charset="-122"/>
              </a:rPr>
              <a:t>myvar</a:t>
            </a:r>
            <a:r>
              <a:rPr lang="en-US" altLang="zh-CN" sz="2200" dirty="0" smtClean="0">
                <a:solidFill>
                  <a:schemeClr val="accent6"/>
                </a:solidFill>
                <a:ea typeface="宋体" pitchFamily="2" charset="-122"/>
              </a:rPr>
              <a:t>;</a:t>
            </a:r>
          </a:p>
          <a:p>
            <a:pPr marL="914400" lvl="1" indent="-457200" eaLnBrk="1" hangingPunct="1">
              <a:buFont typeface="Wingdings" pitchFamily="2" charset="2"/>
              <a:buNone/>
            </a:pPr>
            <a:r>
              <a:rPr lang="en-US" altLang="zh-CN" sz="2200" dirty="0" smtClean="0">
                <a:solidFill>
                  <a:schemeClr val="accent6"/>
                </a:solidFill>
                <a:ea typeface="宋体" pitchFamily="2" charset="-122"/>
              </a:rPr>
              <a:t>	     ?&gt;</a:t>
            </a:r>
          </a:p>
          <a:p>
            <a:pPr marL="914400" lvl="1" indent="-457200" eaLnBrk="1" hangingPunct="1">
              <a:buFont typeface="Wingdings" pitchFamily="2" charset="2"/>
              <a:buNone/>
            </a:pPr>
            <a:r>
              <a:rPr lang="en-US" altLang="zh-CN" sz="2200" dirty="0" smtClean="0">
                <a:solidFill>
                  <a:schemeClr val="accent6"/>
                </a:solidFill>
                <a:ea typeface="宋体" pitchFamily="2" charset="-122"/>
              </a:rPr>
              <a:t>	&lt;/body&gt;&lt;/html&gt;</a:t>
            </a:r>
          </a:p>
        </p:txBody>
      </p:sp>
      <p:sp>
        <p:nvSpPr>
          <p:cNvPr id="30723" name="Rectangle 3"/>
          <p:cNvSpPr>
            <a:spLocks noChangeArrowheads="1"/>
          </p:cNvSpPr>
          <p:nvPr/>
        </p:nvSpPr>
        <p:spPr bwMode="auto">
          <a:xfrm>
            <a:off x="381000" y="304800"/>
            <a:ext cx="8153400" cy="609600"/>
          </a:xfrm>
          <a:prstGeom prst="rect">
            <a:avLst/>
          </a:prstGeom>
          <a:noFill/>
          <a:ln w="9525">
            <a:noFill/>
            <a:miter lim="800000"/>
            <a:headEnd/>
            <a:tailEnd/>
          </a:ln>
          <a:effectLst/>
        </p:spPr>
        <p:txBody>
          <a:bodyPr anchor="ctr" anchorCtr="1"/>
          <a:lstStyle/>
          <a:p>
            <a:pPr>
              <a:defRPr/>
            </a:pPr>
            <a:endParaRPr lang="en-US" altLang="zh-CN" sz="4200" b="1" dirty="0">
              <a:solidFill>
                <a:schemeClr val="tx2"/>
              </a:solidFill>
              <a:effectLst>
                <a:outerShdw blurRad="38100" dist="38100" dir="2700000" algn="tl">
                  <a:srgbClr val="C0C0C0"/>
                </a:outerShdw>
              </a:effectLst>
              <a:latin typeface="Times New Roman" pitchFamily="18"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28600" y="152400"/>
            <a:ext cx="8153400" cy="609600"/>
          </a:xfrm>
          <a:prstGeom prst="rect">
            <a:avLst/>
          </a:prstGeom>
          <a:noFill/>
          <a:ln w="9525">
            <a:noFill/>
            <a:miter lim="800000"/>
            <a:headEnd/>
            <a:tailEnd/>
          </a:ln>
          <a:effectLst/>
        </p:spPr>
        <p:txBody>
          <a:bodyPr anchor="ctr" anchorCtr="1"/>
          <a:lstStyle/>
          <a:p>
            <a:pPr>
              <a:defRPr/>
            </a:pPr>
            <a:r>
              <a:rPr lang="en-US" altLang="zh-CN" sz="4600" b="1" dirty="0">
                <a:effectLst>
                  <a:outerShdw blurRad="38100" dist="38100" dir="2700000" algn="tl">
                    <a:srgbClr val="C0C0C0"/>
                  </a:outerShdw>
                </a:effectLst>
                <a:latin typeface="+mj-lt"/>
                <a:ea typeface="宋体" pitchFamily="2" charset="-122"/>
              </a:rPr>
              <a:t>PHP References</a:t>
            </a:r>
          </a:p>
        </p:txBody>
      </p:sp>
      <p:sp>
        <p:nvSpPr>
          <p:cNvPr id="41987" name="Rectangle 3"/>
          <p:cNvSpPr>
            <a:spLocks noChangeArrowheads="1"/>
          </p:cNvSpPr>
          <p:nvPr/>
        </p:nvSpPr>
        <p:spPr bwMode="auto">
          <a:xfrm>
            <a:off x="228600" y="796925"/>
            <a:ext cx="8763000" cy="5509200"/>
          </a:xfrm>
          <a:prstGeom prst="rect">
            <a:avLst/>
          </a:prstGeom>
          <a:noFill/>
          <a:ln w="9525">
            <a:noFill/>
            <a:miter lim="800000"/>
            <a:headEnd/>
            <a:tailEnd/>
          </a:ln>
        </p:spPr>
        <p:txBody>
          <a:bodyPr>
            <a:spAutoFit/>
          </a:bodyPr>
          <a:lstStyle/>
          <a:p>
            <a:pPr eaLnBrk="0" hangingPunct="0">
              <a:buFont typeface="Wingdings" pitchFamily="2" charset="2"/>
              <a:buChar char="§"/>
            </a:pPr>
            <a:r>
              <a:rPr lang="en-US" altLang="zh-CN" sz="2200" dirty="0">
                <a:latin typeface="Tahoma" pitchFamily="34" charset="0"/>
                <a:ea typeface="宋体" pitchFamily="2" charset="-122"/>
              </a:rPr>
              <a:t>http://www.php.net    &lt;-- </a:t>
            </a:r>
            <a:r>
              <a:rPr lang="en-US" altLang="zh-CN" sz="2200" dirty="0" err="1">
                <a:latin typeface="Tahoma" pitchFamily="34" charset="0"/>
                <a:ea typeface="宋体" pitchFamily="2" charset="-122"/>
              </a:rPr>
              <a:t>php</a:t>
            </a:r>
            <a:r>
              <a:rPr lang="en-US" altLang="zh-CN" sz="2200" dirty="0">
                <a:latin typeface="Tahoma" pitchFamily="34" charset="0"/>
                <a:ea typeface="宋体" pitchFamily="2" charset="-122"/>
              </a:rPr>
              <a:t> home page</a:t>
            </a:r>
          </a:p>
          <a:p>
            <a:pPr eaLnBrk="0" hangingPunct="0">
              <a:buFont typeface="Wingdings" pitchFamily="2" charset="2"/>
              <a:buChar char="§"/>
            </a:pPr>
            <a:r>
              <a:rPr lang="en-US" altLang="zh-CN" sz="2200" dirty="0">
                <a:latin typeface="Tahoma" pitchFamily="34" charset="0"/>
                <a:ea typeface="宋体" pitchFamily="2" charset="-122"/>
              </a:rPr>
              <a:t>http://www.phpbuilder.com/</a:t>
            </a:r>
          </a:p>
          <a:p>
            <a:pPr eaLnBrk="0" hangingPunct="0">
              <a:buFont typeface="Wingdings" pitchFamily="2" charset="2"/>
              <a:buChar char="§"/>
            </a:pPr>
            <a:r>
              <a:rPr lang="en-US" altLang="zh-CN" sz="2200" dirty="0">
                <a:latin typeface="Tahoma" pitchFamily="34" charset="0"/>
                <a:ea typeface="宋体" pitchFamily="2" charset="-122"/>
              </a:rPr>
              <a:t>http://www.devshed.com/</a:t>
            </a:r>
          </a:p>
          <a:p>
            <a:pPr eaLnBrk="0" hangingPunct="0">
              <a:buFont typeface="Wingdings" pitchFamily="2" charset="2"/>
              <a:buChar char="§"/>
            </a:pPr>
            <a:r>
              <a:rPr lang="en-US" altLang="zh-CN" sz="2200" dirty="0">
                <a:latin typeface="Tahoma" pitchFamily="34" charset="0"/>
                <a:ea typeface="宋体" pitchFamily="2" charset="-122"/>
              </a:rPr>
              <a:t>http://www.phpmyadmin.net/</a:t>
            </a:r>
          </a:p>
          <a:p>
            <a:pPr eaLnBrk="0" hangingPunct="0">
              <a:buFont typeface="Wingdings" pitchFamily="2" charset="2"/>
              <a:buChar char="§"/>
            </a:pPr>
            <a:r>
              <a:rPr lang="en-US" altLang="zh-CN" sz="2200" dirty="0">
                <a:latin typeface="Tahoma" pitchFamily="34" charset="0"/>
                <a:ea typeface="宋体" pitchFamily="2" charset="-122"/>
              </a:rPr>
              <a:t>http://www.hotscripts.com/PHP/</a:t>
            </a:r>
          </a:p>
          <a:p>
            <a:pPr eaLnBrk="0" hangingPunct="0">
              <a:buFont typeface="Wingdings" pitchFamily="2" charset="2"/>
              <a:buChar char="§"/>
            </a:pPr>
            <a:r>
              <a:rPr lang="en-US" altLang="zh-CN" sz="2200" dirty="0">
                <a:latin typeface="Tahoma" pitchFamily="34" charset="0"/>
                <a:ea typeface="宋体" pitchFamily="2" charset="-122"/>
              </a:rPr>
              <a:t>http://geocities.com/stuprojects/ChatroomDescription.htm </a:t>
            </a:r>
          </a:p>
          <a:p>
            <a:pPr eaLnBrk="0" hangingPunct="0">
              <a:buFont typeface="Wingdings" pitchFamily="2" charset="2"/>
              <a:buChar char="§"/>
            </a:pPr>
            <a:r>
              <a:rPr lang="en-US" altLang="zh-CN" sz="2200" dirty="0">
                <a:latin typeface="Tahoma" pitchFamily="34" charset="0"/>
                <a:ea typeface="宋体" pitchFamily="2" charset="-122"/>
              </a:rPr>
              <a:t>http://www.academic.marist.edu/~kbhkj/chatroom/chatroom.htm </a:t>
            </a:r>
          </a:p>
          <a:p>
            <a:pPr eaLnBrk="0" hangingPunct="0">
              <a:buFont typeface="Wingdings" pitchFamily="2" charset="2"/>
              <a:buChar char="§"/>
            </a:pPr>
            <a:r>
              <a:rPr lang="en-US" altLang="zh-CN" sz="2200" dirty="0">
                <a:latin typeface="Tahoma" pitchFamily="34" charset="0"/>
                <a:ea typeface="宋体" pitchFamily="2" charset="-122"/>
              </a:rPr>
              <a:t>http://www.aus-etrade.com/Scripts/php.php</a:t>
            </a:r>
          </a:p>
          <a:p>
            <a:pPr eaLnBrk="0" hangingPunct="0">
              <a:buFont typeface="Wingdings" pitchFamily="2" charset="2"/>
              <a:buChar char="§"/>
            </a:pPr>
            <a:r>
              <a:rPr lang="en-US" altLang="zh-CN" sz="2200" dirty="0">
                <a:latin typeface="Tahoma" pitchFamily="34" charset="0"/>
                <a:ea typeface="宋体" pitchFamily="2" charset="-122"/>
              </a:rPr>
              <a:t>http://www.codeproject.com/asp/CDIChatSubmit.asp</a:t>
            </a:r>
          </a:p>
          <a:p>
            <a:pPr eaLnBrk="0" hangingPunct="0">
              <a:buFont typeface="Wingdings" pitchFamily="2" charset="2"/>
              <a:buChar char="§"/>
            </a:pPr>
            <a:r>
              <a:rPr lang="en-US" altLang="zh-CN" sz="2200" dirty="0">
                <a:latin typeface="Tahoma" pitchFamily="34" charset="0"/>
                <a:ea typeface="宋体" pitchFamily="2" charset="-122"/>
              </a:rPr>
              <a:t>http://www.php.net/downloads   &lt;-- </a:t>
            </a:r>
            <a:r>
              <a:rPr lang="en-US" altLang="zh-CN" sz="2200" dirty="0" err="1">
                <a:latin typeface="Tahoma" pitchFamily="34" charset="0"/>
                <a:ea typeface="宋体" pitchFamily="2" charset="-122"/>
              </a:rPr>
              <a:t>php</a:t>
            </a:r>
            <a:r>
              <a:rPr lang="en-US" altLang="zh-CN" sz="2200" dirty="0">
                <a:latin typeface="Tahoma" pitchFamily="34" charset="0"/>
                <a:ea typeface="宋体" pitchFamily="2" charset="-122"/>
              </a:rPr>
              <a:t> download page</a:t>
            </a:r>
          </a:p>
          <a:p>
            <a:pPr eaLnBrk="0" hangingPunct="0">
              <a:buFont typeface="Wingdings" pitchFamily="2" charset="2"/>
              <a:buChar char="§"/>
            </a:pPr>
            <a:r>
              <a:rPr lang="en-US" altLang="zh-CN" sz="2200" dirty="0">
                <a:latin typeface="Tahoma" pitchFamily="34" charset="0"/>
                <a:ea typeface="宋体" pitchFamily="2" charset="-122"/>
              </a:rPr>
              <a:t>http://www.php.net/manual/en/install.windows.php   &lt;-- </a:t>
            </a:r>
            <a:r>
              <a:rPr lang="en-US" altLang="zh-CN" sz="2200" dirty="0" err="1">
                <a:latin typeface="Tahoma" pitchFamily="34" charset="0"/>
                <a:ea typeface="宋体" pitchFamily="2" charset="-122"/>
              </a:rPr>
              <a:t>php</a:t>
            </a:r>
            <a:r>
              <a:rPr lang="en-US" altLang="zh-CN" sz="2200" dirty="0">
                <a:latin typeface="Tahoma" pitchFamily="34" charset="0"/>
                <a:ea typeface="宋体" pitchFamily="2" charset="-122"/>
              </a:rPr>
              <a:t> installation manual</a:t>
            </a:r>
          </a:p>
          <a:p>
            <a:pPr eaLnBrk="0" hangingPunct="0">
              <a:buFont typeface="Wingdings" pitchFamily="2" charset="2"/>
              <a:buChar char="§"/>
            </a:pPr>
            <a:r>
              <a:rPr lang="en-US" altLang="zh-CN" sz="2200" dirty="0">
                <a:latin typeface="Tahoma" pitchFamily="34" charset="0"/>
                <a:ea typeface="宋体" pitchFamily="2" charset="-122"/>
              </a:rPr>
              <a:t>http://php.resourceindex.com/    &lt;-- PHP resources like sample programs, text book references, etc.</a:t>
            </a:r>
          </a:p>
          <a:p>
            <a:pPr eaLnBrk="0" hangingPunct="0">
              <a:buFont typeface="Wingdings" pitchFamily="2" charset="2"/>
              <a:buChar char="§"/>
            </a:pPr>
            <a:r>
              <a:rPr lang="en-US" altLang="zh-CN" sz="2200" dirty="0">
                <a:latin typeface="Tahoma" pitchFamily="34" charset="0"/>
                <a:ea typeface="宋体" pitchFamily="2" charset="-122"/>
              </a:rPr>
              <a:t>http://www.daniweb.com/techtalkforums/forum17.html   </a:t>
            </a:r>
            <a:r>
              <a:rPr lang="en-US" altLang="zh-CN" sz="2200" dirty="0">
                <a:latin typeface="Tahoma" pitchFamily="34" charset="0"/>
                <a:ea typeface="宋体" pitchFamily="2" charset="-122"/>
                <a:sym typeface="Wingdings" pitchFamily="2" charset="2"/>
              </a:rPr>
              <a:t> </a:t>
            </a:r>
            <a:r>
              <a:rPr lang="en-US" altLang="zh-CN" sz="2200" dirty="0" err="1">
                <a:latin typeface="Tahoma" pitchFamily="34" charset="0"/>
                <a:ea typeface="宋体" pitchFamily="2" charset="-122"/>
              </a:rPr>
              <a:t>php</a:t>
            </a:r>
            <a:r>
              <a:rPr lang="en-US" altLang="zh-CN" sz="2200" dirty="0">
                <a:latin typeface="Tahoma" pitchFamily="34" charset="0"/>
                <a:ea typeface="宋体" pitchFamily="2" charset="-122"/>
              </a:rPr>
              <a:t> forums</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SQL Intro</a:t>
            </a:r>
            <a:endParaRPr lang="en-US" dirty="0">
              <a:solidFill>
                <a:schemeClr val="bg1"/>
              </a:solidFill>
            </a:endParaRPr>
          </a:p>
        </p:txBody>
      </p:sp>
      <p:sp>
        <p:nvSpPr>
          <p:cNvPr id="3" name="Text Placeholder 2"/>
          <p:cNvSpPr>
            <a:spLocks noGrp="1"/>
          </p:cNvSpPr>
          <p:nvPr>
            <p:ph type="body" idx="1"/>
          </p:nvPr>
        </p:nvSpPr>
        <p:spPr/>
        <p:txBody>
          <a:bodyPr/>
          <a:lstStyle/>
          <a:p>
            <a:r>
              <a:rPr lang="en-US" dirty="0" smtClean="0"/>
              <a:t>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a:r>
              <a:rPr lang="en-US" dirty="0" smtClean="0">
                <a:solidFill>
                  <a:schemeClr val="tx1"/>
                </a:solidFill>
              </a:rPr>
              <a:t>Relational Databases </a:t>
            </a:r>
            <a:endParaRPr lang="en-US" dirty="0">
              <a:solidFill>
                <a:schemeClr val="tx1"/>
              </a:solidFill>
            </a:endParaRPr>
          </a:p>
        </p:txBody>
      </p:sp>
      <p:sp>
        <p:nvSpPr>
          <p:cNvPr id="3077" name="Rectangle 5"/>
          <p:cNvSpPr>
            <a:spLocks noChangeArrowheads="1"/>
          </p:cNvSpPr>
          <p:nvPr/>
        </p:nvSpPr>
        <p:spPr bwMode="auto">
          <a:xfrm>
            <a:off x="533400" y="1371600"/>
            <a:ext cx="8610600" cy="1752600"/>
          </a:xfrm>
          <a:prstGeom prst="rect">
            <a:avLst/>
          </a:prstGeom>
          <a:noFill/>
          <a:ln w="9525">
            <a:noFill/>
            <a:miter lim="800000"/>
            <a:headEnd/>
            <a:tailEnd/>
          </a:ln>
          <a:effectLst/>
        </p:spPr>
        <p:txBody>
          <a:bodyPr/>
          <a:lstStyle/>
          <a:p>
            <a:pPr>
              <a:spcBef>
                <a:spcPct val="20000"/>
              </a:spcBef>
              <a:tabLst>
                <a:tab pos="1597025" algn="l"/>
              </a:tabLst>
            </a:pPr>
            <a:r>
              <a:rPr lang="en-US" sz="2400" dirty="0">
                <a:latin typeface="+mn-lt"/>
              </a:rPr>
              <a:t>There are many different versions of </a:t>
            </a:r>
            <a:r>
              <a:rPr lang="en-US" sz="2400" dirty="0" smtClean="0">
                <a:latin typeface="+mn-lt"/>
              </a:rPr>
              <a:t>Relational Database management systems available </a:t>
            </a:r>
            <a:endParaRPr lang="en-US" sz="2400" dirty="0">
              <a:latin typeface="+mn-lt"/>
            </a:endParaRPr>
          </a:p>
          <a:p>
            <a:pPr>
              <a:spcBef>
                <a:spcPct val="20000"/>
              </a:spcBef>
              <a:buFontTx/>
              <a:buChar char="•"/>
              <a:tabLst>
                <a:tab pos="1597025" algn="l"/>
              </a:tabLst>
            </a:pPr>
            <a:r>
              <a:rPr lang="en-US" sz="2400" dirty="0">
                <a:latin typeface="+mn-lt"/>
              </a:rPr>
              <a:t> Oracle</a:t>
            </a:r>
          </a:p>
          <a:p>
            <a:pPr>
              <a:spcBef>
                <a:spcPct val="20000"/>
              </a:spcBef>
              <a:buFontTx/>
              <a:buChar char="•"/>
              <a:tabLst>
                <a:tab pos="1597025" algn="l"/>
              </a:tabLst>
            </a:pPr>
            <a:r>
              <a:rPr lang="en-US" sz="2400" dirty="0">
                <a:latin typeface="+mn-lt"/>
              </a:rPr>
              <a:t> </a:t>
            </a:r>
            <a:r>
              <a:rPr lang="en-US" sz="2400" dirty="0" err="1">
                <a:latin typeface="+mn-lt"/>
              </a:rPr>
              <a:t>MySQL</a:t>
            </a:r>
            <a:endParaRPr lang="en-US" sz="2400" dirty="0">
              <a:latin typeface="+mn-lt"/>
            </a:endParaRPr>
          </a:p>
          <a:p>
            <a:pPr>
              <a:spcBef>
                <a:spcPct val="20000"/>
              </a:spcBef>
              <a:buFontTx/>
              <a:buChar char="•"/>
              <a:tabLst>
                <a:tab pos="1597025" algn="l"/>
              </a:tabLst>
            </a:pPr>
            <a:r>
              <a:rPr lang="en-US" sz="2400" dirty="0">
                <a:latin typeface="+mn-lt"/>
              </a:rPr>
              <a:t> </a:t>
            </a:r>
            <a:r>
              <a:rPr lang="en-US" sz="2400" dirty="0" err="1">
                <a:latin typeface="+mn-lt"/>
              </a:rPr>
              <a:t>SQLite</a:t>
            </a:r>
            <a:endParaRPr lang="en-US" sz="2400" dirty="0">
              <a:latin typeface="+mn-lt"/>
            </a:endParaRPr>
          </a:p>
          <a:p>
            <a:pPr>
              <a:spcBef>
                <a:spcPct val="20000"/>
              </a:spcBef>
              <a:buFontTx/>
              <a:buChar char="•"/>
              <a:tabLst>
                <a:tab pos="1597025" algn="l"/>
              </a:tabLst>
            </a:pPr>
            <a:r>
              <a:rPr lang="en-US" sz="2400" dirty="0">
                <a:latin typeface="+mn-lt"/>
              </a:rPr>
              <a:t> </a:t>
            </a:r>
            <a:r>
              <a:rPr lang="en-US" sz="2400" dirty="0" smtClean="0">
                <a:latin typeface="+mn-lt"/>
              </a:rPr>
              <a:t>DB2</a:t>
            </a:r>
          </a:p>
          <a:p>
            <a:pPr>
              <a:spcBef>
                <a:spcPct val="20000"/>
              </a:spcBef>
              <a:buFontTx/>
              <a:buChar char="•"/>
              <a:tabLst>
                <a:tab pos="1597025" algn="l"/>
              </a:tabLst>
            </a:pPr>
            <a:r>
              <a:rPr lang="en-US" sz="2400" dirty="0" smtClean="0">
                <a:latin typeface="+mn-lt"/>
              </a:rPr>
              <a:t> many others</a:t>
            </a:r>
            <a:r>
              <a:rPr lang="en-US" sz="2400" dirty="0">
                <a:latin typeface="+mn-lt"/>
              </a:rPr>
              <a:t/>
            </a:r>
            <a:br>
              <a:rPr lang="en-US" sz="2400" dirty="0">
                <a:latin typeface="+mn-lt"/>
              </a:rPr>
            </a:br>
            <a:endParaRPr lang="en-US" sz="2400" dirty="0">
              <a:latin typeface="+mn-lt"/>
            </a:endParaRPr>
          </a:p>
          <a:p>
            <a:pPr>
              <a:spcBef>
                <a:spcPct val="20000"/>
              </a:spcBef>
              <a:tabLst>
                <a:tab pos="1597025" algn="l"/>
              </a:tabLst>
            </a:pPr>
            <a:r>
              <a:rPr lang="en-US" sz="2400" dirty="0" smtClean="0">
                <a:latin typeface="+mn-lt"/>
              </a:rPr>
              <a:t>We’ll be using </a:t>
            </a:r>
            <a:r>
              <a:rPr lang="en-US" sz="2400" dirty="0" err="1" smtClean="0">
                <a:latin typeface="+mn-lt"/>
              </a:rPr>
              <a:t>MySQL</a:t>
            </a:r>
            <a:r>
              <a:rPr lang="en-US" sz="2400" dirty="0" smtClean="0">
                <a:latin typeface="+mn-lt"/>
              </a:rPr>
              <a:t>. The </a:t>
            </a:r>
            <a:r>
              <a:rPr lang="en-US" sz="2400" dirty="0">
                <a:latin typeface="+mn-lt"/>
              </a:rPr>
              <a:t>syntax </a:t>
            </a:r>
            <a:r>
              <a:rPr lang="en-US" sz="2400" dirty="0" smtClean="0">
                <a:latin typeface="+mn-lt"/>
              </a:rPr>
              <a:t>of the Structured Query Language (SQL) is fairly standard. </a:t>
            </a:r>
            <a:endParaRPr lang="en-US" sz="2400" dirty="0">
              <a:latin typeface="+mn-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a:r>
              <a:rPr lang="en-US" b="0" dirty="0">
                <a:solidFill>
                  <a:schemeClr val="tx1"/>
                </a:solidFill>
              </a:rPr>
              <a:t>Databases _ creation</a:t>
            </a:r>
          </a:p>
        </p:txBody>
      </p:sp>
      <p:sp>
        <p:nvSpPr>
          <p:cNvPr id="7171"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a:solidFill>
                  <a:schemeClr val="accent6"/>
                </a:solidFill>
                <a:latin typeface="Bell Gothic Std Light" pitchFamily="34" charset="0"/>
              </a:rPr>
              <a:t>CREATE TABLE </a:t>
            </a:r>
            <a:r>
              <a:rPr lang="en-US" sz="2000" dirty="0" err="1">
                <a:solidFill>
                  <a:schemeClr val="accent6"/>
                </a:solidFill>
                <a:latin typeface="Bell Gothic Std Light" pitchFamily="34" charset="0"/>
              </a:rPr>
              <a:t>tableName</a:t>
            </a:r>
            <a:r>
              <a:rPr lang="en-US" sz="2000" dirty="0">
                <a:solidFill>
                  <a:schemeClr val="accent6"/>
                </a:solidFill>
                <a:latin typeface="Bell Gothic Std Light" pitchFamily="34" charset="0"/>
              </a:rPr>
              <a:t> (</a:t>
            </a:r>
          </a:p>
          <a:p>
            <a:pPr>
              <a:spcBef>
                <a:spcPct val="20000"/>
              </a:spcBef>
              <a:tabLst>
                <a:tab pos="1597025" algn="l"/>
              </a:tabLst>
            </a:pPr>
            <a:r>
              <a:rPr lang="en-US" sz="2000" dirty="0">
                <a:solidFill>
                  <a:schemeClr val="accent6"/>
                </a:solidFill>
                <a:latin typeface="Bell Gothic Std Light" pitchFamily="34" charset="0"/>
              </a:rPr>
              <a:t>	name VARCHAR(55),</a:t>
            </a:r>
          </a:p>
          <a:p>
            <a:pPr>
              <a:spcBef>
                <a:spcPct val="20000"/>
              </a:spcBef>
              <a:tabLst>
                <a:tab pos="1597025" algn="l"/>
              </a:tabLst>
            </a:pPr>
            <a:r>
              <a:rPr lang="en-US" sz="2000" dirty="0">
                <a:solidFill>
                  <a:schemeClr val="accent6"/>
                </a:solidFill>
                <a:latin typeface="Bell Gothic Std Light" pitchFamily="34" charset="0"/>
              </a:rPr>
              <a:t>	sex CHAR(1),</a:t>
            </a:r>
          </a:p>
          <a:p>
            <a:pPr>
              <a:spcBef>
                <a:spcPct val="20000"/>
              </a:spcBef>
              <a:tabLst>
                <a:tab pos="1597025" algn="l"/>
              </a:tabLst>
            </a:pPr>
            <a:r>
              <a:rPr lang="en-US" sz="2000" dirty="0">
                <a:solidFill>
                  <a:schemeClr val="accent6"/>
                </a:solidFill>
                <a:latin typeface="Bell Gothic Std Light" pitchFamily="34" charset="0"/>
              </a:rPr>
              <a:t>	age INT(3),</a:t>
            </a:r>
          </a:p>
          <a:p>
            <a:pPr>
              <a:spcBef>
                <a:spcPct val="20000"/>
              </a:spcBef>
              <a:tabLst>
                <a:tab pos="1597025" algn="l"/>
              </a:tabLst>
            </a:pPr>
            <a:r>
              <a:rPr lang="en-US" sz="2000" dirty="0">
                <a:solidFill>
                  <a:schemeClr val="accent6"/>
                </a:solidFill>
                <a:latin typeface="Bell Gothic Std Light" pitchFamily="34" charset="0"/>
              </a:rPr>
              <a:t>	</a:t>
            </a:r>
            <a:r>
              <a:rPr lang="en-US" sz="2000" dirty="0" err="1">
                <a:solidFill>
                  <a:schemeClr val="accent6"/>
                </a:solidFill>
                <a:latin typeface="Bell Gothic Std Light" pitchFamily="34" charset="0"/>
              </a:rPr>
              <a:t>birthdate</a:t>
            </a:r>
            <a:r>
              <a:rPr lang="en-US" sz="2000" dirty="0">
                <a:solidFill>
                  <a:schemeClr val="accent6"/>
                </a:solidFill>
                <a:latin typeface="Bell Gothic Std Light" pitchFamily="34" charset="0"/>
              </a:rPr>
              <a:t> DATE,</a:t>
            </a:r>
          </a:p>
          <a:p>
            <a:pPr>
              <a:spcBef>
                <a:spcPct val="20000"/>
              </a:spcBef>
              <a:tabLst>
                <a:tab pos="1597025" algn="l"/>
              </a:tabLst>
            </a:pPr>
            <a:r>
              <a:rPr lang="en-US" sz="2000" dirty="0">
                <a:solidFill>
                  <a:schemeClr val="accent6"/>
                </a:solidFill>
                <a:latin typeface="Bell Gothic Std Light" pitchFamily="34" charset="0"/>
              </a:rPr>
              <a:t>	salary DECIMAL(10,2),</a:t>
            </a:r>
          </a:p>
          <a:p>
            <a:pPr>
              <a:spcBef>
                <a:spcPct val="20000"/>
              </a:spcBef>
              <a:tabLst>
                <a:tab pos="1597025" algn="l"/>
              </a:tabLst>
            </a:pPr>
            <a:r>
              <a:rPr lang="en-US" sz="2000" dirty="0">
                <a:solidFill>
                  <a:schemeClr val="accent6"/>
                </a:solidFill>
                <a:latin typeface="Bell Gothic Std Light" pitchFamily="34" charset="0"/>
              </a:rPr>
              <a:t>	primary key(name)</a:t>
            </a:r>
          </a:p>
          <a:p>
            <a:pPr>
              <a:spcBef>
                <a:spcPct val="20000"/>
              </a:spcBef>
              <a:tabLst>
                <a:tab pos="1597025" algn="l"/>
              </a:tabLst>
            </a:pPr>
            <a:r>
              <a:rPr lang="en-US" sz="2000" dirty="0">
                <a:solidFill>
                  <a:schemeClr val="accent6"/>
                </a:solidFill>
                <a:latin typeface="Bell Gothic Std Light" pitchFamily="34" charset="0"/>
              </a:rPr>
              <a:t>);</a:t>
            </a:r>
          </a:p>
          <a:p>
            <a:pPr>
              <a:spcBef>
                <a:spcPct val="20000"/>
              </a:spcBef>
              <a:tabLst>
                <a:tab pos="1597025" algn="l"/>
              </a:tabLst>
            </a:pPr>
            <a:r>
              <a:rPr lang="en-US" sz="2000" dirty="0" smtClean="0">
                <a:latin typeface="Bell Gothic Std Light" pitchFamily="34" charset="0"/>
              </a:rPr>
              <a:t>Types </a:t>
            </a:r>
            <a:r>
              <a:rPr lang="en-US" sz="2000" dirty="0">
                <a:latin typeface="Bell Gothic Std Light" pitchFamily="34" charset="0"/>
              </a:rPr>
              <a:t>of attributes: char, </a:t>
            </a:r>
            <a:r>
              <a:rPr lang="en-US" sz="2000" dirty="0" err="1">
                <a:latin typeface="Bell Gothic Std Light" pitchFamily="34" charset="0"/>
              </a:rPr>
              <a:t>varchar</a:t>
            </a:r>
            <a:r>
              <a:rPr lang="en-US" sz="2000" dirty="0">
                <a:latin typeface="Bell Gothic Std Light" pitchFamily="34" charset="0"/>
              </a:rPr>
              <a:t>, </a:t>
            </a:r>
            <a:r>
              <a:rPr lang="en-US" sz="2000" dirty="0" err="1">
                <a:latin typeface="Bell Gothic Std Light" pitchFamily="34" charset="0"/>
              </a:rPr>
              <a:t>int</a:t>
            </a:r>
            <a:r>
              <a:rPr lang="en-US" sz="2000" dirty="0">
                <a:latin typeface="Bell Gothic Std Light" pitchFamily="34" charset="0"/>
              </a:rPr>
              <a:t>, </a:t>
            </a:r>
            <a:r>
              <a:rPr lang="en-US" sz="2000" dirty="0" err="1">
                <a:latin typeface="Bell Gothic Std Light" pitchFamily="34" charset="0"/>
              </a:rPr>
              <a:t>smallint</a:t>
            </a:r>
            <a:r>
              <a:rPr lang="en-US" sz="2000" dirty="0">
                <a:latin typeface="Bell Gothic Std Light" pitchFamily="34" charset="0"/>
              </a:rPr>
              <a:t>, decimal, date, float, etc.</a:t>
            </a:r>
          </a:p>
          <a:p>
            <a:pPr>
              <a:spcBef>
                <a:spcPct val="20000"/>
              </a:spcBef>
              <a:tabLst>
                <a:tab pos="1597025" algn="l"/>
              </a:tabLst>
            </a:pPr>
            <a:r>
              <a:rPr lang="en-US" sz="2000" dirty="0">
                <a:latin typeface="Bell Gothic Std Light" pitchFamily="34" charset="0"/>
              </a:rPr>
              <a:t>*</a:t>
            </a:r>
            <a:r>
              <a:rPr lang="en-US" sz="2000" dirty="0" err="1">
                <a:latin typeface="Bell Gothic Std Light" pitchFamily="34" charset="0"/>
              </a:rPr>
              <a:t>varchar</a:t>
            </a:r>
            <a:r>
              <a:rPr lang="en-US" sz="2000" dirty="0">
                <a:latin typeface="Bell Gothic Std Light" pitchFamily="34" charset="0"/>
              </a:rPr>
              <a:t> is a string with varying # of characters. In our example, 55 is the characters longest possible string allowed.</a:t>
            </a:r>
          </a:p>
          <a:p>
            <a:pPr>
              <a:spcBef>
                <a:spcPct val="20000"/>
              </a:spcBef>
              <a:tabLst>
                <a:tab pos="1597025" algn="l"/>
              </a:tabLst>
            </a:pPr>
            <a:r>
              <a:rPr lang="en-US" sz="2000" dirty="0">
                <a:latin typeface="Bell Gothic Std Light" pitchFamily="34" charset="0"/>
              </a:rPr>
              <a:t>*decimal(10,2) indicated 2 places after the decimal point and 10 total digits (including the decimal numbers)</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a:r>
              <a:rPr lang="en-US" b="0" dirty="0">
                <a:solidFill>
                  <a:schemeClr val="tx1"/>
                </a:solidFill>
              </a:rPr>
              <a:t>Databases _ creation 2</a:t>
            </a:r>
          </a:p>
        </p:txBody>
      </p:sp>
      <p:sp>
        <p:nvSpPr>
          <p:cNvPr id="11267" name="Rectangle 3"/>
          <p:cNvSpPr>
            <a:spLocks noChangeArrowheads="1"/>
          </p:cNvSpPr>
          <p:nvPr/>
        </p:nvSpPr>
        <p:spPr bwMode="auto">
          <a:xfrm>
            <a:off x="533400" y="11430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a:solidFill>
                  <a:schemeClr val="accent6"/>
                </a:solidFill>
                <a:latin typeface="Bell Gothic Std Light" pitchFamily="34" charset="0"/>
              </a:rPr>
              <a:t>CREATE TABLE </a:t>
            </a:r>
            <a:r>
              <a:rPr lang="en-US" sz="2000" dirty="0" err="1">
                <a:solidFill>
                  <a:schemeClr val="accent6"/>
                </a:solidFill>
                <a:latin typeface="Bell Gothic Std Light" pitchFamily="34" charset="0"/>
              </a:rPr>
              <a:t>tableName</a:t>
            </a:r>
            <a:r>
              <a:rPr lang="en-US" sz="2000" dirty="0">
                <a:solidFill>
                  <a:schemeClr val="accent6"/>
                </a:solidFill>
                <a:latin typeface="Bell Gothic Std Light" pitchFamily="34" charset="0"/>
              </a:rPr>
              <a:t> (</a:t>
            </a:r>
          </a:p>
          <a:p>
            <a:pPr>
              <a:spcBef>
                <a:spcPct val="20000"/>
              </a:spcBef>
              <a:tabLst>
                <a:tab pos="1597025" algn="l"/>
              </a:tabLst>
            </a:pPr>
            <a:r>
              <a:rPr lang="en-US" sz="2000" dirty="0">
                <a:solidFill>
                  <a:schemeClr val="accent6"/>
                </a:solidFill>
                <a:latin typeface="Bell Gothic Std Light" pitchFamily="34" charset="0"/>
              </a:rPr>
              <a:t>	name VARCHAR(55),</a:t>
            </a:r>
          </a:p>
          <a:p>
            <a:pPr>
              <a:spcBef>
                <a:spcPct val="20000"/>
              </a:spcBef>
              <a:tabLst>
                <a:tab pos="1597025" algn="l"/>
              </a:tabLst>
            </a:pPr>
            <a:r>
              <a:rPr lang="en-US" sz="2000" dirty="0">
                <a:solidFill>
                  <a:schemeClr val="accent6"/>
                </a:solidFill>
                <a:latin typeface="Bell Gothic Std Light" pitchFamily="34" charset="0"/>
              </a:rPr>
              <a:t>	sex CHAR(1) NOT NULL,</a:t>
            </a:r>
          </a:p>
          <a:p>
            <a:pPr>
              <a:spcBef>
                <a:spcPct val="20000"/>
              </a:spcBef>
              <a:tabLst>
                <a:tab pos="1597025" algn="l"/>
              </a:tabLst>
            </a:pPr>
            <a:r>
              <a:rPr lang="en-US" sz="2000" dirty="0">
                <a:solidFill>
                  <a:schemeClr val="accent6"/>
                </a:solidFill>
                <a:latin typeface="Bell Gothic Std Light" pitchFamily="34" charset="0"/>
              </a:rPr>
              <a:t>	age INT(3),</a:t>
            </a:r>
          </a:p>
          <a:p>
            <a:pPr>
              <a:spcBef>
                <a:spcPct val="20000"/>
              </a:spcBef>
              <a:tabLst>
                <a:tab pos="1597025" algn="l"/>
              </a:tabLst>
            </a:pPr>
            <a:r>
              <a:rPr lang="en-US" sz="2000" dirty="0">
                <a:solidFill>
                  <a:schemeClr val="accent6"/>
                </a:solidFill>
                <a:latin typeface="Bell Gothic Std Light" pitchFamily="34" charset="0"/>
              </a:rPr>
              <a:t>	</a:t>
            </a:r>
            <a:r>
              <a:rPr lang="en-US" sz="2000" dirty="0" err="1">
                <a:solidFill>
                  <a:schemeClr val="accent6"/>
                </a:solidFill>
                <a:latin typeface="Bell Gothic Std Light" pitchFamily="34" charset="0"/>
              </a:rPr>
              <a:t>birthdate</a:t>
            </a:r>
            <a:r>
              <a:rPr lang="en-US" sz="2000" dirty="0">
                <a:solidFill>
                  <a:schemeClr val="accent6"/>
                </a:solidFill>
                <a:latin typeface="Bell Gothic Std Light" pitchFamily="34" charset="0"/>
              </a:rPr>
              <a:t> DATE,</a:t>
            </a:r>
          </a:p>
          <a:p>
            <a:pPr>
              <a:spcBef>
                <a:spcPct val="20000"/>
              </a:spcBef>
              <a:tabLst>
                <a:tab pos="1597025" algn="l"/>
              </a:tabLst>
            </a:pPr>
            <a:r>
              <a:rPr lang="en-US" sz="2000" dirty="0">
                <a:solidFill>
                  <a:schemeClr val="accent6"/>
                </a:solidFill>
                <a:latin typeface="Bell Gothic Std Light" pitchFamily="34" charset="0"/>
              </a:rPr>
              <a:t>	salary DECIMAL(10,2) DEFAULT ‘0.00’,</a:t>
            </a:r>
          </a:p>
          <a:p>
            <a:pPr>
              <a:spcBef>
                <a:spcPct val="20000"/>
              </a:spcBef>
              <a:tabLst>
                <a:tab pos="1597025" algn="l"/>
              </a:tabLst>
            </a:pPr>
            <a:r>
              <a:rPr lang="en-US" sz="2000" dirty="0">
                <a:solidFill>
                  <a:schemeClr val="accent6"/>
                </a:solidFill>
                <a:latin typeface="Bell Gothic Std Light" pitchFamily="34" charset="0"/>
              </a:rPr>
              <a:t>	primary key(name)</a:t>
            </a:r>
          </a:p>
          <a:p>
            <a:pPr>
              <a:spcBef>
                <a:spcPct val="20000"/>
              </a:spcBef>
              <a:tabLst>
                <a:tab pos="1597025" algn="l"/>
              </a:tabLst>
            </a:pPr>
            <a:r>
              <a:rPr lang="en-US" sz="2000" dirty="0" smtClean="0">
                <a:solidFill>
                  <a:schemeClr val="accent6"/>
                </a:solidFill>
                <a:latin typeface="Bell Gothic Std Light" pitchFamily="34" charset="0"/>
              </a:rPr>
              <a:t>);</a:t>
            </a:r>
            <a:endParaRPr lang="en-US" sz="2000" dirty="0">
              <a:solidFill>
                <a:srgbClr val="669900"/>
              </a:solidFill>
              <a:latin typeface="Bell Gothic Std Light" pitchFamily="34" charset="0"/>
            </a:endParaRPr>
          </a:p>
          <a:p>
            <a:pPr>
              <a:spcBef>
                <a:spcPct val="20000"/>
              </a:spcBef>
              <a:tabLst>
                <a:tab pos="1597025" algn="l"/>
              </a:tabLst>
            </a:pPr>
            <a:r>
              <a:rPr lang="en-US" sz="2000" dirty="0">
                <a:latin typeface="Bell Gothic Std Light" pitchFamily="34" charset="0"/>
              </a:rPr>
              <a:t>Primary key: primary key is a UNIQUE value. For every entry in your database this must be unique and not null and every DB must have one.</a:t>
            </a:r>
          </a:p>
          <a:p>
            <a:pPr>
              <a:spcBef>
                <a:spcPct val="20000"/>
              </a:spcBef>
              <a:tabLst>
                <a:tab pos="1597025" algn="l"/>
              </a:tabLst>
            </a:pPr>
            <a:r>
              <a:rPr lang="en-US" sz="2000" dirty="0">
                <a:latin typeface="Bell Gothic Std Light" pitchFamily="34" charset="0"/>
              </a:rPr>
              <a:t>NOT NULL: column must have a value</a:t>
            </a:r>
          </a:p>
          <a:p>
            <a:pPr>
              <a:spcBef>
                <a:spcPct val="20000"/>
              </a:spcBef>
              <a:tabLst>
                <a:tab pos="1597025" algn="l"/>
              </a:tabLst>
            </a:pPr>
            <a:r>
              <a:rPr lang="en-US" sz="2000" dirty="0">
                <a:latin typeface="Bell Gothic Std Light" pitchFamily="34" charset="0"/>
              </a:rPr>
              <a:t>DEFAULT: you can set a default value if no other value is inputted for that column.</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eaLnBrk="1" hangingPunct="1">
              <a:defRPr/>
            </a:pPr>
            <a:r>
              <a:rPr lang="en-CA" b="1" smtClean="0">
                <a:effectLst>
                  <a:outerShdw blurRad="38100" dist="38100" dir="2700000" algn="tl">
                    <a:srgbClr val="C0C0C0"/>
                  </a:outerShdw>
                </a:effectLst>
              </a:rPr>
              <a:t>What is PHP?</a:t>
            </a:r>
            <a:endParaRPr lang="en-US" altLang="zh-CN" b="1" smtClean="0">
              <a:effectLst>
                <a:outerShdw blurRad="38100" dist="38100" dir="2700000" algn="tl">
                  <a:srgbClr val="C0C0C0"/>
                </a:outerShdw>
              </a:effectLst>
              <a:ea typeface="宋体" pitchFamily="2" charset="-122"/>
            </a:endParaRPr>
          </a:p>
        </p:txBody>
      </p:sp>
      <p:sp>
        <p:nvSpPr>
          <p:cNvPr id="5122" name="Rectangle 2"/>
          <p:cNvSpPr>
            <a:spLocks noGrp="1" noChangeArrowheads="1"/>
          </p:cNvSpPr>
          <p:nvPr>
            <p:ph idx="1"/>
          </p:nvPr>
        </p:nvSpPr>
        <p:spPr>
          <a:xfrm>
            <a:off x="457200" y="1600200"/>
            <a:ext cx="8229600" cy="3676650"/>
          </a:xfrm>
        </p:spPr>
        <p:txBody>
          <a:bodyPr/>
          <a:lstStyle/>
          <a:p>
            <a:pPr eaLnBrk="1" hangingPunct="1"/>
            <a:r>
              <a:rPr lang="en-CA" sz="2600" dirty="0" smtClean="0"/>
              <a:t>PHP == </a:t>
            </a:r>
            <a:r>
              <a:rPr lang="en-CA" sz="2600" dirty="0" smtClean="0">
                <a:latin typeface="Tahoma" pitchFamily="34" charset="0"/>
              </a:rPr>
              <a:t>‘</a:t>
            </a:r>
            <a:r>
              <a:rPr lang="en-CA" sz="2600" dirty="0" smtClean="0"/>
              <a:t>Hypertext </a:t>
            </a:r>
            <a:r>
              <a:rPr lang="en-CA" sz="2600" dirty="0" err="1" smtClean="0"/>
              <a:t>Preprocessor</a:t>
            </a:r>
            <a:r>
              <a:rPr lang="en-CA" sz="2600" dirty="0" smtClean="0">
                <a:latin typeface="Tahoma" pitchFamily="34" charset="0"/>
              </a:rPr>
              <a:t>’</a:t>
            </a:r>
            <a:endParaRPr lang="en-CA" sz="2600" dirty="0" smtClean="0"/>
          </a:p>
          <a:p>
            <a:pPr eaLnBrk="1" hangingPunct="1"/>
            <a:r>
              <a:rPr lang="en-CA" sz="2600" dirty="0" smtClean="0"/>
              <a:t>Open-source, server-side scripting language</a:t>
            </a:r>
          </a:p>
          <a:p>
            <a:pPr eaLnBrk="1" hangingPunct="1"/>
            <a:r>
              <a:rPr lang="en-CA" sz="2600" dirty="0" smtClean="0"/>
              <a:t>Used to generate dynamic </a:t>
            </a:r>
            <a:r>
              <a:rPr lang="en-CA" sz="2600" dirty="0" err="1" smtClean="0"/>
              <a:t>webpages</a:t>
            </a:r>
            <a:endParaRPr lang="en-CA" sz="2600" dirty="0" smtClean="0"/>
          </a:p>
          <a:p>
            <a:pPr eaLnBrk="1" hangingPunct="1"/>
            <a:r>
              <a:rPr lang="en-CA" sz="2600" dirty="0" smtClean="0"/>
              <a:t>PHP scripts reside between reserved PHP tags</a:t>
            </a:r>
          </a:p>
          <a:p>
            <a:pPr lvl="1" eaLnBrk="1" hangingPunct="1"/>
            <a:r>
              <a:rPr lang="en-CA" dirty="0" smtClean="0"/>
              <a:t>This allows the programmer to embed PHP scripts within HTML pages</a:t>
            </a:r>
            <a:endParaRPr lang="en-US" altLang="zh-CN" dirty="0" smtClean="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algn="l"/>
            <a:r>
              <a:rPr lang="en-US" dirty="0">
                <a:solidFill>
                  <a:schemeClr val="tx1"/>
                </a:solidFill>
              </a:rPr>
              <a:t>Databases _ indexed primary keys</a:t>
            </a:r>
          </a:p>
        </p:txBody>
      </p:sp>
      <p:sp>
        <p:nvSpPr>
          <p:cNvPr id="12291"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a:latin typeface="+mn-lt"/>
              </a:rPr>
              <a:t>Instead of specifying a column as a primary key you can have the database create a column of numbers that will automatically increment with each entry inserted into the DB. Example</a:t>
            </a:r>
            <a:r>
              <a:rPr lang="en-US" sz="2000" dirty="0" smtClean="0">
                <a:latin typeface="+mn-lt"/>
              </a:rPr>
              <a:t>:</a:t>
            </a:r>
            <a:endParaRPr lang="en-US" sz="2000" dirty="0">
              <a:latin typeface="+mn-lt"/>
            </a:endParaRPr>
          </a:p>
          <a:p>
            <a:pPr>
              <a:spcBef>
                <a:spcPct val="20000"/>
              </a:spcBef>
              <a:tabLst>
                <a:tab pos="1597025" algn="l"/>
              </a:tabLst>
            </a:pPr>
            <a:r>
              <a:rPr lang="en-US" sz="2000" dirty="0">
                <a:solidFill>
                  <a:schemeClr val="accent6"/>
                </a:solidFill>
                <a:latin typeface="+mn-lt"/>
              </a:rPr>
              <a:t>CREATE TABLE </a:t>
            </a:r>
            <a:r>
              <a:rPr lang="en-US" sz="2000" dirty="0" err="1">
                <a:solidFill>
                  <a:schemeClr val="accent6"/>
                </a:solidFill>
                <a:latin typeface="+mn-lt"/>
              </a:rPr>
              <a:t>tableName</a:t>
            </a:r>
            <a:r>
              <a:rPr lang="en-US" sz="2000" dirty="0">
                <a:solidFill>
                  <a:schemeClr val="accent6"/>
                </a:solidFill>
                <a:latin typeface="+mn-lt"/>
              </a:rPr>
              <a:t> (</a:t>
            </a:r>
          </a:p>
          <a:p>
            <a:pPr>
              <a:spcBef>
                <a:spcPct val="20000"/>
              </a:spcBef>
              <a:tabLst>
                <a:tab pos="1597025" algn="l"/>
              </a:tabLst>
            </a:pPr>
            <a:r>
              <a:rPr lang="en-US" sz="2000" dirty="0">
                <a:solidFill>
                  <a:schemeClr val="accent6"/>
                </a:solidFill>
                <a:latin typeface="+mn-lt"/>
              </a:rPr>
              <a:t>	id INT AUTO_INCREMENT,</a:t>
            </a:r>
          </a:p>
          <a:p>
            <a:pPr>
              <a:spcBef>
                <a:spcPct val="20000"/>
              </a:spcBef>
              <a:tabLst>
                <a:tab pos="1597025" algn="l"/>
              </a:tabLst>
            </a:pPr>
            <a:r>
              <a:rPr lang="en-US" sz="2000" dirty="0">
                <a:solidFill>
                  <a:schemeClr val="accent6"/>
                </a:solidFill>
                <a:latin typeface="+mn-lt"/>
              </a:rPr>
              <a:t>	name VARCHAR(55),</a:t>
            </a:r>
          </a:p>
          <a:p>
            <a:pPr>
              <a:spcBef>
                <a:spcPct val="20000"/>
              </a:spcBef>
              <a:tabLst>
                <a:tab pos="1597025" algn="l"/>
              </a:tabLst>
            </a:pPr>
            <a:r>
              <a:rPr lang="en-US" sz="2000" dirty="0">
                <a:solidFill>
                  <a:schemeClr val="accent6"/>
                </a:solidFill>
                <a:latin typeface="+mn-lt"/>
              </a:rPr>
              <a:t>	sex CHAR(1),</a:t>
            </a:r>
          </a:p>
          <a:p>
            <a:pPr>
              <a:spcBef>
                <a:spcPct val="20000"/>
              </a:spcBef>
              <a:tabLst>
                <a:tab pos="1597025" algn="l"/>
              </a:tabLst>
            </a:pPr>
            <a:r>
              <a:rPr lang="en-US" sz="2000" dirty="0">
                <a:solidFill>
                  <a:schemeClr val="accent6"/>
                </a:solidFill>
                <a:latin typeface="+mn-lt"/>
              </a:rPr>
              <a:t>	age INT(3),</a:t>
            </a:r>
          </a:p>
          <a:p>
            <a:pPr>
              <a:spcBef>
                <a:spcPct val="20000"/>
              </a:spcBef>
              <a:tabLst>
                <a:tab pos="1597025" algn="l"/>
              </a:tabLst>
            </a:pPr>
            <a:r>
              <a:rPr lang="en-US" sz="2000" dirty="0">
                <a:solidFill>
                  <a:schemeClr val="accent6"/>
                </a:solidFill>
                <a:latin typeface="+mn-lt"/>
              </a:rPr>
              <a:t>	</a:t>
            </a:r>
            <a:r>
              <a:rPr lang="en-US" sz="2000" dirty="0" err="1">
                <a:solidFill>
                  <a:schemeClr val="accent6"/>
                </a:solidFill>
                <a:latin typeface="+mn-lt"/>
              </a:rPr>
              <a:t>birthdate</a:t>
            </a:r>
            <a:r>
              <a:rPr lang="en-US" sz="2000" dirty="0">
                <a:solidFill>
                  <a:schemeClr val="accent6"/>
                </a:solidFill>
                <a:latin typeface="+mn-lt"/>
              </a:rPr>
              <a:t> DATE,</a:t>
            </a:r>
          </a:p>
          <a:p>
            <a:pPr>
              <a:spcBef>
                <a:spcPct val="20000"/>
              </a:spcBef>
              <a:tabLst>
                <a:tab pos="1597025" algn="l"/>
              </a:tabLst>
            </a:pPr>
            <a:r>
              <a:rPr lang="en-US" sz="2000" dirty="0">
                <a:solidFill>
                  <a:schemeClr val="accent6"/>
                </a:solidFill>
                <a:latin typeface="+mn-lt"/>
              </a:rPr>
              <a:t>	salary DECIMAL(10,2),</a:t>
            </a:r>
          </a:p>
          <a:p>
            <a:pPr>
              <a:spcBef>
                <a:spcPct val="20000"/>
              </a:spcBef>
              <a:tabLst>
                <a:tab pos="1597025" algn="l"/>
              </a:tabLst>
            </a:pPr>
            <a:r>
              <a:rPr lang="en-US" sz="2000" dirty="0">
                <a:solidFill>
                  <a:schemeClr val="accent6"/>
                </a:solidFill>
                <a:latin typeface="+mn-lt"/>
              </a:rPr>
              <a:t>	primary key(id)</a:t>
            </a:r>
          </a:p>
          <a:p>
            <a:pPr>
              <a:spcBef>
                <a:spcPct val="20000"/>
              </a:spcBef>
              <a:tabLst>
                <a:tab pos="1597025" algn="l"/>
              </a:tabLst>
            </a:pPr>
            <a:r>
              <a:rPr lang="en-US" sz="2000" dirty="0" smtClean="0">
                <a:solidFill>
                  <a:schemeClr val="accent6"/>
                </a:solidFill>
                <a:latin typeface="+mn-lt"/>
              </a:rPr>
              <a:t>);</a:t>
            </a:r>
            <a:endParaRPr lang="en-US" sz="2000" dirty="0">
              <a:latin typeface="+mn-lt"/>
            </a:endParaRPr>
          </a:p>
          <a:p>
            <a:pPr>
              <a:spcBef>
                <a:spcPct val="20000"/>
              </a:spcBef>
              <a:tabLst>
                <a:tab pos="1597025" algn="l"/>
              </a:tabLst>
            </a:pPr>
            <a:r>
              <a:rPr lang="en-US" sz="2000" dirty="0">
                <a:latin typeface="+mn-lt"/>
              </a:rPr>
              <a:t>Entry 1 will have 1 as a key. Entry 2 will have 2 and so forth.</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a:r>
              <a:rPr lang="en-US" dirty="0">
                <a:solidFill>
                  <a:schemeClr val="tx1"/>
                </a:solidFill>
              </a:rPr>
              <a:t>Databases _ deletion</a:t>
            </a:r>
          </a:p>
        </p:txBody>
      </p:sp>
      <p:sp>
        <p:nvSpPr>
          <p:cNvPr id="8195" name="Rectangle 3"/>
          <p:cNvSpPr>
            <a:spLocks noChangeArrowheads="1"/>
          </p:cNvSpPr>
          <p:nvPr/>
        </p:nvSpPr>
        <p:spPr bwMode="auto">
          <a:xfrm>
            <a:off x="533400" y="1371600"/>
            <a:ext cx="8229600" cy="533400"/>
          </a:xfrm>
          <a:prstGeom prst="rect">
            <a:avLst/>
          </a:prstGeom>
          <a:noFill/>
          <a:ln w="9525">
            <a:noFill/>
            <a:miter lim="800000"/>
            <a:headEnd/>
            <a:tailEnd/>
          </a:ln>
          <a:effectLst/>
        </p:spPr>
        <p:txBody>
          <a:bodyPr/>
          <a:lstStyle/>
          <a:p>
            <a:pPr>
              <a:spcBef>
                <a:spcPct val="20000"/>
              </a:spcBef>
              <a:tabLst>
                <a:tab pos="1597025" algn="l"/>
              </a:tabLst>
            </a:pPr>
            <a:r>
              <a:rPr lang="en-US" sz="2000" dirty="0">
                <a:solidFill>
                  <a:schemeClr val="accent6"/>
                </a:solidFill>
                <a:latin typeface="+mn-lt"/>
              </a:rPr>
              <a:t>DROP TABLE </a:t>
            </a:r>
            <a:r>
              <a:rPr lang="en-US" sz="2000" dirty="0" err="1">
                <a:solidFill>
                  <a:schemeClr val="accent6"/>
                </a:solidFill>
                <a:latin typeface="+mn-lt"/>
              </a:rPr>
              <a:t>tableName</a:t>
            </a:r>
            <a:r>
              <a:rPr lang="en-US" sz="2000" dirty="0">
                <a:solidFill>
                  <a:schemeClr val="accent6"/>
                </a:solidFill>
                <a:latin typeface="+mn-lt"/>
              </a:rPr>
              <a:t>;</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a:r>
              <a:rPr lang="en-US" dirty="0">
                <a:solidFill>
                  <a:schemeClr val="tx1"/>
                </a:solidFill>
              </a:rPr>
              <a:t>Databases _ insertion</a:t>
            </a:r>
          </a:p>
        </p:txBody>
      </p:sp>
      <p:sp>
        <p:nvSpPr>
          <p:cNvPr id="9219"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a:latin typeface="+mn-lt"/>
              </a:rPr>
              <a:t>Inserting data in the database:</a:t>
            </a:r>
          </a:p>
          <a:p>
            <a:pPr>
              <a:spcBef>
                <a:spcPct val="20000"/>
              </a:spcBef>
              <a:tabLst>
                <a:tab pos="1597025" algn="l"/>
              </a:tabLst>
            </a:pPr>
            <a:r>
              <a:rPr lang="en-US" sz="2000" dirty="0">
                <a:solidFill>
                  <a:schemeClr val="accent6"/>
                </a:solidFill>
                <a:latin typeface="+mn-lt"/>
              </a:rPr>
              <a:t>INSERT INTO </a:t>
            </a:r>
            <a:r>
              <a:rPr lang="en-US" sz="2000" dirty="0" err="1">
                <a:solidFill>
                  <a:schemeClr val="accent6"/>
                </a:solidFill>
                <a:latin typeface="+mn-lt"/>
              </a:rPr>
              <a:t>tableName</a:t>
            </a:r>
            <a:r>
              <a:rPr lang="en-US" sz="2000" dirty="0">
                <a:solidFill>
                  <a:schemeClr val="accent6"/>
                </a:solidFill>
                <a:latin typeface="+mn-lt"/>
              </a:rPr>
              <a:t>(</a:t>
            </a:r>
            <a:r>
              <a:rPr lang="en-US" sz="2000" dirty="0" err="1">
                <a:solidFill>
                  <a:schemeClr val="accent6"/>
                </a:solidFill>
                <a:latin typeface="+mn-lt"/>
              </a:rPr>
              <a:t>name,sex,age</a:t>
            </a:r>
            <a:r>
              <a:rPr lang="en-US" sz="2000" dirty="0">
                <a:solidFill>
                  <a:schemeClr val="accent6"/>
                </a:solidFill>
                <a:latin typeface="+mn-lt"/>
              </a:rPr>
              <a:t>)</a:t>
            </a:r>
          </a:p>
          <a:p>
            <a:pPr>
              <a:spcBef>
                <a:spcPct val="20000"/>
              </a:spcBef>
              <a:tabLst>
                <a:tab pos="1597025" algn="l"/>
              </a:tabLst>
            </a:pPr>
            <a:r>
              <a:rPr lang="en-US" sz="2000" dirty="0">
                <a:solidFill>
                  <a:schemeClr val="accent6"/>
                </a:solidFill>
                <a:latin typeface="+mn-lt"/>
              </a:rPr>
              <a:t>VALUES(‘Mr. Freeze’,’M’,42);</a:t>
            </a:r>
          </a:p>
          <a:p>
            <a:pPr>
              <a:spcBef>
                <a:spcPct val="20000"/>
              </a:spcBef>
              <a:tabLst>
                <a:tab pos="1597025" algn="l"/>
              </a:tabLst>
            </a:pPr>
            <a:endParaRPr lang="en-US" sz="2000" dirty="0">
              <a:latin typeface="+mn-lt"/>
            </a:endParaRPr>
          </a:p>
          <a:p>
            <a:pPr>
              <a:spcBef>
                <a:spcPct val="20000"/>
              </a:spcBef>
              <a:tabLst>
                <a:tab pos="1597025" algn="l"/>
              </a:tabLst>
            </a:pPr>
            <a:r>
              <a:rPr lang="en-US" sz="2000" dirty="0">
                <a:latin typeface="+mn-lt"/>
              </a:rPr>
              <a:t>Also valid:</a:t>
            </a:r>
          </a:p>
          <a:p>
            <a:pPr>
              <a:spcBef>
                <a:spcPct val="20000"/>
              </a:spcBef>
              <a:tabLst>
                <a:tab pos="1597025" algn="l"/>
              </a:tabLst>
            </a:pPr>
            <a:r>
              <a:rPr lang="en-US" sz="2000" dirty="0">
                <a:solidFill>
                  <a:schemeClr val="accent6"/>
                </a:solidFill>
                <a:latin typeface="+mn-lt"/>
              </a:rPr>
              <a:t>INSERT INTO </a:t>
            </a:r>
            <a:r>
              <a:rPr lang="en-US" sz="2000" dirty="0" err="1">
                <a:solidFill>
                  <a:schemeClr val="accent6"/>
                </a:solidFill>
                <a:latin typeface="+mn-lt"/>
              </a:rPr>
              <a:t>tableName</a:t>
            </a:r>
            <a:r>
              <a:rPr lang="en-US" sz="2000" dirty="0">
                <a:solidFill>
                  <a:schemeClr val="accent6"/>
                </a:solidFill>
                <a:latin typeface="+mn-lt"/>
              </a:rPr>
              <a:t>(</a:t>
            </a:r>
            <a:r>
              <a:rPr lang="en-US" sz="2000" dirty="0" err="1">
                <a:solidFill>
                  <a:schemeClr val="accent6"/>
                </a:solidFill>
                <a:latin typeface="+mn-lt"/>
              </a:rPr>
              <a:t>sex,name,age</a:t>
            </a:r>
            <a:r>
              <a:rPr lang="en-US" sz="2000" dirty="0">
                <a:solidFill>
                  <a:schemeClr val="accent6"/>
                </a:solidFill>
                <a:latin typeface="+mn-lt"/>
              </a:rPr>
              <a:t>)</a:t>
            </a:r>
          </a:p>
          <a:p>
            <a:pPr>
              <a:spcBef>
                <a:spcPct val="20000"/>
              </a:spcBef>
              <a:tabLst>
                <a:tab pos="1597025" algn="l"/>
              </a:tabLst>
            </a:pPr>
            <a:r>
              <a:rPr lang="en-US" sz="2000" dirty="0">
                <a:solidFill>
                  <a:schemeClr val="accent6"/>
                </a:solidFill>
                <a:latin typeface="+mn-lt"/>
              </a:rPr>
              <a:t>VALUES(</a:t>
            </a:r>
            <a:r>
              <a:rPr lang="en-US" sz="2000" dirty="0" smtClean="0">
                <a:solidFill>
                  <a:schemeClr val="accent6"/>
                </a:solidFill>
                <a:latin typeface="+mn-lt"/>
              </a:rPr>
              <a:t>‘</a:t>
            </a:r>
            <a:r>
              <a:rPr lang="en-US" sz="2000" dirty="0">
                <a:solidFill>
                  <a:schemeClr val="accent6"/>
                </a:solidFill>
                <a:latin typeface="+mn-lt"/>
              </a:rPr>
              <a:t>M</a:t>
            </a:r>
            <a:r>
              <a:rPr lang="en-US" sz="2000" dirty="0" smtClean="0">
                <a:solidFill>
                  <a:schemeClr val="accent6"/>
                </a:solidFill>
                <a:latin typeface="+mn-lt"/>
              </a:rPr>
              <a:t>’</a:t>
            </a:r>
            <a:r>
              <a:rPr lang="en-US" sz="2000" dirty="0">
                <a:solidFill>
                  <a:schemeClr val="accent6"/>
                </a:solidFill>
                <a:latin typeface="+mn-lt"/>
              </a:rPr>
              <a:t>,’</a:t>
            </a:r>
            <a:r>
              <a:rPr lang="en-US" sz="2000" dirty="0" err="1">
                <a:solidFill>
                  <a:schemeClr val="accent6"/>
                </a:solidFill>
                <a:latin typeface="+mn-lt"/>
              </a:rPr>
              <a:t>Mr</a:t>
            </a:r>
            <a:r>
              <a:rPr lang="en-US" sz="2000" dirty="0">
                <a:solidFill>
                  <a:schemeClr val="accent6"/>
                </a:solidFill>
                <a:latin typeface="+mn-lt"/>
              </a:rPr>
              <a:t>. Freeze’,42);</a:t>
            </a:r>
          </a:p>
          <a:p>
            <a:pPr>
              <a:spcBef>
                <a:spcPct val="20000"/>
              </a:spcBef>
              <a:tabLst>
                <a:tab pos="1597025" algn="l"/>
              </a:tabLst>
            </a:pPr>
            <a:endParaRPr lang="en-US" sz="2000" dirty="0">
              <a:latin typeface="+mn-lt"/>
            </a:endParaRPr>
          </a:p>
          <a:p>
            <a:pPr>
              <a:spcBef>
                <a:spcPct val="20000"/>
              </a:spcBef>
              <a:tabLst>
                <a:tab pos="1597025" algn="l"/>
              </a:tabLst>
            </a:pPr>
            <a:r>
              <a:rPr lang="en-US" sz="2000" dirty="0">
                <a:latin typeface="+mn-lt"/>
              </a:rPr>
              <a:t>Order doesn’t matter.</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a:r>
              <a:rPr lang="en-US" dirty="0">
                <a:solidFill>
                  <a:schemeClr val="tx1"/>
                </a:solidFill>
              </a:rPr>
              <a:t>Databases _ </a:t>
            </a:r>
            <a:r>
              <a:rPr lang="en-US" dirty="0" smtClean="0">
                <a:solidFill>
                  <a:schemeClr val="tx1"/>
                </a:solidFill>
              </a:rPr>
              <a:t>querying data</a:t>
            </a:r>
            <a:endParaRPr lang="en-US" dirty="0">
              <a:solidFill>
                <a:schemeClr val="tx1"/>
              </a:solidFill>
            </a:endParaRPr>
          </a:p>
        </p:txBody>
      </p:sp>
      <p:sp>
        <p:nvSpPr>
          <p:cNvPr id="10243"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a:latin typeface="+mn-lt"/>
              </a:rPr>
              <a:t>Always in the form of:</a:t>
            </a:r>
          </a:p>
          <a:p>
            <a:pPr>
              <a:spcBef>
                <a:spcPct val="20000"/>
              </a:spcBef>
              <a:tabLst>
                <a:tab pos="1597025" algn="l"/>
              </a:tabLst>
            </a:pPr>
            <a:r>
              <a:rPr lang="en-US" sz="2000" dirty="0">
                <a:solidFill>
                  <a:schemeClr val="accent6"/>
                </a:solidFill>
                <a:latin typeface="+mn-lt"/>
              </a:rPr>
              <a:t>SELECT ….</a:t>
            </a:r>
          </a:p>
          <a:p>
            <a:pPr>
              <a:spcBef>
                <a:spcPct val="20000"/>
              </a:spcBef>
              <a:tabLst>
                <a:tab pos="1597025" algn="l"/>
              </a:tabLst>
            </a:pPr>
            <a:r>
              <a:rPr lang="en-US" sz="2000" dirty="0">
                <a:solidFill>
                  <a:schemeClr val="accent6"/>
                </a:solidFill>
                <a:latin typeface="+mn-lt"/>
              </a:rPr>
              <a:t>FROM ….</a:t>
            </a:r>
          </a:p>
          <a:p>
            <a:pPr>
              <a:spcBef>
                <a:spcPct val="20000"/>
              </a:spcBef>
              <a:tabLst>
                <a:tab pos="1597025" algn="l"/>
              </a:tabLst>
            </a:pPr>
            <a:r>
              <a:rPr lang="en-US" sz="2000" dirty="0">
                <a:solidFill>
                  <a:schemeClr val="accent6"/>
                </a:solidFill>
                <a:latin typeface="+mn-lt"/>
              </a:rPr>
              <a:t>WHERE ….</a:t>
            </a:r>
          </a:p>
          <a:p>
            <a:pPr>
              <a:spcBef>
                <a:spcPct val="20000"/>
              </a:spcBef>
              <a:tabLst>
                <a:tab pos="1597025" algn="l"/>
              </a:tabLst>
            </a:pPr>
            <a:endParaRPr lang="en-US" sz="2000" dirty="0">
              <a:latin typeface="+mn-lt"/>
            </a:endParaRPr>
          </a:p>
          <a:p>
            <a:pPr>
              <a:spcBef>
                <a:spcPct val="20000"/>
              </a:spcBef>
              <a:tabLst>
                <a:tab pos="1597025" algn="l"/>
              </a:tabLst>
            </a:pPr>
            <a:r>
              <a:rPr lang="en-US" sz="2000" dirty="0">
                <a:latin typeface="+mn-lt"/>
              </a:rPr>
              <a:t>So select a column from your database.</a:t>
            </a:r>
          </a:p>
          <a:p>
            <a:pPr>
              <a:spcBef>
                <a:spcPct val="20000"/>
              </a:spcBef>
              <a:tabLst>
                <a:tab pos="1597025" algn="l"/>
              </a:tabLst>
            </a:pPr>
            <a:r>
              <a:rPr lang="en-US" sz="2000" dirty="0">
                <a:latin typeface="+mn-lt"/>
              </a:rPr>
              <a:t>From a database</a:t>
            </a:r>
          </a:p>
          <a:p>
            <a:pPr>
              <a:spcBef>
                <a:spcPct val="20000"/>
              </a:spcBef>
              <a:tabLst>
                <a:tab pos="1597025" algn="l"/>
              </a:tabLst>
            </a:pPr>
            <a:r>
              <a:rPr lang="en-US" sz="2000" dirty="0">
                <a:latin typeface="+mn-lt"/>
              </a:rPr>
              <a:t>Where x meets y condition.</a:t>
            </a:r>
          </a:p>
          <a:p>
            <a:pPr>
              <a:spcBef>
                <a:spcPct val="20000"/>
              </a:spcBef>
              <a:tabLst>
                <a:tab pos="1597025" algn="l"/>
              </a:tabLst>
            </a:pPr>
            <a:endParaRPr lang="en-US" sz="2000" dirty="0">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a:r>
              <a:rPr lang="en-US" dirty="0">
                <a:solidFill>
                  <a:schemeClr val="tx1"/>
                </a:solidFill>
              </a:rPr>
              <a:t>Databases _ updating </a:t>
            </a:r>
          </a:p>
        </p:txBody>
      </p:sp>
      <p:sp>
        <p:nvSpPr>
          <p:cNvPr id="13315"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a:latin typeface="+mn-lt"/>
              </a:rPr>
              <a:t>Suppose we want to change Mr. Freeze’s age to 52.</a:t>
            </a:r>
          </a:p>
          <a:p>
            <a:pPr>
              <a:spcBef>
                <a:spcPct val="20000"/>
              </a:spcBef>
              <a:tabLst>
                <a:tab pos="1597025" algn="l"/>
              </a:tabLst>
            </a:pPr>
            <a:endParaRPr lang="en-US" sz="2000" dirty="0">
              <a:solidFill>
                <a:schemeClr val="accent2"/>
              </a:solidFill>
              <a:latin typeface="+mn-lt"/>
            </a:endParaRPr>
          </a:p>
          <a:p>
            <a:pPr>
              <a:spcBef>
                <a:spcPct val="20000"/>
              </a:spcBef>
              <a:tabLst>
                <a:tab pos="1597025" algn="l"/>
              </a:tabLst>
            </a:pPr>
            <a:r>
              <a:rPr lang="en-US" sz="2000" dirty="0">
                <a:solidFill>
                  <a:schemeClr val="accent6"/>
                </a:solidFill>
                <a:latin typeface="+mn-lt"/>
              </a:rPr>
              <a:t>UPDATE </a:t>
            </a:r>
            <a:r>
              <a:rPr lang="en-US" sz="2000" dirty="0" err="1">
                <a:solidFill>
                  <a:schemeClr val="accent6"/>
                </a:solidFill>
                <a:latin typeface="+mn-lt"/>
              </a:rPr>
              <a:t>tableName</a:t>
            </a:r>
            <a:endParaRPr lang="en-US" sz="2000" dirty="0">
              <a:solidFill>
                <a:schemeClr val="accent6"/>
              </a:solidFill>
              <a:latin typeface="+mn-lt"/>
            </a:endParaRPr>
          </a:p>
          <a:p>
            <a:pPr>
              <a:spcBef>
                <a:spcPct val="20000"/>
              </a:spcBef>
              <a:tabLst>
                <a:tab pos="1597025" algn="l"/>
              </a:tabLst>
            </a:pPr>
            <a:r>
              <a:rPr lang="en-US" sz="2000" dirty="0">
                <a:solidFill>
                  <a:schemeClr val="accent6"/>
                </a:solidFill>
                <a:latin typeface="+mn-lt"/>
              </a:rPr>
              <a:t>SET age = ’52’</a:t>
            </a:r>
          </a:p>
          <a:p>
            <a:pPr>
              <a:spcBef>
                <a:spcPct val="20000"/>
              </a:spcBef>
              <a:tabLst>
                <a:tab pos="1597025" algn="l"/>
              </a:tabLst>
            </a:pPr>
            <a:r>
              <a:rPr lang="en-US" sz="2000" dirty="0">
                <a:solidFill>
                  <a:schemeClr val="accent6"/>
                </a:solidFill>
                <a:latin typeface="+mn-lt"/>
              </a:rPr>
              <a:t>WHERE name LIKE ‘Mr. Freeze’</a:t>
            </a:r>
          </a:p>
          <a:p>
            <a:pPr>
              <a:spcBef>
                <a:spcPct val="20000"/>
              </a:spcBef>
              <a:tabLst>
                <a:tab pos="1597025" algn="l"/>
              </a:tabLst>
            </a:pPr>
            <a:endParaRPr lang="en-US" sz="2000" dirty="0">
              <a:solidFill>
                <a:schemeClr val="accent2"/>
              </a:solidFill>
              <a:latin typeface="+mn-lt"/>
            </a:endParaRPr>
          </a:p>
          <a:p>
            <a:pPr>
              <a:spcBef>
                <a:spcPct val="20000"/>
              </a:spcBef>
              <a:tabLst>
                <a:tab pos="1597025" algn="l"/>
              </a:tabLst>
            </a:pPr>
            <a:r>
              <a:rPr lang="en-US" sz="2000" dirty="0">
                <a:latin typeface="+mn-lt"/>
              </a:rPr>
              <a:t>And so forth.</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a:r>
              <a:rPr lang="en-US" dirty="0">
                <a:solidFill>
                  <a:schemeClr val="tx1"/>
                </a:solidFill>
              </a:rPr>
              <a:t>Databases _ aggregates </a:t>
            </a:r>
          </a:p>
        </p:txBody>
      </p:sp>
      <p:sp>
        <p:nvSpPr>
          <p:cNvPr id="14339"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a:latin typeface="+mn-lt"/>
              </a:rPr>
              <a:t>This is the actual meat of using SQL. These are where you set your conditions, narrow down your table into a usable set. Here are the usable </a:t>
            </a:r>
            <a:r>
              <a:rPr lang="en-US" sz="2000" dirty="0" smtClean="0">
                <a:latin typeface="+mn-lt"/>
              </a:rPr>
              <a:t>functions</a:t>
            </a:r>
            <a:endParaRPr lang="en-US" sz="2000" dirty="0">
              <a:latin typeface="+mn-lt"/>
            </a:endParaRPr>
          </a:p>
          <a:p>
            <a:pPr>
              <a:spcBef>
                <a:spcPct val="20000"/>
              </a:spcBef>
              <a:tabLst>
                <a:tab pos="1597025" algn="l"/>
              </a:tabLst>
            </a:pPr>
            <a:endParaRPr lang="en-US" sz="2000" dirty="0">
              <a:solidFill>
                <a:srgbClr val="669900"/>
              </a:solidFill>
              <a:latin typeface="Bell Gothic Std Light" pitchFamily="34" charset="0"/>
            </a:endParaRPr>
          </a:p>
          <a:p>
            <a:pPr>
              <a:spcBef>
                <a:spcPct val="20000"/>
              </a:spcBef>
              <a:tabLst>
                <a:tab pos="1597025" algn="l"/>
              </a:tabLst>
            </a:pPr>
            <a:r>
              <a:rPr lang="en-US" sz="2000" dirty="0">
                <a:latin typeface="+mn-lt"/>
              </a:rPr>
              <a:t>Group by</a:t>
            </a:r>
          </a:p>
          <a:p>
            <a:pPr>
              <a:spcBef>
                <a:spcPct val="20000"/>
              </a:spcBef>
              <a:tabLst>
                <a:tab pos="1597025" algn="l"/>
              </a:tabLst>
            </a:pPr>
            <a:r>
              <a:rPr lang="en-US" sz="2000" dirty="0">
                <a:latin typeface="+mn-lt"/>
              </a:rPr>
              <a:t>Count</a:t>
            </a:r>
          </a:p>
          <a:p>
            <a:pPr>
              <a:spcBef>
                <a:spcPct val="20000"/>
              </a:spcBef>
              <a:tabLst>
                <a:tab pos="1597025" algn="l"/>
              </a:tabLst>
            </a:pPr>
            <a:r>
              <a:rPr lang="en-US" sz="2000" dirty="0">
                <a:latin typeface="+mn-lt"/>
              </a:rPr>
              <a:t>Sum</a:t>
            </a:r>
          </a:p>
          <a:p>
            <a:pPr>
              <a:spcBef>
                <a:spcPct val="20000"/>
              </a:spcBef>
              <a:tabLst>
                <a:tab pos="1597025" algn="l"/>
              </a:tabLst>
            </a:pPr>
            <a:r>
              <a:rPr lang="en-US" sz="2000" dirty="0" err="1">
                <a:latin typeface="+mn-lt"/>
              </a:rPr>
              <a:t>Avg</a:t>
            </a:r>
            <a:endParaRPr lang="en-US" sz="2000" dirty="0">
              <a:latin typeface="+mn-lt"/>
            </a:endParaRPr>
          </a:p>
          <a:p>
            <a:pPr>
              <a:spcBef>
                <a:spcPct val="20000"/>
              </a:spcBef>
              <a:tabLst>
                <a:tab pos="1597025" algn="l"/>
              </a:tabLst>
            </a:pPr>
            <a:r>
              <a:rPr lang="en-US" sz="2000" dirty="0">
                <a:latin typeface="+mn-lt"/>
              </a:rPr>
              <a:t>Min/Max</a:t>
            </a:r>
          </a:p>
          <a:p>
            <a:pPr>
              <a:spcBef>
                <a:spcPct val="20000"/>
              </a:spcBef>
              <a:tabLst>
                <a:tab pos="1597025" algn="l"/>
              </a:tabLst>
            </a:pPr>
            <a:r>
              <a:rPr lang="en-US" sz="2000" dirty="0">
                <a:latin typeface="+mn-lt"/>
              </a:rPr>
              <a:t>Order by </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a:r>
              <a:rPr lang="en-US" dirty="0">
                <a:solidFill>
                  <a:schemeClr val="tx1"/>
                </a:solidFill>
              </a:rPr>
              <a:t>Databases _ group by </a:t>
            </a:r>
          </a:p>
        </p:txBody>
      </p:sp>
      <p:sp>
        <p:nvSpPr>
          <p:cNvPr id="15363"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smtClean="0">
                <a:solidFill>
                  <a:schemeClr val="tx2"/>
                </a:solidFill>
                <a:latin typeface="+mn-lt"/>
              </a:rPr>
              <a:t>Group </a:t>
            </a:r>
            <a:r>
              <a:rPr lang="en-US" sz="2000" dirty="0">
                <a:solidFill>
                  <a:schemeClr val="tx2"/>
                </a:solidFill>
                <a:latin typeface="+mn-lt"/>
              </a:rPr>
              <a:t>by lumps all the common attributes into one row.</a:t>
            </a:r>
          </a:p>
          <a:p>
            <a:pPr>
              <a:spcBef>
                <a:spcPct val="20000"/>
              </a:spcBef>
              <a:tabLst>
                <a:tab pos="1597025" algn="l"/>
              </a:tabLst>
            </a:pPr>
            <a:endParaRPr lang="en-US" sz="2000" dirty="0">
              <a:solidFill>
                <a:schemeClr val="tx2"/>
              </a:solidFill>
              <a:latin typeface="+mn-lt"/>
            </a:endParaRPr>
          </a:p>
          <a:p>
            <a:pPr>
              <a:spcBef>
                <a:spcPct val="20000"/>
              </a:spcBef>
              <a:tabLst>
                <a:tab pos="1597025" algn="l"/>
              </a:tabLst>
            </a:pPr>
            <a:r>
              <a:rPr lang="en-US" sz="2000" dirty="0">
                <a:solidFill>
                  <a:schemeClr val="accent6"/>
                </a:solidFill>
                <a:latin typeface="+mn-lt"/>
              </a:rPr>
              <a:t>SELECT </a:t>
            </a:r>
            <a:r>
              <a:rPr lang="en-US" sz="2000" dirty="0" err="1">
                <a:solidFill>
                  <a:schemeClr val="accent6"/>
                </a:solidFill>
                <a:latin typeface="+mn-lt"/>
              </a:rPr>
              <a:t>employee_id</a:t>
            </a:r>
            <a:r>
              <a:rPr lang="en-US" sz="2000" dirty="0">
                <a:solidFill>
                  <a:schemeClr val="accent6"/>
                </a:solidFill>
                <a:latin typeface="+mn-lt"/>
              </a:rPr>
              <a:t>, MAX(salary)</a:t>
            </a:r>
          </a:p>
          <a:p>
            <a:pPr>
              <a:spcBef>
                <a:spcPct val="20000"/>
              </a:spcBef>
              <a:tabLst>
                <a:tab pos="1597025" algn="l"/>
              </a:tabLst>
            </a:pPr>
            <a:r>
              <a:rPr lang="en-US" sz="2000" dirty="0" smtClean="0">
                <a:solidFill>
                  <a:schemeClr val="accent6"/>
                </a:solidFill>
                <a:latin typeface="+mn-lt"/>
              </a:rPr>
              <a:t>FROM </a:t>
            </a:r>
            <a:r>
              <a:rPr lang="en-US" sz="2000" dirty="0" err="1" smtClean="0">
                <a:solidFill>
                  <a:schemeClr val="accent6"/>
                </a:solidFill>
                <a:latin typeface="+mn-lt"/>
              </a:rPr>
              <a:t>Works_In</a:t>
            </a:r>
            <a:endParaRPr lang="en-US" sz="2000" dirty="0" smtClean="0">
              <a:solidFill>
                <a:schemeClr val="accent6"/>
              </a:solidFill>
              <a:latin typeface="+mn-lt"/>
            </a:endParaRPr>
          </a:p>
          <a:p>
            <a:pPr>
              <a:spcBef>
                <a:spcPct val="20000"/>
              </a:spcBef>
              <a:tabLst>
                <a:tab pos="1597025" algn="l"/>
              </a:tabLst>
            </a:pPr>
            <a:r>
              <a:rPr lang="en-US" sz="2000" dirty="0" smtClean="0">
                <a:solidFill>
                  <a:schemeClr val="accent6"/>
                </a:solidFill>
                <a:latin typeface="+mn-lt"/>
              </a:rPr>
              <a:t>GROUP BY </a:t>
            </a:r>
            <a:r>
              <a:rPr lang="en-US" sz="2000" dirty="0" err="1" smtClean="0">
                <a:solidFill>
                  <a:schemeClr val="accent6"/>
                </a:solidFill>
                <a:latin typeface="+mn-lt"/>
              </a:rPr>
              <a:t>dept_id</a:t>
            </a:r>
            <a:r>
              <a:rPr lang="en-US" sz="2000" dirty="0" smtClean="0">
                <a:solidFill>
                  <a:schemeClr val="accent6"/>
                </a:solidFill>
                <a:latin typeface="+mn-lt"/>
              </a:rPr>
              <a:t>;</a:t>
            </a:r>
          </a:p>
          <a:p>
            <a:pPr>
              <a:spcBef>
                <a:spcPct val="20000"/>
              </a:spcBef>
              <a:tabLst>
                <a:tab pos="1597025" algn="l"/>
              </a:tabLst>
            </a:pPr>
            <a:endParaRPr lang="en-US" sz="2000" dirty="0">
              <a:solidFill>
                <a:schemeClr val="tx2"/>
              </a:solidFill>
              <a:latin typeface="+mn-lt"/>
            </a:endParaRPr>
          </a:p>
          <a:p>
            <a:pPr>
              <a:spcBef>
                <a:spcPct val="20000"/>
              </a:spcBef>
              <a:tabLst>
                <a:tab pos="1597025" algn="l"/>
              </a:tabLst>
            </a:pPr>
            <a:r>
              <a:rPr lang="en-US" sz="2000" dirty="0">
                <a:solidFill>
                  <a:schemeClr val="tx2"/>
                </a:solidFill>
                <a:latin typeface="+mn-lt"/>
              </a:rPr>
              <a:t>* MAX selects the maximum value in its () likewise for MIN</a:t>
            </a:r>
          </a:p>
          <a:p>
            <a:pPr>
              <a:spcBef>
                <a:spcPct val="20000"/>
              </a:spcBef>
              <a:tabLst>
                <a:tab pos="1597025" algn="l"/>
              </a:tabLst>
            </a:pPr>
            <a:endParaRPr lang="en-US" sz="2000" dirty="0">
              <a:solidFill>
                <a:srgbClr val="669900"/>
              </a:solidFill>
              <a:latin typeface="Bell Gothic Std Light"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a:r>
              <a:rPr lang="en-US" dirty="0">
                <a:solidFill>
                  <a:schemeClr val="tx1"/>
                </a:solidFill>
              </a:rPr>
              <a:t>Databases _ count </a:t>
            </a:r>
          </a:p>
        </p:txBody>
      </p:sp>
      <p:sp>
        <p:nvSpPr>
          <p:cNvPr id="17411"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a:latin typeface="+mn-lt"/>
              </a:rPr>
              <a:t>Count counts the number of columns with the specified attribute.</a:t>
            </a:r>
          </a:p>
          <a:p>
            <a:pPr>
              <a:spcBef>
                <a:spcPct val="20000"/>
              </a:spcBef>
              <a:tabLst>
                <a:tab pos="1597025" algn="l"/>
              </a:tabLst>
            </a:pPr>
            <a:endParaRPr lang="en-US" sz="2000" dirty="0">
              <a:latin typeface="+mn-lt"/>
            </a:endParaRPr>
          </a:p>
          <a:p>
            <a:pPr>
              <a:spcBef>
                <a:spcPct val="20000"/>
              </a:spcBef>
              <a:tabLst>
                <a:tab pos="1597025" algn="l"/>
              </a:tabLst>
            </a:pPr>
            <a:r>
              <a:rPr lang="en-US" sz="2000" dirty="0">
                <a:solidFill>
                  <a:schemeClr val="accent6"/>
                </a:solidFill>
                <a:latin typeface="+mn-lt"/>
              </a:rPr>
              <a:t>SELECT term, COUNT(</a:t>
            </a:r>
            <a:r>
              <a:rPr lang="en-US" sz="2000" dirty="0" err="1">
                <a:solidFill>
                  <a:schemeClr val="accent6"/>
                </a:solidFill>
                <a:latin typeface="+mn-lt"/>
              </a:rPr>
              <a:t>course_id</a:t>
            </a:r>
            <a:r>
              <a:rPr lang="en-US" sz="2000" dirty="0">
                <a:solidFill>
                  <a:schemeClr val="accent6"/>
                </a:solidFill>
                <a:latin typeface="+mn-lt"/>
              </a:rPr>
              <a:t>)</a:t>
            </a:r>
          </a:p>
          <a:p>
            <a:pPr>
              <a:spcBef>
                <a:spcPct val="20000"/>
              </a:spcBef>
              <a:tabLst>
                <a:tab pos="1597025" algn="l"/>
              </a:tabLst>
            </a:pPr>
            <a:r>
              <a:rPr lang="en-US" sz="2000" dirty="0">
                <a:solidFill>
                  <a:schemeClr val="accent6"/>
                </a:solidFill>
                <a:latin typeface="+mn-lt"/>
              </a:rPr>
              <a:t>FROM teaches</a:t>
            </a:r>
          </a:p>
          <a:p>
            <a:pPr>
              <a:spcBef>
                <a:spcPct val="20000"/>
              </a:spcBef>
              <a:tabLst>
                <a:tab pos="1597025" algn="l"/>
              </a:tabLst>
            </a:pPr>
            <a:r>
              <a:rPr lang="en-US" sz="2000" dirty="0">
                <a:solidFill>
                  <a:schemeClr val="accent6"/>
                </a:solidFill>
                <a:latin typeface="+mn-lt"/>
              </a:rPr>
              <a:t>GROUP BY term;</a:t>
            </a:r>
          </a:p>
          <a:p>
            <a:pPr>
              <a:spcBef>
                <a:spcPct val="20000"/>
              </a:spcBef>
              <a:tabLst>
                <a:tab pos="1597025" algn="l"/>
              </a:tabLst>
            </a:pPr>
            <a:endParaRPr lang="en-US" sz="2000" dirty="0">
              <a:latin typeface="+mn-lt"/>
            </a:endParaRPr>
          </a:p>
          <a:p>
            <a:pPr>
              <a:spcBef>
                <a:spcPct val="20000"/>
              </a:spcBef>
              <a:tabLst>
                <a:tab pos="1597025" algn="l"/>
              </a:tabLst>
            </a:pPr>
            <a:r>
              <a:rPr lang="en-US" sz="2000" dirty="0">
                <a:latin typeface="+mn-lt"/>
              </a:rPr>
              <a:t>We counted the number of courses taught during x term. AVG &amp; SUM function pretty much the same way.</a:t>
            </a:r>
          </a:p>
          <a:p>
            <a:pPr>
              <a:spcBef>
                <a:spcPct val="20000"/>
              </a:spcBef>
              <a:tabLst>
                <a:tab pos="1597025" algn="l"/>
              </a:tabLst>
            </a:pPr>
            <a:endParaRPr lang="en-US" sz="2000" dirty="0">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Using a Database with PHP</a:t>
            </a:r>
            <a:endParaRPr lang="en-US" dirty="0">
              <a:solidFill>
                <a:schemeClr val="bg1"/>
              </a:solidFill>
            </a:endParaRPr>
          </a:p>
        </p:txBody>
      </p:sp>
      <p:sp>
        <p:nvSpPr>
          <p:cNvPr id="3" name="Text Placeholder 2"/>
          <p:cNvSpPr>
            <a:spLocks noGrp="1"/>
          </p:cNvSpPr>
          <p:nvPr>
            <p:ph type="body" idx="1"/>
          </p:nvPr>
        </p:nvSpPr>
        <p:spPr/>
        <p:txBody>
          <a:bodyPr/>
          <a:lstStyle/>
          <a:p>
            <a:r>
              <a:rPr lang="en-US" dirty="0" smtClean="0"/>
              <a:t>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rPr>
              <a:t>Functions Covered</a:t>
            </a:r>
          </a:p>
        </p:txBody>
      </p:sp>
      <p:sp>
        <p:nvSpPr>
          <p:cNvPr id="38915" name="Rectangle 3"/>
          <p:cNvSpPr>
            <a:spLocks noGrp="1" noChangeArrowheads="1"/>
          </p:cNvSpPr>
          <p:nvPr>
            <p:ph idx="1"/>
          </p:nvPr>
        </p:nvSpPr>
        <p:spPr>
          <a:xfrm>
            <a:off x="457200" y="1371600"/>
            <a:ext cx="8229600" cy="4759325"/>
          </a:xfrm>
        </p:spPr>
        <p:txBody>
          <a:bodyPr/>
          <a:lstStyle/>
          <a:p>
            <a:pPr eaLnBrk="1" hangingPunct="1"/>
            <a:r>
              <a:rPr lang="en-US" dirty="0" err="1" smtClean="0"/>
              <a:t>mysql_connect</a:t>
            </a:r>
            <a:r>
              <a:rPr lang="en-US" dirty="0" smtClean="0"/>
              <a:t>()		</a:t>
            </a:r>
          </a:p>
          <a:p>
            <a:pPr eaLnBrk="1" hangingPunct="1"/>
            <a:r>
              <a:rPr lang="en-US" dirty="0" err="1" smtClean="0"/>
              <a:t>mysql_select_db</a:t>
            </a:r>
            <a:r>
              <a:rPr lang="en-US" dirty="0" smtClean="0"/>
              <a:t>()</a:t>
            </a:r>
          </a:p>
          <a:p>
            <a:pPr eaLnBrk="1" hangingPunct="1"/>
            <a:r>
              <a:rPr lang="en-US" dirty="0" smtClean="0"/>
              <a:t>include()</a:t>
            </a:r>
          </a:p>
          <a:p>
            <a:pPr eaLnBrk="1" hangingPunct="1"/>
            <a:r>
              <a:rPr lang="en-US" dirty="0" err="1" smtClean="0"/>
              <a:t>mysql_query</a:t>
            </a:r>
            <a:r>
              <a:rPr lang="en-US" dirty="0" smtClean="0"/>
              <a:t>()		</a:t>
            </a:r>
          </a:p>
          <a:p>
            <a:pPr eaLnBrk="1" hangingPunct="1"/>
            <a:r>
              <a:rPr lang="en-US" dirty="0" err="1" smtClean="0"/>
              <a:t>mysql_num_rows</a:t>
            </a:r>
            <a:r>
              <a:rPr lang="en-US" dirty="0" smtClean="0"/>
              <a:t>()</a:t>
            </a:r>
          </a:p>
          <a:p>
            <a:pPr eaLnBrk="1" hangingPunct="1"/>
            <a:r>
              <a:rPr lang="en-US" dirty="0" err="1" smtClean="0"/>
              <a:t>mysql_fetch_array</a:t>
            </a:r>
            <a:r>
              <a:rPr lang="en-US" dirty="0" smtClean="0"/>
              <a:t>()	</a:t>
            </a:r>
          </a:p>
          <a:p>
            <a:pPr eaLnBrk="1" hangingPunct="1"/>
            <a:r>
              <a:rPr lang="en-US" dirty="0" err="1" smtClean="0"/>
              <a:t>mysql_close</a:t>
            </a:r>
            <a:r>
              <a:rPr lang="en-US" dirty="0" smtClean="0"/>
              <a:t>()</a:t>
            </a:r>
          </a:p>
          <a:p>
            <a:pPr eaLnBrk="1" hangingPunct="1"/>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CA" b="1" dirty="0" smtClean="0">
                <a:effectLst>
                  <a:outerShdw blurRad="38100" dist="38100" dir="2700000" algn="tl">
                    <a:srgbClr val="C0C0C0"/>
                  </a:outerShdw>
                </a:effectLst>
              </a:rPr>
              <a:t>What is PHP (cont’d)</a:t>
            </a:r>
            <a:endParaRPr lang="en-US" altLang="zh-CN" b="1" dirty="0" smtClean="0">
              <a:effectLst>
                <a:outerShdw blurRad="38100" dist="38100" dir="2700000" algn="tl">
                  <a:srgbClr val="C0C0C0"/>
                </a:outerShdw>
              </a:effectLst>
              <a:ea typeface="宋体" pitchFamily="2" charset="-122"/>
            </a:endParaRPr>
          </a:p>
        </p:txBody>
      </p:sp>
      <p:sp>
        <p:nvSpPr>
          <p:cNvPr id="6147" name="Rectangle 3"/>
          <p:cNvSpPr>
            <a:spLocks noGrp="1" noChangeArrowheads="1"/>
          </p:cNvSpPr>
          <p:nvPr>
            <p:ph idx="1"/>
          </p:nvPr>
        </p:nvSpPr>
        <p:spPr>
          <a:xfrm>
            <a:off x="609600" y="1524000"/>
            <a:ext cx="8229600" cy="4525963"/>
          </a:xfrm>
        </p:spPr>
        <p:txBody>
          <a:bodyPr/>
          <a:lstStyle/>
          <a:p>
            <a:pPr eaLnBrk="1" hangingPunct="1"/>
            <a:r>
              <a:rPr lang="en-CA" sz="2600" dirty="0" smtClean="0"/>
              <a:t>Interpreted language, scripts are parsed at run-time rather than compiled beforehand</a:t>
            </a:r>
          </a:p>
          <a:p>
            <a:pPr eaLnBrk="1" hangingPunct="1"/>
            <a:r>
              <a:rPr lang="en-CA" sz="2600" dirty="0" smtClean="0"/>
              <a:t>Executed on the server-side</a:t>
            </a:r>
          </a:p>
          <a:p>
            <a:pPr eaLnBrk="1" hangingPunct="1"/>
            <a:r>
              <a:rPr lang="en-CA" sz="2600" dirty="0" smtClean="0"/>
              <a:t>Source-code not visible by client</a:t>
            </a:r>
          </a:p>
          <a:p>
            <a:pPr lvl="1" eaLnBrk="1" hangingPunct="1"/>
            <a:r>
              <a:rPr lang="en-CA" sz="2200" dirty="0" smtClean="0">
                <a:latin typeface="Tahoma" pitchFamily="34" charset="0"/>
              </a:rPr>
              <a:t>‘</a:t>
            </a:r>
            <a:r>
              <a:rPr lang="en-CA" sz="2200" dirty="0" smtClean="0"/>
              <a:t>View Source</a:t>
            </a:r>
            <a:r>
              <a:rPr lang="en-CA" sz="2200" dirty="0" smtClean="0">
                <a:latin typeface="Tahoma" pitchFamily="34" charset="0"/>
              </a:rPr>
              <a:t>’</a:t>
            </a:r>
            <a:r>
              <a:rPr lang="en-CA" sz="2200" dirty="0" smtClean="0"/>
              <a:t> in browsers does not display the PHP code</a:t>
            </a:r>
          </a:p>
          <a:p>
            <a:pPr eaLnBrk="1" hangingPunct="1"/>
            <a:r>
              <a:rPr lang="en-CA" sz="2600" dirty="0" smtClean="0"/>
              <a:t>Various built-in functions allow for fast development</a:t>
            </a:r>
          </a:p>
          <a:p>
            <a:pPr eaLnBrk="1" hangingPunct="1"/>
            <a:r>
              <a:rPr lang="en-CA" sz="2600" dirty="0" smtClean="0"/>
              <a:t>Compatible with many popular databases</a:t>
            </a:r>
            <a:endParaRPr lang="en-US" altLang="zh-CN" sz="2600" dirty="0" smtClean="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a:r>
              <a:rPr lang="en-US" dirty="0">
                <a:solidFill>
                  <a:schemeClr val="tx1"/>
                </a:solidFill>
              </a:rPr>
              <a:t>PHP _ connecting to the db</a:t>
            </a:r>
          </a:p>
        </p:txBody>
      </p:sp>
      <p:sp>
        <p:nvSpPr>
          <p:cNvPr id="19459"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a:latin typeface="+mn-lt"/>
              </a:rPr>
              <a:t>This is the basic connect script for accessing your db:</a:t>
            </a:r>
          </a:p>
          <a:p>
            <a:pPr>
              <a:spcBef>
                <a:spcPct val="20000"/>
              </a:spcBef>
              <a:tabLst>
                <a:tab pos="1597025" algn="l"/>
              </a:tabLst>
            </a:pPr>
            <a:endParaRPr lang="en-US" sz="2000" dirty="0">
              <a:latin typeface="+mn-lt"/>
            </a:endParaRPr>
          </a:p>
          <a:p>
            <a:pPr>
              <a:spcBef>
                <a:spcPct val="20000"/>
              </a:spcBef>
              <a:tabLst>
                <a:tab pos="1597025" algn="l"/>
              </a:tabLst>
            </a:pPr>
            <a:r>
              <a:rPr lang="en-US" sz="2000" dirty="0">
                <a:solidFill>
                  <a:schemeClr val="accent6"/>
                </a:solidFill>
                <a:latin typeface="+mn-lt"/>
              </a:rPr>
              <a:t>&lt;?</a:t>
            </a:r>
            <a:r>
              <a:rPr lang="en-US" sz="2000" dirty="0" err="1">
                <a:solidFill>
                  <a:schemeClr val="accent6"/>
                </a:solidFill>
                <a:latin typeface="+mn-lt"/>
              </a:rPr>
              <a:t>php</a:t>
            </a:r>
            <a:endParaRPr lang="en-US" sz="2000" dirty="0">
              <a:solidFill>
                <a:schemeClr val="accent6"/>
              </a:solidFill>
              <a:latin typeface="+mn-lt"/>
            </a:endParaRPr>
          </a:p>
          <a:p>
            <a:pPr>
              <a:spcBef>
                <a:spcPct val="20000"/>
              </a:spcBef>
              <a:tabLst>
                <a:tab pos="1597025" algn="l"/>
              </a:tabLst>
            </a:pPr>
            <a:r>
              <a:rPr lang="en-US" sz="2000" dirty="0" err="1">
                <a:solidFill>
                  <a:schemeClr val="accent6"/>
                </a:solidFill>
                <a:latin typeface="+mn-lt"/>
              </a:rPr>
              <a:t>mysql_connect</a:t>
            </a:r>
            <a:r>
              <a:rPr lang="en-US" sz="2000" dirty="0">
                <a:solidFill>
                  <a:schemeClr val="accent6"/>
                </a:solidFill>
                <a:latin typeface="+mn-lt"/>
              </a:rPr>
              <a:t>(“</a:t>
            </a:r>
            <a:r>
              <a:rPr lang="en-US" sz="2000" dirty="0" err="1">
                <a:solidFill>
                  <a:schemeClr val="accent6"/>
                </a:solidFill>
                <a:latin typeface="+mn-lt"/>
              </a:rPr>
              <a:t>localhost”,”username”,”password</a:t>
            </a:r>
            <a:r>
              <a:rPr lang="en-US" sz="2000" dirty="0">
                <a:solidFill>
                  <a:schemeClr val="accent6"/>
                </a:solidFill>
                <a:latin typeface="+mn-lt"/>
              </a:rPr>
              <a:t>”) or </a:t>
            </a:r>
          </a:p>
          <a:p>
            <a:pPr>
              <a:spcBef>
                <a:spcPct val="20000"/>
              </a:spcBef>
              <a:tabLst>
                <a:tab pos="1597025" algn="l"/>
              </a:tabLst>
            </a:pPr>
            <a:r>
              <a:rPr lang="en-US" sz="2000" dirty="0">
                <a:solidFill>
                  <a:schemeClr val="accent6"/>
                </a:solidFill>
                <a:latin typeface="+mn-lt"/>
              </a:rPr>
              <a:t>die(</a:t>
            </a:r>
            <a:r>
              <a:rPr lang="en-US" sz="2000" dirty="0" err="1">
                <a:solidFill>
                  <a:schemeClr val="accent6"/>
                </a:solidFill>
                <a:latin typeface="+mn-lt"/>
              </a:rPr>
              <a:t>mysql_error</a:t>
            </a:r>
            <a:r>
              <a:rPr lang="en-US" sz="2000" dirty="0">
                <a:solidFill>
                  <a:schemeClr val="accent6"/>
                </a:solidFill>
                <a:latin typeface="+mn-lt"/>
              </a:rPr>
              <a:t>()); </a:t>
            </a:r>
          </a:p>
          <a:p>
            <a:pPr>
              <a:spcBef>
                <a:spcPct val="20000"/>
              </a:spcBef>
              <a:tabLst>
                <a:tab pos="1597025" algn="l"/>
              </a:tabLst>
            </a:pPr>
            <a:r>
              <a:rPr lang="en-US" sz="2000" dirty="0">
                <a:solidFill>
                  <a:schemeClr val="accent6"/>
                </a:solidFill>
                <a:latin typeface="+mn-lt"/>
              </a:rPr>
              <a:t>?&gt;</a:t>
            </a:r>
          </a:p>
          <a:p>
            <a:pPr>
              <a:spcBef>
                <a:spcPct val="20000"/>
              </a:spcBef>
              <a:tabLst>
                <a:tab pos="1597025" algn="l"/>
              </a:tabLst>
            </a:pPr>
            <a:endParaRPr lang="en-US" sz="2000" dirty="0">
              <a:latin typeface="+mn-lt"/>
            </a:endParaRPr>
          </a:p>
          <a:p>
            <a:pPr>
              <a:spcBef>
                <a:spcPct val="20000"/>
              </a:spcBef>
              <a:tabLst>
                <a:tab pos="1597025" algn="l"/>
              </a:tabLst>
            </a:pPr>
            <a:r>
              <a:rPr lang="en-US" sz="2000" dirty="0" err="1">
                <a:latin typeface="+mn-lt"/>
              </a:rPr>
              <a:t>Localhost</a:t>
            </a:r>
            <a:r>
              <a:rPr lang="en-US" sz="2000" dirty="0">
                <a:latin typeface="+mn-lt"/>
              </a:rPr>
              <a:t> indicates the current machine. So you’re asking the machine to connect to itself. The die(</a:t>
            </a:r>
            <a:r>
              <a:rPr lang="en-US" sz="2000" dirty="0" err="1">
                <a:latin typeface="+mn-lt"/>
              </a:rPr>
              <a:t>mysql_error</a:t>
            </a:r>
            <a:r>
              <a:rPr lang="en-US" sz="2000" dirty="0">
                <a:latin typeface="+mn-lt"/>
              </a:rPr>
              <a:t>) part says if there’s an error halt everything and display this error. If it errors on this part, it means either your host, username, or password are wrong.</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a:r>
              <a:rPr lang="en-US" dirty="0">
                <a:solidFill>
                  <a:schemeClr val="tx1"/>
                </a:solidFill>
              </a:rPr>
              <a:t>PHP _ error checking w/ echo</a:t>
            </a:r>
          </a:p>
        </p:txBody>
      </p:sp>
      <p:sp>
        <p:nvSpPr>
          <p:cNvPr id="20483"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a:latin typeface="+mn-lt"/>
              </a:rPr>
              <a:t>Consider the connection script again with this modification:</a:t>
            </a:r>
          </a:p>
          <a:p>
            <a:pPr>
              <a:spcBef>
                <a:spcPct val="20000"/>
              </a:spcBef>
              <a:tabLst>
                <a:tab pos="1597025" algn="l"/>
              </a:tabLst>
            </a:pPr>
            <a:endParaRPr lang="en-US" sz="2000" dirty="0">
              <a:latin typeface="+mn-lt"/>
            </a:endParaRPr>
          </a:p>
          <a:p>
            <a:pPr>
              <a:spcBef>
                <a:spcPct val="20000"/>
              </a:spcBef>
              <a:tabLst>
                <a:tab pos="1597025" algn="l"/>
              </a:tabLst>
            </a:pPr>
            <a:r>
              <a:rPr lang="en-US" sz="2000" dirty="0">
                <a:solidFill>
                  <a:schemeClr val="accent6"/>
                </a:solidFill>
                <a:latin typeface="+mn-lt"/>
              </a:rPr>
              <a:t>&lt;?</a:t>
            </a:r>
            <a:r>
              <a:rPr lang="en-US" sz="2000" dirty="0" err="1">
                <a:solidFill>
                  <a:schemeClr val="accent6"/>
                </a:solidFill>
                <a:latin typeface="+mn-lt"/>
              </a:rPr>
              <a:t>php</a:t>
            </a:r>
            <a:endParaRPr lang="en-US" sz="2000" dirty="0">
              <a:solidFill>
                <a:schemeClr val="accent6"/>
              </a:solidFill>
              <a:latin typeface="+mn-lt"/>
            </a:endParaRPr>
          </a:p>
          <a:p>
            <a:pPr>
              <a:spcBef>
                <a:spcPct val="20000"/>
              </a:spcBef>
              <a:tabLst>
                <a:tab pos="1597025" algn="l"/>
              </a:tabLst>
            </a:pPr>
            <a:r>
              <a:rPr lang="en-US" sz="2000" dirty="0" err="1">
                <a:solidFill>
                  <a:schemeClr val="accent6"/>
                </a:solidFill>
                <a:latin typeface="+mn-lt"/>
              </a:rPr>
              <a:t>mysql_connect</a:t>
            </a:r>
            <a:r>
              <a:rPr lang="en-US" sz="2000" dirty="0">
                <a:solidFill>
                  <a:schemeClr val="accent6"/>
                </a:solidFill>
                <a:latin typeface="+mn-lt"/>
              </a:rPr>
              <a:t>(“</a:t>
            </a:r>
            <a:r>
              <a:rPr lang="en-US" sz="2000" dirty="0" err="1">
                <a:solidFill>
                  <a:schemeClr val="accent6"/>
                </a:solidFill>
                <a:latin typeface="+mn-lt"/>
              </a:rPr>
              <a:t>localhost”,”username”,”password</a:t>
            </a:r>
            <a:r>
              <a:rPr lang="en-US" sz="2000" dirty="0">
                <a:solidFill>
                  <a:schemeClr val="accent6"/>
                </a:solidFill>
                <a:latin typeface="+mn-lt"/>
              </a:rPr>
              <a:t>”) or </a:t>
            </a:r>
          </a:p>
          <a:p>
            <a:pPr>
              <a:spcBef>
                <a:spcPct val="20000"/>
              </a:spcBef>
              <a:tabLst>
                <a:tab pos="1597025" algn="l"/>
              </a:tabLst>
            </a:pPr>
            <a:r>
              <a:rPr lang="en-US" sz="2000" dirty="0">
                <a:solidFill>
                  <a:schemeClr val="accent6"/>
                </a:solidFill>
                <a:latin typeface="+mn-lt"/>
              </a:rPr>
              <a:t>die(</a:t>
            </a:r>
            <a:r>
              <a:rPr lang="en-US" sz="2000" dirty="0" err="1">
                <a:solidFill>
                  <a:schemeClr val="accent6"/>
                </a:solidFill>
                <a:latin typeface="+mn-lt"/>
              </a:rPr>
              <a:t>mysql_error</a:t>
            </a:r>
            <a:r>
              <a:rPr lang="en-US" sz="2000" dirty="0">
                <a:solidFill>
                  <a:schemeClr val="accent6"/>
                </a:solidFill>
                <a:latin typeface="+mn-lt"/>
              </a:rPr>
              <a:t>());</a:t>
            </a:r>
          </a:p>
          <a:p>
            <a:pPr>
              <a:spcBef>
                <a:spcPct val="20000"/>
              </a:spcBef>
              <a:tabLst>
                <a:tab pos="1597025" algn="l"/>
              </a:tabLst>
            </a:pPr>
            <a:r>
              <a:rPr lang="en-US" sz="2000" dirty="0">
                <a:solidFill>
                  <a:schemeClr val="accent6"/>
                </a:solidFill>
                <a:latin typeface="+mn-lt"/>
              </a:rPr>
              <a:t>echo “Connected to </a:t>
            </a:r>
            <a:r>
              <a:rPr lang="en-US" sz="2000" dirty="0" smtClean="0">
                <a:solidFill>
                  <a:schemeClr val="accent6"/>
                </a:solidFill>
                <a:latin typeface="+mn-lt"/>
              </a:rPr>
              <a:t>MySQL.</a:t>
            </a:r>
            <a:r>
              <a:rPr lang="en-US" sz="2000" dirty="0">
                <a:solidFill>
                  <a:schemeClr val="accent6"/>
                </a:solidFill>
                <a:latin typeface="+mn-lt"/>
              </a:rPr>
              <a:t>”</a:t>
            </a:r>
          </a:p>
          <a:p>
            <a:pPr>
              <a:spcBef>
                <a:spcPct val="20000"/>
              </a:spcBef>
              <a:tabLst>
                <a:tab pos="1597025" algn="l"/>
              </a:tabLst>
            </a:pPr>
            <a:r>
              <a:rPr lang="en-US" sz="2000" dirty="0">
                <a:solidFill>
                  <a:schemeClr val="accent6"/>
                </a:solidFill>
                <a:latin typeface="+mn-lt"/>
              </a:rPr>
              <a:t>?&gt;</a:t>
            </a:r>
          </a:p>
          <a:p>
            <a:pPr>
              <a:spcBef>
                <a:spcPct val="20000"/>
              </a:spcBef>
              <a:tabLst>
                <a:tab pos="1597025" algn="l"/>
              </a:tabLst>
            </a:pPr>
            <a:endParaRPr lang="en-US" sz="2000" dirty="0">
              <a:latin typeface="+mn-lt"/>
            </a:endParaRPr>
          </a:p>
          <a:p>
            <a:pPr>
              <a:spcBef>
                <a:spcPct val="20000"/>
              </a:spcBef>
              <a:tabLst>
                <a:tab pos="1597025" algn="l"/>
              </a:tabLst>
            </a:pPr>
            <a:r>
              <a:rPr lang="en-US" sz="2000" dirty="0">
                <a:latin typeface="+mn-lt"/>
              </a:rPr>
              <a:t>Later on you  may be unable to differentiate where the error occurred. So while developing your code throw in some echo statements, they just print stuff to the screen. When PHP is done connecting to our database it tell us.</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a:r>
              <a:rPr lang="en-US" dirty="0">
                <a:solidFill>
                  <a:schemeClr val="tx1"/>
                </a:solidFill>
              </a:rPr>
              <a:t>PHP _ select the database.</a:t>
            </a:r>
          </a:p>
        </p:txBody>
      </p:sp>
      <p:sp>
        <p:nvSpPr>
          <p:cNvPr id="21507"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a:solidFill>
                  <a:schemeClr val="accent6"/>
                </a:solidFill>
                <a:latin typeface="+mn-lt"/>
              </a:rPr>
              <a:t>&lt;?</a:t>
            </a:r>
            <a:r>
              <a:rPr lang="en-US" sz="2000" dirty="0" err="1">
                <a:solidFill>
                  <a:schemeClr val="accent6"/>
                </a:solidFill>
                <a:latin typeface="+mn-lt"/>
              </a:rPr>
              <a:t>php</a:t>
            </a:r>
            <a:endParaRPr lang="en-US" sz="2000" dirty="0">
              <a:solidFill>
                <a:schemeClr val="accent6"/>
              </a:solidFill>
              <a:latin typeface="+mn-lt"/>
            </a:endParaRPr>
          </a:p>
          <a:p>
            <a:pPr>
              <a:spcBef>
                <a:spcPct val="20000"/>
              </a:spcBef>
              <a:tabLst>
                <a:tab pos="1597025" algn="l"/>
              </a:tabLst>
            </a:pPr>
            <a:r>
              <a:rPr lang="en-US" sz="2000" dirty="0" err="1">
                <a:solidFill>
                  <a:schemeClr val="accent6"/>
                </a:solidFill>
                <a:latin typeface="+mn-lt"/>
              </a:rPr>
              <a:t>mysql_connect</a:t>
            </a:r>
            <a:r>
              <a:rPr lang="en-US" sz="2000" dirty="0">
                <a:solidFill>
                  <a:schemeClr val="accent6"/>
                </a:solidFill>
                <a:latin typeface="+mn-lt"/>
              </a:rPr>
              <a:t>(“</a:t>
            </a:r>
            <a:r>
              <a:rPr lang="en-US" sz="2000" dirty="0" err="1">
                <a:solidFill>
                  <a:schemeClr val="accent6"/>
                </a:solidFill>
                <a:latin typeface="+mn-lt"/>
              </a:rPr>
              <a:t>localhost”,”username”,”password</a:t>
            </a:r>
            <a:r>
              <a:rPr lang="en-US" sz="2000" dirty="0">
                <a:solidFill>
                  <a:schemeClr val="accent6"/>
                </a:solidFill>
                <a:latin typeface="+mn-lt"/>
              </a:rPr>
              <a:t>”) or </a:t>
            </a:r>
          </a:p>
          <a:p>
            <a:pPr>
              <a:spcBef>
                <a:spcPct val="20000"/>
              </a:spcBef>
              <a:tabLst>
                <a:tab pos="1597025" algn="l"/>
              </a:tabLst>
            </a:pPr>
            <a:r>
              <a:rPr lang="en-US" sz="2000" dirty="0">
                <a:solidFill>
                  <a:schemeClr val="accent6"/>
                </a:solidFill>
                <a:latin typeface="+mn-lt"/>
              </a:rPr>
              <a:t>die(</a:t>
            </a:r>
            <a:r>
              <a:rPr lang="en-US" sz="2000" dirty="0" err="1">
                <a:solidFill>
                  <a:schemeClr val="accent6"/>
                </a:solidFill>
                <a:latin typeface="+mn-lt"/>
              </a:rPr>
              <a:t>mysql_error</a:t>
            </a:r>
            <a:r>
              <a:rPr lang="en-US" sz="2000" dirty="0">
                <a:solidFill>
                  <a:schemeClr val="accent6"/>
                </a:solidFill>
                <a:latin typeface="+mn-lt"/>
              </a:rPr>
              <a:t>());</a:t>
            </a:r>
          </a:p>
          <a:p>
            <a:pPr>
              <a:spcBef>
                <a:spcPct val="20000"/>
              </a:spcBef>
              <a:tabLst>
                <a:tab pos="1597025" algn="l"/>
              </a:tabLst>
            </a:pPr>
            <a:r>
              <a:rPr lang="en-US" sz="2000" dirty="0">
                <a:solidFill>
                  <a:schemeClr val="accent6"/>
                </a:solidFill>
                <a:latin typeface="+mn-lt"/>
              </a:rPr>
              <a:t>echo “Connected </a:t>
            </a:r>
            <a:r>
              <a:rPr lang="en-US" sz="2000" dirty="0" err="1">
                <a:solidFill>
                  <a:schemeClr val="accent6"/>
                </a:solidFill>
                <a:latin typeface="+mn-lt"/>
              </a:rPr>
              <a:t>MySQL</a:t>
            </a:r>
            <a:r>
              <a:rPr lang="en-US" sz="2000" dirty="0">
                <a:solidFill>
                  <a:schemeClr val="accent6"/>
                </a:solidFill>
                <a:latin typeface="+mn-lt"/>
              </a:rPr>
              <a:t>!”;</a:t>
            </a:r>
          </a:p>
          <a:p>
            <a:pPr>
              <a:spcBef>
                <a:spcPct val="20000"/>
              </a:spcBef>
              <a:tabLst>
                <a:tab pos="1597025" algn="l"/>
              </a:tabLst>
            </a:pPr>
            <a:endParaRPr lang="en-US" sz="2000" dirty="0">
              <a:solidFill>
                <a:schemeClr val="accent6"/>
              </a:solidFill>
              <a:latin typeface="+mn-lt"/>
            </a:endParaRPr>
          </a:p>
          <a:p>
            <a:pPr>
              <a:spcBef>
                <a:spcPct val="20000"/>
              </a:spcBef>
              <a:tabLst>
                <a:tab pos="1597025" algn="l"/>
              </a:tabLst>
            </a:pPr>
            <a:r>
              <a:rPr lang="en-US" sz="2000" dirty="0" err="1">
                <a:solidFill>
                  <a:schemeClr val="accent6"/>
                </a:solidFill>
                <a:latin typeface="+mn-lt"/>
              </a:rPr>
              <a:t>mysql_select_db</a:t>
            </a:r>
            <a:r>
              <a:rPr lang="en-US" sz="2000" dirty="0">
                <a:solidFill>
                  <a:schemeClr val="accent6"/>
                </a:solidFill>
                <a:latin typeface="+mn-lt"/>
              </a:rPr>
              <a:t>(“ljlayou_comp353” or die(</a:t>
            </a:r>
            <a:r>
              <a:rPr lang="en-US" sz="2000" dirty="0" err="1">
                <a:solidFill>
                  <a:schemeClr val="accent6"/>
                </a:solidFill>
                <a:latin typeface="+mn-lt"/>
              </a:rPr>
              <a:t>mysql_error</a:t>
            </a:r>
            <a:r>
              <a:rPr lang="en-US" sz="2000" dirty="0">
                <a:solidFill>
                  <a:schemeClr val="accent6"/>
                </a:solidFill>
                <a:latin typeface="+mn-lt"/>
              </a:rPr>
              <a:t>());</a:t>
            </a:r>
          </a:p>
          <a:p>
            <a:pPr>
              <a:spcBef>
                <a:spcPct val="20000"/>
              </a:spcBef>
              <a:tabLst>
                <a:tab pos="1597025" algn="l"/>
              </a:tabLst>
            </a:pPr>
            <a:r>
              <a:rPr lang="en-US" sz="2000" dirty="0">
                <a:solidFill>
                  <a:schemeClr val="accent6"/>
                </a:solidFill>
                <a:latin typeface="+mn-lt"/>
              </a:rPr>
              <a:t>echo “Connected to database 353”;</a:t>
            </a:r>
          </a:p>
          <a:p>
            <a:pPr>
              <a:spcBef>
                <a:spcPct val="20000"/>
              </a:spcBef>
              <a:tabLst>
                <a:tab pos="1597025" algn="l"/>
              </a:tabLst>
            </a:pPr>
            <a:r>
              <a:rPr lang="en-US" sz="2000" dirty="0">
                <a:solidFill>
                  <a:schemeClr val="accent6"/>
                </a:solidFill>
                <a:latin typeface="+mn-lt"/>
              </a:rPr>
              <a:t>?&gt;</a:t>
            </a:r>
          </a:p>
          <a:p>
            <a:pPr>
              <a:spcBef>
                <a:spcPct val="20000"/>
              </a:spcBef>
              <a:tabLst>
                <a:tab pos="1597025" algn="l"/>
              </a:tabLst>
            </a:pPr>
            <a:endParaRPr lang="en-US" sz="2000" dirty="0">
              <a:solidFill>
                <a:srgbClr val="CC0066"/>
              </a:solidFill>
              <a:latin typeface="Bell Gothic Std Light" pitchFamily="34" charset="0"/>
            </a:endParaRPr>
          </a:p>
          <a:p>
            <a:pPr>
              <a:spcBef>
                <a:spcPct val="20000"/>
              </a:spcBef>
              <a:tabLst>
                <a:tab pos="1597025" algn="l"/>
              </a:tabLst>
            </a:pPr>
            <a:endParaRPr lang="en-US" sz="2000" dirty="0">
              <a:solidFill>
                <a:srgbClr val="CC3300"/>
              </a:solidFill>
              <a:latin typeface="Bell Gothic Std Light"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a:r>
              <a:rPr lang="en-US" dirty="0">
                <a:solidFill>
                  <a:schemeClr val="tx1"/>
                </a:solidFill>
              </a:rPr>
              <a:t>PHP _  create/drop table</a:t>
            </a:r>
          </a:p>
        </p:txBody>
      </p:sp>
      <p:sp>
        <p:nvSpPr>
          <p:cNvPr id="23555"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a:solidFill>
                  <a:schemeClr val="accent6"/>
                </a:solidFill>
                <a:latin typeface="+mn-lt"/>
              </a:rPr>
              <a:t>&lt;?</a:t>
            </a:r>
            <a:r>
              <a:rPr lang="en-US" sz="2000" dirty="0" err="1">
                <a:solidFill>
                  <a:schemeClr val="accent6"/>
                </a:solidFill>
                <a:latin typeface="+mn-lt"/>
              </a:rPr>
              <a:t>php</a:t>
            </a:r>
            <a:endParaRPr lang="en-US" sz="2000" dirty="0">
              <a:solidFill>
                <a:schemeClr val="accent6"/>
              </a:solidFill>
              <a:latin typeface="+mn-lt"/>
            </a:endParaRPr>
          </a:p>
          <a:p>
            <a:pPr>
              <a:spcBef>
                <a:spcPct val="20000"/>
              </a:spcBef>
              <a:tabLst>
                <a:tab pos="1597025" algn="l"/>
              </a:tabLst>
            </a:pPr>
            <a:r>
              <a:rPr lang="en-US" sz="2000" dirty="0" err="1">
                <a:solidFill>
                  <a:schemeClr val="accent6"/>
                </a:solidFill>
                <a:latin typeface="+mn-lt"/>
              </a:rPr>
              <a:t>mysql_connect</a:t>
            </a:r>
            <a:r>
              <a:rPr lang="en-US" sz="2000" dirty="0">
                <a:solidFill>
                  <a:schemeClr val="accent6"/>
                </a:solidFill>
                <a:latin typeface="+mn-lt"/>
              </a:rPr>
              <a:t>(“</a:t>
            </a:r>
            <a:r>
              <a:rPr lang="en-US" sz="2000" dirty="0" err="1">
                <a:solidFill>
                  <a:schemeClr val="accent6"/>
                </a:solidFill>
                <a:latin typeface="+mn-lt"/>
              </a:rPr>
              <a:t>localhost”,”username”,”pw</a:t>
            </a:r>
            <a:r>
              <a:rPr lang="en-US" sz="2000" dirty="0">
                <a:solidFill>
                  <a:schemeClr val="accent6"/>
                </a:solidFill>
                <a:latin typeface="+mn-lt"/>
              </a:rPr>
              <a:t>”) or  die(</a:t>
            </a:r>
            <a:r>
              <a:rPr lang="en-US" sz="2000" dirty="0" err="1">
                <a:solidFill>
                  <a:schemeClr val="accent6"/>
                </a:solidFill>
                <a:latin typeface="+mn-lt"/>
              </a:rPr>
              <a:t>mysql_error</a:t>
            </a:r>
            <a:r>
              <a:rPr lang="en-US" sz="2000" dirty="0">
                <a:solidFill>
                  <a:schemeClr val="accent6"/>
                </a:solidFill>
                <a:latin typeface="+mn-lt"/>
              </a:rPr>
              <a:t>());</a:t>
            </a:r>
          </a:p>
          <a:p>
            <a:pPr>
              <a:spcBef>
                <a:spcPct val="20000"/>
              </a:spcBef>
              <a:tabLst>
                <a:tab pos="1597025" algn="l"/>
              </a:tabLst>
            </a:pPr>
            <a:r>
              <a:rPr lang="en-US" sz="2000" dirty="0" err="1">
                <a:solidFill>
                  <a:schemeClr val="accent6"/>
                </a:solidFill>
                <a:latin typeface="+mn-lt"/>
              </a:rPr>
              <a:t>mysql_select_db</a:t>
            </a:r>
            <a:r>
              <a:rPr lang="en-US" sz="2000" dirty="0">
                <a:solidFill>
                  <a:schemeClr val="accent6"/>
                </a:solidFill>
                <a:latin typeface="+mn-lt"/>
              </a:rPr>
              <a:t>(“ljlayou_comp353” or die(</a:t>
            </a:r>
            <a:r>
              <a:rPr lang="en-US" sz="2000" dirty="0" err="1">
                <a:solidFill>
                  <a:schemeClr val="accent6"/>
                </a:solidFill>
                <a:latin typeface="+mn-lt"/>
              </a:rPr>
              <a:t>mysql_error</a:t>
            </a:r>
            <a:r>
              <a:rPr lang="en-US" sz="2000" dirty="0">
                <a:solidFill>
                  <a:schemeClr val="accent6"/>
                </a:solidFill>
                <a:latin typeface="+mn-lt"/>
              </a:rPr>
              <a:t>());</a:t>
            </a:r>
          </a:p>
          <a:p>
            <a:pPr>
              <a:spcBef>
                <a:spcPct val="20000"/>
              </a:spcBef>
              <a:tabLst>
                <a:tab pos="1597025" algn="l"/>
              </a:tabLst>
            </a:pPr>
            <a:endParaRPr lang="en-US" sz="2000" dirty="0">
              <a:solidFill>
                <a:schemeClr val="accent6"/>
              </a:solidFill>
              <a:latin typeface="+mn-lt"/>
            </a:endParaRPr>
          </a:p>
          <a:p>
            <a:pPr>
              <a:spcBef>
                <a:spcPct val="20000"/>
              </a:spcBef>
              <a:tabLst>
                <a:tab pos="1597025" algn="l"/>
              </a:tabLst>
            </a:pPr>
            <a:r>
              <a:rPr lang="en-US" sz="2000" dirty="0" err="1">
                <a:solidFill>
                  <a:schemeClr val="accent6"/>
                </a:solidFill>
                <a:latin typeface="+mn-lt"/>
              </a:rPr>
              <a:t>mysql_query</a:t>
            </a:r>
            <a:r>
              <a:rPr lang="en-US" sz="2000" dirty="0">
                <a:solidFill>
                  <a:schemeClr val="accent6"/>
                </a:solidFill>
                <a:latin typeface="+mn-lt"/>
              </a:rPr>
              <a:t>(“CREATE TABLE </a:t>
            </a:r>
            <a:r>
              <a:rPr lang="en-US" sz="2000" dirty="0" err="1">
                <a:solidFill>
                  <a:schemeClr val="accent6"/>
                </a:solidFill>
                <a:latin typeface="+mn-lt"/>
              </a:rPr>
              <a:t>Works_In</a:t>
            </a:r>
            <a:r>
              <a:rPr lang="en-US" sz="2000" dirty="0">
                <a:solidFill>
                  <a:schemeClr val="accent6"/>
                </a:solidFill>
                <a:latin typeface="+mn-lt"/>
              </a:rPr>
              <a:t>(…)“) or die(</a:t>
            </a:r>
            <a:r>
              <a:rPr lang="en-US" sz="2000" dirty="0" err="1">
                <a:solidFill>
                  <a:schemeClr val="accent6"/>
                </a:solidFill>
                <a:latin typeface="+mn-lt"/>
              </a:rPr>
              <a:t>mysql_error</a:t>
            </a:r>
            <a:r>
              <a:rPr lang="en-US" sz="2000" dirty="0">
                <a:solidFill>
                  <a:schemeClr val="accent6"/>
                </a:solidFill>
                <a:latin typeface="+mn-lt"/>
              </a:rPr>
              <a:t>());</a:t>
            </a:r>
          </a:p>
          <a:p>
            <a:pPr>
              <a:spcBef>
                <a:spcPct val="20000"/>
              </a:spcBef>
              <a:tabLst>
                <a:tab pos="1597025" algn="l"/>
              </a:tabLst>
            </a:pPr>
            <a:r>
              <a:rPr lang="en-US" sz="2000" dirty="0">
                <a:solidFill>
                  <a:schemeClr val="accent6"/>
                </a:solidFill>
                <a:latin typeface="+mn-lt"/>
              </a:rPr>
              <a:t>?&gt;</a:t>
            </a:r>
          </a:p>
          <a:p>
            <a:pPr>
              <a:spcBef>
                <a:spcPct val="20000"/>
              </a:spcBef>
              <a:tabLst>
                <a:tab pos="1597025" algn="l"/>
              </a:tabLst>
            </a:pPr>
            <a:endParaRPr lang="en-US" sz="2000" dirty="0">
              <a:latin typeface="+mn-lt"/>
            </a:endParaRPr>
          </a:p>
          <a:p>
            <a:pPr>
              <a:spcBef>
                <a:spcPct val="20000"/>
              </a:spcBef>
              <a:tabLst>
                <a:tab pos="1597025" algn="l"/>
              </a:tabLst>
            </a:pPr>
            <a:r>
              <a:rPr lang="en-US" sz="2000" dirty="0">
                <a:latin typeface="+mn-lt"/>
              </a:rPr>
              <a:t>We’re querying PHP to tell </a:t>
            </a:r>
            <a:r>
              <a:rPr lang="en-US" sz="2000" dirty="0" err="1">
                <a:latin typeface="+mn-lt"/>
              </a:rPr>
              <a:t>MySQL</a:t>
            </a:r>
            <a:r>
              <a:rPr lang="en-US" sz="2000" dirty="0">
                <a:latin typeface="+mn-lt"/>
              </a:rPr>
              <a:t> to do something, in this case create the table. The same applies for dropping a table. As you can see our code is being reused over and over. It gets pretty repetitive like this. Again we tell </a:t>
            </a:r>
            <a:r>
              <a:rPr lang="en-US" sz="2000" dirty="0" err="1">
                <a:latin typeface="+mn-lt"/>
              </a:rPr>
              <a:t>php</a:t>
            </a:r>
            <a:r>
              <a:rPr lang="en-US" sz="2000" dirty="0">
                <a:latin typeface="+mn-lt"/>
              </a:rPr>
              <a:t> to stop everything if an error occurs.</a:t>
            </a:r>
          </a:p>
          <a:p>
            <a:pPr>
              <a:spcBef>
                <a:spcPct val="20000"/>
              </a:spcBef>
              <a:tabLst>
                <a:tab pos="1597025" algn="l"/>
              </a:tabLst>
            </a:pPr>
            <a:endParaRPr lang="en-US" sz="2000" dirty="0">
              <a:latin typeface="+mn-lt"/>
            </a:endParaRPr>
          </a:p>
          <a:p>
            <a:pPr>
              <a:spcBef>
                <a:spcPct val="20000"/>
              </a:spcBef>
              <a:tabLst>
                <a:tab pos="1597025" algn="l"/>
              </a:tabLst>
            </a:pPr>
            <a:endParaRPr lang="en-US" sz="2000" dirty="0">
              <a:solidFill>
                <a:srgbClr val="CC3300"/>
              </a:solidFill>
              <a:latin typeface="Bell Gothic Std Light"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a:r>
              <a:rPr lang="en-US" dirty="0">
                <a:solidFill>
                  <a:schemeClr val="tx1"/>
                </a:solidFill>
              </a:rPr>
              <a:t>PHP _  insertion</a:t>
            </a:r>
          </a:p>
        </p:txBody>
      </p:sp>
      <p:sp>
        <p:nvSpPr>
          <p:cNvPr id="25603"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a:solidFill>
                  <a:schemeClr val="accent6"/>
                </a:solidFill>
                <a:latin typeface="+mn-lt"/>
              </a:rPr>
              <a:t>&lt;?</a:t>
            </a:r>
            <a:r>
              <a:rPr lang="en-US" sz="2000" dirty="0" err="1">
                <a:solidFill>
                  <a:schemeClr val="accent6"/>
                </a:solidFill>
                <a:latin typeface="+mn-lt"/>
              </a:rPr>
              <a:t>php</a:t>
            </a:r>
            <a:endParaRPr lang="en-US" sz="2000" dirty="0">
              <a:solidFill>
                <a:schemeClr val="accent6"/>
              </a:solidFill>
              <a:latin typeface="+mn-lt"/>
            </a:endParaRPr>
          </a:p>
          <a:p>
            <a:pPr>
              <a:spcBef>
                <a:spcPct val="20000"/>
              </a:spcBef>
              <a:tabLst>
                <a:tab pos="1597025" algn="l"/>
              </a:tabLst>
            </a:pPr>
            <a:r>
              <a:rPr lang="en-US" sz="2000" dirty="0" err="1">
                <a:solidFill>
                  <a:schemeClr val="accent6"/>
                </a:solidFill>
                <a:latin typeface="+mn-lt"/>
              </a:rPr>
              <a:t>mysql_connect</a:t>
            </a:r>
            <a:r>
              <a:rPr lang="en-US" sz="2000" dirty="0">
                <a:solidFill>
                  <a:schemeClr val="accent6"/>
                </a:solidFill>
                <a:latin typeface="+mn-lt"/>
              </a:rPr>
              <a:t>(“</a:t>
            </a:r>
            <a:r>
              <a:rPr lang="en-US" sz="2000" dirty="0" err="1">
                <a:solidFill>
                  <a:schemeClr val="accent6"/>
                </a:solidFill>
                <a:latin typeface="+mn-lt"/>
              </a:rPr>
              <a:t>localhost”,”username”,”pw</a:t>
            </a:r>
            <a:r>
              <a:rPr lang="en-US" sz="2000" dirty="0">
                <a:solidFill>
                  <a:schemeClr val="accent6"/>
                </a:solidFill>
                <a:latin typeface="+mn-lt"/>
              </a:rPr>
              <a:t>”) or  die(</a:t>
            </a:r>
            <a:r>
              <a:rPr lang="en-US" sz="2000" dirty="0" err="1">
                <a:solidFill>
                  <a:schemeClr val="accent6"/>
                </a:solidFill>
                <a:latin typeface="+mn-lt"/>
              </a:rPr>
              <a:t>mysql_error</a:t>
            </a:r>
            <a:r>
              <a:rPr lang="en-US" sz="2000" dirty="0">
                <a:solidFill>
                  <a:schemeClr val="accent6"/>
                </a:solidFill>
                <a:latin typeface="+mn-lt"/>
              </a:rPr>
              <a:t>());</a:t>
            </a:r>
          </a:p>
          <a:p>
            <a:pPr>
              <a:spcBef>
                <a:spcPct val="20000"/>
              </a:spcBef>
              <a:tabLst>
                <a:tab pos="1597025" algn="l"/>
              </a:tabLst>
            </a:pPr>
            <a:r>
              <a:rPr lang="en-US" sz="2000" dirty="0" err="1">
                <a:solidFill>
                  <a:schemeClr val="accent6"/>
                </a:solidFill>
                <a:latin typeface="+mn-lt"/>
              </a:rPr>
              <a:t>mysql_select_db</a:t>
            </a:r>
            <a:r>
              <a:rPr lang="en-US" sz="2000" dirty="0">
                <a:solidFill>
                  <a:schemeClr val="accent6"/>
                </a:solidFill>
                <a:latin typeface="+mn-lt"/>
              </a:rPr>
              <a:t>(“ljlayou_comp353” or die(</a:t>
            </a:r>
            <a:r>
              <a:rPr lang="en-US" sz="2000" dirty="0" err="1">
                <a:solidFill>
                  <a:schemeClr val="accent6"/>
                </a:solidFill>
                <a:latin typeface="+mn-lt"/>
              </a:rPr>
              <a:t>mysql_error</a:t>
            </a:r>
            <a:r>
              <a:rPr lang="en-US" sz="2000" dirty="0">
                <a:solidFill>
                  <a:schemeClr val="accent6"/>
                </a:solidFill>
                <a:latin typeface="+mn-lt"/>
              </a:rPr>
              <a:t>());</a:t>
            </a:r>
          </a:p>
          <a:p>
            <a:pPr>
              <a:spcBef>
                <a:spcPct val="20000"/>
              </a:spcBef>
              <a:tabLst>
                <a:tab pos="1597025" algn="l"/>
              </a:tabLst>
            </a:pPr>
            <a:endParaRPr lang="en-US" sz="2000" dirty="0">
              <a:solidFill>
                <a:schemeClr val="accent6"/>
              </a:solidFill>
              <a:latin typeface="+mn-lt"/>
            </a:endParaRPr>
          </a:p>
          <a:p>
            <a:pPr>
              <a:spcBef>
                <a:spcPct val="20000"/>
              </a:spcBef>
              <a:tabLst>
                <a:tab pos="1597025" algn="l"/>
              </a:tabLst>
            </a:pPr>
            <a:r>
              <a:rPr lang="en-US" sz="2000" dirty="0" err="1">
                <a:solidFill>
                  <a:schemeClr val="accent6"/>
                </a:solidFill>
                <a:latin typeface="+mn-lt"/>
              </a:rPr>
              <a:t>mysql_query</a:t>
            </a:r>
            <a:r>
              <a:rPr lang="en-US" sz="2000" dirty="0">
                <a:solidFill>
                  <a:schemeClr val="accent6"/>
                </a:solidFill>
                <a:latin typeface="+mn-lt"/>
              </a:rPr>
              <a:t>(“INSERT INTO </a:t>
            </a:r>
            <a:r>
              <a:rPr lang="en-US" sz="2000" dirty="0" err="1">
                <a:solidFill>
                  <a:schemeClr val="accent6"/>
                </a:solidFill>
                <a:latin typeface="+mn-lt"/>
              </a:rPr>
              <a:t>Works_In</a:t>
            </a:r>
            <a:r>
              <a:rPr lang="en-US" sz="2000" dirty="0">
                <a:solidFill>
                  <a:schemeClr val="accent6"/>
                </a:solidFill>
                <a:latin typeface="+mn-lt"/>
              </a:rPr>
              <a:t>(</a:t>
            </a:r>
            <a:r>
              <a:rPr lang="en-US" sz="2000" dirty="0" err="1">
                <a:solidFill>
                  <a:schemeClr val="accent6"/>
                </a:solidFill>
                <a:latin typeface="+mn-lt"/>
              </a:rPr>
              <a:t>company,position</a:t>
            </a:r>
            <a:r>
              <a:rPr lang="en-US" sz="2000" dirty="0">
                <a:solidFill>
                  <a:schemeClr val="accent6"/>
                </a:solidFill>
                <a:latin typeface="+mn-lt"/>
              </a:rPr>
              <a:t>) VALUES(‘</a:t>
            </a:r>
            <a:r>
              <a:rPr lang="en-US" sz="2000" dirty="0" err="1">
                <a:solidFill>
                  <a:schemeClr val="accent6"/>
                </a:solidFill>
                <a:latin typeface="+mn-lt"/>
              </a:rPr>
              <a:t>McDonalds’,’fry</a:t>
            </a:r>
            <a:r>
              <a:rPr lang="en-US" sz="2000" dirty="0">
                <a:solidFill>
                  <a:schemeClr val="accent6"/>
                </a:solidFill>
                <a:latin typeface="+mn-lt"/>
              </a:rPr>
              <a:t> cook’)”);</a:t>
            </a:r>
          </a:p>
          <a:p>
            <a:pPr>
              <a:spcBef>
                <a:spcPct val="20000"/>
              </a:spcBef>
              <a:tabLst>
                <a:tab pos="1597025" algn="l"/>
              </a:tabLst>
            </a:pPr>
            <a:r>
              <a:rPr lang="en-US" sz="2000" dirty="0">
                <a:solidFill>
                  <a:schemeClr val="accent6"/>
                </a:solidFill>
                <a:latin typeface="+mn-lt"/>
              </a:rPr>
              <a:t>?&gt;</a:t>
            </a:r>
          </a:p>
          <a:p>
            <a:pPr>
              <a:spcBef>
                <a:spcPct val="20000"/>
              </a:spcBef>
              <a:tabLst>
                <a:tab pos="1597025" algn="l"/>
              </a:tabLst>
            </a:pPr>
            <a:endParaRPr lang="en-US" sz="2000" dirty="0">
              <a:latin typeface="+mn-lt"/>
            </a:endParaRPr>
          </a:p>
          <a:p>
            <a:pPr>
              <a:spcBef>
                <a:spcPct val="20000"/>
              </a:spcBef>
              <a:tabLst>
                <a:tab pos="1597025" algn="l"/>
              </a:tabLst>
            </a:pPr>
            <a:r>
              <a:rPr lang="en-US" sz="2000" dirty="0">
                <a:latin typeface="+mn-lt"/>
              </a:rPr>
              <a:t>We’re querying PHP to tell </a:t>
            </a:r>
            <a:r>
              <a:rPr lang="en-US" sz="2000" dirty="0" err="1">
                <a:latin typeface="+mn-lt"/>
              </a:rPr>
              <a:t>MySQL</a:t>
            </a:r>
            <a:r>
              <a:rPr lang="en-US" sz="2000" dirty="0">
                <a:latin typeface="+mn-lt"/>
              </a:rPr>
              <a:t> to do something, in this case </a:t>
            </a:r>
            <a:r>
              <a:rPr lang="en-US" sz="2000" dirty="0" smtClean="0">
                <a:latin typeface="+mn-lt"/>
              </a:rPr>
              <a:t>insert a row into the table. </a:t>
            </a:r>
            <a:r>
              <a:rPr lang="en-US" sz="2000" dirty="0">
                <a:latin typeface="+mn-lt"/>
              </a:rPr>
              <a:t>As you can see our code is being reused over and over. It gets pretty repetitive like this.</a:t>
            </a:r>
          </a:p>
          <a:p>
            <a:pPr>
              <a:spcBef>
                <a:spcPct val="20000"/>
              </a:spcBef>
              <a:tabLst>
                <a:tab pos="1597025" algn="l"/>
              </a:tabLst>
            </a:pPr>
            <a:endParaRPr lang="en-US" sz="2000" dirty="0">
              <a:latin typeface="+mn-lt"/>
            </a:endParaRPr>
          </a:p>
          <a:p>
            <a:pPr>
              <a:spcBef>
                <a:spcPct val="20000"/>
              </a:spcBef>
              <a:tabLst>
                <a:tab pos="1597025" algn="l"/>
              </a:tabLst>
            </a:pPr>
            <a:endParaRPr lang="en-US" sz="2000" dirty="0">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a:r>
              <a:rPr lang="en-US" dirty="0">
                <a:solidFill>
                  <a:schemeClr val="tx1"/>
                </a:solidFill>
              </a:rPr>
              <a:t>PHP _  selecting a table</a:t>
            </a:r>
          </a:p>
        </p:txBody>
      </p:sp>
      <p:sp>
        <p:nvSpPr>
          <p:cNvPr id="24579"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dirty="0">
                <a:latin typeface="+mn-lt"/>
              </a:rPr>
              <a:t>In order to manipulate, fetch, etc data from your database you must have PHP remember the result. So we store it in an array </a:t>
            </a:r>
            <a:r>
              <a:rPr lang="en-US" dirty="0" smtClean="0">
                <a:latin typeface="+mn-lt"/>
              </a:rPr>
              <a:t>to </a:t>
            </a:r>
            <a:r>
              <a:rPr lang="en-US" dirty="0">
                <a:latin typeface="+mn-lt"/>
              </a:rPr>
              <a:t>preserve “columns”. PHP variables unlike Java do not need a type </a:t>
            </a:r>
            <a:r>
              <a:rPr lang="en-US" dirty="0" smtClean="0">
                <a:latin typeface="+mn-lt"/>
              </a:rPr>
              <a:t>declaration</a:t>
            </a:r>
            <a:endParaRPr lang="en-US" dirty="0">
              <a:latin typeface="+mn-lt"/>
            </a:endParaRPr>
          </a:p>
          <a:p>
            <a:pPr>
              <a:spcBef>
                <a:spcPct val="20000"/>
              </a:spcBef>
              <a:tabLst>
                <a:tab pos="1597025" algn="l"/>
              </a:tabLst>
            </a:pPr>
            <a:endParaRPr lang="en-US" dirty="0">
              <a:latin typeface="+mn-lt"/>
            </a:endParaRPr>
          </a:p>
          <a:p>
            <a:pPr>
              <a:spcBef>
                <a:spcPct val="20000"/>
              </a:spcBef>
              <a:tabLst>
                <a:tab pos="1597025" algn="l"/>
              </a:tabLst>
            </a:pPr>
            <a:r>
              <a:rPr lang="en-US" dirty="0">
                <a:solidFill>
                  <a:schemeClr val="accent6"/>
                </a:solidFill>
                <a:latin typeface="+mn-lt"/>
              </a:rPr>
              <a:t>&lt;?</a:t>
            </a:r>
            <a:r>
              <a:rPr lang="en-US" dirty="0" err="1">
                <a:solidFill>
                  <a:schemeClr val="accent6"/>
                </a:solidFill>
                <a:latin typeface="+mn-lt"/>
              </a:rPr>
              <a:t>php</a:t>
            </a:r>
            <a:r>
              <a:rPr lang="en-US" dirty="0">
                <a:solidFill>
                  <a:schemeClr val="accent6"/>
                </a:solidFill>
                <a:latin typeface="+mn-lt"/>
              </a:rPr>
              <a:t> […]</a:t>
            </a:r>
          </a:p>
          <a:p>
            <a:pPr>
              <a:spcBef>
                <a:spcPct val="20000"/>
              </a:spcBef>
              <a:tabLst>
                <a:tab pos="1597025" algn="l"/>
              </a:tabLst>
            </a:pPr>
            <a:r>
              <a:rPr lang="en-US" dirty="0">
                <a:solidFill>
                  <a:schemeClr val="accent6"/>
                </a:solidFill>
                <a:latin typeface="+mn-lt"/>
              </a:rPr>
              <a:t>$result = </a:t>
            </a:r>
            <a:r>
              <a:rPr lang="en-US" dirty="0" err="1">
                <a:solidFill>
                  <a:schemeClr val="accent6"/>
                </a:solidFill>
                <a:latin typeface="+mn-lt"/>
              </a:rPr>
              <a:t>mysql_query</a:t>
            </a:r>
            <a:r>
              <a:rPr lang="en-US" dirty="0">
                <a:solidFill>
                  <a:schemeClr val="accent6"/>
                </a:solidFill>
                <a:latin typeface="+mn-lt"/>
              </a:rPr>
              <a:t>(“SELECT * FROM </a:t>
            </a:r>
            <a:r>
              <a:rPr lang="en-US" dirty="0" err="1">
                <a:solidFill>
                  <a:schemeClr val="accent6"/>
                </a:solidFill>
                <a:latin typeface="+mn-lt"/>
              </a:rPr>
              <a:t>Works_In</a:t>
            </a:r>
            <a:r>
              <a:rPr lang="en-US" dirty="0">
                <a:solidFill>
                  <a:schemeClr val="accent6"/>
                </a:solidFill>
                <a:latin typeface="+mn-lt"/>
              </a:rPr>
              <a:t>”) or die(</a:t>
            </a:r>
            <a:r>
              <a:rPr lang="en-US" dirty="0" err="1">
                <a:solidFill>
                  <a:schemeClr val="accent6"/>
                </a:solidFill>
                <a:latin typeface="+mn-lt"/>
              </a:rPr>
              <a:t>mysql_error</a:t>
            </a:r>
            <a:r>
              <a:rPr lang="en-US" dirty="0">
                <a:solidFill>
                  <a:schemeClr val="accent6"/>
                </a:solidFill>
                <a:latin typeface="+mn-lt"/>
              </a:rPr>
              <a:t>());</a:t>
            </a:r>
          </a:p>
          <a:p>
            <a:pPr>
              <a:spcBef>
                <a:spcPct val="20000"/>
              </a:spcBef>
              <a:tabLst>
                <a:tab pos="1597025" algn="l"/>
              </a:tabLst>
            </a:pPr>
            <a:r>
              <a:rPr lang="en-US" dirty="0">
                <a:solidFill>
                  <a:schemeClr val="accent6"/>
                </a:solidFill>
                <a:latin typeface="+mn-lt"/>
              </a:rPr>
              <a:t>$row = </a:t>
            </a:r>
            <a:r>
              <a:rPr lang="en-US" dirty="0" err="1">
                <a:solidFill>
                  <a:schemeClr val="accent6"/>
                </a:solidFill>
                <a:latin typeface="+mn-lt"/>
              </a:rPr>
              <a:t>mysql_fetch_array</a:t>
            </a:r>
            <a:r>
              <a:rPr lang="en-US" dirty="0">
                <a:solidFill>
                  <a:schemeClr val="accent6"/>
                </a:solidFill>
                <a:latin typeface="+mn-lt"/>
              </a:rPr>
              <a:t>($result);</a:t>
            </a:r>
          </a:p>
          <a:p>
            <a:pPr>
              <a:spcBef>
                <a:spcPct val="20000"/>
              </a:spcBef>
              <a:tabLst>
                <a:tab pos="1597025" algn="l"/>
              </a:tabLst>
            </a:pPr>
            <a:endParaRPr lang="en-US" dirty="0">
              <a:solidFill>
                <a:schemeClr val="accent6"/>
              </a:solidFill>
              <a:latin typeface="+mn-lt"/>
            </a:endParaRPr>
          </a:p>
          <a:p>
            <a:pPr>
              <a:spcBef>
                <a:spcPct val="20000"/>
              </a:spcBef>
              <a:tabLst>
                <a:tab pos="1597025" algn="l"/>
              </a:tabLst>
            </a:pPr>
            <a:r>
              <a:rPr lang="en-US" dirty="0">
                <a:solidFill>
                  <a:schemeClr val="accent6"/>
                </a:solidFill>
                <a:latin typeface="+mn-lt"/>
              </a:rPr>
              <a:t>echo “company: “ .$row[‘company’];</a:t>
            </a:r>
          </a:p>
          <a:p>
            <a:pPr>
              <a:spcBef>
                <a:spcPct val="20000"/>
              </a:spcBef>
              <a:tabLst>
                <a:tab pos="1597025" algn="l"/>
              </a:tabLst>
            </a:pPr>
            <a:r>
              <a:rPr lang="en-US" dirty="0">
                <a:solidFill>
                  <a:schemeClr val="accent6"/>
                </a:solidFill>
                <a:latin typeface="+mn-lt"/>
              </a:rPr>
              <a:t>echo “position:” .$row[‘position’];</a:t>
            </a:r>
          </a:p>
          <a:p>
            <a:pPr>
              <a:spcBef>
                <a:spcPct val="20000"/>
              </a:spcBef>
              <a:tabLst>
                <a:tab pos="1597025" algn="l"/>
              </a:tabLst>
            </a:pPr>
            <a:r>
              <a:rPr lang="en-US" dirty="0">
                <a:solidFill>
                  <a:schemeClr val="accent6"/>
                </a:solidFill>
                <a:latin typeface="+mn-lt"/>
              </a:rPr>
              <a:t>?&gt;</a:t>
            </a:r>
          </a:p>
          <a:p>
            <a:pPr>
              <a:spcBef>
                <a:spcPct val="20000"/>
              </a:spcBef>
              <a:tabLst>
                <a:tab pos="1597025" algn="l"/>
              </a:tabLst>
            </a:pPr>
            <a:endParaRPr lang="en-US" dirty="0">
              <a:latin typeface="+mn-lt"/>
            </a:endParaRPr>
          </a:p>
          <a:p>
            <a:pPr>
              <a:spcBef>
                <a:spcPct val="20000"/>
              </a:spcBef>
              <a:tabLst>
                <a:tab pos="1597025" algn="l"/>
              </a:tabLst>
            </a:pPr>
            <a:r>
              <a:rPr lang="en-US" dirty="0">
                <a:latin typeface="+mn-lt"/>
              </a:rPr>
              <a:t>From these lines we see that each cell in the area is labeled under the column name. Using this method we can output or even compare data.</a:t>
            </a:r>
          </a:p>
          <a:p>
            <a:pPr>
              <a:spcBef>
                <a:spcPct val="20000"/>
              </a:spcBef>
              <a:tabLst>
                <a:tab pos="1597025" algn="l"/>
              </a:tabLst>
            </a:pPr>
            <a:endParaRPr lang="en-US" dirty="0">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a:r>
              <a:rPr lang="en-US" dirty="0">
                <a:solidFill>
                  <a:schemeClr val="tx1"/>
                </a:solidFill>
              </a:rPr>
              <a:t>PHP _  selecting a table</a:t>
            </a:r>
          </a:p>
        </p:txBody>
      </p:sp>
      <p:sp>
        <p:nvSpPr>
          <p:cNvPr id="27651"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endParaRPr lang="en-US" dirty="0">
              <a:latin typeface="+mn-lt"/>
            </a:endParaRPr>
          </a:p>
          <a:p>
            <a:pPr>
              <a:spcBef>
                <a:spcPct val="20000"/>
              </a:spcBef>
              <a:tabLst>
                <a:tab pos="1597025" algn="l"/>
              </a:tabLst>
            </a:pPr>
            <a:r>
              <a:rPr lang="en-US" sz="2000" dirty="0" smtClean="0">
                <a:solidFill>
                  <a:schemeClr val="accent6"/>
                </a:solidFill>
                <a:latin typeface="+mn-lt"/>
              </a:rPr>
              <a:t>&lt;?</a:t>
            </a:r>
            <a:r>
              <a:rPr lang="en-US" sz="2000" dirty="0" err="1">
                <a:solidFill>
                  <a:schemeClr val="accent6"/>
                </a:solidFill>
                <a:latin typeface="+mn-lt"/>
              </a:rPr>
              <a:t>php</a:t>
            </a:r>
            <a:r>
              <a:rPr lang="en-US" sz="2000" dirty="0">
                <a:solidFill>
                  <a:schemeClr val="accent6"/>
                </a:solidFill>
                <a:latin typeface="+mn-lt"/>
              </a:rPr>
              <a:t> […]</a:t>
            </a:r>
          </a:p>
          <a:p>
            <a:pPr>
              <a:spcBef>
                <a:spcPct val="20000"/>
              </a:spcBef>
              <a:tabLst>
                <a:tab pos="1597025" algn="l"/>
              </a:tabLst>
            </a:pPr>
            <a:r>
              <a:rPr lang="en-US" sz="2000" dirty="0">
                <a:solidFill>
                  <a:schemeClr val="accent6"/>
                </a:solidFill>
                <a:latin typeface="+mn-lt"/>
              </a:rPr>
              <a:t>$result = </a:t>
            </a:r>
            <a:r>
              <a:rPr lang="en-US" sz="2000" dirty="0" err="1">
                <a:solidFill>
                  <a:schemeClr val="accent6"/>
                </a:solidFill>
                <a:latin typeface="+mn-lt"/>
              </a:rPr>
              <a:t>mysql_query</a:t>
            </a:r>
            <a:r>
              <a:rPr lang="en-US" sz="2000" dirty="0">
                <a:solidFill>
                  <a:schemeClr val="accent6"/>
                </a:solidFill>
                <a:latin typeface="+mn-lt"/>
              </a:rPr>
              <a:t>(“SELECT * FROM </a:t>
            </a:r>
            <a:r>
              <a:rPr lang="en-US" sz="2000" dirty="0" err="1">
                <a:solidFill>
                  <a:schemeClr val="accent6"/>
                </a:solidFill>
                <a:latin typeface="+mn-lt"/>
              </a:rPr>
              <a:t>Works_In</a:t>
            </a:r>
            <a:r>
              <a:rPr lang="en-US" sz="2000" dirty="0">
                <a:solidFill>
                  <a:schemeClr val="accent6"/>
                </a:solidFill>
                <a:latin typeface="+mn-lt"/>
              </a:rPr>
              <a:t>”) or die(</a:t>
            </a:r>
            <a:r>
              <a:rPr lang="en-US" sz="2000" dirty="0" err="1">
                <a:solidFill>
                  <a:schemeClr val="accent6"/>
                </a:solidFill>
                <a:latin typeface="+mn-lt"/>
              </a:rPr>
              <a:t>mysql_error</a:t>
            </a:r>
            <a:r>
              <a:rPr lang="en-US" sz="2000" dirty="0">
                <a:solidFill>
                  <a:schemeClr val="accent6"/>
                </a:solidFill>
                <a:latin typeface="+mn-lt"/>
              </a:rPr>
              <a:t>());</a:t>
            </a:r>
          </a:p>
          <a:p>
            <a:pPr>
              <a:spcBef>
                <a:spcPct val="20000"/>
              </a:spcBef>
              <a:tabLst>
                <a:tab pos="1597025" algn="l"/>
              </a:tabLst>
            </a:pPr>
            <a:r>
              <a:rPr lang="en-US" sz="2000" dirty="0">
                <a:solidFill>
                  <a:schemeClr val="accent6"/>
                </a:solidFill>
                <a:latin typeface="+mn-lt"/>
              </a:rPr>
              <a:t>$row = </a:t>
            </a:r>
            <a:r>
              <a:rPr lang="en-US" sz="2000" dirty="0" err="1">
                <a:solidFill>
                  <a:schemeClr val="accent6"/>
                </a:solidFill>
                <a:latin typeface="+mn-lt"/>
              </a:rPr>
              <a:t>mysql_fetch_array</a:t>
            </a:r>
            <a:r>
              <a:rPr lang="en-US" sz="2000" dirty="0">
                <a:solidFill>
                  <a:schemeClr val="accent6"/>
                </a:solidFill>
                <a:latin typeface="+mn-lt"/>
              </a:rPr>
              <a:t>($result);</a:t>
            </a:r>
          </a:p>
          <a:p>
            <a:pPr>
              <a:spcBef>
                <a:spcPct val="20000"/>
              </a:spcBef>
              <a:tabLst>
                <a:tab pos="1597025" algn="l"/>
              </a:tabLst>
            </a:pPr>
            <a:endParaRPr lang="en-US" sz="2000" dirty="0">
              <a:solidFill>
                <a:schemeClr val="accent6"/>
              </a:solidFill>
              <a:latin typeface="+mn-lt"/>
            </a:endParaRPr>
          </a:p>
          <a:p>
            <a:pPr>
              <a:spcBef>
                <a:spcPct val="20000"/>
              </a:spcBef>
              <a:tabLst>
                <a:tab pos="1597025" algn="l"/>
              </a:tabLst>
            </a:pPr>
            <a:r>
              <a:rPr lang="en-US" sz="2000" dirty="0">
                <a:solidFill>
                  <a:schemeClr val="accent6"/>
                </a:solidFill>
                <a:latin typeface="+mn-lt"/>
              </a:rPr>
              <a:t>echo “company: “ .$row[‘company’];</a:t>
            </a:r>
          </a:p>
          <a:p>
            <a:pPr>
              <a:spcBef>
                <a:spcPct val="20000"/>
              </a:spcBef>
              <a:tabLst>
                <a:tab pos="1597025" algn="l"/>
              </a:tabLst>
            </a:pPr>
            <a:r>
              <a:rPr lang="en-US" sz="2000" dirty="0">
                <a:solidFill>
                  <a:schemeClr val="accent6"/>
                </a:solidFill>
                <a:latin typeface="+mn-lt"/>
              </a:rPr>
              <a:t>echo “position:” .$row[‘position’];</a:t>
            </a:r>
          </a:p>
          <a:p>
            <a:pPr>
              <a:spcBef>
                <a:spcPct val="20000"/>
              </a:spcBef>
              <a:tabLst>
                <a:tab pos="1597025" algn="l"/>
              </a:tabLst>
            </a:pPr>
            <a:r>
              <a:rPr lang="en-US" sz="2000" dirty="0">
                <a:solidFill>
                  <a:schemeClr val="accent6"/>
                </a:solidFill>
                <a:latin typeface="+mn-lt"/>
              </a:rPr>
              <a:t>?&gt;</a:t>
            </a:r>
          </a:p>
          <a:p>
            <a:pPr>
              <a:spcBef>
                <a:spcPct val="20000"/>
              </a:spcBef>
              <a:tabLst>
                <a:tab pos="1597025" algn="l"/>
              </a:tabLst>
            </a:pPr>
            <a:endParaRPr lang="en-US" sz="2000" dirty="0">
              <a:latin typeface="+mn-lt"/>
            </a:endParaRPr>
          </a:p>
          <a:p>
            <a:pPr>
              <a:spcBef>
                <a:spcPct val="20000"/>
              </a:spcBef>
              <a:tabLst>
                <a:tab pos="1597025" algn="l"/>
              </a:tabLst>
            </a:pPr>
            <a:r>
              <a:rPr lang="en-US" sz="2000" dirty="0" smtClean="0">
                <a:latin typeface="+mn-lt"/>
              </a:rPr>
              <a:t>The </a:t>
            </a:r>
            <a:r>
              <a:rPr lang="en-US" sz="2000" dirty="0">
                <a:latin typeface="+mn-lt"/>
              </a:rPr>
              <a:t>‘*’ symbol in the SELECT statement just means that we select all the columns in the table. The above statement however results in the first row only being shown.</a:t>
            </a:r>
          </a:p>
          <a:p>
            <a:pPr>
              <a:spcBef>
                <a:spcPct val="20000"/>
              </a:spcBef>
              <a:tabLst>
                <a:tab pos="1597025" algn="l"/>
              </a:tabLst>
            </a:pPr>
            <a:endParaRPr lang="en-US" dirty="0">
              <a:latin typeface="Bell Gothic Std Light"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a:r>
              <a:rPr lang="en-US" dirty="0">
                <a:solidFill>
                  <a:schemeClr val="tx1"/>
                </a:solidFill>
              </a:rPr>
              <a:t>PHP _  selecting a table 2</a:t>
            </a:r>
          </a:p>
        </p:txBody>
      </p:sp>
      <p:sp>
        <p:nvSpPr>
          <p:cNvPr id="29699"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sz="2000" dirty="0">
                <a:latin typeface="+mn-lt"/>
              </a:rPr>
              <a:t>To solve this problem, we loop continuously until there are no more rows to choose from.</a:t>
            </a:r>
          </a:p>
          <a:p>
            <a:pPr>
              <a:spcBef>
                <a:spcPct val="20000"/>
              </a:spcBef>
              <a:tabLst>
                <a:tab pos="1597025" algn="l"/>
              </a:tabLst>
            </a:pPr>
            <a:endParaRPr lang="en-US" sz="2000" dirty="0">
              <a:latin typeface="+mn-lt"/>
            </a:endParaRPr>
          </a:p>
          <a:p>
            <a:pPr>
              <a:spcBef>
                <a:spcPct val="20000"/>
              </a:spcBef>
              <a:tabLst>
                <a:tab pos="1597025" algn="l"/>
              </a:tabLst>
            </a:pPr>
            <a:r>
              <a:rPr lang="en-US" sz="2000" dirty="0">
                <a:solidFill>
                  <a:schemeClr val="accent6"/>
                </a:solidFill>
                <a:latin typeface="+mn-lt"/>
              </a:rPr>
              <a:t>&lt;?</a:t>
            </a:r>
            <a:r>
              <a:rPr lang="en-US" sz="2000" dirty="0" err="1">
                <a:solidFill>
                  <a:schemeClr val="accent6"/>
                </a:solidFill>
                <a:latin typeface="+mn-lt"/>
              </a:rPr>
              <a:t>php</a:t>
            </a:r>
            <a:r>
              <a:rPr lang="en-US" sz="2000" dirty="0">
                <a:solidFill>
                  <a:schemeClr val="accent6"/>
                </a:solidFill>
                <a:latin typeface="+mn-lt"/>
              </a:rPr>
              <a:t> […]</a:t>
            </a:r>
          </a:p>
          <a:p>
            <a:pPr>
              <a:spcBef>
                <a:spcPct val="20000"/>
              </a:spcBef>
              <a:tabLst>
                <a:tab pos="1597025" algn="l"/>
              </a:tabLst>
            </a:pPr>
            <a:endParaRPr lang="en-US" sz="2000" dirty="0">
              <a:solidFill>
                <a:schemeClr val="accent6"/>
              </a:solidFill>
              <a:latin typeface="+mn-lt"/>
            </a:endParaRPr>
          </a:p>
          <a:p>
            <a:pPr>
              <a:spcBef>
                <a:spcPct val="20000"/>
              </a:spcBef>
              <a:tabLst>
                <a:tab pos="1597025" algn="l"/>
              </a:tabLst>
            </a:pPr>
            <a:r>
              <a:rPr lang="en-US" sz="2000" dirty="0">
                <a:solidFill>
                  <a:schemeClr val="accent6"/>
                </a:solidFill>
                <a:latin typeface="+mn-lt"/>
              </a:rPr>
              <a:t>while ($row = </a:t>
            </a:r>
            <a:r>
              <a:rPr lang="en-US" sz="2000" dirty="0" err="1">
                <a:solidFill>
                  <a:schemeClr val="accent6"/>
                </a:solidFill>
                <a:latin typeface="+mn-lt"/>
              </a:rPr>
              <a:t>mysql_fetch_array</a:t>
            </a:r>
            <a:r>
              <a:rPr lang="en-US" sz="2000" dirty="0">
                <a:solidFill>
                  <a:schemeClr val="accent6"/>
                </a:solidFill>
                <a:latin typeface="+mn-lt"/>
              </a:rPr>
              <a:t>($result)) {</a:t>
            </a:r>
          </a:p>
          <a:p>
            <a:pPr>
              <a:spcBef>
                <a:spcPct val="20000"/>
              </a:spcBef>
              <a:tabLst>
                <a:tab pos="1597025" algn="l"/>
              </a:tabLst>
            </a:pPr>
            <a:r>
              <a:rPr lang="en-US" sz="2000" dirty="0">
                <a:solidFill>
                  <a:schemeClr val="accent6"/>
                </a:solidFill>
                <a:latin typeface="+mn-lt"/>
              </a:rPr>
              <a:t>echo “company: “ .$row[‘company’].  “ | “position:” .$row[‘position’];</a:t>
            </a:r>
          </a:p>
          <a:p>
            <a:pPr>
              <a:spcBef>
                <a:spcPct val="20000"/>
              </a:spcBef>
              <a:tabLst>
                <a:tab pos="1597025" algn="l"/>
              </a:tabLst>
            </a:pPr>
            <a:r>
              <a:rPr lang="en-US" sz="2000" dirty="0">
                <a:solidFill>
                  <a:schemeClr val="accent6"/>
                </a:solidFill>
                <a:latin typeface="+mn-lt"/>
              </a:rPr>
              <a:t>echo “&lt;</a:t>
            </a:r>
            <a:r>
              <a:rPr lang="en-US" sz="2000" dirty="0" err="1">
                <a:solidFill>
                  <a:schemeClr val="accent6"/>
                </a:solidFill>
                <a:latin typeface="+mn-lt"/>
              </a:rPr>
              <a:t>br</a:t>
            </a:r>
            <a:r>
              <a:rPr lang="en-US" sz="2000" dirty="0">
                <a:solidFill>
                  <a:schemeClr val="accent6"/>
                </a:solidFill>
                <a:latin typeface="+mn-lt"/>
              </a:rPr>
              <a:t>/&gt;”;}</a:t>
            </a:r>
          </a:p>
          <a:p>
            <a:pPr>
              <a:spcBef>
                <a:spcPct val="20000"/>
              </a:spcBef>
              <a:tabLst>
                <a:tab pos="1597025" algn="l"/>
              </a:tabLst>
            </a:pPr>
            <a:r>
              <a:rPr lang="en-US" sz="2000" dirty="0">
                <a:solidFill>
                  <a:schemeClr val="accent6"/>
                </a:solidFill>
                <a:latin typeface="+mn-lt"/>
              </a:rPr>
              <a:t>?&gt;</a:t>
            </a:r>
          </a:p>
          <a:p>
            <a:pPr>
              <a:spcBef>
                <a:spcPct val="20000"/>
              </a:spcBef>
              <a:tabLst>
                <a:tab pos="1597025" algn="l"/>
              </a:tabLst>
            </a:pPr>
            <a:endParaRPr lang="en-US" sz="2000" dirty="0">
              <a:latin typeface="+mn-lt"/>
            </a:endParaRPr>
          </a:p>
          <a:p>
            <a:pPr>
              <a:spcBef>
                <a:spcPct val="20000"/>
              </a:spcBef>
              <a:tabLst>
                <a:tab pos="1597025" algn="l"/>
              </a:tabLst>
            </a:pPr>
            <a:r>
              <a:rPr lang="en-US" sz="2000" dirty="0">
                <a:latin typeface="+mn-lt"/>
              </a:rPr>
              <a:t>If you have noticed the ‘.’ symbol signifies a concatenation.</a:t>
            </a:r>
          </a:p>
          <a:p>
            <a:pPr>
              <a:spcBef>
                <a:spcPct val="20000"/>
              </a:spcBef>
              <a:tabLst>
                <a:tab pos="1597025" algn="l"/>
              </a:tabLst>
            </a:pPr>
            <a:endParaRPr lang="en-US" dirty="0">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a:r>
              <a:rPr lang="en-US" dirty="0">
                <a:solidFill>
                  <a:schemeClr val="tx1"/>
                </a:solidFill>
              </a:rPr>
              <a:t>PHP _  the formula</a:t>
            </a:r>
          </a:p>
        </p:txBody>
      </p:sp>
      <p:sp>
        <p:nvSpPr>
          <p:cNvPr id="30723" name="Rectangle 3"/>
          <p:cNvSpPr>
            <a:spLocks noChangeArrowheads="1"/>
          </p:cNvSpPr>
          <p:nvPr/>
        </p:nvSpPr>
        <p:spPr bwMode="auto">
          <a:xfrm>
            <a:off x="533400" y="1371600"/>
            <a:ext cx="8229600" cy="4876800"/>
          </a:xfrm>
          <a:prstGeom prst="rect">
            <a:avLst/>
          </a:prstGeom>
          <a:noFill/>
          <a:ln w="9525">
            <a:noFill/>
            <a:miter lim="800000"/>
            <a:headEnd/>
            <a:tailEnd/>
          </a:ln>
          <a:effectLst/>
        </p:spPr>
        <p:txBody>
          <a:bodyPr/>
          <a:lstStyle/>
          <a:p>
            <a:pPr>
              <a:spcBef>
                <a:spcPct val="20000"/>
              </a:spcBef>
              <a:tabLst>
                <a:tab pos="1597025" algn="l"/>
              </a:tabLst>
            </a:pPr>
            <a:r>
              <a:rPr lang="en-US" dirty="0">
                <a:latin typeface="+mn-lt"/>
              </a:rPr>
              <a:t>We looked over it all. Here’s the general formula:</a:t>
            </a:r>
          </a:p>
          <a:p>
            <a:pPr>
              <a:spcBef>
                <a:spcPct val="20000"/>
              </a:spcBef>
              <a:tabLst>
                <a:tab pos="1597025" algn="l"/>
              </a:tabLst>
            </a:pPr>
            <a:endParaRPr lang="en-US" dirty="0">
              <a:latin typeface="+mn-lt"/>
            </a:endParaRPr>
          </a:p>
          <a:p>
            <a:pPr>
              <a:spcBef>
                <a:spcPct val="20000"/>
              </a:spcBef>
              <a:tabLst>
                <a:tab pos="1597025" algn="l"/>
              </a:tabLst>
            </a:pPr>
            <a:r>
              <a:rPr lang="en-US" sz="2400" dirty="0">
                <a:solidFill>
                  <a:schemeClr val="accent6"/>
                </a:solidFill>
                <a:latin typeface="+mn-lt"/>
              </a:rPr>
              <a:t>&lt;?</a:t>
            </a:r>
            <a:r>
              <a:rPr lang="en-US" sz="2400" dirty="0" err="1">
                <a:solidFill>
                  <a:schemeClr val="accent6"/>
                </a:solidFill>
                <a:latin typeface="+mn-lt"/>
              </a:rPr>
              <a:t>php</a:t>
            </a:r>
            <a:r>
              <a:rPr lang="en-US" sz="2400" dirty="0">
                <a:solidFill>
                  <a:schemeClr val="accent6"/>
                </a:solidFill>
                <a:latin typeface="+mn-lt"/>
              </a:rPr>
              <a:t> </a:t>
            </a:r>
          </a:p>
          <a:p>
            <a:pPr>
              <a:spcBef>
                <a:spcPct val="20000"/>
              </a:spcBef>
              <a:tabLst>
                <a:tab pos="1597025" algn="l"/>
              </a:tabLst>
            </a:pPr>
            <a:r>
              <a:rPr lang="en-US" sz="2400" dirty="0" err="1">
                <a:solidFill>
                  <a:schemeClr val="accent6"/>
                </a:solidFill>
                <a:latin typeface="+mn-lt"/>
              </a:rPr>
              <a:t>mysql_connect</a:t>
            </a:r>
            <a:r>
              <a:rPr lang="en-US" sz="2400" dirty="0">
                <a:solidFill>
                  <a:schemeClr val="accent6"/>
                </a:solidFill>
                <a:latin typeface="+mn-lt"/>
              </a:rPr>
              <a:t>(“</a:t>
            </a:r>
            <a:r>
              <a:rPr lang="en-US" sz="2400" dirty="0" err="1">
                <a:solidFill>
                  <a:schemeClr val="accent6"/>
                </a:solidFill>
                <a:latin typeface="+mn-lt"/>
              </a:rPr>
              <a:t>localhost”,”username”,”pw</a:t>
            </a:r>
            <a:r>
              <a:rPr lang="en-US" sz="2400" dirty="0">
                <a:solidFill>
                  <a:schemeClr val="accent6"/>
                </a:solidFill>
                <a:latin typeface="+mn-lt"/>
              </a:rPr>
              <a:t>”) or  die(</a:t>
            </a:r>
            <a:r>
              <a:rPr lang="en-US" sz="2400" dirty="0" err="1">
                <a:solidFill>
                  <a:schemeClr val="accent6"/>
                </a:solidFill>
                <a:latin typeface="+mn-lt"/>
              </a:rPr>
              <a:t>mysql_error</a:t>
            </a:r>
            <a:r>
              <a:rPr lang="en-US" sz="2400" dirty="0">
                <a:solidFill>
                  <a:schemeClr val="accent6"/>
                </a:solidFill>
                <a:latin typeface="+mn-lt"/>
              </a:rPr>
              <a:t>());</a:t>
            </a:r>
          </a:p>
          <a:p>
            <a:pPr>
              <a:spcBef>
                <a:spcPct val="20000"/>
              </a:spcBef>
              <a:tabLst>
                <a:tab pos="1597025" algn="l"/>
              </a:tabLst>
            </a:pPr>
            <a:r>
              <a:rPr lang="en-US" sz="2400" dirty="0" err="1">
                <a:solidFill>
                  <a:schemeClr val="accent6"/>
                </a:solidFill>
                <a:latin typeface="+mn-lt"/>
              </a:rPr>
              <a:t>mysql_select_db</a:t>
            </a:r>
            <a:r>
              <a:rPr lang="en-US" sz="2400" dirty="0">
                <a:solidFill>
                  <a:schemeClr val="accent6"/>
                </a:solidFill>
                <a:latin typeface="+mn-lt"/>
              </a:rPr>
              <a:t>(“</a:t>
            </a:r>
            <a:r>
              <a:rPr lang="en-US" sz="2400" dirty="0" err="1">
                <a:solidFill>
                  <a:schemeClr val="accent6"/>
                </a:solidFill>
                <a:latin typeface="+mn-lt"/>
              </a:rPr>
              <a:t>databaseName</a:t>
            </a:r>
            <a:r>
              <a:rPr lang="en-US" sz="2400" dirty="0">
                <a:solidFill>
                  <a:schemeClr val="accent6"/>
                </a:solidFill>
                <a:latin typeface="+mn-lt"/>
              </a:rPr>
              <a:t>” or die(</a:t>
            </a:r>
            <a:r>
              <a:rPr lang="en-US" sz="2400" dirty="0" err="1">
                <a:solidFill>
                  <a:schemeClr val="accent6"/>
                </a:solidFill>
                <a:latin typeface="+mn-lt"/>
              </a:rPr>
              <a:t>mysql_error</a:t>
            </a:r>
            <a:r>
              <a:rPr lang="en-US" sz="2400" dirty="0">
                <a:solidFill>
                  <a:schemeClr val="accent6"/>
                </a:solidFill>
                <a:latin typeface="+mn-lt"/>
              </a:rPr>
              <a:t>());</a:t>
            </a:r>
          </a:p>
          <a:p>
            <a:pPr>
              <a:spcBef>
                <a:spcPct val="20000"/>
              </a:spcBef>
              <a:tabLst>
                <a:tab pos="1597025" algn="l"/>
              </a:tabLst>
            </a:pPr>
            <a:endParaRPr lang="en-US" sz="2400" dirty="0">
              <a:solidFill>
                <a:schemeClr val="accent6"/>
              </a:solidFill>
              <a:latin typeface="+mn-lt"/>
            </a:endParaRPr>
          </a:p>
          <a:p>
            <a:pPr>
              <a:spcBef>
                <a:spcPct val="20000"/>
              </a:spcBef>
              <a:tabLst>
                <a:tab pos="1597025" algn="l"/>
              </a:tabLst>
            </a:pPr>
            <a:r>
              <a:rPr lang="en-US" sz="2400" dirty="0">
                <a:solidFill>
                  <a:schemeClr val="accent6"/>
                </a:solidFill>
                <a:latin typeface="+mn-lt"/>
              </a:rPr>
              <a:t>$result = </a:t>
            </a:r>
            <a:r>
              <a:rPr lang="en-US" sz="2400" dirty="0" err="1">
                <a:solidFill>
                  <a:schemeClr val="accent6"/>
                </a:solidFill>
                <a:latin typeface="+mn-lt"/>
              </a:rPr>
              <a:t>mysql_query</a:t>
            </a:r>
            <a:r>
              <a:rPr lang="en-US" sz="2400" dirty="0">
                <a:solidFill>
                  <a:schemeClr val="accent6"/>
                </a:solidFill>
                <a:latin typeface="+mn-lt"/>
              </a:rPr>
              <a:t>(</a:t>
            </a:r>
            <a:r>
              <a:rPr lang="en-US" sz="2400" dirty="0" err="1">
                <a:solidFill>
                  <a:schemeClr val="accent6"/>
                </a:solidFill>
                <a:latin typeface="+mn-lt"/>
              </a:rPr>
              <a:t>yourQuery</a:t>
            </a:r>
            <a:r>
              <a:rPr lang="en-US" sz="2400" dirty="0">
                <a:solidFill>
                  <a:schemeClr val="accent6"/>
                </a:solidFill>
                <a:latin typeface="+mn-lt"/>
              </a:rPr>
              <a:t>) or die(</a:t>
            </a:r>
            <a:r>
              <a:rPr lang="en-US" sz="2400" dirty="0" err="1">
                <a:solidFill>
                  <a:schemeClr val="accent6"/>
                </a:solidFill>
                <a:latin typeface="+mn-lt"/>
              </a:rPr>
              <a:t>mysql_error</a:t>
            </a:r>
            <a:r>
              <a:rPr lang="en-US" sz="2400" dirty="0">
                <a:solidFill>
                  <a:schemeClr val="accent6"/>
                </a:solidFill>
                <a:latin typeface="+mn-lt"/>
              </a:rPr>
              <a:t>());</a:t>
            </a:r>
          </a:p>
          <a:p>
            <a:pPr>
              <a:spcBef>
                <a:spcPct val="20000"/>
              </a:spcBef>
              <a:tabLst>
                <a:tab pos="1597025" algn="l"/>
              </a:tabLst>
            </a:pPr>
            <a:r>
              <a:rPr lang="en-US" sz="2400" dirty="0">
                <a:solidFill>
                  <a:schemeClr val="accent6"/>
                </a:solidFill>
                <a:latin typeface="+mn-lt"/>
              </a:rPr>
              <a:t>$row = </a:t>
            </a:r>
            <a:r>
              <a:rPr lang="en-US" sz="2400" dirty="0" err="1">
                <a:solidFill>
                  <a:schemeClr val="accent6"/>
                </a:solidFill>
                <a:latin typeface="+mn-lt"/>
              </a:rPr>
              <a:t>mysql_fetch_array</a:t>
            </a:r>
            <a:r>
              <a:rPr lang="en-US" sz="2400" dirty="0">
                <a:solidFill>
                  <a:schemeClr val="accent6"/>
                </a:solidFill>
                <a:latin typeface="+mn-lt"/>
              </a:rPr>
              <a:t>($result);</a:t>
            </a:r>
          </a:p>
          <a:p>
            <a:pPr>
              <a:spcBef>
                <a:spcPct val="20000"/>
              </a:spcBef>
              <a:tabLst>
                <a:tab pos="1597025" algn="l"/>
              </a:tabLst>
            </a:pPr>
            <a:endParaRPr lang="en-US" sz="2400" dirty="0">
              <a:solidFill>
                <a:schemeClr val="accent6"/>
              </a:solidFill>
              <a:latin typeface="+mn-lt"/>
            </a:endParaRPr>
          </a:p>
          <a:p>
            <a:pPr>
              <a:spcBef>
                <a:spcPct val="20000"/>
              </a:spcBef>
              <a:tabLst>
                <a:tab pos="1597025" algn="l"/>
              </a:tabLst>
            </a:pPr>
            <a:r>
              <a:rPr lang="en-US" sz="2400" dirty="0">
                <a:solidFill>
                  <a:schemeClr val="accent6"/>
                </a:solidFill>
                <a:latin typeface="+mn-lt"/>
              </a:rPr>
              <a:t>while ($row = </a:t>
            </a:r>
            <a:r>
              <a:rPr lang="en-US" sz="2400" dirty="0" err="1">
                <a:solidFill>
                  <a:schemeClr val="accent6"/>
                </a:solidFill>
                <a:latin typeface="+mn-lt"/>
              </a:rPr>
              <a:t>mysql_fetch_array</a:t>
            </a:r>
            <a:r>
              <a:rPr lang="en-US" sz="2400" dirty="0">
                <a:solidFill>
                  <a:schemeClr val="accent6"/>
                </a:solidFill>
                <a:latin typeface="+mn-lt"/>
              </a:rPr>
              <a:t>($result)) { … };</a:t>
            </a:r>
          </a:p>
          <a:p>
            <a:pPr>
              <a:spcBef>
                <a:spcPct val="20000"/>
              </a:spcBef>
              <a:tabLst>
                <a:tab pos="1597025" algn="l"/>
              </a:tabLst>
            </a:pPr>
            <a:r>
              <a:rPr lang="en-US" sz="2400" dirty="0">
                <a:solidFill>
                  <a:schemeClr val="accent6"/>
                </a:solidFill>
                <a:latin typeface="+mn-lt"/>
              </a:rPr>
              <a:t>?&gt;</a:t>
            </a:r>
          </a:p>
          <a:p>
            <a:pPr>
              <a:spcBef>
                <a:spcPct val="20000"/>
              </a:spcBef>
              <a:tabLst>
                <a:tab pos="1597025" algn="l"/>
              </a:tabLst>
            </a:pPr>
            <a:endParaRPr lang="en-US" dirty="0">
              <a:latin typeface="+mn-lt"/>
            </a:endParaRPr>
          </a:p>
          <a:p>
            <a:pPr>
              <a:spcBef>
                <a:spcPct val="20000"/>
              </a:spcBef>
              <a:tabLst>
                <a:tab pos="1597025" algn="l"/>
              </a:tabLst>
            </a:pPr>
            <a:endParaRPr lang="en-US" dirty="0">
              <a:latin typeface="+mn-lt"/>
            </a:endParaRPr>
          </a:p>
          <a:p>
            <a:pPr>
              <a:spcBef>
                <a:spcPct val="20000"/>
              </a:spcBef>
              <a:tabLst>
                <a:tab pos="1597025" algn="l"/>
              </a:tabLst>
            </a:pPr>
            <a:endParaRPr lang="en-US" dirty="0">
              <a:solidFill>
                <a:srgbClr val="CC3300"/>
              </a:solidFill>
              <a:latin typeface="Bell Gothic Std Light"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DDDDDD"/>
                  </a:outerShdw>
                </a:effectLst>
                <a:cs typeface="+mj-cs"/>
              </a:rPr>
              <a:t>Example – show data in the tables</a:t>
            </a:r>
          </a:p>
        </p:txBody>
      </p:sp>
      <p:sp>
        <p:nvSpPr>
          <p:cNvPr id="50179" name="Rectangle 3"/>
          <p:cNvSpPr>
            <a:spLocks noGrp="1" noChangeArrowheads="1"/>
          </p:cNvSpPr>
          <p:nvPr>
            <p:ph type="body" idx="1"/>
          </p:nvPr>
        </p:nvSpPr>
        <p:spPr/>
        <p:txBody>
          <a:bodyPr/>
          <a:lstStyle/>
          <a:p>
            <a:pPr eaLnBrk="1" hangingPunct="1">
              <a:defRPr/>
            </a:pPr>
            <a:r>
              <a:rPr lang="en-US" dirty="0" smtClean="0">
                <a:cs typeface="+mn-cs"/>
              </a:rPr>
              <a:t>Function: list all tables in your database. Users can select one of tables, and show all contents in this table.</a:t>
            </a:r>
          </a:p>
          <a:p>
            <a:pPr eaLnBrk="1" hangingPunct="1">
              <a:defRPr/>
            </a:pPr>
            <a:endParaRPr lang="en-US" dirty="0" smtClean="0">
              <a:cs typeface="+mn-cs"/>
            </a:endParaRPr>
          </a:p>
          <a:p>
            <a:pPr eaLnBrk="1" hangingPunct="1">
              <a:defRPr/>
            </a:pPr>
            <a:r>
              <a:rPr lang="en-US" dirty="0" err="1" smtClean="0">
                <a:cs typeface="+mn-cs"/>
              </a:rPr>
              <a:t>second.php</a:t>
            </a:r>
            <a:endParaRPr lang="en-US" dirty="0" smtClean="0">
              <a:cs typeface="+mn-cs"/>
            </a:endParaRPr>
          </a:p>
          <a:p>
            <a:pPr eaLnBrk="1" hangingPunct="1">
              <a:defRPr/>
            </a:pPr>
            <a:r>
              <a:rPr lang="en-US" dirty="0" err="1" smtClean="0">
                <a:cs typeface="+mn-cs"/>
              </a:rPr>
              <a:t>showtable.php</a:t>
            </a:r>
            <a:endParaRPr lang="en-US" dirty="0" smtClean="0">
              <a:cs typeface="+mn-cs"/>
            </a:endParaRPr>
          </a:p>
          <a:p>
            <a:pPr eaLnBrk="1" hangingPunct="1">
              <a:defRPr/>
            </a:pPr>
            <a:endParaRPr lang="en-US" dirty="0" smtClean="0">
              <a:cs typeface="+mn-cs"/>
            </a:endParaRPr>
          </a:p>
          <a:p>
            <a:pPr eaLnBrk="1" hangingPunct="1">
              <a:defRPr/>
            </a:pPr>
            <a:endParaRPr lang="en-US" dirty="0" smtClean="0">
              <a:cs typeface="+mn-cs"/>
            </a:endParaRPr>
          </a:p>
        </p:txBody>
      </p:sp>
    </p:spTree>
    <p:extLst>
      <p:ext uri="{BB962C8B-B14F-4D97-AF65-F5344CB8AC3E}">
        <p14:creationId xmlns:p14="http://schemas.microsoft.com/office/powerpoint/2010/main" val="10712848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a:defRPr/>
            </a:pPr>
            <a:r>
              <a:rPr lang="en-CA" dirty="0" smtClean="0">
                <a:effectLst>
                  <a:outerShdw blurRad="38100" dist="38100" dir="2700000" algn="tl">
                    <a:srgbClr val="C0C0C0"/>
                  </a:outerShdw>
                </a:effectLst>
              </a:rPr>
              <a:t>What is PHP (cont’d)</a:t>
            </a:r>
            <a:endParaRPr lang="en-US" b="1" dirty="0" smtClean="0">
              <a:effectLst>
                <a:outerShdw blurRad="38100" dist="38100" dir="2700000" algn="tl">
                  <a:srgbClr val="C0C0C0"/>
                </a:outerShdw>
              </a:effectLst>
              <a:ea typeface="宋体" pitchFamily="2" charset="-122"/>
            </a:endParaRPr>
          </a:p>
        </p:txBody>
      </p:sp>
      <p:sp>
        <p:nvSpPr>
          <p:cNvPr id="31747" name="Rectangle 3"/>
          <p:cNvSpPr>
            <a:spLocks noGrp="1" noChangeArrowheads="1"/>
          </p:cNvSpPr>
          <p:nvPr>
            <p:ph idx="1"/>
          </p:nvPr>
        </p:nvSpPr>
        <p:spPr>
          <a:xfrm>
            <a:off x="457200" y="1143000"/>
            <a:ext cx="8229600" cy="4800600"/>
          </a:xfrm>
        </p:spPr>
        <p:txBody>
          <a:bodyPr>
            <a:normAutofit lnSpcReduction="10000"/>
          </a:bodyPr>
          <a:lstStyle/>
          <a:p>
            <a:pPr eaLnBrk="1" hangingPunct="1"/>
            <a:r>
              <a:rPr lang="en-US" altLang="zh-CN" sz="2800" dirty="0" smtClean="0">
                <a:ea typeface="宋体" pitchFamily="2" charset="-122"/>
              </a:rPr>
              <a:t>Conceived in 1994, now used on +10 million web sites.</a:t>
            </a:r>
          </a:p>
          <a:p>
            <a:pPr eaLnBrk="1" hangingPunct="1"/>
            <a:r>
              <a:rPr lang="en-US" altLang="zh-CN" sz="2800" dirty="0" smtClean="0">
                <a:ea typeface="宋体" pitchFamily="2" charset="-122"/>
              </a:rPr>
              <a:t>Outputs not only HTML but can output XML, images (JPG &amp; PNG), PDF files and even Flash movies all generated on the fly. Can write these files to the file system.</a:t>
            </a:r>
          </a:p>
          <a:p>
            <a:pPr eaLnBrk="1" hangingPunct="1"/>
            <a:r>
              <a:rPr lang="en-US" altLang="zh-CN" sz="2800" dirty="0" smtClean="0">
                <a:ea typeface="宋体" pitchFamily="2" charset="-122"/>
              </a:rPr>
              <a:t>Supports a wide-range of databases</a:t>
            </a:r>
          </a:p>
          <a:p>
            <a:pPr eaLnBrk="1" hangingPunct="1"/>
            <a:r>
              <a:rPr lang="en-US" altLang="zh-CN" sz="2800" dirty="0" smtClean="0">
                <a:ea typeface="宋体" pitchFamily="2" charset="-122"/>
              </a:rPr>
              <a:t>PHP also has support for talking to other services using protocols such as LDAP, IMAP, SNMP, NNTP, POP3, HTTP.</a:t>
            </a:r>
            <a:endParaRPr lang="en-US" sz="2800" dirty="0" smtClean="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7813"/>
            <a:ext cx="8229600" cy="712787"/>
          </a:xfrm>
        </p:spPr>
        <p:txBody>
          <a:bodyPr/>
          <a:lstStyle/>
          <a:p>
            <a:pPr eaLnBrk="1" hangingPunct="1">
              <a:defRPr/>
            </a:pPr>
            <a:r>
              <a:rPr lang="en-US" b="1" dirty="0" err="1" smtClean="0">
                <a:effectLst>
                  <a:outerShdw blurRad="38100" dist="38100" dir="2700000" algn="tl">
                    <a:srgbClr val="DDDDDD"/>
                  </a:outerShdw>
                </a:effectLst>
                <a:cs typeface="+mj-cs"/>
              </a:rPr>
              <a:t>selecttable.php</a:t>
            </a:r>
            <a:endParaRPr lang="en-US" b="1" dirty="0" smtClean="0">
              <a:effectLst>
                <a:outerShdw blurRad="38100" dist="38100" dir="2700000" algn="tl">
                  <a:srgbClr val="DDDDDD"/>
                </a:outerShdw>
              </a:effectLst>
              <a:cs typeface="+mj-cs"/>
            </a:endParaRPr>
          </a:p>
        </p:txBody>
      </p:sp>
      <p:sp>
        <p:nvSpPr>
          <p:cNvPr id="51203" name="Rectangle 3"/>
          <p:cNvSpPr>
            <a:spLocks noGrp="1" noChangeArrowheads="1"/>
          </p:cNvSpPr>
          <p:nvPr>
            <p:ph type="body" idx="1"/>
          </p:nvPr>
        </p:nvSpPr>
        <p:spPr>
          <a:xfrm>
            <a:off x="457200" y="1641475"/>
            <a:ext cx="8229600" cy="5064125"/>
          </a:xfrm>
        </p:spPr>
        <p:txBody>
          <a:bodyPr>
            <a:noAutofit/>
          </a:bodyPr>
          <a:lstStyle/>
          <a:p>
            <a:pPr eaLnBrk="1" hangingPunct="1">
              <a:spcBef>
                <a:spcPts val="200"/>
              </a:spcBef>
              <a:buFont typeface="Wingdings" charset="0"/>
              <a:buNone/>
              <a:defRPr/>
            </a:pPr>
            <a:r>
              <a:rPr lang="en-US" sz="1800" dirty="0" smtClean="0">
                <a:latin typeface="Arial"/>
                <a:cs typeface="Arial"/>
              </a:rPr>
              <a:t>&lt;html&gt;&lt;head&gt;&lt;title&gt;MySQL Table Viewer&lt;/title&gt;&lt;/head&gt;&lt;body&gt;</a:t>
            </a:r>
          </a:p>
          <a:p>
            <a:pPr eaLnBrk="1" hangingPunct="1">
              <a:spcBef>
                <a:spcPts val="200"/>
              </a:spcBef>
              <a:buFont typeface="Wingdings" charset="0"/>
              <a:buNone/>
              <a:defRPr/>
            </a:pPr>
            <a:r>
              <a:rPr lang="en-US" sz="1800" dirty="0" smtClean="0">
                <a:latin typeface="Arial"/>
                <a:cs typeface="Arial"/>
              </a:rPr>
              <a:t>&lt;?</a:t>
            </a:r>
            <a:r>
              <a:rPr lang="en-US" sz="1800" dirty="0" err="1" smtClean="0">
                <a:latin typeface="Arial"/>
                <a:cs typeface="Arial"/>
              </a:rPr>
              <a:t>php</a:t>
            </a:r>
            <a:endParaRPr lang="en-US" sz="1800" dirty="0">
              <a:latin typeface="Arial"/>
              <a:cs typeface="Arial"/>
            </a:endParaRPr>
          </a:p>
          <a:p>
            <a:pPr eaLnBrk="1" hangingPunct="1">
              <a:spcBef>
                <a:spcPts val="200"/>
              </a:spcBef>
              <a:buFont typeface="Wingdings" charset="0"/>
              <a:buNone/>
              <a:defRPr/>
            </a:pPr>
            <a:r>
              <a:rPr lang="en-US" sz="1800" dirty="0" smtClean="0">
                <a:latin typeface="Arial"/>
                <a:cs typeface="Arial"/>
              </a:rPr>
              <a:t>// change the value of $</a:t>
            </a:r>
            <a:r>
              <a:rPr lang="en-US" sz="1800" dirty="0" err="1" smtClean="0">
                <a:latin typeface="Arial"/>
                <a:cs typeface="Arial"/>
              </a:rPr>
              <a:t>dbuser</a:t>
            </a:r>
            <a:r>
              <a:rPr lang="en-US" sz="1800" dirty="0" smtClean="0">
                <a:latin typeface="Arial"/>
                <a:cs typeface="Arial"/>
              </a:rPr>
              <a:t> and $</a:t>
            </a:r>
            <a:r>
              <a:rPr lang="en-US" sz="1800" dirty="0" err="1" smtClean="0">
                <a:latin typeface="Arial"/>
                <a:cs typeface="Arial"/>
              </a:rPr>
              <a:t>dbpass</a:t>
            </a:r>
            <a:r>
              <a:rPr lang="en-US" sz="1800" dirty="0" smtClean="0">
                <a:latin typeface="Arial"/>
                <a:cs typeface="Arial"/>
              </a:rPr>
              <a:t> to your username and password</a:t>
            </a:r>
          </a:p>
          <a:p>
            <a:pPr eaLnBrk="1" hangingPunct="1">
              <a:spcBef>
                <a:spcPts val="200"/>
              </a:spcBef>
              <a:buFont typeface="Wingdings" charset="0"/>
              <a:buNone/>
              <a:defRPr/>
            </a:pPr>
            <a:r>
              <a:rPr lang="en-US" sz="1800" dirty="0" smtClean="0">
                <a:latin typeface="Arial"/>
                <a:cs typeface="Arial"/>
              </a:rPr>
              <a:t>$</a:t>
            </a:r>
            <a:r>
              <a:rPr lang="en-US" sz="1800" dirty="0" err="1" smtClean="0">
                <a:latin typeface="Arial"/>
                <a:cs typeface="Arial"/>
              </a:rPr>
              <a:t>dbhost</a:t>
            </a:r>
            <a:r>
              <a:rPr lang="en-US" sz="1800" dirty="0" smtClean="0">
                <a:latin typeface="Arial"/>
                <a:cs typeface="Arial"/>
              </a:rPr>
              <a:t> = 'hercules.cs.kent.edu:3306';</a:t>
            </a:r>
          </a:p>
          <a:p>
            <a:pPr eaLnBrk="1" hangingPunct="1">
              <a:spcBef>
                <a:spcPts val="200"/>
              </a:spcBef>
              <a:buFont typeface="Wingdings" charset="0"/>
              <a:buNone/>
              <a:defRPr/>
            </a:pPr>
            <a:r>
              <a:rPr lang="en-US" sz="1800" dirty="0" smtClean="0">
                <a:latin typeface="Arial"/>
                <a:cs typeface="Arial"/>
              </a:rPr>
              <a:t>$</a:t>
            </a:r>
            <a:r>
              <a:rPr lang="en-US" sz="1800" dirty="0" err="1" smtClean="0">
                <a:latin typeface="Arial"/>
                <a:cs typeface="Arial"/>
              </a:rPr>
              <a:t>dbuser</a:t>
            </a:r>
            <a:r>
              <a:rPr lang="en-US" sz="1800" dirty="0" smtClean="0">
                <a:latin typeface="Arial"/>
                <a:cs typeface="Arial"/>
              </a:rPr>
              <a:t> = '</a:t>
            </a:r>
            <a:r>
              <a:rPr lang="en-US" sz="1800" dirty="0" err="1" smtClean="0">
                <a:latin typeface="Arial"/>
                <a:cs typeface="Arial"/>
              </a:rPr>
              <a:t>nruan</a:t>
            </a:r>
            <a:r>
              <a:rPr lang="en-US" sz="1800" dirty="0" smtClean="0">
                <a:latin typeface="Arial"/>
                <a:cs typeface="Arial"/>
              </a:rPr>
              <a:t>';</a:t>
            </a:r>
          </a:p>
          <a:p>
            <a:pPr eaLnBrk="1" hangingPunct="1">
              <a:spcBef>
                <a:spcPts val="200"/>
              </a:spcBef>
              <a:buFont typeface="Wingdings" charset="0"/>
              <a:buNone/>
              <a:defRPr/>
            </a:pPr>
            <a:r>
              <a:rPr lang="en-US" sz="1800" dirty="0" smtClean="0">
                <a:latin typeface="Arial"/>
                <a:cs typeface="Arial"/>
              </a:rPr>
              <a:t>$</a:t>
            </a:r>
            <a:r>
              <a:rPr lang="en-US" sz="1800" dirty="0" err="1" smtClean="0">
                <a:latin typeface="Arial"/>
                <a:cs typeface="Arial"/>
              </a:rPr>
              <a:t>dbpass</a:t>
            </a:r>
            <a:r>
              <a:rPr lang="en-US" sz="1800" dirty="0" smtClean="0">
                <a:latin typeface="Arial"/>
                <a:cs typeface="Arial"/>
              </a:rPr>
              <a:t> = </a:t>
            </a:r>
            <a:r>
              <a:rPr lang="ja-JP" altLang="en-US" sz="1800" dirty="0" smtClean="0">
                <a:latin typeface="Arial"/>
                <a:cs typeface="Arial"/>
              </a:rPr>
              <a:t>‘</a:t>
            </a:r>
            <a:r>
              <a:rPr lang="en-US" sz="1800" dirty="0" smtClean="0">
                <a:latin typeface="Arial"/>
                <a:cs typeface="Arial"/>
              </a:rPr>
              <a:t>*****************</a:t>
            </a:r>
            <a:r>
              <a:rPr lang="ja-JP" altLang="en-US" sz="1800" dirty="0" smtClean="0">
                <a:latin typeface="Arial"/>
                <a:cs typeface="Arial"/>
              </a:rPr>
              <a:t>’</a:t>
            </a:r>
            <a:r>
              <a:rPr lang="en-US" sz="1800" dirty="0" smtClean="0">
                <a:latin typeface="Arial"/>
                <a:cs typeface="Arial"/>
              </a:rPr>
              <a:t>;</a:t>
            </a:r>
          </a:p>
          <a:p>
            <a:pPr eaLnBrk="1" hangingPunct="1">
              <a:spcBef>
                <a:spcPts val="200"/>
              </a:spcBef>
              <a:buFont typeface="Wingdings" charset="0"/>
              <a:buNone/>
              <a:defRPr/>
            </a:pPr>
            <a:r>
              <a:rPr lang="en-US" sz="1800" dirty="0" smtClean="0">
                <a:latin typeface="Arial"/>
                <a:cs typeface="Arial"/>
              </a:rPr>
              <a:t>$</a:t>
            </a:r>
            <a:r>
              <a:rPr lang="en-US" sz="1800" dirty="0" err="1" smtClean="0">
                <a:latin typeface="Arial"/>
                <a:cs typeface="Arial"/>
              </a:rPr>
              <a:t>dbname</a:t>
            </a:r>
            <a:r>
              <a:rPr lang="en-US" sz="1800" dirty="0" smtClean="0">
                <a:latin typeface="Arial"/>
                <a:cs typeface="Arial"/>
              </a:rPr>
              <a:t> = $</a:t>
            </a:r>
            <a:r>
              <a:rPr lang="en-US" sz="1800" dirty="0" err="1" smtClean="0">
                <a:latin typeface="Arial"/>
                <a:cs typeface="Arial"/>
              </a:rPr>
              <a:t>dbuser</a:t>
            </a:r>
            <a:r>
              <a:rPr lang="en-US" sz="1800" dirty="0" smtClean="0">
                <a:latin typeface="Arial"/>
                <a:cs typeface="Arial"/>
              </a:rPr>
              <a:t>;</a:t>
            </a:r>
          </a:p>
          <a:p>
            <a:pPr eaLnBrk="1" hangingPunct="1">
              <a:spcBef>
                <a:spcPts val="200"/>
              </a:spcBef>
              <a:buFont typeface="Wingdings" charset="0"/>
              <a:buNone/>
              <a:defRPr/>
            </a:pPr>
            <a:r>
              <a:rPr lang="en-US" sz="1800" dirty="0" smtClean="0">
                <a:latin typeface="Arial"/>
                <a:cs typeface="Arial"/>
              </a:rPr>
              <a:t>$table = 'account';</a:t>
            </a:r>
          </a:p>
          <a:p>
            <a:pPr eaLnBrk="1" hangingPunct="1">
              <a:spcBef>
                <a:spcPts val="200"/>
              </a:spcBef>
              <a:buFont typeface="Wingdings" charset="0"/>
              <a:buNone/>
              <a:defRPr/>
            </a:pPr>
            <a:r>
              <a:rPr lang="en-US" sz="1800" dirty="0" smtClean="0">
                <a:latin typeface="Arial"/>
                <a:cs typeface="Arial"/>
              </a:rPr>
              <a:t>$conn = </a:t>
            </a:r>
            <a:r>
              <a:rPr lang="en-US" sz="1800" dirty="0" err="1" smtClean="0">
                <a:latin typeface="Arial"/>
                <a:cs typeface="Arial"/>
              </a:rPr>
              <a:t>mysql_connect</a:t>
            </a:r>
            <a:r>
              <a:rPr lang="en-US" sz="1800" dirty="0" smtClean="0">
                <a:latin typeface="Arial"/>
                <a:cs typeface="Arial"/>
              </a:rPr>
              <a:t>($</a:t>
            </a:r>
            <a:r>
              <a:rPr lang="en-US" sz="1800" dirty="0" err="1" smtClean="0">
                <a:latin typeface="Arial"/>
                <a:cs typeface="Arial"/>
              </a:rPr>
              <a:t>dbhost</a:t>
            </a:r>
            <a:r>
              <a:rPr lang="en-US" sz="1800" dirty="0" smtClean="0">
                <a:latin typeface="Arial"/>
                <a:cs typeface="Arial"/>
              </a:rPr>
              <a:t>, $</a:t>
            </a:r>
            <a:r>
              <a:rPr lang="en-US" sz="1800" dirty="0" err="1" smtClean="0">
                <a:latin typeface="Arial"/>
                <a:cs typeface="Arial"/>
              </a:rPr>
              <a:t>dbuser</a:t>
            </a:r>
            <a:r>
              <a:rPr lang="en-US" sz="1800" dirty="0" smtClean="0">
                <a:latin typeface="Arial"/>
                <a:cs typeface="Arial"/>
              </a:rPr>
              <a:t>, $</a:t>
            </a:r>
            <a:r>
              <a:rPr lang="en-US" sz="1800" dirty="0" err="1" smtClean="0">
                <a:latin typeface="Arial"/>
                <a:cs typeface="Arial"/>
              </a:rPr>
              <a:t>dbpass</a:t>
            </a:r>
            <a:r>
              <a:rPr lang="en-US" sz="1800" dirty="0" smtClean="0">
                <a:latin typeface="Arial"/>
                <a:cs typeface="Arial"/>
              </a:rPr>
              <a:t>);</a:t>
            </a:r>
          </a:p>
          <a:p>
            <a:pPr eaLnBrk="1" hangingPunct="1">
              <a:spcBef>
                <a:spcPts val="200"/>
              </a:spcBef>
              <a:buFont typeface="Wingdings" charset="0"/>
              <a:buNone/>
              <a:defRPr/>
            </a:pPr>
            <a:r>
              <a:rPr lang="en-US" sz="1800" dirty="0" smtClean="0">
                <a:latin typeface="Arial"/>
                <a:cs typeface="Arial"/>
              </a:rPr>
              <a:t>if (!$conn) {</a:t>
            </a:r>
          </a:p>
          <a:p>
            <a:pPr eaLnBrk="1" hangingPunct="1">
              <a:spcBef>
                <a:spcPts val="200"/>
              </a:spcBef>
              <a:buFont typeface="Wingdings" charset="0"/>
              <a:buNone/>
              <a:defRPr/>
            </a:pPr>
            <a:r>
              <a:rPr lang="en-US" sz="1800" dirty="0" smtClean="0">
                <a:latin typeface="Arial"/>
                <a:cs typeface="Arial"/>
              </a:rPr>
              <a:t>    die('Could not connect: ' . </a:t>
            </a:r>
            <a:r>
              <a:rPr lang="en-US" sz="1800" dirty="0" err="1" smtClean="0">
                <a:latin typeface="Arial"/>
                <a:cs typeface="Arial"/>
              </a:rPr>
              <a:t>mysql_error</a:t>
            </a:r>
            <a:r>
              <a:rPr lang="en-US" sz="1800" dirty="0" smtClean="0">
                <a:latin typeface="Arial"/>
                <a:cs typeface="Arial"/>
              </a:rPr>
              <a:t>());</a:t>
            </a:r>
          </a:p>
          <a:p>
            <a:pPr eaLnBrk="1" hangingPunct="1">
              <a:spcBef>
                <a:spcPts val="200"/>
              </a:spcBef>
              <a:buFont typeface="Wingdings" charset="0"/>
              <a:buNone/>
              <a:defRPr/>
            </a:pPr>
            <a:r>
              <a:rPr lang="en-US" sz="1800" dirty="0" smtClean="0">
                <a:latin typeface="Arial"/>
                <a:cs typeface="Arial"/>
              </a:rPr>
              <a:t>}</a:t>
            </a:r>
          </a:p>
          <a:p>
            <a:pPr eaLnBrk="1" hangingPunct="1">
              <a:spcBef>
                <a:spcPts val="200"/>
              </a:spcBef>
              <a:buFont typeface="Wingdings" charset="0"/>
              <a:buNone/>
              <a:defRPr/>
            </a:pPr>
            <a:r>
              <a:rPr lang="en-US" sz="1800" dirty="0" smtClean="0">
                <a:latin typeface="Arial"/>
                <a:cs typeface="Arial"/>
              </a:rPr>
              <a:t>if (!</a:t>
            </a:r>
            <a:r>
              <a:rPr lang="en-US" sz="1800" dirty="0" err="1" smtClean="0">
                <a:latin typeface="Arial"/>
                <a:cs typeface="Arial"/>
              </a:rPr>
              <a:t>mysql_select_db</a:t>
            </a:r>
            <a:r>
              <a:rPr lang="en-US" sz="1800" dirty="0" smtClean="0">
                <a:latin typeface="Arial"/>
                <a:cs typeface="Arial"/>
              </a:rPr>
              <a:t>($</a:t>
            </a:r>
            <a:r>
              <a:rPr lang="en-US" sz="1800" dirty="0" err="1" smtClean="0">
                <a:latin typeface="Arial"/>
                <a:cs typeface="Arial"/>
              </a:rPr>
              <a:t>dbname</a:t>
            </a:r>
            <a:r>
              <a:rPr lang="en-US" sz="1800" dirty="0" smtClean="0">
                <a:latin typeface="Arial"/>
                <a:cs typeface="Arial"/>
              </a:rPr>
              <a:t>))</a:t>
            </a:r>
          </a:p>
          <a:p>
            <a:pPr eaLnBrk="1" hangingPunct="1">
              <a:spcBef>
                <a:spcPts val="200"/>
              </a:spcBef>
              <a:buFont typeface="Wingdings" charset="0"/>
              <a:buNone/>
              <a:defRPr/>
            </a:pPr>
            <a:r>
              <a:rPr lang="en-US" sz="1800" dirty="0" smtClean="0">
                <a:latin typeface="Arial"/>
                <a:cs typeface="Arial"/>
              </a:rPr>
              <a:t>    die("Can't select database");</a:t>
            </a:r>
          </a:p>
          <a:p>
            <a:pPr eaLnBrk="1" hangingPunct="1">
              <a:spcBef>
                <a:spcPts val="200"/>
              </a:spcBef>
              <a:buFont typeface="Wingdings" charset="0"/>
              <a:buNone/>
              <a:defRPr/>
            </a:pPr>
            <a:r>
              <a:rPr lang="en-US" sz="1800" dirty="0" smtClean="0">
                <a:latin typeface="Arial"/>
                <a:cs typeface="Arial"/>
              </a:rPr>
              <a:t>	</a:t>
            </a:r>
          </a:p>
        </p:txBody>
      </p:sp>
      <p:pic>
        <p:nvPicPr>
          <p:cNvPr id="358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590800"/>
            <a:ext cx="26193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5363918"/>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en-US" b="1" dirty="0" err="1" smtClean="0">
                <a:effectLst>
                  <a:outerShdw blurRad="38100" dist="38100" dir="2700000" algn="tl">
                    <a:srgbClr val="DDDDDD"/>
                  </a:outerShdw>
                </a:effectLst>
              </a:rPr>
              <a:t>selecttable.php</a:t>
            </a:r>
            <a:r>
              <a:rPr lang="en-US" b="1" dirty="0" smtClean="0">
                <a:effectLst>
                  <a:outerShdw blurRad="38100" dist="38100" dir="2700000" algn="tl">
                    <a:srgbClr val="DDDDDD"/>
                  </a:outerShdw>
                </a:effectLst>
              </a:rPr>
              <a:t> </a:t>
            </a:r>
            <a:r>
              <a:rPr lang="en-US" b="1" dirty="0" smtClean="0">
                <a:effectLst>
                  <a:outerShdw blurRad="38100" dist="38100" dir="2700000" algn="tl">
                    <a:srgbClr val="DDDDDD"/>
                  </a:outerShdw>
                </a:effectLst>
                <a:cs typeface="+mj-cs"/>
              </a:rPr>
              <a:t>(cont.)</a:t>
            </a:r>
          </a:p>
        </p:txBody>
      </p:sp>
      <p:sp>
        <p:nvSpPr>
          <p:cNvPr id="52227" name="Rectangle 3"/>
          <p:cNvSpPr>
            <a:spLocks noGrp="1" noChangeArrowheads="1"/>
          </p:cNvSpPr>
          <p:nvPr>
            <p:ph type="body" idx="1"/>
          </p:nvPr>
        </p:nvSpPr>
        <p:spPr>
          <a:xfrm>
            <a:off x="457200" y="1219200"/>
            <a:ext cx="8229600" cy="5334000"/>
          </a:xfrm>
        </p:spPr>
        <p:txBody>
          <a:bodyPr>
            <a:noAutofit/>
          </a:bodyPr>
          <a:lstStyle/>
          <a:p>
            <a:pPr eaLnBrk="1" hangingPunct="1">
              <a:lnSpc>
                <a:spcPct val="80000"/>
              </a:lnSpc>
              <a:spcBef>
                <a:spcPts val="400"/>
              </a:spcBef>
              <a:buFont typeface="Wingdings" charset="0"/>
              <a:buNone/>
              <a:defRPr/>
            </a:pPr>
            <a:r>
              <a:rPr lang="en-US" sz="1800" dirty="0" smtClean="0">
                <a:latin typeface="Arial"/>
                <a:cs typeface="Arial"/>
              </a:rPr>
              <a:t>$result = </a:t>
            </a:r>
            <a:r>
              <a:rPr lang="en-US" sz="1800" dirty="0" err="1" smtClean="0">
                <a:latin typeface="Arial"/>
                <a:cs typeface="Arial"/>
              </a:rPr>
              <a:t>mysql_query</a:t>
            </a:r>
            <a:r>
              <a:rPr lang="en-US" sz="1800" dirty="0" smtClean="0">
                <a:latin typeface="Arial"/>
                <a:cs typeface="Arial"/>
              </a:rPr>
              <a:t>("SHOW TABLES");</a:t>
            </a:r>
          </a:p>
          <a:p>
            <a:pPr eaLnBrk="1" hangingPunct="1">
              <a:lnSpc>
                <a:spcPct val="80000"/>
              </a:lnSpc>
              <a:spcBef>
                <a:spcPts val="400"/>
              </a:spcBef>
              <a:buFont typeface="Wingdings" charset="0"/>
              <a:buNone/>
              <a:defRPr/>
            </a:pPr>
            <a:r>
              <a:rPr lang="en-US" sz="1800" dirty="0" smtClean="0">
                <a:latin typeface="Arial"/>
                <a:cs typeface="Arial"/>
              </a:rPr>
              <a:t>if (!$result) {</a:t>
            </a:r>
          </a:p>
          <a:p>
            <a:pPr eaLnBrk="1" hangingPunct="1">
              <a:lnSpc>
                <a:spcPct val="80000"/>
              </a:lnSpc>
              <a:spcBef>
                <a:spcPts val="400"/>
              </a:spcBef>
              <a:buFont typeface="Wingdings" charset="0"/>
              <a:buNone/>
              <a:defRPr/>
            </a:pPr>
            <a:r>
              <a:rPr lang="en-US" sz="1800" dirty="0" smtClean="0">
                <a:latin typeface="Arial"/>
                <a:cs typeface="Arial"/>
              </a:rPr>
              <a:t>    die("Query to show fields from table failed");</a:t>
            </a:r>
          </a:p>
          <a:p>
            <a:pPr eaLnBrk="1" hangingPunct="1">
              <a:lnSpc>
                <a:spcPct val="80000"/>
              </a:lnSpc>
              <a:spcBef>
                <a:spcPts val="400"/>
              </a:spcBef>
              <a:buFont typeface="Wingdings" charset="0"/>
              <a:buNone/>
              <a:defRPr/>
            </a:pPr>
            <a:r>
              <a:rPr lang="en-US" sz="1800" dirty="0" smtClean="0">
                <a:latin typeface="Arial"/>
                <a:cs typeface="Arial"/>
              </a:rPr>
              <a:t>}</a:t>
            </a:r>
          </a:p>
          <a:p>
            <a:pPr eaLnBrk="1" hangingPunct="1">
              <a:lnSpc>
                <a:spcPct val="80000"/>
              </a:lnSpc>
              <a:spcBef>
                <a:spcPts val="400"/>
              </a:spcBef>
              <a:buFont typeface="Wingdings" charset="0"/>
              <a:buNone/>
              <a:defRPr/>
            </a:pPr>
            <a:r>
              <a:rPr lang="en-US" sz="1800" dirty="0" smtClean="0">
                <a:latin typeface="Arial"/>
                <a:cs typeface="Arial"/>
              </a:rPr>
              <a:t>$</a:t>
            </a:r>
            <a:r>
              <a:rPr lang="en-US" sz="1800" dirty="0" err="1" smtClean="0">
                <a:latin typeface="Arial"/>
                <a:cs typeface="Arial"/>
              </a:rPr>
              <a:t>num_row</a:t>
            </a:r>
            <a:r>
              <a:rPr lang="en-US" sz="1800" dirty="0" smtClean="0">
                <a:latin typeface="Arial"/>
                <a:cs typeface="Arial"/>
              </a:rPr>
              <a:t> = </a:t>
            </a:r>
            <a:r>
              <a:rPr lang="en-US" sz="1800" dirty="0" err="1" smtClean="0">
                <a:latin typeface="Arial"/>
                <a:cs typeface="Arial"/>
              </a:rPr>
              <a:t>mysql_num_rows</a:t>
            </a:r>
            <a:r>
              <a:rPr lang="en-US" sz="1800" dirty="0" smtClean="0">
                <a:latin typeface="Arial"/>
                <a:cs typeface="Arial"/>
              </a:rPr>
              <a:t>($result);	</a:t>
            </a:r>
          </a:p>
          <a:p>
            <a:pPr eaLnBrk="1" hangingPunct="1">
              <a:lnSpc>
                <a:spcPct val="80000"/>
              </a:lnSpc>
              <a:spcBef>
                <a:spcPts val="400"/>
              </a:spcBef>
              <a:buFont typeface="Wingdings" charset="0"/>
              <a:buNone/>
              <a:defRPr/>
            </a:pPr>
            <a:r>
              <a:rPr lang="en-US" sz="1800" dirty="0" smtClean="0">
                <a:latin typeface="Arial"/>
                <a:cs typeface="Arial"/>
              </a:rPr>
              <a:t>echo "&lt;h1&gt;Choose one table:&lt;h1&gt;"; </a:t>
            </a:r>
          </a:p>
          <a:p>
            <a:pPr eaLnBrk="1" hangingPunct="1">
              <a:lnSpc>
                <a:spcPct val="80000"/>
              </a:lnSpc>
              <a:spcBef>
                <a:spcPts val="400"/>
              </a:spcBef>
              <a:buFont typeface="Wingdings" charset="0"/>
              <a:buNone/>
              <a:defRPr/>
            </a:pPr>
            <a:r>
              <a:rPr lang="en-US" sz="1800" dirty="0" smtClean="0">
                <a:latin typeface="Arial"/>
                <a:cs typeface="Arial"/>
              </a:rPr>
              <a:t>echo "&lt;form action=\"</a:t>
            </a:r>
            <a:r>
              <a:rPr lang="en-US" sz="1800" dirty="0" err="1" smtClean="0">
                <a:latin typeface="Arial"/>
                <a:cs typeface="Arial"/>
              </a:rPr>
              <a:t>showtable.php</a:t>
            </a:r>
            <a:r>
              <a:rPr lang="en-US" sz="1800" dirty="0" smtClean="0">
                <a:latin typeface="Arial"/>
                <a:cs typeface="Arial"/>
              </a:rPr>
              <a:t>\" method=\"POST\"&gt;";</a:t>
            </a:r>
          </a:p>
          <a:p>
            <a:pPr eaLnBrk="1" hangingPunct="1">
              <a:lnSpc>
                <a:spcPct val="80000"/>
              </a:lnSpc>
              <a:spcBef>
                <a:spcPts val="400"/>
              </a:spcBef>
              <a:buFont typeface="Wingdings" charset="0"/>
              <a:buNone/>
              <a:defRPr/>
            </a:pPr>
            <a:r>
              <a:rPr lang="en-US" sz="1800" dirty="0" smtClean="0">
                <a:latin typeface="Arial"/>
                <a:cs typeface="Arial"/>
              </a:rPr>
              <a:t>echo "&lt;select name=\"table\" size=\"1\" Font size=\"+2\"&gt;";</a:t>
            </a:r>
          </a:p>
          <a:p>
            <a:pPr eaLnBrk="1" hangingPunct="1">
              <a:lnSpc>
                <a:spcPct val="80000"/>
              </a:lnSpc>
              <a:spcBef>
                <a:spcPts val="400"/>
              </a:spcBef>
              <a:buFont typeface="Wingdings" charset="0"/>
              <a:buNone/>
              <a:defRPr/>
            </a:pPr>
            <a:r>
              <a:rPr lang="en-US" sz="1800" dirty="0" smtClean="0">
                <a:latin typeface="Arial"/>
                <a:cs typeface="Arial"/>
              </a:rPr>
              <a:t>for($</a:t>
            </a:r>
            <a:r>
              <a:rPr lang="en-US" sz="1800" dirty="0" err="1" smtClean="0">
                <a:latin typeface="Arial"/>
                <a:cs typeface="Arial"/>
              </a:rPr>
              <a:t>i</a:t>
            </a:r>
            <a:r>
              <a:rPr lang="en-US" sz="1800" dirty="0" smtClean="0">
                <a:latin typeface="Arial"/>
                <a:cs typeface="Arial"/>
              </a:rPr>
              <a:t>=0; $</a:t>
            </a:r>
            <a:r>
              <a:rPr lang="en-US" sz="1800" dirty="0" err="1" smtClean="0">
                <a:latin typeface="Arial"/>
                <a:cs typeface="Arial"/>
              </a:rPr>
              <a:t>i</a:t>
            </a:r>
            <a:r>
              <a:rPr lang="en-US" sz="1800" dirty="0" smtClean="0">
                <a:latin typeface="Arial"/>
                <a:cs typeface="Arial"/>
              </a:rPr>
              <a:t>&lt;$</a:t>
            </a:r>
            <a:r>
              <a:rPr lang="en-US" sz="1800" dirty="0" err="1" smtClean="0">
                <a:latin typeface="Arial"/>
                <a:cs typeface="Arial"/>
              </a:rPr>
              <a:t>num_row</a:t>
            </a:r>
            <a:r>
              <a:rPr lang="en-US" sz="1800" dirty="0" smtClean="0">
                <a:latin typeface="Arial"/>
                <a:cs typeface="Arial"/>
              </a:rPr>
              <a:t>; $</a:t>
            </a:r>
            <a:r>
              <a:rPr lang="en-US" sz="1800" dirty="0" err="1" smtClean="0">
                <a:latin typeface="Arial"/>
                <a:cs typeface="Arial"/>
              </a:rPr>
              <a:t>i</a:t>
            </a:r>
            <a:r>
              <a:rPr lang="en-US" sz="1800" dirty="0" smtClean="0">
                <a:latin typeface="Arial"/>
                <a:cs typeface="Arial"/>
              </a:rPr>
              <a:t>++) {</a:t>
            </a:r>
          </a:p>
          <a:p>
            <a:pPr eaLnBrk="1" hangingPunct="1">
              <a:lnSpc>
                <a:spcPct val="80000"/>
              </a:lnSpc>
              <a:spcBef>
                <a:spcPts val="400"/>
              </a:spcBef>
              <a:buFont typeface="Wingdings" charset="0"/>
              <a:buNone/>
              <a:defRPr/>
            </a:pPr>
            <a:r>
              <a:rPr lang="en-US" sz="1800" dirty="0" smtClean="0">
                <a:latin typeface="Arial"/>
                <a:cs typeface="Arial"/>
              </a:rPr>
              <a:t>	$</a:t>
            </a:r>
            <a:r>
              <a:rPr lang="en-US" sz="1800" dirty="0" err="1" smtClean="0">
                <a:latin typeface="Arial"/>
                <a:cs typeface="Arial"/>
              </a:rPr>
              <a:t>tablename</a:t>
            </a:r>
            <a:r>
              <a:rPr lang="en-US" sz="1800" dirty="0" smtClean="0">
                <a:latin typeface="Arial"/>
                <a:cs typeface="Arial"/>
              </a:rPr>
              <a:t>=</a:t>
            </a:r>
            <a:r>
              <a:rPr lang="en-US" sz="1800" dirty="0" err="1" smtClean="0">
                <a:latin typeface="Arial"/>
                <a:cs typeface="Arial"/>
              </a:rPr>
              <a:t>mysql_fetch_row</a:t>
            </a:r>
            <a:r>
              <a:rPr lang="en-US" sz="1800" dirty="0" smtClean="0">
                <a:latin typeface="Arial"/>
                <a:cs typeface="Arial"/>
              </a:rPr>
              <a:t>($result);</a:t>
            </a:r>
          </a:p>
          <a:p>
            <a:pPr eaLnBrk="1" hangingPunct="1">
              <a:lnSpc>
                <a:spcPct val="80000"/>
              </a:lnSpc>
              <a:spcBef>
                <a:spcPts val="400"/>
              </a:spcBef>
              <a:buFont typeface="Wingdings" charset="0"/>
              <a:buNone/>
              <a:defRPr/>
            </a:pPr>
            <a:r>
              <a:rPr lang="en-US" sz="1800" dirty="0" smtClean="0">
                <a:latin typeface="Arial"/>
                <a:cs typeface="Arial"/>
              </a:rPr>
              <a:t>	echo "&lt;option value=\"{$</a:t>
            </a:r>
            <a:r>
              <a:rPr lang="en-US" sz="1800" dirty="0" err="1" smtClean="0">
                <a:latin typeface="Arial"/>
                <a:cs typeface="Arial"/>
              </a:rPr>
              <a:t>tablename</a:t>
            </a:r>
            <a:r>
              <a:rPr lang="en-US" sz="1800" dirty="0" smtClean="0">
                <a:latin typeface="Arial"/>
                <a:cs typeface="Arial"/>
              </a:rPr>
              <a:t>[0]}\" &gt;{$</a:t>
            </a:r>
            <a:r>
              <a:rPr lang="en-US" sz="1800" dirty="0" err="1" smtClean="0">
                <a:latin typeface="Arial"/>
                <a:cs typeface="Arial"/>
              </a:rPr>
              <a:t>tablename</a:t>
            </a:r>
            <a:r>
              <a:rPr lang="en-US" sz="1800" dirty="0" smtClean="0">
                <a:latin typeface="Arial"/>
                <a:cs typeface="Arial"/>
              </a:rPr>
              <a:t>[0]}&lt;/option&gt;";</a:t>
            </a:r>
          </a:p>
          <a:p>
            <a:pPr eaLnBrk="1" hangingPunct="1">
              <a:lnSpc>
                <a:spcPct val="80000"/>
              </a:lnSpc>
              <a:spcBef>
                <a:spcPts val="400"/>
              </a:spcBef>
              <a:buFont typeface="Wingdings" charset="0"/>
              <a:buNone/>
              <a:defRPr/>
            </a:pPr>
            <a:r>
              <a:rPr lang="en-US" sz="1800" dirty="0" smtClean="0">
                <a:latin typeface="Arial"/>
                <a:cs typeface="Arial"/>
              </a:rPr>
              <a:t>}</a:t>
            </a:r>
          </a:p>
          <a:p>
            <a:pPr eaLnBrk="1" hangingPunct="1">
              <a:lnSpc>
                <a:spcPct val="80000"/>
              </a:lnSpc>
              <a:spcBef>
                <a:spcPts val="400"/>
              </a:spcBef>
              <a:buFont typeface="Wingdings" charset="0"/>
              <a:buNone/>
              <a:defRPr/>
            </a:pPr>
            <a:r>
              <a:rPr lang="en-US" sz="1800" dirty="0" smtClean="0">
                <a:latin typeface="Arial"/>
                <a:cs typeface="Arial"/>
              </a:rPr>
              <a:t>echo "&lt;/select&gt;";</a:t>
            </a:r>
          </a:p>
          <a:p>
            <a:pPr eaLnBrk="1" hangingPunct="1">
              <a:lnSpc>
                <a:spcPct val="80000"/>
              </a:lnSpc>
              <a:spcBef>
                <a:spcPts val="400"/>
              </a:spcBef>
              <a:buFont typeface="Wingdings" charset="0"/>
              <a:buNone/>
              <a:defRPr/>
            </a:pPr>
            <a:r>
              <a:rPr lang="en-US" sz="1800" dirty="0" smtClean="0">
                <a:latin typeface="Arial"/>
                <a:cs typeface="Arial"/>
              </a:rPr>
              <a:t>echo "&lt;div&gt;&lt;input type=\"submit\" value=\"submit\"&gt;&lt;/div&gt;";</a:t>
            </a:r>
          </a:p>
          <a:p>
            <a:pPr eaLnBrk="1" hangingPunct="1">
              <a:lnSpc>
                <a:spcPct val="80000"/>
              </a:lnSpc>
              <a:spcBef>
                <a:spcPts val="400"/>
              </a:spcBef>
              <a:buFont typeface="Wingdings" charset="0"/>
              <a:buNone/>
              <a:defRPr/>
            </a:pPr>
            <a:r>
              <a:rPr lang="en-US" sz="1800" dirty="0" smtClean="0">
                <a:latin typeface="Arial"/>
                <a:cs typeface="Arial"/>
              </a:rPr>
              <a:t>echo "&lt;/form&gt;";</a:t>
            </a:r>
          </a:p>
          <a:p>
            <a:pPr eaLnBrk="1" hangingPunct="1">
              <a:lnSpc>
                <a:spcPct val="80000"/>
              </a:lnSpc>
              <a:spcBef>
                <a:spcPts val="400"/>
              </a:spcBef>
              <a:buFont typeface="Wingdings" charset="0"/>
              <a:buNone/>
              <a:defRPr/>
            </a:pPr>
            <a:r>
              <a:rPr lang="en-US" sz="1800" dirty="0" smtClean="0">
                <a:latin typeface="Arial"/>
                <a:cs typeface="Arial"/>
              </a:rPr>
              <a:t>	</a:t>
            </a:r>
          </a:p>
          <a:p>
            <a:pPr eaLnBrk="1" hangingPunct="1">
              <a:lnSpc>
                <a:spcPct val="80000"/>
              </a:lnSpc>
              <a:spcBef>
                <a:spcPts val="400"/>
              </a:spcBef>
              <a:buFont typeface="Wingdings" charset="0"/>
              <a:buNone/>
              <a:defRPr/>
            </a:pPr>
            <a:r>
              <a:rPr lang="en-US" sz="1800" dirty="0" err="1" smtClean="0">
                <a:latin typeface="Arial"/>
                <a:cs typeface="Arial"/>
              </a:rPr>
              <a:t>mysql_free_result</a:t>
            </a:r>
            <a:r>
              <a:rPr lang="en-US" sz="1800" dirty="0" smtClean="0">
                <a:latin typeface="Arial"/>
                <a:cs typeface="Arial"/>
              </a:rPr>
              <a:t>($result);</a:t>
            </a:r>
          </a:p>
          <a:p>
            <a:pPr eaLnBrk="1" hangingPunct="1">
              <a:lnSpc>
                <a:spcPct val="80000"/>
              </a:lnSpc>
              <a:spcBef>
                <a:spcPts val="400"/>
              </a:spcBef>
              <a:buFont typeface="Wingdings" charset="0"/>
              <a:buNone/>
              <a:defRPr/>
            </a:pPr>
            <a:r>
              <a:rPr lang="en-US" sz="1800" dirty="0" err="1" smtClean="0">
                <a:latin typeface="Arial"/>
                <a:cs typeface="Arial"/>
              </a:rPr>
              <a:t>mysql_close</a:t>
            </a:r>
            <a:r>
              <a:rPr lang="en-US" sz="1800" dirty="0" smtClean="0">
                <a:latin typeface="Arial"/>
                <a:cs typeface="Arial"/>
              </a:rPr>
              <a:t>($conn);</a:t>
            </a:r>
          </a:p>
          <a:p>
            <a:pPr eaLnBrk="1" hangingPunct="1">
              <a:lnSpc>
                <a:spcPct val="80000"/>
              </a:lnSpc>
              <a:spcBef>
                <a:spcPts val="400"/>
              </a:spcBef>
              <a:buFont typeface="Wingdings" charset="0"/>
              <a:buNone/>
              <a:defRPr/>
            </a:pPr>
            <a:r>
              <a:rPr lang="en-US" sz="1800" dirty="0" smtClean="0">
                <a:latin typeface="Arial"/>
                <a:cs typeface="Arial"/>
              </a:rPr>
              <a:t>?&gt;</a:t>
            </a:r>
          </a:p>
          <a:p>
            <a:pPr eaLnBrk="1" hangingPunct="1">
              <a:lnSpc>
                <a:spcPct val="80000"/>
              </a:lnSpc>
              <a:spcBef>
                <a:spcPts val="400"/>
              </a:spcBef>
              <a:buFont typeface="Wingdings" charset="0"/>
              <a:buNone/>
              <a:defRPr/>
            </a:pPr>
            <a:r>
              <a:rPr lang="en-US" sz="1800" dirty="0" smtClean="0">
                <a:latin typeface="Arial"/>
                <a:cs typeface="Arial"/>
              </a:rPr>
              <a:t>&lt;/body&gt;&lt;/html&gt;</a:t>
            </a:r>
          </a:p>
        </p:txBody>
      </p:sp>
      <p:pic>
        <p:nvPicPr>
          <p:cNvPr id="368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295400"/>
            <a:ext cx="26193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899473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DDDDDD"/>
                  </a:outerShdw>
                </a:effectLst>
                <a:cs typeface="+mj-cs"/>
              </a:rPr>
              <a:t>showtable.php</a:t>
            </a:r>
          </a:p>
        </p:txBody>
      </p:sp>
      <p:sp>
        <p:nvSpPr>
          <p:cNvPr id="53251" name="Rectangle 3"/>
          <p:cNvSpPr>
            <a:spLocks noGrp="1" noChangeArrowheads="1"/>
          </p:cNvSpPr>
          <p:nvPr>
            <p:ph type="body" idx="1"/>
          </p:nvPr>
        </p:nvSpPr>
        <p:spPr>
          <a:xfrm>
            <a:off x="457200" y="1143000"/>
            <a:ext cx="8077200" cy="4987925"/>
          </a:xfrm>
        </p:spPr>
        <p:txBody>
          <a:bodyPr>
            <a:noAutofit/>
          </a:bodyPr>
          <a:lstStyle/>
          <a:p>
            <a:pPr eaLnBrk="1" hangingPunct="1">
              <a:lnSpc>
                <a:spcPct val="80000"/>
              </a:lnSpc>
              <a:spcBef>
                <a:spcPts val="600"/>
              </a:spcBef>
              <a:buFont typeface="Wingdings" charset="0"/>
              <a:buNone/>
              <a:defRPr/>
            </a:pPr>
            <a:r>
              <a:rPr lang="en-US" sz="1800" dirty="0" smtClean="0">
                <a:latin typeface="Arial"/>
                <a:cs typeface="Arial"/>
              </a:rPr>
              <a:t>&lt;html&gt;&lt;head&gt;</a:t>
            </a:r>
          </a:p>
          <a:p>
            <a:pPr eaLnBrk="1" hangingPunct="1">
              <a:lnSpc>
                <a:spcPct val="80000"/>
              </a:lnSpc>
              <a:spcBef>
                <a:spcPts val="600"/>
              </a:spcBef>
              <a:buFont typeface="Wingdings" charset="0"/>
              <a:buNone/>
              <a:defRPr/>
            </a:pPr>
            <a:r>
              <a:rPr lang="en-US" sz="1800" dirty="0" smtClean="0">
                <a:latin typeface="Arial"/>
                <a:cs typeface="Arial"/>
              </a:rPr>
              <a:t>&lt;title&gt;MySQL Table Viewer&lt;/title&gt;</a:t>
            </a:r>
          </a:p>
          <a:p>
            <a:pPr eaLnBrk="1" hangingPunct="1">
              <a:lnSpc>
                <a:spcPct val="80000"/>
              </a:lnSpc>
              <a:spcBef>
                <a:spcPts val="600"/>
              </a:spcBef>
              <a:buFont typeface="Wingdings" charset="0"/>
              <a:buNone/>
              <a:defRPr/>
            </a:pPr>
            <a:r>
              <a:rPr lang="en-US" sz="1800" dirty="0" smtClean="0">
                <a:latin typeface="Arial"/>
                <a:cs typeface="Arial"/>
              </a:rPr>
              <a:t>&lt;/head&gt;</a:t>
            </a:r>
          </a:p>
          <a:p>
            <a:pPr eaLnBrk="1" hangingPunct="1">
              <a:lnSpc>
                <a:spcPct val="80000"/>
              </a:lnSpc>
              <a:spcBef>
                <a:spcPts val="600"/>
              </a:spcBef>
              <a:buFont typeface="Wingdings" charset="0"/>
              <a:buNone/>
              <a:defRPr/>
            </a:pPr>
            <a:r>
              <a:rPr lang="en-US" sz="1800" dirty="0" smtClean="0">
                <a:latin typeface="Arial"/>
                <a:cs typeface="Arial"/>
              </a:rPr>
              <a:t>&lt;body&gt;</a:t>
            </a:r>
          </a:p>
          <a:p>
            <a:pPr eaLnBrk="1" hangingPunct="1">
              <a:lnSpc>
                <a:spcPct val="80000"/>
              </a:lnSpc>
              <a:spcBef>
                <a:spcPts val="600"/>
              </a:spcBef>
              <a:buFont typeface="Wingdings" charset="0"/>
              <a:buNone/>
              <a:defRPr/>
            </a:pPr>
            <a:r>
              <a:rPr lang="en-US" sz="1800" dirty="0" smtClean="0">
                <a:latin typeface="Arial"/>
                <a:cs typeface="Arial"/>
              </a:rPr>
              <a:t>&lt;?</a:t>
            </a:r>
            <a:r>
              <a:rPr lang="en-US" sz="1800" dirty="0" err="1" smtClean="0">
                <a:latin typeface="Arial"/>
                <a:cs typeface="Arial"/>
              </a:rPr>
              <a:t>php</a:t>
            </a:r>
            <a:endParaRPr lang="en-US" sz="1800" dirty="0" smtClean="0">
              <a:latin typeface="Arial"/>
              <a:cs typeface="Arial"/>
            </a:endParaRPr>
          </a:p>
          <a:p>
            <a:pPr eaLnBrk="1" hangingPunct="1">
              <a:lnSpc>
                <a:spcPct val="80000"/>
              </a:lnSpc>
              <a:spcBef>
                <a:spcPts val="600"/>
              </a:spcBef>
              <a:buFont typeface="Wingdings" charset="0"/>
              <a:buNone/>
              <a:defRPr/>
            </a:pPr>
            <a:r>
              <a:rPr lang="en-US" sz="1800" dirty="0" smtClean="0">
                <a:latin typeface="Arial"/>
                <a:cs typeface="Arial"/>
              </a:rPr>
              <a:t>$</a:t>
            </a:r>
            <a:r>
              <a:rPr lang="en-US" sz="1800" dirty="0" err="1" smtClean="0">
                <a:latin typeface="Arial"/>
                <a:cs typeface="Arial"/>
              </a:rPr>
              <a:t>dbhost</a:t>
            </a:r>
            <a:r>
              <a:rPr lang="en-US" sz="1800" dirty="0" smtClean="0">
                <a:latin typeface="Arial"/>
                <a:cs typeface="Arial"/>
              </a:rPr>
              <a:t> = 'hercules.cs.kent.edu:3306';</a:t>
            </a:r>
          </a:p>
          <a:p>
            <a:pPr eaLnBrk="1" hangingPunct="1">
              <a:lnSpc>
                <a:spcPct val="80000"/>
              </a:lnSpc>
              <a:spcBef>
                <a:spcPts val="600"/>
              </a:spcBef>
              <a:buFont typeface="Wingdings" charset="0"/>
              <a:buNone/>
              <a:defRPr/>
            </a:pPr>
            <a:r>
              <a:rPr lang="en-US" sz="1800" dirty="0" smtClean="0">
                <a:latin typeface="Arial"/>
                <a:cs typeface="Arial"/>
              </a:rPr>
              <a:t>$</a:t>
            </a:r>
            <a:r>
              <a:rPr lang="en-US" sz="1800" dirty="0" err="1" smtClean="0">
                <a:latin typeface="Arial"/>
                <a:cs typeface="Arial"/>
              </a:rPr>
              <a:t>dbuser</a:t>
            </a:r>
            <a:r>
              <a:rPr lang="en-US" sz="1800" dirty="0" smtClean="0">
                <a:latin typeface="Arial"/>
                <a:cs typeface="Arial"/>
              </a:rPr>
              <a:t> = '</a:t>
            </a:r>
            <a:r>
              <a:rPr lang="en-US" sz="1800" dirty="0" err="1" smtClean="0">
                <a:latin typeface="Arial"/>
                <a:cs typeface="Arial"/>
              </a:rPr>
              <a:t>nruan</a:t>
            </a:r>
            <a:r>
              <a:rPr lang="en-US" sz="1800" dirty="0" smtClean="0">
                <a:latin typeface="Arial"/>
                <a:cs typeface="Arial"/>
              </a:rPr>
              <a:t>';</a:t>
            </a:r>
          </a:p>
          <a:p>
            <a:pPr eaLnBrk="1" hangingPunct="1">
              <a:lnSpc>
                <a:spcPct val="80000"/>
              </a:lnSpc>
              <a:spcBef>
                <a:spcPts val="600"/>
              </a:spcBef>
              <a:buFont typeface="Wingdings" charset="0"/>
              <a:buNone/>
              <a:defRPr/>
            </a:pPr>
            <a:r>
              <a:rPr lang="en-US" sz="1800" dirty="0" smtClean="0">
                <a:latin typeface="Arial"/>
                <a:cs typeface="Arial"/>
              </a:rPr>
              <a:t>$</a:t>
            </a:r>
            <a:r>
              <a:rPr lang="en-US" sz="1800" dirty="0" err="1" smtClean="0">
                <a:latin typeface="Arial"/>
                <a:cs typeface="Arial"/>
              </a:rPr>
              <a:t>dbpass</a:t>
            </a:r>
            <a:r>
              <a:rPr lang="en-US" sz="1800" dirty="0" smtClean="0">
                <a:latin typeface="Arial"/>
                <a:cs typeface="Arial"/>
              </a:rPr>
              <a:t> = </a:t>
            </a:r>
            <a:r>
              <a:rPr lang="ja-JP" altLang="en-US" sz="1800" dirty="0" smtClean="0">
                <a:latin typeface="Arial"/>
                <a:cs typeface="Arial"/>
              </a:rPr>
              <a:t>‘</a:t>
            </a:r>
            <a:r>
              <a:rPr lang="en-US" sz="1800" dirty="0" smtClean="0">
                <a:latin typeface="Arial"/>
                <a:cs typeface="Arial"/>
              </a:rPr>
              <a:t>**********</a:t>
            </a:r>
            <a:r>
              <a:rPr lang="ja-JP" altLang="en-US" sz="1800" dirty="0" smtClean="0">
                <a:latin typeface="Arial"/>
                <a:cs typeface="Arial"/>
              </a:rPr>
              <a:t>’</a:t>
            </a:r>
            <a:r>
              <a:rPr lang="en-US" sz="1800" dirty="0" smtClean="0">
                <a:latin typeface="Arial"/>
                <a:cs typeface="Arial"/>
              </a:rPr>
              <a:t>;</a:t>
            </a:r>
          </a:p>
          <a:p>
            <a:pPr eaLnBrk="1" hangingPunct="1">
              <a:lnSpc>
                <a:spcPct val="80000"/>
              </a:lnSpc>
              <a:spcBef>
                <a:spcPts val="600"/>
              </a:spcBef>
              <a:buFont typeface="Wingdings" charset="0"/>
              <a:buNone/>
              <a:defRPr/>
            </a:pPr>
            <a:r>
              <a:rPr lang="en-US" sz="1800" dirty="0" smtClean="0">
                <a:latin typeface="Arial"/>
                <a:cs typeface="Arial"/>
              </a:rPr>
              <a:t>$</a:t>
            </a:r>
            <a:r>
              <a:rPr lang="en-US" sz="1800" dirty="0" err="1" smtClean="0">
                <a:latin typeface="Arial"/>
                <a:cs typeface="Arial"/>
              </a:rPr>
              <a:t>dbname</a:t>
            </a:r>
            <a:r>
              <a:rPr lang="en-US" sz="1800" dirty="0" smtClean="0">
                <a:latin typeface="Arial"/>
                <a:cs typeface="Arial"/>
              </a:rPr>
              <a:t> = '</a:t>
            </a:r>
            <a:r>
              <a:rPr lang="en-US" sz="1800" dirty="0" err="1" smtClean="0">
                <a:latin typeface="Arial"/>
                <a:cs typeface="Arial"/>
              </a:rPr>
              <a:t>nruan</a:t>
            </a:r>
            <a:r>
              <a:rPr lang="en-US" sz="1800" dirty="0" smtClean="0">
                <a:latin typeface="Arial"/>
                <a:cs typeface="Arial"/>
              </a:rPr>
              <a:t>';</a:t>
            </a:r>
          </a:p>
          <a:p>
            <a:pPr eaLnBrk="1" hangingPunct="1">
              <a:lnSpc>
                <a:spcPct val="80000"/>
              </a:lnSpc>
              <a:spcBef>
                <a:spcPts val="600"/>
              </a:spcBef>
              <a:buFont typeface="Wingdings" charset="0"/>
              <a:buNone/>
              <a:defRPr/>
            </a:pPr>
            <a:r>
              <a:rPr lang="en-US" sz="1800" dirty="0" smtClean="0">
                <a:latin typeface="Arial"/>
                <a:cs typeface="Arial"/>
              </a:rPr>
              <a:t>$table = $_POST[</a:t>
            </a:r>
            <a:r>
              <a:rPr lang="ja-JP" altLang="en-US" sz="1800" dirty="0" smtClean="0">
                <a:latin typeface="Arial"/>
                <a:cs typeface="Arial"/>
              </a:rPr>
              <a:t>“</a:t>
            </a:r>
            <a:r>
              <a:rPr lang="en-US" sz="1800" dirty="0" smtClean="0">
                <a:latin typeface="Arial"/>
                <a:cs typeface="Arial"/>
              </a:rPr>
              <a:t>table</a:t>
            </a:r>
            <a:r>
              <a:rPr lang="ja-JP" altLang="en-US" sz="1800" dirty="0" smtClean="0">
                <a:latin typeface="Arial"/>
                <a:cs typeface="Arial"/>
              </a:rPr>
              <a:t>”</a:t>
            </a:r>
            <a:r>
              <a:rPr lang="en-US" sz="1800" dirty="0" smtClean="0">
                <a:latin typeface="Arial"/>
                <a:cs typeface="Arial"/>
              </a:rPr>
              <a:t>];</a:t>
            </a:r>
          </a:p>
          <a:p>
            <a:pPr eaLnBrk="1" hangingPunct="1">
              <a:lnSpc>
                <a:spcPct val="80000"/>
              </a:lnSpc>
              <a:spcBef>
                <a:spcPts val="600"/>
              </a:spcBef>
              <a:buFont typeface="Wingdings" charset="0"/>
              <a:buNone/>
              <a:defRPr/>
            </a:pPr>
            <a:r>
              <a:rPr lang="en-US" sz="1800" dirty="0" smtClean="0">
                <a:latin typeface="Arial"/>
                <a:cs typeface="Arial"/>
              </a:rPr>
              <a:t>$conn = </a:t>
            </a:r>
            <a:r>
              <a:rPr lang="en-US" sz="1800" dirty="0" err="1" smtClean="0">
                <a:latin typeface="Arial"/>
                <a:cs typeface="Arial"/>
              </a:rPr>
              <a:t>mysql_connect</a:t>
            </a:r>
            <a:r>
              <a:rPr lang="en-US" sz="1800" dirty="0" smtClean="0">
                <a:latin typeface="Arial"/>
                <a:cs typeface="Arial"/>
              </a:rPr>
              <a:t>($</a:t>
            </a:r>
            <a:r>
              <a:rPr lang="en-US" sz="1800" dirty="0" err="1" smtClean="0">
                <a:latin typeface="Arial"/>
                <a:cs typeface="Arial"/>
              </a:rPr>
              <a:t>dbhost</a:t>
            </a:r>
            <a:r>
              <a:rPr lang="en-US" sz="1800" dirty="0" smtClean="0">
                <a:latin typeface="Arial"/>
                <a:cs typeface="Arial"/>
              </a:rPr>
              <a:t>, $</a:t>
            </a:r>
            <a:r>
              <a:rPr lang="en-US" sz="1800" dirty="0" err="1" smtClean="0">
                <a:latin typeface="Arial"/>
                <a:cs typeface="Arial"/>
              </a:rPr>
              <a:t>dbuser</a:t>
            </a:r>
            <a:r>
              <a:rPr lang="en-US" sz="1800" dirty="0" smtClean="0">
                <a:latin typeface="Arial"/>
                <a:cs typeface="Arial"/>
              </a:rPr>
              <a:t>, $</a:t>
            </a:r>
            <a:r>
              <a:rPr lang="en-US" sz="1800" dirty="0" err="1" smtClean="0">
                <a:latin typeface="Arial"/>
                <a:cs typeface="Arial"/>
              </a:rPr>
              <a:t>dbpass</a:t>
            </a:r>
            <a:r>
              <a:rPr lang="en-US" sz="1800" dirty="0" smtClean="0">
                <a:latin typeface="Arial"/>
                <a:cs typeface="Arial"/>
              </a:rPr>
              <a:t>);</a:t>
            </a:r>
          </a:p>
          <a:p>
            <a:pPr eaLnBrk="1" hangingPunct="1">
              <a:lnSpc>
                <a:spcPct val="80000"/>
              </a:lnSpc>
              <a:spcBef>
                <a:spcPts val="600"/>
              </a:spcBef>
              <a:buFont typeface="Wingdings" charset="0"/>
              <a:buNone/>
              <a:defRPr/>
            </a:pPr>
            <a:r>
              <a:rPr lang="en-US" sz="1800" dirty="0" smtClean="0">
                <a:latin typeface="Arial"/>
                <a:cs typeface="Arial"/>
              </a:rPr>
              <a:t>if (!$conn)     </a:t>
            </a:r>
          </a:p>
          <a:p>
            <a:pPr eaLnBrk="1" hangingPunct="1">
              <a:lnSpc>
                <a:spcPct val="80000"/>
              </a:lnSpc>
              <a:spcBef>
                <a:spcPts val="600"/>
              </a:spcBef>
              <a:buFont typeface="Wingdings" charset="0"/>
              <a:buNone/>
              <a:defRPr/>
            </a:pPr>
            <a:r>
              <a:rPr lang="en-US" sz="1800" dirty="0" smtClean="0">
                <a:latin typeface="Arial"/>
                <a:cs typeface="Arial"/>
              </a:rPr>
              <a:t>	die('Could not connect: ' . </a:t>
            </a:r>
            <a:r>
              <a:rPr lang="en-US" sz="1800" dirty="0" err="1" smtClean="0">
                <a:latin typeface="Arial"/>
                <a:cs typeface="Arial"/>
              </a:rPr>
              <a:t>mysql_error</a:t>
            </a:r>
            <a:r>
              <a:rPr lang="en-US" sz="1800" dirty="0" smtClean="0">
                <a:latin typeface="Arial"/>
                <a:cs typeface="Arial"/>
              </a:rPr>
              <a:t>());</a:t>
            </a:r>
          </a:p>
          <a:p>
            <a:pPr eaLnBrk="1" hangingPunct="1">
              <a:lnSpc>
                <a:spcPct val="80000"/>
              </a:lnSpc>
              <a:spcBef>
                <a:spcPts val="600"/>
              </a:spcBef>
              <a:buFont typeface="Wingdings" charset="0"/>
              <a:buNone/>
              <a:defRPr/>
            </a:pPr>
            <a:r>
              <a:rPr lang="en-US" sz="1800" dirty="0" smtClean="0">
                <a:latin typeface="Arial"/>
                <a:cs typeface="Arial"/>
              </a:rPr>
              <a:t>if (!</a:t>
            </a:r>
            <a:r>
              <a:rPr lang="en-US" sz="1800" dirty="0" err="1" smtClean="0">
                <a:latin typeface="Arial"/>
                <a:cs typeface="Arial"/>
              </a:rPr>
              <a:t>mysql_select_db</a:t>
            </a:r>
            <a:r>
              <a:rPr lang="en-US" sz="1800" dirty="0" smtClean="0">
                <a:latin typeface="Arial"/>
                <a:cs typeface="Arial"/>
              </a:rPr>
              <a:t>($</a:t>
            </a:r>
            <a:r>
              <a:rPr lang="en-US" sz="1800" dirty="0" err="1" smtClean="0">
                <a:latin typeface="Arial"/>
                <a:cs typeface="Arial"/>
              </a:rPr>
              <a:t>dbname</a:t>
            </a:r>
            <a:r>
              <a:rPr lang="en-US" sz="1800" dirty="0" smtClean="0">
                <a:latin typeface="Arial"/>
                <a:cs typeface="Arial"/>
              </a:rPr>
              <a:t>))    </a:t>
            </a:r>
          </a:p>
          <a:p>
            <a:pPr eaLnBrk="1" hangingPunct="1">
              <a:lnSpc>
                <a:spcPct val="80000"/>
              </a:lnSpc>
              <a:spcBef>
                <a:spcPts val="600"/>
              </a:spcBef>
              <a:buFont typeface="Wingdings" charset="0"/>
              <a:buNone/>
              <a:defRPr/>
            </a:pPr>
            <a:r>
              <a:rPr lang="en-US" sz="1800" dirty="0" smtClean="0">
                <a:latin typeface="Arial"/>
                <a:cs typeface="Arial"/>
              </a:rPr>
              <a:t>	die("Can't select database");	</a:t>
            </a:r>
          </a:p>
          <a:p>
            <a:pPr eaLnBrk="1" hangingPunct="1">
              <a:lnSpc>
                <a:spcPct val="80000"/>
              </a:lnSpc>
              <a:spcBef>
                <a:spcPts val="600"/>
              </a:spcBef>
              <a:buFont typeface="Wingdings" charset="0"/>
              <a:buNone/>
              <a:defRPr/>
            </a:pPr>
            <a:r>
              <a:rPr lang="en-US" sz="1800" dirty="0" smtClean="0">
                <a:latin typeface="Arial"/>
                <a:cs typeface="Arial"/>
              </a:rPr>
              <a:t>$result = </a:t>
            </a:r>
            <a:r>
              <a:rPr lang="en-US" sz="1800" dirty="0" err="1" smtClean="0">
                <a:latin typeface="Arial"/>
                <a:cs typeface="Arial"/>
              </a:rPr>
              <a:t>mysql_query</a:t>
            </a:r>
            <a:r>
              <a:rPr lang="en-US" sz="1800" dirty="0" smtClean="0">
                <a:latin typeface="Arial"/>
                <a:cs typeface="Arial"/>
              </a:rPr>
              <a:t>("SELECT * FROM {$table}");</a:t>
            </a:r>
          </a:p>
          <a:p>
            <a:pPr eaLnBrk="1" hangingPunct="1">
              <a:lnSpc>
                <a:spcPct val="80000"/>
              </a:lnSpc>
              <a:spcBef>
                <a:spcPts val="600"/>
              </a:spcBef>
              <a:buFont typeface="Wingdings" charset="0"/>
              <a:buNone/>
              <a:defRPr/>
            </a:pPr>
            <a:r>
              <a:rPr lang="en-US" sz="1800" dirty="0" smtClean="0">
                <a:latin typeface="Arial"/>
                <a:cs typeface="Arial"/>
              </a:rPr>
              <a:t>if (!$result)  die("Query to show fields from table failed!" . </a:t>
            </a:r>
            <a:r>
              <a:rPr lang="en-US" sz="1800" dirty="0" err="1" smtClean="0">
                <a:latin typeface="Arial"/>
                <a:cs typeface="Arial"/>
              </a:rPr>
              <a:t>mysql_error</a:t>
            </a:r>
            <a:r>
              <a:rPr lang="en-US" sz="1800" dirty="0" smtClean="0">
                <a:latin typeface="Arial"/>
                <a:cs typeface="Arial"/>
              </a:rPr>
              <a:t>());</a:t>
            </a:r>
          </a:p>
        </p:txBody>
      </p:sp>
      <p:pic>
        <p:nvPicPr>
          <p:cNvPr id="378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85800"/>
            <a:ext cx="30638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879680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DDDDDD"/>
                  </a:outerShdw>
                </a:effectLst>
                <a:cs typeface="+mj-cs"/>
              </a:rPr>
              <a:t>showtable.php (cont.)</a:t>
            </a:r>
          </a:p>
        </p:txBody>
      </p:sp>
      <p:sp>
        <p:nvSpPr>
          <p:cNvPr id="54275" name="Rectangle 3"/>
          <p:cNvSpPr>
            <a:spLocks noGrp="1" noChangeArrowheads="1"/>
          </p:cNvSpPr>
          <p:nvPr>
            <p:ph type="body" idx="1"/>
          </p:nvPr>
        </p:nvSpPr>
        <p:spPr>
          <a:xfrm>
            <a:off x="457200" y="1143000"/>
            <a:ext cx="8229600" cy="5140325"/>
          </a:xfrm>
        </p:spPr>
        <p:txBody>
          <a:bodyPr>
            <a:noAutofit/>
          </a:bodyPr>
          <a:lstStyle/>
          <a:p>
            <a:pPr eaLnBrk="1" hangingPunct="1">
              <a:lnSpc>
                <a:spcPct val="80000"/>
              </a:lnSpc>
              <a:spcBef>
                <a:spcPts val="600"/>
              </a:spcBef>
              <a:buFont typeface="Wingdings" charset="0"/>
              <a:buNone/>
              <a:defRPr/>
            </a:pPr>
            <a:r>
              <a:rPr lang="en-US" sz="1600" dirty="0" smtClean="0">
                <a:latin typeface="Arial"/>
                <a:cs typeface="Arial"/>
              </a:rPr>
              <a:t>$</a:t>
            </a:r>
            <a:r>
              <a:rPr lang="en-US" sz="1600" dirty="0" err="1" smtClean="0">
                <a:latin typeface="Arial"/>
                <a:cs typeface="Arial"/>
              </a:rPr>
              <a:t>fields_num</a:t>
            </a:r>
            <a:r>
              <a:rPr lang="en-US" sz="1600" dirty="0" smtClean="0">
                <a:latin typeface="Arial"/>
                <a:cs typeface="Arial"/>
              </a:rPr>
              <a:t> = </a:t>
            </a:r>
            <a:r>
              <a:rPr lang="en-US" sz="1600" dirty="0" err="1" smtClean="0">
                <a:latin typeface="Arial"/>
                <a:cs typeface="Arial"/>
              </a:rPr>
              <a:t>mysql_num_fields</a:t>
            </a:r>
            <a:r>
              <a:rPr lang="en-US" sz="1600" dirty="0" smtClean="0">
                <a:latin typeface="Arial"/>
                <a:cs typeface="Arial"/>
              </a:rPr>
              <a:t>($result);</a:t>
            </a:r>
          </a:p>
          <a:p>
            <a:pPr eaLnBrk="1" hangingPunct="1">
              <a:lnSpc>
                <a:spcPct val="80000"/>
              </a:lnSpc>
              <a:spcBef>
                <a:spcPts val="600"/>
              </a:spcBef>
              <a:buFont typeface="Wingdings" charset="0"/>
              <a:buNone/>
              <a:defRPr/>
            </a:pPr>
            <a:r>
              <a:rPr lang="en-US" sz="1600" dirty="0" smtClean="0">
                <a:latin typeface="Arial"/>
                <a:cs typeface="Arial"/>
              </a:rPr>
              <a:t>echo "&lt;h1&gt;Table: {$table}&lt;/h1&gt;";</a:t>
            </a:r>
          </a:p>
          <a:p>
            <a:pPr eaLnBrk="1" hangingPunct="1">
              <a:lnSpc>
                <a:spcPct val="80000"/>
              </a:lnSpc>
              <a:spcBef>
                <a:spcPts val="600"/>
              </a:spcBef>
              <a:buFont typeface="Wingdings" charset="0"/>
              <a:buNone/>
              <a:defRPr/>
            </a:pPr>
            <a:r>
              <a:rPr lang="en-US" sz="1600" dirty="0" smtClean="0">
                <a:latin typeface="Arial"/>
                <a:cs typeface="Arial"/>
              </a:rPr>
              <a:t>echo "&lt;table border='1'&gt;&lt;</a:t>
            </a:r>
            <a:r>
              <a:rPr lang="en-US" sz="1600" dirty="0" err="1" smtClean="0">
                <a:latin typeface="Arial"/>
                <a:cs typeface="Arial"/>
              </a:rPr>
              <a:t>tr</a:t>
            </a:r>
            <a:r>
              <a:rPr lang="en-US" sz="1600" dirty="0" smtClean="0">
                <a:latin typeface="Arial"/>
                <a:cs typeface="Arial"/>
              </a:rPr>
              <a:t>&gt;";</a:t>
            </a:r>
          </a:p>
          <a:p>
            <a:pPr eaLnBrk="1" hangingPunct="1">
              <a:lnSpc>
                <a:spcPct val="80000"/>
              </a:lnSpc>
              <a:spcBef>
                <a:spcPts val="600"/>
              </a:spcBef>
              <a:buFont typeface="Wingdings" charset="0"/>
              <a:buNone/>
              <a:defRPr/>
            </a:pPr>
            <a:r>
              <a:rPr lang="en-US" sz="1600" dirty="0" smtClean="0">
                <a:latin typeface="Arial"/>
                <a:cs typeface="Arial"/>
              </a:rPr>
              <a:t>// printing table headers</a:t>
            </a:r>
          </a:p>
          <a:p>
            <a:pPr eaLnBrk="1" hangingPunct="1">
              <a:lnSpc>
                <a:spcPct val="80000"/>
              </a:lnSpc>
              <a:spcBef>
                <a:spcPts val="600"/>
              </a:spcBef>
              <a:buFont typeface="Wingdings" charset="0"/>
              <a:buNone/>
              <a:defRPr/>
            </a:pPr>
            <a:r>
              <a:rPr lang="en-US" sz="1600" dirty="0" smtClean="0">
                <a:latin typeface="Arial"/>
                <a:cs typeface="Arial"/>
              </a:rPr>
              <a:t>for($</a:t>
            </a:r>
            <a:r>
              <a:rPr lang="en-US" sz="1600" dirty="0" err="1" smtClean="0">
                <a:latin typeface="Arial"/>
                <a:cs typeface="Arial"/>
              </a:rPr>
              <a:t>i</a:t>
            </a:r>
            <a:r>
              <a:rPr lang="en-US" sz="1600" dirty="0" smtClean="0">
                <a:latin typeface="Arial"/>
                <a:cs typeface="Arial"/>
              </a:rPr>
              <a:t>=0; $</a:t>
            </a:r>
            <a:r>
              <a:rPr lang="en-US" sz="1600" dirty="0" err="1" smtClean="0">
                <a:latin typeface="Arial"/>
                <a:cs typeface="Arial"/>
              </a:rPr>
              <a:t>i</a:t>
            </a:r>
            <a:r>
              <a:rPr lang="en-US" sz="1600" dirty="0" smtClean="0">
                <a:latin typeface="Arial"/>
                <a:cs typeface="Arial"/>
              </a:rPr>
              <a:t>&lt;$</a:t>
            </a:r>
            <a:r>
              <a:rPr lang="en-US" sz="1600" dirty="0" err="1" smtClean="0">
                <a:latin typeface="Arial"/>
                <a:cs typeface="Arial"/>
              </a:rPr>
              <a:t>fields_num</a:t>
            </a:r>
            <a:r>
              <a:rPr lang="en-US" sz="1600" dirty="0" smtClean="0">
                <a:latin typeface="Arial"/>
                <a:cs typeface="Arial"/>
              </a:rPr>
              <a:t>; $</a:t>
            </a:r>
            <a:r>
              <a:rPr lang="en-US" sz="1600" dirty="0" err="1" smtClean="0">
                <a:latin typeface="Arial"/>
                <a:cs typeface="Arial"/>
              </a:rPr>
              <a:t>i</a:t>
            </a:r>
            <a:r>
              <a:rPr lang="en-US" sz="1600" dirty="0" smtClean="0">
                <a:latin typeface="Arial"/>
                <a:cs typeface="Arial"/>
              </a:rPr>
              <a:t>++) {	</a:t>
            </a:r>
          </a:p>
          <a:p>
            <a:pPr eaLnBrk="1" hangingPunct="1">
              <a:lnSpc>
                <a:spcPct val="80000"/>
              </a:lnSpc>
              <a:spcBef>
                <a:spcPts val="600"/>
              </a:spcBef>
              <a:buFont typeface="Wingdings" charset="0"/>
              <a:buNone/>
              <a:defRPr/>
            </a:pPr>
            <a:r>
              <a:rPr lang="en-US" sz="1600" dirty="0" smtClean="0">
                <a:latin typeface="Arial"/>
                <a:cs typeface="Arial"/>
              </a:rPr>
              <a:t>	$field = </a:t>
            </a:r>
            <a:r>
              <a:rPr lang="en-US" sz="1600" dirty="0" err="1" smtClean="0">
                <a:latin typeface="Arial"/>
                <a:cs typeface="Arial"/>
              </a:rPr>
              <a:t>mysql_fetch_field</a:t>
            </a:r>
            <a:r>
              <a:rPr lang="en-US" sz="1600" dirty="0" smtClean="0">
                <a:latin typeface="Arial"/>
                <a:cs typeface="Arial"/>
              </a:rPr>
              <a:t>($result);	</a:t>
            </a:r>
          </a:p>
          <a:p>
            <a:pPr eaLnBrk="1" hangingPunct="1">
              <a:lnSpc>
                <a:spcPct val="80000"/>
              </a:lnSpc>
              <a:spcBef>
                <a:spcPts val="600"/>
              </a:spcBef>
              <a:buFont typeface="Wingdings" charset="0"/>
              <a:buNone/>
              <a:defRPr/>
            </a:pPr>
            <a:r>
              <a:rPr lang="en-US" sz="1600" dirty="0" smtClean="0">
                <a:latin typeface="Arial"/>
                <a:cs typeface="Arial"/>
              </a:rPr>
              <a:t>	echo "&lt;td&gt;&lt;b&gt;{$field-&gt;name}&lt;/b&gt;&lt;/td&gt;";</a:t>
            </a:r>
          </a:p>
          <a:p>
            <a:pPr eaLnBrk="1" hangingPunct="1">
              <a:lnSpc>
                <a:spcPct val="80000"/>
              </a:lnSpc>
              <a:spcBef>
                <a:spcPts val="600"/>
              </a:spcBef>
              <a:buFont typeface="Wingdings" charset="0"/>
              <a:buNone/>
              <a:defRPr/>
            </a:pPr>
            <a:r>
              <a:rPr lang="en-US" sz="1600" dirty="0" smtClean="0">
                <a:latin typeface="Arial"/>
                <a:cs typeface="Arial"/>
              </a:rPr>
              <a:t>}</a:t>
            </a:r>
          </a:p>
          <a:p>
            <a:pPr eaLnBrk="1" hangingPunct="1">
              <a:lnSpc>
                <a:spcPct val="80000"/>
              </a:lnSpc>
              <a:spcBef>
                <a:spcPts val="600"/>
              </a:spcBef>
              <a:buFont typeface="Wingdings" charset="0"/>
              <a:buNone/>
              <a:defRPr/>
            </a:pPr>
            <a:r>
              <a:rPr lang="en-US" sz="1600" dirty="0" smtClean="0">
                <a:latin typeface="Arial"/>
                <a:cs typeface="Arial"/>
              </a:rPr>
              <a:t>echo "&lt;/</a:t>
            </a:r>
            <a:r>
              <a:rPr lang="en-US" sz="1600" dirty="0" err="1" smtClean="0">
                <a:latin typeface="Arial"/>
                <a:cs typeface="Arial"/>
              </a:rPr>
              <a:t>tr</a:t>
            </a:r>
            <a:r>
              <a:rPr lang="en-US" sz="1600" dirty="0" smtClean="0">
                <a:latin typeface="Arial"/>
                <a:cs typeface="Arial"/>
              </a:rPr>
              <a:t>&gt;\n";</a:t>
            </a:r>
          </a:p>
          <a:p>
            <a:pPr eaLnBrk="1" hangingPunct="1">
              <a:lnSpc>
                <a:spcPct val="80000"/>
              </a:lnSpc>
              <a:spcBef>
                <a:spcPts val="600"/>
              </a:spcBef>
              <a:buFont typeface="Wingdings" charset="0"/>
              <a:buNone/>
              <a:defRPr/>
            </a:pPr>
            <a:r>
              <a:rPr lang="en-US" sz="1600" dirty="0" smtClean="0">
                <a:latin typeface="Arial"/>
                <a:cs typeface="Arial"/>
              </a:rPr>
              <a:t>while($row = </a:t>
            </a:r>
            <a:r>
              <a:rPr lang="en-US" sz="1600" dirty="0" err="1" smtClean="0">
                <a:latin typeface="Arial"/>
                <a:cs typeface="Arial"/>
              </a:rPr>
              <a:t>mysql_fetch_row</a:t>
            </a:r>
            <a:r>
              <a:rPr lang="en-US" sz="1600" dirty="0" smtClean="0">
                <a:latin typeface="Arial"/>
                <a:cs typeface="Arial"/>
              </a:rPr>
              <a:t>($result)) {	</a:t>
            </a:r>
          </a:p>
          <a:p>
            <a:pPr eaLnBrk="1" hangingPunct="1">
              <a:lnSpc>
                <a:spcPct val="80000"/>
              </a:lnSpc>
              <a:spcBef>
                <a:spcPts val="600"/>
              </a:spcBef>
              <a:buFont typeface="Wingdings" charset="0"/>
              <a:buNone/>
              <a:defRPr/>
            </a:pPr>
            <a:r>
              <a:rPr lang="en-US" sz="1600" dirty="0" smtClean="0">
                <a:latin typeface="Arial"/>
                <a:cs typeface="Arial"/>
              </a:rPr>
              <a:t>	echo "&lt;</a:t>
            </a:r>
            <a:r>
              <a:rPr lang="en-US" sz="1600" dirty="0" err="1" smtClean="0">
                <a:latin typeface="Arial"/>
                <a:cs typeface="Arial"/>
              </a:rPr>
              <a:t>tr</a:t>
            </a:r>
            <a:r>
              <a:rPr lang="en-US" sz="1600" dirty="0" smtClean="0">
                <a:latin typeface="Arial"/>
                <a:cs typeface="Arial"/>
              </a:rPr>
              <a:t>&gt;";	</a:t>
            </a:r>
          </a:p>
          <a:p>
            <a:pPr eaLnBrk="1" hangingPunct="1">
              <a:lnSpc>
                <a:spcPct val="80000"/>
              </a:lnSpc>
              <a:spcBef>
                <a:spcPts val="600"/>
              </a:spcBef>
              <a:buFont typeface="Wingdings" charset="0"/>
              <a:buNone/>
              <a:defRPr/>
            </a:pPr>
            <a:r>
              <a:rPr lang="en-US" sz="1600" dirty="0" smtClean="0">
                <a:latin typeface="Arial"/>
                <a:cs typeface="Arial"/>
              </a:rPr>
              <a:t>	// $row is array... </a:t>
            </a:r>
            <a:r>
              <a:rPr lang="en-US" sz="1600" dirty="0" err="1" smtClean="0">
                <a:latin typeface="Arial"/>
                <a:cs typeface="Arial"/>
              </a:rPr>
              <a:t>foreach</a:t>
            </a:r>
            <a:r>
              <a:rPr lang="en-US" sz="1600" dirty="0" smtClean="0">
                <a:latin typeface="Arial"/>
                <a:cs typeface="Arial"/>
              </a:rPr>
              <a:t>( .. ) puts every element</a:t>
            </a:r>
          </a:p>
          <a:p>
            <a:pPr eaLnBrk="1" hangingPunct="1">
              <a:lnSpc>
                <a:spcPct val="80000"/>
              </a:lnSpc>
              <a:spcBef>
                <a:spcPts val="600"/>
              </a:spcBef>
              <a:buFont typeface="Wingdings" charset="0"/>
              <a:buNone/>
              <a:defRPr/>
            </a:pPr>
            <a:r>
              <a:rPr lang="en-US" sz="1600" dirty="0" smtClean="0">
                <a:latin typeface="Arial"/>
                <a:cs typeface="Arial"/>
              </a:rPr>
              <a:t>	// of $row to $cell variable	</a:t>
            </a:r>
          </a:p>
          <a:p>
            <a:pPr eaLnBrk="1" hangingPunct="1">
              <a:lnSpc>
                <a:spcPct val="80000"/>
              </a:lnSpc>
              <a:spcBef>
                <a:spcPts val="600"/>
              </a:spcBef>
              <a:buFont typeface="Wingdings" charset="0"/>
              <a:buNone/>
              <a:defRPr/>
            </a:pPr>
            <a:r>
              <a:rPr lang="en-US" sz="1600" dirty="0" smtClean="0">
                <a:latin typeface="Arial"/>
                <a:cs typeface="Arial"/>
              </a:rPr>
              <a:t>	</a:t>
            </a:r>
            <a:r>
              <a:rPr lang="en-US" sz="1600" dirty="0" err="1" smtClean="0">
                <a:latin typeface="Arial"/>
                <a:cs typeface="Arial"/>
              </a:rPr>
              <a:t>foreach</a:t>
            </a:r>
            <a:r>
              <a:rPr lang="en-US" sz="1600" dirty="0" smtClean="0">
                <a:latin typeface="Arial"/>
                <a:cs typeface="Arial"/>
              </a:rPr>
              <a:t>($row as $cell)		</a:t>
            </a:r>
          </a:p>
          <a:p>
            <a:pPr eaLnBrk="1" hangingPunct="1">
              <a:lnSpc>
                <a:spcPct val="80000"/>
              </a:lnSpc>
              <a:spcBef>
                <a:spcPts val="600"/>
              </a:spcBef>
              <a:buFont typeface="Wingdings" charset="0"/>
              <a:buNone/>
              <a:defRPr/>
            </a:pPr>
            <a:r>
              <a:rPr lang="en-US" sz="1600" dirty="0" smtClean="0">
                <a:latin typeface="Arial"/>
                <a:cs typeface="Arial"/>
              </a:rPr>
              <a:t>		echo "&lt;td&gt;$cell&lt;/td&gt;";	</a:t>
            </a:r>
          </a:p>
          <a:p>
            <a:pPr eaLnBrk="1" hangingPunct="1">
              <a:lnSpc>
                <a:spcPct val="80000"/>
              </a:lnSpc>
              <a:spcBef>
                <a:spcPts val="600"/>
              </a:spcBef>
              <a:buFont typeface="Wingdings" charset="0"/>
              <a:buNone/>
              <a:defRPr/>
            </a:pPr>
            <a:r>
              <a:rPr lang="en-US" sz="1600" dirty="0" smtClean="0">
                <a:latin typeface="Arial"/>
                <a:cs typeface="Arial"/>
              </a:rPr>
              <a:t>	echo "&lt;/</a:t>
            </a:r>
            <a:r>
              <a:rPr lang="en-US" sz="1600" dirty="0" err="1" smtClean="0">
                <a:latin typeface="Arial"/>
                <a:cs typeface="Arial"/>
              </a:rPr>
              <a:t>tr</a:t>
            </a:r>
            <a:r>
              <a:rPr lang="en-US" sz="1600" dirty="0" smtClean="0">
                <a:latin typeface="Arial"/>
                <a:cs typeface="Arial"/>
              </a:rPr>
              <a:t>&gt;\n";</a:t>
            </a:r>
          </a:p>
          <a:p>
            <a:pPr eaLnBrk="1" hangingPunct="1">
              <a:lnSpc>
                <a:spcPct val="80000"/>
              </a:lnSpc>
              <a:spcBef>
                <a:spcPts val="600"/>
              </a:spcBef>
              <a:buFont typeface="Wingdings" charset="0"/>
              <a:buNone/>
              <a:defRPr/>
            </a:pPr>
            <a:r>
              <a:rPr lang="en-US" sz="1600" dirty="0" smtClean="0">
                <a:latin typeface="Arial"/>
                <a:cs typeface="Arial"/>
              </a:rPr>
              <a:t>}</a:t>
            </a:r>
          </a:p>
          <a:p>
            <a:pPr eaLnBrk="1" hangingPunct="1">
              <a:lnSpc>
                <a:spcPct val="80000"/>
              </a:lnSpc>
              <a:spcBef>
                <a:spcPts val="600"/>
              </a:spcBef>
              <a:buFont typeface="Wingdings" charset="0"/>
              <a:buNone/>
              <a:defRPr/>
            </a:pPr>
            <a:r>
              <a:rPr lang="en-US" sz="1600" dirty="0" err="1" smtClean="0">
                <a:latin typeface="Arial"/>
                <a:cs typeface="Arial"/>
              </a:rPr>
              <a:t>mysql_free_result</a:t>
            </a:r>
            <a:r>
              <a:rPr lang="en-US" sz="1600" dirty="0" smtClean="0">
                <a:latin typeface="Arial"/>
                <a:cs typeface="Arial"/>
              </a:rPr>
              <a:t>($result);</a:t>
            </a:r>
          </a:p>
          <a:p>
            <a:pPr eaLnBrk="1" hangingPunct="1">
              <a:lnSpc>
                <a:spcPct val="80000"/>
              </a:lnSpc>
              <a:spcBef>
                <a:spcPts val="600"/>
              </a:spcBef>
              <a:buFont typeface="Wingdings" charset="0"/>
              <a:buNone/>
              <a:defRPr/>
            </a:pPr>
            <a:r>
              <a:rPr lang="en-US" sz="1600" dirty="0" err="1" smtClean="0">
                <a:latin typeface="Arial"/>
                <a:cs typeface="Arial"/>
              </a:rPr>
              <a:t>mysql_close</a:t>
            </a:r>
            <a:r>
              <a:rPr lang="en-US" sz="1600" dirty="0" smtClean="0">
                <a:latin typeface="Arial"/>
                <a:cs typeface="Arial"/>
              </a:rPr>
              <a:t>($conn);</a:t>
            </a:r>
          </a:p>
          <a:p>
            <a:pPr eaLnBrk="1" hangingPunct="1">
              <a:lnSpc>
                <a:spcPct val="80000"/>
              </a:lnSpc>
              <a:spcBef>
                <a:spcPts val="600"/>
              </a:spcBef>
              <a:buFont typeface="Wingdings" charset="0"/>
              <a:buNone/>
              <a:defRPr/>
            </a:pPr>
            <a:r>
              <a:rPr lang="en-US" sz="1600" dirty="0" smtClean="0">
                <a:latin typeface="Arial"/>
                <a:cs typeface="Arial"/>
              </a:rPr>
              <a:t>?&gt;</a:t>
            </a:r>
          </a:p>
          <a:p>
            <a:pPr eaLnBrk="1" hangingPunct="1">
              <a:lnSpc>
                <a:spcPct val="80000"/>
              </a:lnSpc>
              <a:spcBef>
                <a:spcPts val="600"/>
              </a:spcBef>
              <a:buFont typeface="Wingdings" charset="0"/>
              <a:buNone/>
              <a:defRPr/>
            </a:pPr>
            <a:r>
              <a:rPr lang="en-US" sz="1600" dirty="0" smtClean="0">
                <a:latin typeface="Arial"/>
                <a:cs typeface="Arial"/>
              </a:rPr>
              <a:t>&lt;/body&gt;&lt;/html&gt;</a:t>
            </a:r>
          </a:p>
        </p:txBody>
      </p:sp>
      <p:pic>
        <p:nvPicPr>
          <p:cNvPr id="389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775" y="990600"/>
            <a:ext cx="31369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98793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457200"/>
            <a:ext cx="7677150" cy="762000"/>
          </a:xfrm>
        </p:spPr>
        <p:txBody>
          <a:bodyPr>
            <a:normAutofit/>
          </a:bodyPr>
          <a:lstStyle/>
          <a:p>
            <a:pPr eaLnBrk="1" hangingPunct="1">
              <a:defRPr/>
            </a:pPr>
            <a:r>
              <a:rPr lang="en-CA" b="1" dirty="0" smtClean="0">
                <a:effectLst>
                  <a:outerShdw blurRad="38100" dist="38100" dir="2700000" algn="tl">
                    <a:srgbClr val="C0C0C0"/>
                  </a:outerShdw>
                </a:effectLst>
              </a:rPr>
              <a:t>What does PHP code look like?</a:t>
            </a:r>
            <a:endParaRPr lang="en-US" altLang="zh-CN" b="1" dirty="0" smtClean="0">
              <a:effectLst>
                <a:outerShdw blurRad="38100" dist="38100" dir="2700000" algn="tl">
                  <a:srgbClr val="C0C0C0"/>
                </a:outerShdw>
              </a:effectLst>
              <a:ea typeface="宋体" pitchFamily="2" charset="-122"/>
            </a:endParaRPr>
          </a:p>
        </p:txBody>
      </p:sp>
      <p:sp>
        <p:nvSpPr>
          <p:cNvPr id="7171" name="Rectangle 3"/>
          <p:cNvSpPr>
            <a:spLocks noGrp="1" noChangeArrowheads="1"/>
          </p:cNvSpPr>
          <p:nvPr>
            <p:ph idx="1"/>
          </p:nvPr>
        </p:nvSpPr>
        <p:spPr>
          <a:xfrm>
            <a:off x="457200" y="1600200"/>
            <a:ext cx="8229600" cy="2940050"/>
          </a:xfrm>
        </p:spPr>
        <p:txBody>
          <a:bodyPr>
            <a:normAutofit fontScale="92500" lnSpcReduction="10000"/>
          </a:bodyPr>
          <a:lstStyle/>
          <a:p>
            <a:pPr eaLnBrk="1" hangingPunct="1"/>
            <a:r>
              <a:rPr lang="en-CA" sz="2600" dirty="0" smtClean="0"/>
              <a:t>Structurally similar to C/C++ but more like JSPs</a:t>
            </a:r>
          </a:p>
          <a:p>
            <a:pPr eaLnBrk="1" hangingPunct="1"/>
            <a:r>
              <a:rPr lang="en-CA" sz="2600" dirty="0" smtClean="0"/>
              <a:t>Supports procedural and object-oriented paradigm (to some degree)</a:t>
            </a:r>
          </a:p>
          <a:p>
            <a:pPr eaLnBrk="1" hangingPunct="1"/>
            <a:r>
              <a:rPr lang="en-CA" sz="2600" dirty="0" smtClean="0"/>
              <a:t>All PHP statements end with a semi-colon</a:t>
            </a:r>
          </a:p>
          <a:p>
            <a:pPr eaLnBrk="1" hangingPunct="1"/>
            <a:r>
              <a:rPr lang="en-CA" sz="2600" dirty="0" smtClean="0"/>
              <a:t>Each PHP script must be enclosed in the reserved PHP tag</a:t>
            </a:r>
            <a:endParaRPr lang="en-US" altLang="zh-CN" sz="1900" dirty="0" smtClean="0">
              <a:latin typeface="Courier New" pitchFamily="49" charset="0"/>
              <a:ea typeface="宋体" pitchFamily="2" charset="-122"/>
            </a:endParaRPr>
          </a:p>
        </p:txBody>
      </p:sp>
      <p:sp>
        <p:nvSpPr>
          <p:cNvPr id="7172" name="Text Box 4"/>
          <p:cNvSpPr txBox="1">
            <a:spLocks noChangeArrowheads="1"/>
          </p:cNvSpPr>
          <p:nvPr/>
        </p:nvSpPr>
        <p:spPr bwMode="auto">
          <a:xfrm>
            <a:off x="3563938" y="4797425"/>
            <a:ext cx="1008062" cy="915988"/>
          </a:xfrm>
          <a:prstGeom prst="rect">
            <a:avLst/>
          </a:prstGeom>
          <a:solidFill>
            <a:schemeClr val="folHlink"/>
          </a:solidFill>
          <a:ln w="9525">
            <a:noFill/>
            <a:miter lim="800000"/>
            <a:headEnd/>
            <a:tailEnd/>
          </a:ln>
        </p:spPr>
        <p:txBody>
          <a:bodyPr>
            <a:spAutoFit/>
          </a:bodyPr>
          <a:lstStyle/>
          <a:p>
            <a:r>
              <a:rPr lang="en-CA" b="1" i="1">
                <a:latin typeface="Courier New" pitchFamily="49" charset="0"/>
              </a:rPr>
              <a:t>&lt;?php</a:t>
            </a:r>
          </a:p>
          <a:p>
            <a:r>
              <a:rPr lang="en-CA" b="1" i="1">
                <a:latin typeface="Courier New" pitchFamily="49" charset="0"/>
              </a:rPr>
              <a:t>   …</a:t>
            </a:r>
            <a:br>
              <a:rPr lang="en-CA" b="1" i="1">
                <a:latin typeface="Courier New" pitchFamily="49" charset="0"/>
              </a:rPr>
            </a:br>
            <a:r>
              <a:rPr lang="en-CA" b="1" i="1">
                <a:latin typeface="Courier New" pitchFamily="49" charset="0"/>
              </a:rPr>
              <a:t>?&gt;</a:t>
            </a:r>
            <a:endParaRPr lang="en-US" altLang="zh-CN" b="1" i="1">
              <a:latin typeface="Courier New" pitchFamily="49"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69925" y="320675"/>
            <a:ext cx="7804150" cy="1096963"/>
          </a:xfrm>
        </p:spPr>
        <p:txBody>
          <a:bodyPr/>
          <a:lstStyle/>
          <a:p>
            <a:pPr eaLnBrk="1" hangingPunct="1">
              <a:defRPr/>
            </a:pPr>
            <a:r>
              <a:rPr lang="en-CA" b="1" dirty="0" smtClean="0">
                <a:effectLst>
                  <a:outerShdw blurRad="38100" dist="38100" dir="2700000" algn="tl">
                    <a:srgbClr val="C0C0C0"/>
                  </a:outerShdw>
                </a:effectLst>
              </a:rPr>
              <a:t>Comments in PHP</a:t>
            </a:r>
            <a:endParaRPr lang="en-US" altLang="zh-CN" b="1" dirty="0" smtClean="0">
              <a:effectLst>
                <a:outerShdw blurRad="38100" dist="38100" dir="2700000" algn="tl">
                  <a:srgbClr val="C0C0C0"/>
                </a:outerShdw>
              </a:effectLst>
              <a:ea typeface="宋体" pitchFamily="2" charset="-122"/>
            </a:endParaRPr>
          </a:p>
        </p:txBody>
      </p:sp>
      <p:sp>
        <p:nvSpPr>
          <p:cNvPr id="8195" name="Rectangle 3"/>
          <p:cNvSpPr>
            <a:spLocks noGrp="1" noChangeArrowheads="1"/>
          </p:cNvSpPr>
          <p:nvPr>
            <p:ph idx="1"/>
          </p:nvPr>
        </p:nvSpPr>
        <p:spPr>
          <a:xfrm>
            <a:off x="457200" y="1600200"/>
            <a:ext cx="8229600" cy="1016000"/>
          </a:xfrm>
        </p:spPr>
        <p:txBody>
          <a:bodyPr/>
          <a:lstStyle/>
          <a:p>
            <a:pPr eaLnBrk="1" hangingPunct="1">
              <a:lnSpc>
                <a:spcPct val="90000"/>
              </a:lnSpc>
            </a:pPr>
            <a:r>
              <a:rPr lang="en-CA" dirty="0" smtClean="0"/>
              <a:t>Standard C, C++, and shell comment symbols</a:t>
            </a:r>
            <a:endParaRPr lang="en-US" altLang="zh-CN" dirty="0" smtClean="0">
              <a:ea typeface="宋体" pitchFamily="2" charset="-122"/>
            </a:endParaRPr>
          </a:p>
        </p:txBody>
      </p:sp>
      <p:sp>
        <p:nvSpPr>
          <p:cNvPr id="8196" name="Text Box 4"/>
          <p:cNvSpPr txBox="1">
            <a:spLocks noChangeArrowheads="1"/>
          </p:cNvSpPr>
          <p:nvPr/>
        </p:nvSpPr>
        <p:spPr bwMode="auto">
          <a:xfrm>
            <a:off x="1258888" y="2997200"/>
            <a:ext cx="5975350" cy="2014538"/>
          </a:xfrm>
          <a:prstGeom prst="rect">
            <a:avLst/>
          </a:prstGeom>
          <a:solidFill>
            <a:schemeClr val="folHlink"/>
          </a:solidFill>
          <a:ln w="9525">
            <a:noFill/>
            <a:miter lim="800000"/>
            <a:headEnd/>
            <a:tailEnd/>
          </a:ln>
        </p:spPr>
        <p:txBody>
          <a:bodyPr>
            <a:spAutoFit/>
          </a:bodyPr>
          <a:lstStyle/>
          <a:p>
            <a:r>
              <a:rPr lang="en-CA" b="1" i="1">
                <a:latin typeface="Courier New" pitchFamily="49" charset="0"/>
              </a:rPr>
              <a:t>// C++ and Java-style comment</a:t>
            </a:r>
          </a:p>
          <a:p>
            <a:endParaRPr lang="en-CA" b="1" i="1">
              <a:latin typeface="Courier New" pitchFamily="49" charset="0"/>
            </a:endParaRPr>
          </a:p>
          <a:p>
            <a:r>
              <a:rPr lang="en-CA" b="1" i="1">
                <a:latin typeface="Courier New" pitchFamily="49" charset="0"/>
              </a:rPr>
              <a:t># Shell-style comments</a:t>
            </a:r>
          </a:p>
          <a:p>
            <a:endParaRPr lang="en-CA" b="1" i="1">
              <a:latin typeface="Courier New" pitchFamily="49" charset="0"/>
            </a:endParaRPr>
          </a:p>
          <a:p>
            <a:r>
              <a:rPr lang="en-CA" b="1" i="1">
                <a:latin typeface="Courier New" pitchFamily="49" charset="0"/>
              </a:rPr>
              <a:t>/* C-style comments</a:t>
            </a:r>
          </a:p>
          <a:p>
            <a:r>
              <a:rPr lang="en-CA" b="1" i="1">
                <a:latin typeface="Courier New" pitchFamily="49" charset="0"/>
              </a:rPr>
              <a:t>     These can span multiple lines */</a:t>
            </a:r>
          </a:p>
          <a:p>
            <a:endParaRPr lang="zh-CN" altLang="en-US" i="1">
              <a:latin typeface="Courier New" pitchFamily="49"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304800"/>
            <a:ext cx="7023100" cy="1017588"/>
          </a:xfrm>
        </p:spPr>
        <p:txBody>
          <a:bodyPr/>
          <a:lstStyle/>
          <a:p>
            <a:pPr eaLnBrk="1" hangingPunct="1">
              <a:defRPr/>
            </a:pPr>
            <a:r>
              <a:rPr lang="en-CA" b="1" dirty="0" smtClean="0">
                <a:effectLst>
                  <a:outerShdw blurRad="38100" dist="38100" dir="2700000" algn="tl">
                    <a:srgbClr val="C0C0C0"/>
                  </a:outerShdw>
                </a:effectLst>
              </a:rPr>
              <a:t>Variables in PHP</a:t>
            </a:r>
            <a:endParaRPr lang="en-US" altLang="zh-CN" b="1" dirty="0" smtClean="0">
              <a:effectLst>
                <a:outerShdw blurRad="38100" dist="38100" dir="2700000" algn="tl">
                  <a:srgbClr val="C0C0C0"/>
                </a:outerShdw>
              </a:effectLst>
              <a:ea typeface="宋体" pitchFamily="2" charset="-122"/>
            </a:endParaRPr>
          </a:p>
        </p:txBody>
      </p:sp>
      <p:sp>
        <p:nvSpPr>
          <p:cNvPr id="9219" name="Rectangle 3"/>
          <p:cNvSpPr>
            <a:spLocks noGrp="1" noChangeArrowheads="1"/>
          </p:cNvSpPr>
          <p:nvPr>
            <p:ph idx="1"/>
          </p:nvPr>
        </p:nvSpPr>
        <p:spPr/>
        <p:txBody>
          <a:bodyPr/>
          <a:lstStyle/>
          <a:p>
            <a:pPr eaLnBrk="1" hangingPunct="1">
              <a:lnSpc>
                <a:spcPct val="90000"/>
              </a:lnSpc>
            </a:pPr>
            <a:r>
              <a:rPr lang="en-CA" dirty="0" smtClean="0"/>
              <a:t>PHP variables must begin with a </a:t>
            </a:r>
            <a:r>
              <a:rPr lang="en-CA" dirty="0" smtClean="0">
                <a:latin typeface="Tahoma" pitchFamily="34" charset="0"/>
              </a:rPr>
              <a:t>“</a:t>
            </a:r>
            <a:r>
              <a:rPr lang="en-CA" dirty="0" smtClean="0"/>
              <a:t>$</a:t>
            </a:r>
            <a:r>
              <a:rPr lang="en-CA" dirty="0" smtClean="0">
                <a:latin typeface="Tahoma" pitchFamily="34" charset="0"/>
              </a:rPr>
              <a:t>”</a:t>
            </a:r>
            <a:r>
              <a:rPr lang="en-CA" dirty="0" smtClean="0"/>
              <a:t> sign</a:t>
            </a:r>
          </a:p>
          <a:p>
            <a:pPr eaLnBrk="1" hangingPunct="1">
              <a:lnSpc>
                <a:spcPct val="90000"/>
              </a:lnSpc>
            </a:pPr>
            <a:r>
              <a:rPr lang="en-CA" dirty="0" smtClean="0"/>
              <a:t>Case-sensitive ($</a:t>
            </a:r>
            <a:r>
              <a:rPr lang="en-CA" dirty="0" err="1" smtClean="0"/>
              <a:t>Foo</a:t>
            </a:r>
            <a:r>
              <a:rPr lang="en-CA" dirty="0" smtClean="0"/>
              <a:t> != $</a:t>
            </a:r>
            <a:r>
              <a:rPr lang="en-CA" dirty="0" err="1" smtClean="0"/>
              <a:t>foo</a:t>
            </a:r>
            <a:r>
              <a:rPr lang="en-CA" dirty="0" smtClean="0"/>
              <a:t> != $</a:t>
            </a:r>
            <a:r>
              <a:rPr lang="en-CA" dirty="0" err="1" smtClean="0"/>
              <a:t>fOo</a:t>
            </a:r>
            <a:r>
              <a:rPr lang="en-CA" dirty="0" smtClean="0"/>
              <a:t>)</a:t>
            </a:r>
          </a:p>
          <a:p>
            <a:pPr eaLnBrk="1" hangingPunct="1">
              <a:lnSpc>
                <a:spcPct val="90000"/>
              </a:lnSpc>
            </a:pPr>
            <a:r>
              <a:rPr lang="en-CA" dirty="0" smtClean="0"/>
              <a:t>Global and locally-scoped variables</a:t>
            </a:r>
          </a:p>
          <a:p>
            <a:pPr lvl="1" eaLnBrk="1" hangingPunct="1">
              <a:lnSpc>
                <a:spcPct val="90000"/>
              </a:lnSpc>
            </a:pPr>
            <a:r>
              <a:rPr lang="en-CA" dirty="0" smtClean="0"/>
              <a:t>Global variables can be used anywhere</a:t>
            </a:r>
          </a:p>
          <a:p>
            <a:pPr lvl="1" eaLnBrk="1" hangingPunct="1">
              <a:lnSpc>
                <a:spcPct val="90000"/>
              </a:lnSpc>
            </a:pPr>
            <a:r>
              <a:rPr lang="en-CA" dirty="0" smtClean="0"/>
              <a:t>Local variables restricted to a function or class</a:t>
            </a:r>
          </a:p>
          <a:p>
            <a:pPr eaLnBrk="1" hangingPunct="1">
              <a:lnSpc>
                <a:spcPct val="90000"/>
              </a:lnSpc>
            </a:pPr>
            <a:r>
              <a:rPr lang="en-CA" dirty="0" smtClean="0"/>
              <a:t>Certain variable names reserved by PHP</a:t>
            </a:r>
          </a:p>
          <a:p>
            <a:pPr lvl="1" eaLnBrk="1" hangingPunct="1">
              <a:lnSpc>
                <a:spcPct val="90000"/>
              </a:lnSpc>
            </a:pPr>
            <a:r>
              <a:rPr lang="en-CA" dirty="0" smtClean="0"/>
              <a:t>Form variables ($_POST, $_GET)</a:t>
            </a:r>
          </a:p>
          <a:p>
            <a:pPr lvl="1" eaLnBrk="1" hangingPunct="1">
              <a:lnSpc>
                <a:spcPct val="90000"/>
              </a:lnSpc>
            </a:pPr>
            <a:r>
              <a:rPr lang="en-CA" dirty="0" smtClean="0"/>
              <a:t>Server variables ($_SERVER)</a:t>
            </a:r>
          </a:p>
          <a:p>
            <a:pPr lvl="1" eaLnBrk="1" hangingPunct="1">
              <a:lnSpc>
                <a:spcPct val="90000"/>
              </a:lnSpc>
            </a:pPr>
            <a:r>
              <a:rPr lang="en-CA" dirty="0" smtClean="0"/>
              <a:t>Etc.</a:t>
            </a:r>
            <a:endParaRPr lang="en-US" altLang="zh-CN" dirty="0" smtClean="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5771</TotalTime>
  <Words>3583</Words>
  <Application>Microsoft Macintosh PowerPoint</Application>
  <PresentationFormat>On-screen Show (4:3)</PresentationFormat>
  <Paragraphs>604</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Advantage</vt:lpstr>
      <vt:lpstr>Intro to PHP and SQL</vt:lpstr>
      <vt:lpstr>What We’ll Cover</vt:lpstr>
      <vt:lpstr>Intro to PHP</vt:lpstr>
      <vt:lpstr>What is PHP?</vt:lpstr>
      <vt:lpstr>What is PHP (cont’d)</vt:lpstr>
      <vt:lpstr>What is PHP (cont’d)</vt:lpstr>
      <vt:lpstr>What does PHP code look like?</vt:lpstr>
      <vt:lpstr>Comments in PHP</vt:lpstr>
      <vt:lpstr>Variables in PHP</vt:lpstr>
      <vt:lpstr>Variable usage</vt:lpstr>
      <vt:lpstr>Echo</vt:lpstr>
      <vt:lpstr>Echo example</vt:lpstr>
      <vt:lpstr>Run hello.php</vt:lpstr>
      <vt:lpstr>Arithmetic Operations</vt:lpstr>
      <vt:lpstr>Concatenation</vt:lpstr>
      <vt:lpstr>Escaping the Character</vt:lpstr>
      <vt:lpstr>icecream.php</vt:lpstr>
      <vt:lpstr>ices.php</vt:lpstr>
      <vt:lpstr>PowerPoint Presentation</vt:lpstr>
      <vt:lpstr>If ... Else...</vt:lpstr>
      <vt:lpstr>While Loops</vt:lpstr>
      <vt:lpstr>Date Display </vt:lpstr>
      <vt:lpstr>Month, Day &amp; Date Format Symbols</vt:lpstr>
      <vt:lpstr>Run Today.php</vt:lpstr>
      <vt:lpstr>Functions</vt:lpstr>
      <vt:lpstr>Functions example</vt:lpstr>
      <vt:lpstr>Include Files</vt:lpstr>
      <vt:lpstr>PowerPoint Presentation</vt:lpstr>
      <vt:lpstr>PowerPoint Presentation</vt:lpstr>
      <vt:lpstr>PowerPoint Presentation</vt:lpstr>
      <vt:lpstr>PowerPoint Presentation</vt:lpstr>
      <vt:lpstr>PowerPoint Presentation</vt:lpstr>
      <vt:lpstr>PowerPoint Presentation</vt:lpstr>
      <vt:lpstr>First PHP script</vt:lpstr>
      <vt:lpstr>PowerPoint Presentation</vt:lpstr>
      <vt:lpstr>SQL Intro</vt:lpstr>
      <vt:lpstr>Relational Databases </vt:lpstr>
      <vt:lpstr>Databases _ creation</vt:lpstr>
      <vt:lpstr>Databases _ creation 2</vt:lpstr>
      <vt:lpstr>Databases _ indexed primary keys</vt:lpstr>
      <vt:lpstr>Databases _ deletion</vt:lpstr>
      <vt:lpstr>Databases _ insertion</vt:lpstr>
      <vt:lpstr>Databases _ querying data</vt:lpstr>
      <vt:lpstr>Databases _ updating </vt:lpstr>
      <vt:lpstr>Databases _ aggregates </vt:lpstr>
      <vt:lpstr>Databases _ group by </vt:lpstr>
      <vt:lpstr>Databases _ count </vt:lpstr>
      <vt:lpstr>Using a Database with PHP</vt:lpstr>
      <vt:lpstr>Functions Covered</vt:lpstr>
      <vt:lpstr>PHP _ connecting to the db</vt:lpstr>
      <vt:lpstr>PHP _ error checking w/ echo</vt:lpstr>
      <vt:lpstr>PHP _ select the database.</vt:lpstr>
      <vt:lpstr>PHP _  create/drop table</vt:lpstr>
      <vt:lpstr>PHP _  insertion</vt:lpstr>
      <vt:lpstr>PHP _  selecting a table</vt:lpstr>
      <vt:lpstr>PHP _  selecting a table</vt:lpstr>
      <vt:lpstr>PHP _  selecting a table 2</vt:lpstr>
      <vt:lpstr>PHP _  the formula</vt:lpstr>
      <vt:lpstr>Example – show data in the tables</vt:lpstr>
      <vt:lpstr>selecttable.php</vt:lpstr>
      <vt:lpstr>selecttable.php (cont.)</vt:lpstr>
      <vt:lpstr>showtable.php</vt:lpstr>
      <vt:lpstr>showtable.php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PHP  Tutorial</dc:title>
  <dc:creator>Reb</dc:creator>
  <cp:lastModifiedBy>Computer Services</cp:lastModifiedBy>
  <cp:revision>49</cp:revision>
  <dcterms:created xsi:type="dcterms:W3CDTF">2007-10-25T00:42:37Z</dcterms:created>
  <dcterms:modified xsi:type="dcterms:W3CDTF">2013-02-05T09:41:37Z</dcterms:modified>
</cp:coreProperties>
</file>