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390" r:id="rId2"/>
    <p:sldId id="340" r:id="rId3"/>
    <p:sldId id="341" r:id="rId4"/>
    <p:sldId id="342" r:id="rId5"/>
    <p:sldId id="345" r:id="rId6"/>
    <p:sldId id="346" r:id="rId7"/>
    <p:sldId id="347" r:id="rId8"/>
    <p:sldId id="348" r:id="rId9"/>
    <p:sldId id="349" r:id="rId10"/>
    <p:sldId id="382" r:id="rId11"/>
    <p:sldId id="357" r:id="rId12"/>
    <p:sldId id="392" r:id="rId13"/>
    <p:sldId id="393" r:id="rId14"/>
    <p:sldId id="394" r:id="rId15"/>
    <p:sldId id="395" r:id="rId16"/>
    <p:sldId id="396" r:id="rId17"/>
    <p:sldId id="359" r:id="rId18"/>
    <p:sldId id="361" r:id="rId19"/>
    <p:sldId id="375" r:id="rId20"/>
    <p:sldId id="376" r:id="rId21"/>
    <p:sldId id="377" r:id="rId22"/>
    <p:sldId id="378" r:id="rId23"/>
    <p:sldId id="379" r:id="rId24"/>
    <p:sldId id="381" r:id="rId25"/>
    <p:sldId id="362" r:id="rId26"/>
    <p:sldId id="397" r:id="rId27"/>
    <p:sldId id="363" r:id="rId28"/>
    <p:sldId id="387" r:id="rId29"/>
    <p:sldId id="365" r:id="rId30"/>
    <p:sldId id="366" r:id="rId31"/>
    <p:sldId id="367" r:id="rId32"/>
    <p:sldId id="368" r:id="rId33"/>
    <p:sldId id="386" r:id="rId34"/>
    <p:sldId id="372"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varScale="1">
        <p:scale>
          <a:sx n="87" d="100"/>
          <a:sy n="87" d="100"/>
        </p:scale>
        <p:origin x="654" y="7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12/27/2022</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12/27/2022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11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17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18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25</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mn-lt"/>
                <a:ea typeface="+mn-ea"/>
                <a:cs typeface="+mn-cs"/>
              </a:rPr>
              <a:t>There is a difference in the typical behavior of users and items, as it</a:t>
            </a:r>
          </a:p>
          <a:p>
            <a:r>
              <a:rPr lang="en-US" sz="1200" b="0" i="0" u="none" strike="noStrike" kern="1200" baseline="0" dirty="0">
                <a:solidFill>
                  <a:schemeClr val="tx1"/>
                </a:solidFill>
                <a:latin typeface="+mn-lt"/>
                <a:ea typeface="+mn-ea"/>
                <a:cs typeface="+mn-cs"/>
              </a:rPr>
              <a:t>pertains to similarity. Intuitively, items tend to be classifiable in simple</a:t>
            </a:r>
          </a:p>
          <a:p>
            <a:r>
              <a:rPr lang="en-US" sz="1200" b="0" i="0" u="none" strike="noStrike" kern="1200" baseline="0" dirty="0">
                <a:solidFill>
                  <a:schemeClr val="tx1"/>
                </a:solidFill>
                <a:latin typeface="+mn-lt"/>
                <a:ea typeface="+mn-ea"/>
                <a:cs typeface="+mn-cs"/>
              </a:rPr>
              <a:t>terms. For example, music tends to belong to a single genre. It is </a:t>
            </a:r>
            <a:r>
              <a:rPr lang="en-US" sz="1200" b="0" i="0" u="none" strike="noStrike" kern="1200" baseline="0" dirty="0" err="1">
                <a:solidFill>
                  <a:schemeClr val="tx1"/>
                </a:solidFill>
                <a:latin typeface="+mn-lt"/>
                <a:ea typeface="+mn-ea"/>
                <a:cs typeface="+mn-cs"/>
              </a:rPr>
              <a:t>impossi</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ble</a:t>
            </a:r>
            <a:r>
              <a:rPr lang="en-US" sz="1200" b="0" i="0" u="none" strike="noStrike" kern="1200" baseline="0" dirty="0">
                <a:solidFill>
                  <a:schemeClr val="tx1"/>
                </a:solidFill>
                <a:latin typeface="+mn-lt"/>
                <a:ea typeface="+mn-ea"/>
                <a:cs typeface="+mn-cs"/>
              </a:rPr>
              <a:t>, e.g., for a piece of music to be both 60’s rock and 1700’s baroque. On</a:t>
            </a:r>
          </a:p>
          <a:p>
            <a:r>
              <a:rPr lang="en-US" sz="1200" b="0" i="0" u="none" strike="noStrike" kern="1200" baseline="0" dirty="0">
                <a:solidFill>
                  <a:schemeClr val="tx1"/>
                </a:solidFill>
                <a:latin typeface="+mn-lt"/>
                <a:ea typeface="+mn-ea"/>
                <a:cs typeface="+mn-cs"/>
              </a:rPr>
              <a:t>the other hand, there are individuals who like both 60’s rock and 1700’s</a:t>
            </a:r>
          </a:p>
          <a:p>
            <a:r>
              <a:rPr lang="en-US" sz="1200" b="0" i="0" u="none" strike="noStrike" kern="1200" baseline="0" dirty="0">
                <a:solidFill>
                  <a:schemeClr val="tx1"/>
                </a:solidFill>
                <a:latin typeface="+mn-lt"/>
                <a:ea typeface="+mn-ea"/>
                <a:cs typeface="+mn-cs"/>
              </a:rPr>
              <a:t>baroque, and who buy examples of both types of music.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a:solidFill>
                  <a:schemeClr val="tx1"/>
                </a:solidFill>
                <a:latin typeface="+mn-lt"/>
                <a:ea typeface="+mn-ea"/>
                <a:cs typeface="+mn-cs"/>
              </a:rPr>
              <a:t>to the same genre, than it is to detect that two users are similar because</a:t>
            </a:r>
          </a:p>
          <a:p>
            <a:r>
              <a:rPr lang="en-US" sz="1200" b="0" i="0" u="none" strike="noStrike" kern="1200" baseline="0" dirty="0">
                <a:solidFill>
                  <a:schemeClr val="tx1"/>
                </a:solidFill>
                <a:latin typeface="+mn-lt"/>
                <a:ea typeface="+mn-ea"/>
                <a:cs typeface="+mn-cs"/>
              </a:rPr>
              <a:t>they prefer one genre in common, while each also likes some genres that</a:t>
            </a:r>
          </a:p>
          <a:p>
            <a:r>
              <a:rPr lang="en-US" sz="1200" b="0" i="0" u="none" strike="noStrike" kern="1200" baseline="0" dirty="0">
                <a:solidFill>
                  <a:schemeClr val="tx1"/>
                </a:solidFill>
                <a:latin typeface="+mn-lt"/>
                <a:ea typeface="+mn-ea"/>
                <a:cs typeface="+mn-cs"/>
              </a:rPr>
              <a:t>the other doesn’t care for.</a:t>
            </a:r>
            <a:endParaRPr lang="en-US" dirty="0"/>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27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31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32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33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34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a:solidFill>
                  <a:schemeClr val="tx1"/>
                </a:solidFill>
                <a:effectLst/>
                <a:latin typeface="+mn-lt"/>
                <a:ea typeface="+mn-ea"/>
                <a:cs typeface="+mn-cs"/>
              </a:rPr>
              <a:t>In 1988,</a:t>
            </a:r>
            <a:r>
              <a:rPr lang="en-US" sz="1200" b="0" i="0" kern="1200" dirty="0">
                <a:solidFill>
                  <a:schemeClr val="tx1"/>
                </a:solidFill>
                <a:effectLst/>
                <a:latin typeface="+mn-lt"/>
                <a:ea typeface="+mn-ea"/>
                <a:cs typeface="+mn-cs"/>
              </a:rPr>
              <a:t> a British mountain climber named Joe Simpson wrote a book called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a:solidFill>
                  <a:schemeClr val="tx1"/>
                </a:solidFill>
                <a:effectLst/>
                <a:latin typeface="+mn-lt"/>
                <a:ea typeface="+mn-ea"/>
                <a:cs typeface="+mn-cs"/>
              </a:rPr>
              <a:t>Krakauer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wrote</a:t>
            </a:r>
            <a:r>
              <a:rPr lang="en-US" sz="1200" b="0" i="1" kern="1200" dirty="0" err="1">
                <a:solidFill>
                  <a:schemeClr val="tx1"/>
                </a:solidFill>
                <a:effectLst/>
                <a:latin typeface="+mn-lt"/>
                <a:ea typeface="+mn-ea"/>
                <a:cs typeface="+mn-cs"/>
              </a:rPr>
              <a:t>Into</a:t>
            </a:r>
            <a:r>
              <a:rPr lang="en-US" sz="1200" b="0" i="1" kern="1200" dirty="0">
                <a:solidFill>
                  <a:schemeClr val="tx1"/>
                </a:solidFill>
                <a:effectLst/>
                <a:latin typeface="+mn-lt"/>
                <a:ea typeface="+mn-ea"/>
                <a:cs typeface="+mn-cs"/>
              </a:rPr>
              <a:t> Thin Air</a:t>
            </a:r>
            <a:r>
              <a:rPr lang="en-US" sz="1200" b="0" i="0" kern="1200" dirty="0">
                <a:solidFill>
                  <a:schemeClr val="tx1"/>
                </a:solidFill>
                <a:effectLst/>
                <a:latin typeface="+mn-lt"/>
                <a:ea typeface="+mn-ea"/>
                <a:cs typeface="+mn-cs"/>
              </a:rPr>
              <a:t>, another book about a mountain-climbing tragedy, which became a publishing sensation. </a:t>
            </a:r>
            <a:r>
              <a:rPr lang="en-US" sz="1200" b="0" i="0" kern="1200" dirty="0" err="1">
                <a:solidFill>
                  <a:schemeClr val="tx1"/>
                </a:solidFill>
                <a:effectLst/>
                <a:latin typeface="+mn-lt"/>
                <a:ea typeface="+mn-ea"/>
                <a:cs typeface="+mn-cs"/>
              </a:rPr>
              <a:t>Suddenly</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started to sell 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Random House rushed out a new edition to keep up with demand. Booksellers began to promote it next to their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displays, and sales rose further. A revised paperback edition, which came out in January, spent 14 weeks on </a:t>
            </a:r>
            <a:r>
              <a:rPr lang="en-US" sz="1200" b="0" i="0" kern="1200" dirty="0" err="1">
                <a:solidFill>
                  <a:schemeClr val="tx1"/>
                </a:solidFill>
                <a:effectLst/>
                <a:latin typeface="+mn-lt"/>
                <a:ea typeface="+mn-ea"/>
                <a:cs typeface="+mn-cs"/>
              </a:rPr>
              <a:t>the</a:t>
            </a:r>
            <a:r>
              <a:rPr lang="en-US" sz="1200" b="0" i="1" kern="1200" dirty="0" err="1">
                <a:solidFill>
                  <a:schemeClr val="tx1"/>
                </a:solidFill>
                <a:effectLst/>
                <a:latin typeface="+mn-lt"/>
                <a:ea typeface="+mn-ea"/>
                <a:cs typeface="+mn-cs"/>
              </a:rPr>
              <a:t>New</a:t>
            </a:r>
            <a:r>
              <a:rPr lang="en-US" sz="1200" b="0" i="1" kern="1200" dirty="0">
                <a:solidFill>
                  <a:schemeClr val="tx1"/>
                </a:solidFill>
                <a:effectLst/>
                <a:latin typeface="+mn-lt"/>
                <a:ea typeface="+mn-ea"/>
                <a:cs typeface="+mn-cs"/>
              </a:rPr>
              <a:t> York Times</a:t>
            </a:r>
            <a:r>
              <a:rPr lang="en-US" sz="1200" b="0" i="0" kern="1200" dirty="0">
                <a:solidFill>
                  <a:schemeClr val="tx1"/>
                </a:solidFill>
                <a:effectLst/>
                <a:latin typeface="+mn-lt"/>
                <a:ea typeface="+mn-ea"/>
                <a:cs typeface="+mn-cs"/>
              </a:rPr>
              <a:t> bestseller list. That same month, IFC Films released a docudrama of the story to critical acclaim. </a:t>
            </a:r>
            <a:r>
              <a:rPr lang="en-US" sz="1200" b="0" i="0" kern="1200" dirty="0" err="1">
                <a:solidFill>
                  <a:schemeClr val="tx1"/>
                </a:solidFill>
                <a:effectLst/>
                <a:latin typeface="+mn-lt"/>
                <a:ea typeface="+mn-ea"/>
                <a:cs typeface="+mn-cs"/>
              </a:rPr>
              <a:t>Now</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outsells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more than two to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a:solidFill>
                  <a:schemeClr val="tx1"/>
                </a:solidFill>
                <a:effectLst/>
                <a:latin typeface="+mn-lt"/>
                <a:ea typeface="+mn-ea"/>
                <a:cs typeface="+mn-cs"/>
              </a:rPr>
              <a:t>Into Thin </a:t>
            </a:r>
            <a:r>
              <a:rPr lang="en-US" sz="1200" b="0" i="1" kern="1200" dirty="0" err="1">
                <a:solidFill>
                  <a:schemeClr val="tx1"/>
                </a:solidFill>
                <a:effectLst/>
                <a:latin typeface="+mn-lt"/>
                <a:ea typeface="+mn-ea"/>
                <a:cs typeface="+mn-cs"/>
              </a:rPr>
              <a:t>Air</a:t>
            </a:r>
            <a:r>
              <a:rPr lang="en-US" sz="1200" b="0" i="0" kern="1200" dirty="0" err="1">
                <a:solidFill>
                  <a:schemeClr val="tx1"/>
                </a:solidFill>
                <a:effectLst/>
                <a:latin typeface="+mn-lt"/>
                <a:ea typeface="+mn-ea"/>
                <a:cs typeface="+mn-cs"/>
              </a:rPr>
              <a:t>would</a:t>
            </a:r>
            <a:r>
              <a:rPr lang="en-US" sz="1200" b="0" i="0" kern="1200" dirty="0">
                <a:solidFill>
                  <a:schemeClr val="tx1"/>
                </a:solidFill>
                <a:effectLst/>
                <a:latin typeface="+mn-lt"/>
                <a:ea typeface="+mn-ea"/>
                <a:cs typeface="+mn-cs"/>
              </a:rPr>
              <a:t> also like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6</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31C4BB1-A878-4825-A4F2-F0DAA5EC3304}" type="datetime1">
              <a:rPr lang="en-US" smtClean="0"/>
              <a:t>12/27/2022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12/27/2022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12/27/2022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12/27/2022</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12/27/2022</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12/27/2022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12/27/2022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12/27/2022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12/27/2022</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D04938-6495-4583-82D2-72E00C667A90}" type="datetime1">
              <a:rPr lang="en-US" smtClean="0"/>
              <a:t>12/27/2022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12/27/2022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12/27/2022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12/27/2022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12/27/2022</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gi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wmf"/><Relationship Id="rId11" Type="http://schemas.openxmlformats.org/officeDocument/2006/relationships/image" Target="../media/image11.gif"/><Relationship Id="rId5" Type="http://schemas.openxmlformats.org/officeDocument/2006/relationships/image" Target="../media/image5.gif"/><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27.wmf"/><Relationship Id="rId4" Type="http://schemas.openxmlformats.org/officeDocument/2006/relationships/oleObject" Target="../embeddings/oleObject4.bin"/><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Collaborative Filtering</a:t>
            </a:r>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a:t>Harnessing quality judgments of other users</a:t>
            </a:r>
          </a:p>
        </p:txBody>
      </p:sp>
    </p:spTree>
    <p:extLst>
      <p:ext uri="{BB962C8B-B14F-4D97-AF65-F5344CB8AC3E}">
        <p14:creationId xmlns:p14="http://schemas.microsoft.com/office/powerpoint/2010/main" val="149963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FF0066"/>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91398A-B5C1-ABE4-A927-30595A9A1B8D}"/>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F615DDF7-C20B-B3DB-2724-2D8D0F6DE84A}"/>
              </a:ext>
            </a:extLst>
          </p:cNvPr>
          <p:cNvSpPr>
            <a:spLocks noGrp="1"/>
          </p:cNvSpPr>
          <p:nvPr>
            <p:ph type="sldNum" sz="quarter" idx="12"/>
          </p:nvPr>
        </p:nvSpPr>
        <p:spPr/>
        <p:txBody>
          <a:bodyPr/>
          <a:lstStyle/>
          <a:p>
            <a:fld id="{19B12225-5612-419B-A8D5-4B8EEE4C217E}" type="slidenum">
              <a:rPr lang="en-US" smtClean="0"/>
              <a:pPr/>
              <a:t>12</a:t>
            </a:fld>
            <a:endParaRPr lang="en-US"/>
          </a:p>
        </p:txBody>
      </p:sp>
      <p:pic>
        <p:nvPicPr>
          <p:cNvPr id="7" name="Content Placeholder 6">
            <a:extLst>
              <a:ext uri="{FF2B5EF4-FFF2-40B4-BE49-F238E27FC236}">
                <a16:creationId xmlns:a16="http://schemas.microsoft.com/office/drawing/2014/main" id="{72285FAA-48A8-47EA-D3FA-B68EB3FC620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33400" y="-8592"/>
            <a:ext cx="8229600" cy="6746875"/>
          </a:xfrm>
        </p:spPr>
      </p:pic>
    </p:spTree>
    <p:extLst>
      <p:ext uri="{BB962C8B-B14F-4D97-AF65-F5344CB8AC3E}">
        <p14:creationId xmlns:p14="http://schemas.microsoft.com/office/powerpoint/2010/main" val="3815363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3EA5F-DB3A-9254-FF34-D7D8FFBD9EF1}"/>
              </a:ext>
            </a:extLst>
          </p:cNvPr>
          <p:cNvSpPr>
            <a:spLocks noGrp="1"/>
          </p:cNvSpPr>
          <p:nvPr>
            <p:ph type="ftr" sz="quarter" idx="11"/>
          </p:nvPr>
        </p:nvSpPr>
        <p:spPr/>
        <p:txBody>
          <a:bodyPr/>
          <a:lstStyle/>
          <a:p>
            <a:r>
              <a:rPr lang="en-US"/>
              <a:t>J. Leskovec, A. Rajaraman, J. Ullman: Mining of Massive Datasets, http://www.mmds.org</a:t>
            </a:r>
          </a:p>
        </p:txBody>
      </p:sp>
      <p:sp>
        <p:nvSpPr>
          <p:cNvPr id="3" name="Slide Number Placeholder 2">
            <a:extLst>
              <a:ext uri="{FF2B5EF4-FFF2-40B4-BE49-F238E27FC236}">
                <a16:creationId xmlns:a16="http://schemas.microsoft.com/office/drawing/2014/main" id="{912FF33D-5A33-66E4-7221-21623E1A19C3}"/>
              </a:ext>
            </a:extLst>
          </p:cNvPr>
          <p:cNvSpPr>
            <a:spLocks noGrp="1"/>
          </p:cNvSpPr>
          <p:nvPr>
            <p:ph type="sldNum" sz="quarter" idx="12"/>
          </p:nvPr>
        </p:nvSpPr>
        <p:spPr/>
        <p:txBody>
          <a:bodyPr/>
          <a:lstStyle/>
          <a:p>
            <a:fld id="{19B12225-5612-419B-A8D5-4B8EEE4C217E}" type="slidenum">
              <a:rPr lang="en-US" smtClean="0"/>
              <a:pPr/>
              <a:t>13</a:t>
            </a:fld>
            <a:endParaRPr lang="en-US"/>
          </a:p>
        </p:txBody>
      </p:sp>
      <p:pic>
        <p:nvPicPr>
          <p:cNvPr id="5" name="Picture 4">
            <a:extLst>
              <a:ext uri="{FF2B5EF4-FFF2-40B4-BE49-F238E27FC236}">
                <a16:creationId xmlns:a16="http://schemas.microsoft.com/office/drawing/2014/main" id="{EC06DCE0-823A-1AA4-2553-773CEF3D2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73" y="0"/>
            <a:ext cx="7765453" cy="6439458"/>
          </a:xfrm>
          <a:prstGeom prst="rect">
            <a:avLst/>
          </a:prstGeom>
        </p:spPr>
      </p:pic>
    </p:spTree>
    <p:extLst>
      <p:ext uri="{BB962C8B-B14F-4D97-AF65-F5344CB8AC3E}">
        <p14:creationId xmlns:p14="http://schemas.microsoft.com/office/powerpoint/2010/main" val="117105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732122-16BF-1741-1A24-F338271AAD09}"/>
              </a:ext>
            </a:extLst>
          </p:cNvPr>
          <p:cNvSpPr>
            <a:spLocks noGrp="1"/>
          </p:cNvSpPr>
          <p:nvPr>
            <p:ph type="ftr" sz="quarter" idx="11"/>
          </p:nvPr>
        </p:nvSpPr>
        <p:spPr/>
        <p:txBody>
          <a:bodyPr/>
          <a:lstStyle/>
          <a:p>
            <a:r>
              <a:rPr lang="en-US"/>
              <a:t>J. Leskovec, A. Rajaraman, J. Ullman: Mining of Massive Datasets, http://www.mmds.org</a:t>
            </a:r>
          </a:p>
        </p:txBody>
      </p:sp>
      <p:sp>
        <p:nvSpPr>
          <p:cNvPr id="3" name="Slide Number Placeholder 2">
            <a:extLst>
              <a:ext uri="{FF2B5EF4-FFF2-40B4-BE49-F238E27FC236}">
                <a16:creationId xmlns:a16="http://schemas.microsoft.com/office/drawing/2014/main" id="{69137DBE-5189-3546-CFC9-C4BDF901E509}"/>
              </a:ext>
            </a:extLst>
          </p:cNvPr>
          <p:cNvSpPr>
            <a:spLocks noGrp="1"/>
          </p:cNvSpPr>
          <p:nvPr>
            <p:ph type="sldNum" sz="quarter" idx="12"/>
          </p:nvPr>
        </p:nvSpPr>
        <p:spPr/>
        <p:txBody>
          <a:bodyPr/>
          <a:lstStyle/>
          <a:p>
            <a:fld id="{19B12225-5612-419B-A8D5-4B8EEE4C217E}" type="slidenum">
              <a:rPr lang="en-US" smtClean="0"/>
              <a:pPr/>
              <a:t>14</a:t>
            </a:fld>
            <a:endParaRPr lang="en-US"/>
          </a:p>
        </p:txBody>
      </p:sp>
      <p:pic>
        <p:nvPicPr>
          <p:cNvPr id="5" name="Picture 4">
            <a:extLst>
              <a:ext uri="{FF2B5EF4-FFF2-40B4-BE49-F238E27FC236}">
                <a16:creationId xmlns:a16="http://schemas.microsoft.com/office/drawing/2014/main" id="{78E0FED9-8701-108F-004A-B8F808C9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17" y="1836"/>
            <a:ext cx="8332566" cy="6334699"/>
          </a:xfrm>
          <a:prstGeom prst="rect">
            <a:avLst/>
          </a:prstGeom>
        </p:spPr>
      </p:pic>
    </p:spTree>
    <p:extLst>
      <p:ext uri="{BB962C8B-B14F-4D97-AF65-F5344CB8AC3E}">
        <p14:creationId xmlns:p14="http://schemas.microsoft.com/office/powerpoint/2010/main" val="22889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BD8D30-B364-C779-255A-9E692AA60F23}"/>
              </a:ext>
            </a:extLst>
          </p:cNvPr>
          <p:cNvSpPr>
            <a:spLocks noGrp="1"/>
          </p:cNvSpPr>
          <p:nvPr>
            <p:ph type="ftr" sz="quarter" idx="11"/>
          </p:nvPr>
        </p:nvSpPr>
        <p:spPr/>
        <p:txBody>
          <a:bodyPr/>
          <a:lstStyle/>
          <a:p>
            <a:r>
              <a:rPr lang="en-US"/>
              <a:t>J. Leskovec, A. Rajaraman, J. Ullman: Mining of Massive Datasets, http://www.mmds.org</a:t>
            </a:r>
          </a:p>
        </p:txBody>
      </p:sp>
      <p:sp>
        <p:nvSpPr>
          <p:cNvPr id="3" name="Slide Number Placeholder 2">
            <a:extLst>
              <a:ext uri="{FF2B5EF4-FFF2-40B4-BE49-F238E27FC236}">
                <a16:creationId xmlns:a16="http://schemas.microsoft.com/office/drawing/2014/main" id="{1A5A9179-E0AE-D6BC-DF6A-D8595717B03F}"/>
              </a:ext>
            </a:extLst>
          </p:cNvPr>
          <p:cNvSpPr>
            <a:spLocks noGrp="1"/>
          </p:cNvSpPr>
          <p:nvPr>
            <p:ph type="sldNum" sz="quarter" idx="12"/>
          </p:nvPr>
        </p:nvSpPr>
        <p:spPr/>
        <p:txBody>
          <a:bodyPr/>
          <a:lstStyle/>
          <a:p>
            <a:fld id="{19B12225-5612-419B-A8D5-4B8EEE4C217E}" type="slidenum">
              <a:rPr lang="en-US" smtClean="0"/>
              <a:pPr/>
              <a:t>15</a:t>
            </a:fld>
            <a:endParaRPr lang="en-US"/>
          </a:p>
        </p:txBody>
      </p:sp>
      <p:pic>
        <p:nvPicPr>
          <p:cNvPr id="5" name="Picture 4">
            <a:extLst>
              <a:ext uri="{FF2B5EF4-FFF2-40B4-BE49-F238E27FC236}">
                <a16:creationId xmlns:a16="http://schemas.microsoft.com/office/drawing/2014/main" id="{63A75067-7A35-0502-14B9-807F8BF35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55" y="918"/>
            <a:ext cx="8100489" cy="6591574"/>
          </a:xfrm>
          <a:prstGeom prst="rect">
            <a:avLst/>
          </a:prstGeom>
        </p:spPr>
      </p:pic>
    </p:spTree>
    <p:extLst>
      <p:ext uri="{BB962C8B-B14F-4D97-AF65-F5344CB8AC3E}">
        <p14:creationId xmlns:p14="http://schemas.microsoft.com/office/powerpoint/2010/main" val="117017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54482-0970-B48F-1A46-469B44EE2219}"/>
              </a:ext>
            </a:extLst>
          </p:cNvPr>
          <p:cNvSpPr>
            <a:spLocks noGrp="1"/>
          </p:cNvSpPr>
          <p:nvPr>
            <p:ph type="ftr" sz="quarter" idx="11"/>
          </p:nvPr>
        </p:nvSpPr>
        <p:spPr/>
        <p:txBody>
          <a:bodyPr/>
          <a:lstStyle/>
          <a:p>
            <a:r>
              <a:rPr lang="en-US"/>
              <a:t>J. Leskovec, A. Rajaraman, J. Ullman: Mining of Massive Datasets, http://www.mmds.org</a:t>
            </a:r>
          </a:p>
        </p:txBody>
      </p:sp>
      <p:sp>
        <p:nvSpPr>
          <p:cNvPr id="3" name="Slide Number Placeholder 2">
            <a:extLst>
              <a:ext uri="{FF2B5EF4-FFF2-40B4-BE49-F238E27FC236}">
                <a16:creationId xmlns:a16="http://schemas.microsoft.com/office/drawing/2014/main" id="{23F3E0C9-6083-5122-00BB-D553407E0EFC}"/>
              </a:ext>
            </a:extLst>
          </p:cNvPr>
          <p:cNvSpPr>
            <a:spLocks noGrp="1"/>
          </p:cNvSpPr>
          <p:nvPr>
            <p:ph type="sldNum" sz="quarter" idx="12"/>
          </p:nvPr>
        </p:nvSpPr>
        <p:spPr/>
        <p:txBody>
          <a:bodyPr/>
          <a:lstStyle/>
          <a:p>
            <a:fld id="{19B12225-5612-419B-A8D5-4B8EEE4C217E}" type="slidenum">
              <a:rPr lang="en-US" smtClean="0"/>
              <a:pPr/>
              <a:t>16</a:t>
            </a:fld>
            <a:endParaRPr lang="en-US"/>
          </a:p>
        </p:txBody>
      </p:sp>
      <p:pic>
        <p:nvPicPr>
          <p:cNvPr id="5" name="Picture 4">
            <a:extLst>
              <a:ext uri="{FF2B5EF4-FFF2-40B4-BE49-F238E27FC236}">
                <a16:creationId xmlns:a16="http://schemas.microsoft.com/office/drawing/2014/main" id="{9130D2CB-1D25-E462-605C-484C21B3D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198" y="-11935"/>
            <a:ext cx="8189603" cy="6667780"/>
          </a:xfrm>
          <a:prstGeom prst="rect">
            <a:avLst/>
          </a:prstGeom>
        </p:spPr>
      </p:pic>
    </p:spTree>
    <p:extLst>
      <p:ext uri="{BB962C8B-B14F-4D97-AF65-F5344CB8AC3E}">
        <p14:creationId xmlns:p14="http://schemas.microsoft.com/office/powerpoint/2010/main" val="104074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Rating Predictions</a:t>
            </a:r>
          </a:p>
        </p:txBody>
      </p:sp>
      <mc:AlternateContent xmlns:mc="http://schemas.openxmlformats.org/markup-compatibility/2006">
        <mc:Choice xmlns:a14="http://schemas.microsoft.com/office/drawing/2010/main" Requires="a14">
          <p:sp>
            <p:nvSpPr>
              <p:cNvPr id="35843" name="Rectangle 3"/>
              <p:cNvSpPr>
                <a:spLocks noGrp="1" noChangeArrowheads="1"/>
              </p:cNvSpPr>
              <p:nvPr>
                <p:ph type="body" idx="1"/>
              </p:nvPr>
            </p:nvSpPr>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D60093"/>
                    </a:solidFill>
                  </a:rPr>
                  <a:t>Prediction for item </a:t>
                </a:r>
                <a:r>
                  <a:rPr lang="en-US" b="1" i="1" dirty="0">
                    <a:solidFill>
                      <a:srgbClr val="D60093"/>
                    </a:solidFill>
                  </a:rPr>
                  <a:t>s </a:t>
                </a:r>
                <a:r>
                  <a:rPr lang="en-US" b="1" dirty="0">
                    <a:solidFill>
                      <a:srgbClr val="D60093"/>
                    </a:solidFill>
                  </a:rPr>
                  <a:t>of</a:t>
                </a:r>
                <a:r>
                  <a:rPr lang="en-US" b="1" i="1" dirty="0">
                    <a:solidFill>
                      <a:srgbClr val="D60093"/>
                    </a:solidFill>
                  </a:rPr>
                  <a:t> user x</a:t>
                </a:r>
                <a:r>
                  <a:rPr lang="en-US" b="1" dirty="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dirty="0"/>
              </a:p>
              <a:p>
                <a:pPr lvl="1" eaLnBrk="1" hangingPunct="1"/>
                <a:endParaRPr lang="en-US" baseline="-25000" dirty="0"/>
              </a:p>
            </p:txBody>
          </p:sp>
        </mc:Choice>
        <mc:Fallback>
          <p:sp>
            <p:nvSpPr>
              <p:cNvPr id="35843" name="Rectangle 3"/>
              <p:cNvSpPr>
                <a:spLocks noGrp="1" noRot="1" noChangeAspect="1" noMove="1" noResize="1" noEditPoints="1" noAdjustHandles="1" noChangeArrowheads="1" noChangeShapeType="1" noTextEdit="1"/>
              </p:cNvSpPr>
              <p:nvPr>
                <p:ph type="body" idx="1"/>
              </p:nvPr>
            </p:nvSpPr>
            <p:spPr>
              <a:blipFill>
                <a:blip r:embed="rId3"/>
                <a:stretch>
                  <a:fillRect l="-889" t="-69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a:solidFill>
                      <a:srgbClr val="008000"/>
                    </a:solidFill>
                  </a:rPr>
                  <a:t>Shorthand:</a:t>
                </a:r>
                <a:br>
                  <a:rPr lang="en-US" b="1" dirty="0">
                    <a:solidFill>
                      <a:srgbClr val="008000"/>
                    </a:solidFill>
                  </a:rPr>
                </a:br>
                <a:r>
                  <a:rPr lang="en-US" b="1" dirty="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D60093"/>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a:t>
            </a:r>
            <a:br>
              <a:rPr lang="en-US" dirty="0"/>
            </a:br>
            <a:r>
              <a:rPr lang="en-US" dirty="0"/>
              <a:t>on ratings for similar items</a:t>
            </a:r>
          </a:p>
          <a:p>
            <a:pPr lvl="1" eaLnBrk="1" hangingPunct="1"/>
            <a:r>
              <a:rPr lang="en-US" dirty="0"/>
              <a:t>Can use same similarity metrics and </a:t>
            </a:r>
            <a:br>
              <a:rPr lang="en-US" dirty="0"/>
            </a:br>
            <a:r>
              <a:rPr lang="en-US" dirty="0"/>
              <a:t>prediction functions as in user-user model</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name="Equation" r:id="rId3" imgW="1244520" imgH="545760" progId="Equation.3">
                  <p:embed/>
                </p:oleObj>
              </mc:Choice>
              <mc:Fallback>
                <p:oleObj name="Equation" r:id="rId3" imgW="1244520" imgH="545760" progId="Equation.3">
                  <p:embed/>
                  <p:pic>
                    <p:nvPicPr>
                      <p:cNvPr id="0" name=""/>
                      <p:cNvPicPr>
                        <a:picLocks noChangeAspect="1" noChangeArrowheads="1"/>
                      </p:cNvPicPr>
                      <p:nvPr/>
                    </p:nvPicPr>
                    <p:blipFill>
                      <a:blip r:embed="rId4"/>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u</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items rated by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similar to</a:t>
            </a:r>
            <a:r>
              <a:rPr lang="en-US" b="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19</a:t>
            </a:fld>
            <a:endParaRPr lang="en-US"/>
          </a:p>
        </p:txBody>
      </p:sp>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70963830"/>
      </p:ext>
    </p:extLst>
  </p:cSld>
  <p:clrMapOvr>
    <a:masterClrMapping/>
  </p:clrMapOvr>
  <p:transition advTm="1675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2</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20</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a:ln>
                            <a:noFill/>
                          </a:ln>
                          <a:solidFill>
                            <a:srgbClr val="FF0000"/>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21</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22</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23</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a:t>CF: </a:t>
            </a:r>
            <a:r>
              <a:rPr lang="en-US" dirty="0"/>
              <a:t>Common Practice</a:t>
            </a:r>
          </a:p>
        </p:txBody>
      </p:sp>
      <p:sp>
        <p:nvSpPr>
          <p:cNvPr id="124931" name="Rectangle 3"/>
          <p:cNvSpPr>
            <a:spLocks noGrp="1" noChangeArrowheads="1"/>
          </p:cNvSpPr>
          <p:nvPr>
            <p:ph idx="1"/>
          </p:nvPr>
        </p:nvSpPr>
        <p:spPr>
          <a:xfrm>
            <a:off x="457200" y="1295401"/>
            <a:ext cx="8610600" cy="3581400"/>
          </a:xfrm>
        </p:spPr>
        <p:txBody>
          <a:bodyPr/>
          <a:lstStyle/>
          <a:p>
            <a:r>
              <a:rPr lang="en-US" dirty="0"/>
              <a:t>Define </a:t>
            </a:r>
            <a:r>
              <a:rPr lang="en-US" b="1" dirty="0">
                <a:solidFill>
                  <a:srgbClr val="FF0066"/>
                </a:solidFill>
              </a:rPr>
              <a:t>similarity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dirty="0"/>
              <a:t> nearest neighbors </a:t>
            </a:r>
            <a:r>
              <a:rPr lang="en-US" b="1" i="1" dirty="0">
                <a:solidFill>
                  <a:srgbClr val="0000FF"/>
                </a:solidFill>
              </a:rPr>
              <a:t>N(</a:t>
            </a:r>
            <a:r>
              <a:rPr lang="en-US" b="1" i="1" dirty="0" err="1">
                <a:solidFill>
                  <a:srgbClr val="0000FF"/>
                </a:solidFill>
              </a:rPr>
              <a:t>i</a:t>
            </a:r>
            <a:r>
              <a:rPr lang="en-US" b="1" i="1" dirty="0">
                <a:solidFill>
                  <a:srgbClr val="0000FF"/>
                </a:solidFill>
              </a:rPr>
              <a:t>; x)</a:t>
            </a:r>
          </a:p>
          <a:p>
            <a:pPr lvl="1"/>
            <a:r>
              <a:rPr lang="en-US" dirty="0"/>
              <a:t>Items most similar to </a:t>
            </a:r>
            <a:r>
              <a:rPr lang="en-US" b="1" i="1" dirty="0" err="1"/>
              <a:t>i</a:t>
            </a:r>
            <a:r>
              <a:rPr lang="en-US" dirty="0"/>
              <a:t>, that were rated by </a:t>
            </a:r>
            <a:r>
              <a:rPr lang="en-US" b="1" i="1" dirty="0"/>
              <a:t>x</a:t>
            </a:r>
          </a:p>
          <a:p>
            <a:r>
              <a:rPr lang="en-US" dirty="0"/>
              <a:t>Estimate rating </a:t>
            </a:r>
            <a:r>
              <a:rPr lang="en-US" b="1" i="1" dirty="0" err="1">
                <a:solidFill>
                  <a:srgbClr val="0000FF"/>
                </a:solidFill>
              </a:rPr>
              <a:t>r</a:t>
            </a:r>
            <a:r>
              <a:rPr lang="en-US" b="1" i="1" baseline="-25000" dirty="0" err="1">
                <a:solidFill>
                  <a:srgbClr val="0000FF"/>
                </a:solidFill>
              </a:rPr>
              <a:t>xi</a:t>
            </a:r>
            <a:r>
              <a:rPr lang="en-US" dirty="0"/>
              <a:t> as the weighted average: </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24</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
                  <p:embed/>
                </p:oleObj>
              </mc:Choice>
              <mc:Fallback>
                <p:oleObj name="Equation" r:id="rId2" imgW="114120" imgH="17748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i="1" dirty="0">
                <a:solidFill>
                  <a:srgbClr val="008000"/>
                </a:solidFill>
                <a:latin typeface="Calibri" pitchFamily="34" charset="0"/>
                <a:cs typeface="Calibri" pitchFamily="34" charset="0"/>
              </a:rPr>
              <a:t>avg. rating of user </a:t>
            </a:r>
            <a:r>
              <a:rPr lang="en-US" sz="2000" b="1" i="1" dirty="0">
                <a:solidFill>
                  <a:srgbClr val="008000"/>
                </a:solidFill>
                <a:latin typeface="Calibri" pitchFamily="34" charset="0"/>
                <a:cs typeface="Calibri" pitchFamily="34" charset="0"/>
              </a:rPr>
              <a:t>x</a:t>
            </a:r>
            <a:r>
              <a:rPr lang="en-US" sz="2000" i="1" dirty="0">
                <a:solidFill>
                  <a:srgbClr val="008000"/>
                </a:solidFill>
                <a:latin typeface="Calibri" pitchFamily="34" charset="0"/>
                <a:cs typeface="Calibri" pitchFamily="34" charset="0"/>
              </a:rPr>
              <a:t>)</a:t>
            </a:r>
            <a:r>
              <a:rPr lang="en-US" sz="2000" b="1" i="1" dirty="0">
                <a:solidFill>
                  <a:srgbClr val="008000"/>
                </a:solidFill>
                <a:latin typeface="Calibri" pitchFamily="34" charset="0"/>
                <a:cs typeface="Calibri" pitchFamily="34" charset="0"/>
              </a:rPr>
              <a:t> – </a:t>
            </a:r>
            <a:r>
              <a:rPr lang="el-GR" sz="2000" b="1" i="1" dirty="0">
                <a:solidFill>
                  <a:srgbClr val="008000"/>
                </a:solidFill>
                <a:latin typeface="Calibri" pitchFamily="34" charset="0"/>
                <a:cs typeface="Calibri" pitchFamily="34" charset="0"/>
              </a:rPr>
              <a:t>μ</a:t>
            </a:r>
            <a:r>
              <a:rPr lang="en-US" sz="2000" i="1" dirty="0">
                <a:solidFill>
                  <a:srgbClr val="008000"/>
                </a:solidFill>
                <a:latin typeface="Calibri" pitchFamily="34" charset="0"/>
                <a:cs typeface="Calibri" pitchFamily="34" charset="0"/>
              </a:rPr>
              <a:t> </a:t>
            </a:r>
            <a:endParaRPr kumimoji="0" lang="en-CA" sz="2000" b="0" i="1" u="none" strike="noStrike" kern="1200" cap="none" spc="0" normalizeH="0" baseline="0" noProof="0" dirty="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name="Equation" r:id="rId4" imgW="1155600" imgH="545760" progId="Equation.3">
                  <p:embed/>
                </p:oleObj>
              </mc:Choice>
              <mc:Fallback>
                <p:oleObj name="Equation" r:id="rId4" imgW="1155600" imgH="545760" progId="Equation.3">
                  <p:embed/>
                  <p:pic>
                    <p:nvPicPr>
                      <p:cNvPr id="0" name="Object 4"/>
                      <p:cNvPicPr>
                        <a:picLocks noChangeAspect="1" noChangeArrowheads="1"/>
                      </p:cNvPicPr>
                      <p:nvPr/>
                    </p:nvPicPr>
                    <p:blipFill>
                      <a:blip r:embed="rId5"/>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Before</a:t>
            </a:r>
            <a:r>
              <a:rPr lang="en-US" dirty="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name="Equation" r:id="rId6" imgW="1930320" imgH="545760" progId="Equation.3">
                  <p:embed/>
                </p:oleObj>
              </mc:Choice>
              <mc:Fallback>
                <p:oleObj name="Equation" r:id="rId6" imgW="1930320" imgH="545760" progId="Equation.3">
                  <p:embed/>
                  <p:pic>
                    <p:nvPicPr>
                      <p:cNvPr id="0" name="Object 1"/>
                      <p:cNvPicPr>
                        <a:picLocks noChangeAspect="1" noChangeArrowheads="1"/>
                      </p:cNvPicPr>
                      <p:nvPr/>
                    </p:nvPicPr>
                    <p:blipFill>
                      <a:blip r:embed="rId7"/>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name="Equation" r:id="rId3" imgW="1218960" imgH="888840" progId="Equation.3">
                  <p:embed/>
                </p:oleObj>
              </mc:Choice>
              <mc:Fallback>
                <p:oleObj name="Equation" r:id="rId3" imgW="1218960" imgH="888840" progId="Equation.3">
                  <p:embed/>
                  <p:pic>
                    <p:nvPicPr>
                      <p:cNvPr id="0" name=""/>
                      <p:cNvPicPr>
                        <a:picLocks noChangeAspect="1" noChangeArrowheads="1"/>
                      </p:cNvPicPr>
                      <p:nvPr/>
                    </p:nvPicPr>
                    <p:blipFill>
                      <a:blip r:embed="rId4"/>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25</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a:latin typeface="Calibri" pitchFamily="34" charset="0"/>
                <a:cs typeface="Calibri" pitchFamily="34" charset="0"/>
              </a:rPr>
              <a:t>Items 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D909AE-363B-22BB-371A-0F9879DB4F23}"/>
              </a:ext>
            </a:extLst>
          </p:cNvPr>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a:extLst>
              <a:ext uri="{FF2B5EF4-FFF2-40B4-BE49-F238E27FC236}">
                <a16:creationId xmlns:a16="http://schemas.microsoft.com/office/drawing/2014/main" id="{9B3CDECA-5ED4-0438-39FC-D917956CF7E6}"/>
              </a:ext>
            </a:extLst>
          </p:cNvPr>
          <p:cNvSpPr>
            <a:spLocks noGrp="1"/>
          </p:cNvSpPr>
          <p:nvPr>
            <p:ph type="sldNum" sz="quarter" idx="12"/>
          </p:nvPr>
        </p:nvSpPr>
        <p:spPr/>
        <p:txBody>
          <a:bodyPr/>
          <a:lstStyle/>
          <a:p>
            <a:fld id="{19B12225-5612-419B-A8D5-4B8EEE4C217E}" type="slidenum">
              <a:rPr lang="en-US" smtClean="0"/>
              <a:pPr/>
              <a:t>26</a:t>
            </a:fld>
            <a:endParaRPr lang="en-US"/>
          </a:p>
        </p:txBody>
      </p:sp>
      <p:pic>
        <p:nvPicPr>
          <p:cNvPr id="7" name="Picture 6">
            <a:extLst>
              <a:ext uri="{FF2B5EF4-FFF2-40B4-BE49-F238E27FC236}">
                <a16:creationId xmlns:a16="http://schemas.microsoft.com/office/drawing/2014/main" id="{5FD7068B-A84F-9BED-F671-6F974BA84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02" y="0"/>
            <a:ext cx="8426595" cy="6534419"/>
          </a:xfrm>
          <a:prstGeom prst="rect">
            <a:avLst/>
          </a:prstGeom>
        </p:spPr>
      </p:pic>
    </p:spTree>
    <p:extLst>
      <p:ext uri="{BB962C8B-B14F-4D97-AF65-F5344CB8AC3E}">
        <p14:creationId xmlns:p14="http://schemas.microsoft.com/office/powerpoint/2010/main" val="331758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Cold Start:</a:t>
            </a:r>
          </a:p>
          <a:p>
            <a:pPr lvl="1">
              <a:lnSpc>
                <a:spcPct val="90000"/>
              </a:lnSpc>
            </a:pPr>
            <a:r>
              <a:rPr lang="en-US" dirty="0"/>
              <a:t>Need enough users in the system to find a match</a:t>
            </a:r>
          </a:p>
          <a:p>
            <a:pPr>
              <a:lnSpc>
                <a:spcPct val="90000"/>
              </a:lnSpc>
            </a:pPr>
            <a:r>
              <a:rPr lang="en-US" b="1" dirty="0">
                <a:solidFill>
                  <a:srgbClr val="D60093"/>
                </a:solidFill>
              </a:rPr>
              <a:t>- </a:t>
            </a:r>
            <a:r>
              <a:rPr lang="en-US" b="1" dirty="0" err="1">
                <a:solidFill>
                  <a:srgbClr val="D60093"/>
                </a:solidFill>
              </a:rPr>
              <a:t>Sparsity</a:t>
            </a:r>
            <a:r>
              <a:rPr lang="en-US" b="1" dirty="0">
                <a:solidFill>
                  <a:srgbClr val="D60093"/>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D60093"/>
                </a:solidFill>
              </a:rPr>
              <a:t>- First rater: </a:t>
            </a:r>
          </a:p>
          <a:p>
            <a:pPr lvl="1">
              <a:lnSpc>
                <a:spcPct val="90000"/>
              </a:lnSpc>
            </a:pPr>
            <a:r>
              <a:rPr lang="en-US" dirty="0"/>
              <a:t>Cannot recommend an item that has not been </a:t>
            </a:r>
            <a:br>
              <a:rPr lang="en-US" dirty="0"/>
            </a:br>
            <a:r>
              <a:rPr lang="en-US" dirty="0"/>
              <a:t>previously rated</a:t>
            </a:r>
          </a:p>
          <a:p>
            <a:pPr lvl="1">
              <a:lnSpc>
                <a:spcPct val="90000"/>
              </a:lnSpc>
            </a:pPr>
            <a:r>
              <a:rPr lang="en-US" dirty="0"/>
              <a:t>New items, Esoteric items</a:t>
            </a:r>
          </a:p>
          <a:p>
            <a:pPr>
              <a:lnSpc>
                <a:spcPct val="90000"/>
              </a:lnSpc>
            </a:pPr>
            <a:r>
              <a:rPr lang="en-US" b="1" dirty="0">
                <a:solidFill>
                  <a:srgbClr val="D60093"/>
                </a:solidFill>
              </a:rPr>
              <a:t>- Popularity bias: </a:t>
            </a:r>
          </a:p>
          <a:p>
            <a:pPr lvl="1">
              <a:lnSpc>
                <a:spcPct val="90000"/>
              </a:lnSpc>
            </a:pPr>
            <a:r>
              <a:rPr lang="en-US" dirty="0"/>
              <a:t>Cannot recommend items to someone with </a:t>
            </a:r>
            <a:br>
              <a:rPr lang="en-US" dirty="0"/>
            </a:br>
            <a:r>
              <a:rPr lang="en-US" dirty="0"/>
              <a:t>unique taste </a:t>
            </a:r>
          </a:p>
          <a:p>
            <a:pPr lvl="1">
              <a:lnSpc>
                <a:spcPct val="90000"/>
              </a:lnSpc>
            </a:pPr>
            <a:r>
              <a:rPr lang="en-US" dirty="0"/>
              <a:t>Tends to recommend popular items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&amp; Practical Tips</a:t>
            </a:r>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a:t>- Evaluation</a:t>
            </a:r>
          </a:p>
          <a:p>
            <a:pPr marL="621792" indent="-457200"/>
            <a:r>
              <a:rPr lang="en-US" b="1" dirty="0"/>
              <a:t>- Error metrics</a:t>
            </a:r>
          </a:p>
          <a:p>
            <a:pPr marL="621792" indent="-457200"/>
            <a:r>
              <a:rPr lang="en-US" b="1" dirty="0"/>
              <a:t>- Complexity / Speed</a:t>
            </a:r>
          </a:p>
          <a:p>
            <a:pPr marL="621792" indent="-457200"/>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4151129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29</a:t>
            </a:fld>
            <a:endParaRPr lang="en-US"/>
          </a:p>
        </p:txBody>
      </p:sp>
    </p:spTree>
    <p:extLst>
      <p:ext uri="{BB962C8B-B14F-4D97-AF65-F5344CB8AC3E}">
        <p14:creationId xmlns:p14="http://schemas.microsoft.com/office/powerpoint/2010/main" val="48577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Set</a:t>
            </a: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30</a:t>
            </a:fld>
            <a:endParaRPr lang="en-US"/>
          </a:p>
        </p:txBody>
      </p:sp>
    </p:spTree>
    <p:extLst>
      <p:ext uri="{BB962C8B-B14F-4D97-AF65-F5344CB8AC3E}">
        <p14:creationId xmlns:p14="http://schemas.microsoft.com/office/powerpoint/2010/main" val="2398172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a:solidFill>
                      <a:srgbClr val="0000FF"/>
                    </a:solidFill>
                  </a:rPr>
                  <a:t>Compare predictions with known ratings</a:t>
                </a:r>
              </a:p>
              <a:p>
                <a:pPr lvl="1" eaLnBrk="1" hangingPunct="1">
                  <a:lnSpc>
                    <a:spcPct val="90000"/>
                  </a:lnSpc>
                </a:pPr>
                <a:r>
                  <a:rPr lang="en-US" b="1" dirty="0"/>
                  <a:t>Root-mean-square error</a:t>
                </a:r>
                <a:r>
                  <a:rPr lang="en-US" dirty="0"/>
                  <a:t> (RMSE)</a:t>
                </a:r>
              </a:p>
              <a:p>
                <a:pPr lvl="2">
                  <a:lnSpc>
                    <a:spcPct val="90000"/>
                  </a:lnSpc>
                </a:pPr>
                <a14:m>
                  <m:oMath xmlns:m="http://schemas.openxmlformats.org/officeDocument/2006/math">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a:t> is the true rating of </a:t>
                </a:r>
                <a:r>
                  <a:rPr lang="en-US" b="1" i="1" dirty="0"/>
                  <a:t>x</a:t>
                </a:r>
                <a:r>
                  <a:rPr lang="en-US" dirty="0"/>
                  <a:t> on </a:t>
                </a:r>
                <a:r>
                  <a:rPr lang="en-US" b="1" i="1" dirty="0" err="1"/>
                  <a:t>i</a:t>
                </a:r>
                <a:endParaRPr lang="en-US" b="1" i="1" dirty="0"/>
              </a:p>
              <a:p>
                <a:pPr lvl="1"/>
                <a:r>
                  <a:rPr lang="en-US" b="1" dirty="0"/>
                  <a:t>Precision at top 10</a:t>
                </a:r>
                <a:r>
                  <a:rPr lang="en-US" dirty="0"/>
                  <a:t>: </a:t>
                </a:r>
              </a:p>
              <a:p>
                <a:pPr lvl="2"/>
                <a:r>
                  <a:rPr lang="en-US" dirty="0"/>
                  <a:t>% of those in top 10</a:t>
                </a:r>
              </a:p>
              <a:p>
                <a:pPr lvl="1"/>
                <a:r>
                  <a:rPr lang="en-US" b="1" dirty="0"/>
                  <a:t>Rank Correlation</a:t>
                </a:r>
                <a:r>
                  <a:rPr lang="en-US" dirty="0"/>
                  <a:t>: </a:t>
                </a:r>
              </a:p>
              <a:p>
                <a:pPr lvl="2"/>
                <a:r>
                  <a:rPr lang="en-US" dirty="0"/>
                  <a:t>Spearman’s </a:t>
                </a:r>
                <a:r>
                  <a:rPr lang="en-US" i="1" dirty="0"/>
                  <a:t>correlation</a:t>
                </a:r>
                <a:r>
                  <a:rPr lang="en-US" dirty="0"/>
                  <a:t> between system’s and user’s complete rankings</a:t>
                </a:r>
              </a:p>
              <a:p>
                <a:pPr lvl="8"/>
                <a:endParaRPr lang="en-US" dirty="0"/>
              </a:p>
              <a:p>
                <a:pPr eaLnBrk="1" hangingPunct="1">
                  <a:lnSpc>
                    <a:spcPct val="90000"/>
                  </a:lnSpc>
                </a:pPr>
                <a:r>
                  <a:rPr lang="en-US" b="1" dirty="0">
                    <a:solidFill>
                      <a:srgbClr val="FF0066"/>
                    </a:solidFill>
                  </a:rPr>
                  <a:t>Another approach: 0/1 model</a:t>
                </a:r>
              </a:p>
              <a:p>
                <a:pPr lvl="1" eaLnBrk="1" hangingPunct="1">
                  <a:lnSpc>
                    <a:spcPct val="90000"/>
                  </a:lnSpc>
                </a:pPr>
                <a:r>
                  <a:rPr lang="en-US" b="1" dirty="0"/>
                  <a:t>Coverage:</a:t>
                </a:r>
              </a:p>
              <a:p>
                <a:pPr lvl="2" eaLnBrk="1" hangingPunct="1">
                  <a:lnSpc>
                    <a:spcPct val="90000"/>
                  </a:lnSpc>
                </a:pPr>
                <a:r>
                  <a:rPr lang="en-US" dirty="0"/>
                  <a:t>Number of items/users for which system can make predictions </a:t>
                </a:r>
              </a:p>
              <a:p>
                <a:pPr lvl="1" eaLnBrk="1" hangingPunct="1">
                  <a:lnSpc>
                    <a:spcPct val="90000"/>
                  </a:lnSpc>
                </a:pPr>
                <a:r>
                  <a:rPr lang="en-US" b="1" dirty="0"/>
                  <a:t>Precision:</a:t>
                </a:r>
              </a:p>
              <a:p>
                <a:pPr lvl="2" eaLnBrk="1" hangingPunct="1">
                  <a:lnSpc>
                    <a:spcPct val="90000"/>
                  </a:lnSpc>
                </a:pPr>
                <a:r>
                  <a:rPr lang="en-US" dirty="0"/>
                  <a:t>Accuracy of predictions </a:t>
                </a:r>
              </a:p>
              <a:p>
                <a:pPr lvl="1" eaLnBrk="1" hangingPunct="1">
                  <a:lnSpc>
                    <a:spcPct val="90000"/>
                  </a:lnSpc>
                </a:pPr>
                <a:r>
                  <a:rPr lang="en-US" b="1" dirty="0"/>
                  <a:t>Receiver operating characteristic</a:t>
                </a:r>
                <a:r>
                  <a:rPr lang="en-US" dirty="0"/>
                  <a:t> (ROC)</a:t>
                </a:r>
              </a:p>
              <a:p>
                <a:pPr lvl="2" eaLnBrk="1" hangingPunct="1">
                  <a:lnSpc>
                    <a:spcPct val="90000"/>
                  </a:lnSpc>
                </a:pPr>
                <a:r>
                  <a:rPr lang="en-US" dirty="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31</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Problems with Error Measures</a:t>
            </a:r>
          </a:p>
        </p:txBody>
      </p:sp>
      <p:sp>
        <p:nvSpPr>
          <p:cNvPr id="63491" name="Rectangle 3"/>
          <p:cNvSpPr>
            <a:spLocks noGrp="1" noChangeArrowheads="1"/>
          </p:cNvSpPr>
          <p:nvPr>
            <p:ph type="body" idx="1"/>
          </p:nvPr>
        </p:nvSpPr>
        <p:spPr/>
        <p:txBody>
          <a:bodyPr/>
          <a:lstStyle/>
          <a:p>
            <a:pPr eaLnBrk="1" hangingPunct="1"/>
            <a:r>
              <a:rPr lang="en-US" b="1" dirty="0">
                <a:solidFill>
                  <a:srgbClr val="0000FF"/>
                </a:solidFill>
              </a:rPr>
              <a:t>Narrow focus on accuracy sometimes </a:t>
            </a:r>
            <a:br>
              <a:rPr lang="en-US" b="1" dirty="0">
                <a:solidFill>
                  <a:srgbClr val="0000FF"/>
                </a:solidFill>
              </a:rPr>
            </a:br>
            <a:r>
              <a:rPr lang="en-US" b="1" dirty="0">
                <a:solidFill>
                  <a:srgbClr val="0000FF"/>
                </a:solidFill>
              </a:rPr>
              <a:t>misses the point</a:t>
            </a:r>
          </a:p>
          <a:p>
            <a:pPr lvl="1" eaLnBrk="1" hangingPunct="1"/>
            <a:r>
              <a:rPr lang="en-US" dirty="0"/>
              <a:t>Prediction Diversity</a:t>
            </a:r>
          </a:p>
          <a:p>
            <a:pPr lvl="1" eaLnBrk="1" hangingPunct="1"/>
            <a:r>
              <a:rPr lang="en-US" dirty="0"/>
              <a:t>Prediction Context</a:t>
            </a:r>
          </a:p>
          <a:p>
            <a:pPr lvl="1" eaLnBrk="1" hangingPunct="1"/>
            <a:r>
              <a:rPr lang="en-US" dirty="0"/>
              <a:t>Order of predictions</a:t>
            </a:r>
          </a:p>
          <a:p>
            <a:pPr eaLnBrk="1" hangingPunct="1"/>
            <a:r>
              <a:rPr lang="en-US" b="1" dirty="0">
                <a:solidFill>
                  <a:srgbClr val="D60093"/>
                </a:solidFill>
              </a:rPr>
              <a:t>In practice, we care only to predict high ratings:</a:t>
            </a:r>
          </a:p>
          <a:p>
            <a:pPr lvl="1" eaLnBrk="1" hangingPunct="1"/>
            <a:r>
              <a:rPr lang="en-US" dirty="0"/>
              <a:t>RMSE might penalize a method that does well </a:t>
            </a:r>
            <a:br>
              <a:rPr lang="en-US" dirty="0"/>
            </a:br>
            <a:r>
              <a:rPr lang="en-US" dirty="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19297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a:t>Expensive step is finding </a:t>
            </a:r>
            <a:r>
              <a:rPr lang="en-US" b="1" i="1" dirty="0"/>
              <a:t>k</a:t>
            </a:r>
            <a:r>
              <a:rPr lang="en-US" dirty="0"/>
              <a:t> most similar customers: </a:t>
            </a:r>
            <a:r>
              <a:rPr lang="en-US" b="1" dirty="0">
                <a:solidFill>
                  <a:srgbClr val="FF0066"/>
                </a:solidFill>
              </a:rPr>
              <a:t>O(|X|) </a:t>
            </a:r>
          </a:p>
          <a:p>
            <a:pPr eaLnBrk="1" hangingPunct="1"/>
            <a:r>
              <a:rPr lang="en-US" b="1" dirty="0">
                <a:solidFill>
                  <a:srgbClr val="0000FF"/>
                </a:solidFill>
              </a:rPr>
              <a:t>Too expensive to do at runtime</a:t>
            </a:r>
          </a:p>
          <a:p>
            <a:pPr lvl="1" eaLnBrk="1" hangingPunct="1"/>
            <a:r>
              <a:rPr lang="en-US" dirty="0"/>
              <a:t>Could pre-compute</a:t>
            </a:r>
          </a:p>
          <a:p>
            <a:pPr eaLnBrk="1" hangingPunct="1"/>
            <a:r>
              <a:rPr lang="en-US" dirty="0"/>
              <a:t>Naïve pre-computation takes time </a:t>
            </a:r>
            <a:r>
              <a:rPr lang="en-US" b="1" dirty="0"/>
              <a:t>O(k ·|X|)</a:t>
            </a:r>
          </a:p>
          <a:p>
            <a:pPr lvl="3"/>
            <a:r>
              <a:rPr lang="en-US"/>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a:t>Clustering</a:t>
            </a:r>
          </a:p>
          <a:p>
            <a:pPr lvl="1"/>
            <a:r>
              <a:rPr lang="en-US" dirty="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186163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Data</a:t>
            </a:r>
          </a:p>
        </p:txBody>
      </p:sp>
      <p:sp>
        <p:nvSpPr>
          <p:cNvPr id="90115" name="Rectangle 3"/>
          <p:cNvSpPr>
            <a:spLocks noGrp="1" noChangeArrowheads="1"/>
          </p:cNvSpPr>
          <p:nvPr>
            <p:ph idx="1"/>
          </p:nvPr>
        </p:nvSpPr>
        <p:spPr/>
        <p:txBody>
          <a:bodyPr/>
          <a:lstStyle/>
          <a:p>
            <a:r>
              <a:rPr lang="en-US" b="1" dirty="0">
                <a:solidFill>
                  <a:srgbClr val="FF0066"/>
                </a:solidFill>
              </a:rPr>
              <a:t>Leverage all the data</a:t>
            </a:r>
          </a:p>
          <a:p>
            <a:pPr lvl="1"/>
            <a:r>
              <a:rPr lang="en-US" dirty="0"/>
              <a:t>Don’t try to reduce data size in an </a:t>
            </a:r>
            <a:br>
              <a:rPr lang="en-US" dirty="0"/>
            </a:br>
            <a:r>
              <a:rPr lang="en-US" dirty="0"/>
              <a:t>effort to make fancy algorithms work</a:t>
            </a:r>
          </a:p>
          <a:p>
            <a:pPr lvl="1"/>
            <a:r>
              <a:rPr lang="en-US" dirty="0"/>
              <a:t>Simple methods on large data do best</a:t>
            </a:r>
          </a:p>
          <a:p>
            <a:pPr lvl="8"/>
            <a:endParaRPr lang="en-US" dirty="0"/>
          </a:p>
          <a:p>
            <a:r>
              <a:rPr lang="en-US" b="1" dirty="0">
                <a:solidFill>
                  <a:srgbClr val="0000FF"/>
                </a:solidFill>
              </a:rPr>
              <a:t>Add more data</a:t>
            </a:r>
          </a:p>
          <a:p>
            <a:pPr lvl="1"/>
            <a:r>
              <a:rPr lang="en-US" dirty="0"/>
              <a:t>e.g., add IMDB data on genres</a:t>
            </a:r>
          </a:p>
          <a:p>
            <a:pPr lvl="8"/>
            <a:endParaRPr lang="en-US" dirty="0"/>
          </a:p>
          <a:p>
            <a:r>
              <a:rPr lang="en-US" b="1" dirty="0">
                <a:solidFill>
                  <a:srgbClr val="D60093"/>
                </a:solidFill>
              </a:rPr>
              <a:t>More data beats better algorithms</a:t>
            </a:r>
          </a:p>
          <a:p>
            <a:pPr>
              <a:buFont typeface="Wingdings" pitchFamily="1" charset="2"/>
              <a:buNone/>
            </a:pPr>
            <a:r>
              <a:rPr lang="en-US" sz="1600" b="1" dirty="0">
                <a:latin typeface="Courier New" pitchFamily="1" charset="0"/>
                <a:hlinkClick r:id="rId3"/>
              </a:rPr>
              <a:t>http://anand.typepad.com/datawocky/2008/03/more-data-usual.html</a:t>
            </a:r>
            <a:r>
              <a:rPr lang="en-US" sz="1600" b="1" dirty="0">
                <a:latin typeface="Courier New" pitchFamily="1" charset="0"/>
              </a:rPr>
              <a:t> </a:t>
            </a:r>
            <a:endParaRPr lang="en-US" dirty="0"/>
          </a:p>
          <a:p>
            <a:pPr lvl="1"/>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26026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a:t>Sidenote</a:t>
            </a:r>
            <a:r>
              <a:rPr lang="en-US" dirty="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4</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4864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name="Equation" r:id="rId3" imgW="1231560" imgH="888840" progId="Equation.3">
                  <p:embed/>
                </p:oleObj>
              </mc:Choice>
              <mc:Fallback>
                <p:oleObj name="Equation" r:id="rId3" imgW="123156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6</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369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72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Right Brace 1"/>
          <p:cNvSpPr/>
          <p:nvPr/>
        </p:nvSpPr>
        <p:spPr>
          <a:xfrm>
            <a:off x="3886200" y="5257800"/>
            <a:ext cx="95250" cy="3810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114800" y="5125134"/>
            <a:ext cx="1663661" cy="646331"/>
          </a:xfrm>
          <a:prstGeom prst="rect">
            <a:avLst/>
          </a:prstGeom>
          <a:noFill/>
        </p:spPr>
        <p:txBody>
          <a:bodyPr wrap="none" rtlCol="0">
            <a:spAutoFit/>
          </a:bodyPr>
          <a:lstStyle/>
          <a:p>
            <a:r>
              <a:rPr lang="en-US" sz="3600" b="1" dirty="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29120</TotalTime>
  <Words>2810</Words>
  <Application>Microsoft Office PowerPoint</Application>
  <PresentationFormat>On-screen Show (4:3)</PresentationFormat>
  <Paragraphs>652</Paragraphs>
  <Slides>34</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Arial</vt:lpstr>
      <vt:lpstr>Calibri</vt:lpstr>
      <vt:lpstr>Cambria Math</vt:lpstr>
      <vt:lpstr>cmsy10</vt:lpstr>
      <vt:lpstr>Corbel</vt:lpstr>
      <vt:lpstr>Courier New</vt:lpstr>
      <vt:lpstr>Verdana</vt:lpstr>
      <vt:lpstr>Wingdings</vt:lpstr>
      <vt:lpstr>Wingdings 2</vt:lpstr>
      <vt:lpstr>Module</vt:lpstr>
      <vt:lpstr>Equation</vt:lpstr>
      <vt:lpstr>Recommender Systems: Content-based Systems &amp; Collaborative Filtering</vt:lpstr>
      <vt:lpstr>Recommendations </vt:lpstr>
      <vt:lpstr>From Scarcity to Abundance</vt:lpstr>
      <vt:lpstr>Sidenote: The Long Tail</vt:lpstr>
      <vt:lpstr>Formal Model</vt:lpstr>
      <vt:lpstr>Utility Matrix</vt:lpstr>
      <vt:lpstr>Key Problems</vt:lpstr>
      <vt:lpstr>(1) Gathering Ratings</vt:lpstr>
      <vt:lpstr>(2) Extrapolating Utilities</vt:lpstr>
      <vt:lpstr> Collaborative Filtering</vt:lpstr>
      <vt:lpstr>Collaborative Filtering</vt:lpstr>
      <vt:lpstr>PowerPoint Presentation</vt:lpstr>
      <vt:lpstr>PowerPoint Presentation</vt:lpstr>
      <vt:lpstr>PowerPoint Presentation</vt:lpstr>
      <vt:lpstr>PowerPoint Presentation</vt:lpstr>
      <vt:lpstr>PowerPoint Presentation</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PowerPoint Presentation</vt:lpstr>
      <vt:lpstr>Pros/Cons of Collaborative Filtering</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Ali Zafar Emili</cp:lastModifiedBy>
  <cp:revision>1518</cp:revision>
  <cp:lastPrinted>2012-01-25T16:54:23Z</cp:lastPrinted>
  <dcterms:created xsi:type="dcterms:W3CDTF">2009-06-12T17:14:38Z</dcterms:created>
  <dcterms:modified xsi:type="dcterms:W3CDTF">2022-12-27T17:13:12Z</dcterms:modified>
</cp:coreProperties>
</file>