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to edit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Maste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r title </a:t>
            </a: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763798-D6E8-420D-ADA5-153A4F1B65D4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932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DECA13-5F57-4599-BEFA-47BDA4187762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5560" cy="8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5560" cy="368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1120" cy="82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1120" cy="3682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7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8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94ADE9C-FAF2-497D-913A-94110E886AD5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A04C90-5C5C-43D3-8638-E39EBDA73F1F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064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120" cy="15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0040" cy="487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120" cy="38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C1649E2-97A5-4F94-B4BF-9497C057F5B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0120" cy="1598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0040" cy="4871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0120" cy="380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6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buNone/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CE1FF24-AAB6-4D13-AAC8-A3270CF64D7E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0640" cy="397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C95380-54E9-4118-827D-5902D6EEDC3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6920" cy="58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2080" cy="5809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B7C4D83-B015-4876-8E8E-2441A7F1DEB5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C9737D3-47A5-4CB2-8F96-C9A35617EC68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26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1040" cy="36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2BCAED-6232-4A5B-8BB2-243FB2B1FD4D}" type="slidenum">
              <a:rPr b="0" lang="en-US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Introduction to pwn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Ali Ghaffarian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Stack Memory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3"/>
          <p:cNvSpPr/>
          <p:nvPr/>
        </p:nvSpPr>
        <p:spPr>
          <a:xfrm>
            <a:off x="1523880" y="3602520"/>
            <a:ext cx="9141840" cy="16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usage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D67250-F816-4CAF-B13D-8EF105B2366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14"/>
          <p:cNvSpPr/>
          <p:nvPr/>
        </p:nvSpPr>
        <p:spPr>
          <a:xfrm>
            <a:off x="750240" y="2459520"/>
            <a:ext cx="10184400" cy="191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void do_nothing(){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A;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B;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return;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}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3" name="Straight Arrow Connector 17"/>
          <p:cNvCxnSpPr/>
          <p:nvPr/>
        </p:nvCxnSpPr>
        <p:spPr>
          <a:xfrm>
            <a:off x="3629880" y="3429000"/>
            <a:ext cx="28918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84" name="TextBox 18"/>
          <p:cNvSpPr/>
          <p:nvPr/>
        </p:nvSpPr>
        <p:spPr>
          <a:xfrm>
            <a:off x="6858000" y="685800"/>
            <a:ext cx="5025240" cy="484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; setup stack frame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push 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mov rbp, rsp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; allocate memory for local vars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sub rsp, 4 ;int 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sub rsp, 1 ;int 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;restore caller’s stack frame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mov rsp, 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pop 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CBD3F8-B5B2-4ADF-9455-70B0582E16B3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Straight Arrow Connector 2"/>
          <p:cNvCxnSpPr/>
          <p:nvPr/>
        </p:nvCxnSpPr>
        <p:spPr>
          <a:xfrm flipH="1">
            <a:off x="9991800" y="2059200"/>
            <a:ext cx="9532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86" name="TextBox 3"/>
          <p:cNvSpPr/>
          <p:nvPr/>
        </p:nvSpPr>
        <p:spPr>
          <a:xfrm>
            <a:off x="11028600" y="1828800"/>
            <a:ext cx="692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87" name="Straight Arrow Connector 4"/>
          <p:cNvCxnSpPr/>
          <p:nvPr/>
        </p:nvCxnSpPr>
        <p:spPr>
          <a:xfrm flipH="1">
            <a:off x="9991800" y="6145920"/>
            <a:ext cx="9532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88" name="TextBox 5"/>
          <p:cNvSpPr/>
          <p:nvPr/>
        </p:nvSpPr>
        <p:spPr>
          <a:xfrm>
            <a:off x="11055600" y="5932800"/>
            <a:ext cx="657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rsp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9" name="Table 9"/>
          <p:cNvGraphicFramePr/>
          <p:nvPr/>
        </p:nvGraphicFramePr>
        <p:xfrm>
          <a:off x="7513920" y="897840"/>
          <a:ext cx="2075040" cy="5487840"/>
        </p:xfrm>
        <a:graphic>
          <a:graphicData uri="http://schemas.openxmlformats.org/drawingml/2006/table">
            <a:tbl>
              <a:tblPr/>
              <a:tblGrid>
                <a:gridCol w="2075400"/>
              </a:tblGrid>
              <a:tr h="7747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(8)Ret address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2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(8)Caller’s rbp</a:t>
                      </a:r>
                      <a:endParaRPr b="0" lang="en-US" sz="2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endParaRPr b="0" lang="en-US" sz="2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endParaRPr b="0" lang="en-US" sz="2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endParaRPr b="0" lang="en-US" sz="2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endParaRPr b="0" lang="en-US" sz="2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85520">
                <a:tc>
                  <a:txBody>
                    <a:bodyPr anchor="t">
                      <a:noAutofit/>
                    </a:bodyPr>
                    <a:p>
                      <a:endParaRPr b="0" lang="en-US" sz="20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ptos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0" name="Left Brace 10"/>
          <p:cNvSpPr/>
          <p:nvPr/>
        </p:nvSpPr>
        <p:spPr>
          <a:xfrm>
            <a:off x="6746040" y="2436840"/>
            <a:ext cx="409320" cy="31525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91" name="Left Brace 11"/>
          <p:cNvSpPr/>
          <p:nvPr/>
        </p:nvSpPr>
        <p:spPr>
          <a:xfrm>
            <a:off x="6746040" y="5591520"/>
            <a:ext cx="409320" cy="79344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92" name="TextBox 12"/>
          <p:cNvSpPr/>
          <p:nvPr/>
        </p:nvSpPr>
        <p:spPr>
          <a:xfrm>
            <a:off x="5943600" y="3829680"/>
            <a:ext cx="766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TextBox 13"/>
          <p:cNvSpPr/>
          <p:nvPr/>
        </p:nvSpPr>
        <p:spPr>
          <a:xfrm>
            <a:off x="5715000" y="5562000"/>
            <a:ext cx="9712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</a:t>
            </a: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 B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Box 1"/>
          <p:cNvSpPr/>
          <p:nvPr/>
        </p:nvSpPr>
        <p:spPr>
          <a:xfrm>
            <a:off x="685800" y="821880"/>
            <a:ext cx="4327920" cy="48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; setup stack frame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push 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mov rbp, rsp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; allocate memory for local vars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sub rsp, 4 ;int A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sub rsp, 1 ;int B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;restore caller’s stack frame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mov rsp, 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pop 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Box 6"/>
          <p:cNvSpPr/>
          <p:nvPr/>
        </p:nvSpPr>
        <p:spPr>
          <a:xfrm>
            <a:off x="9588960" y="457200"/>
            <a:ext cx="76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High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extBox 7"/>
          <p:cNvSpPr/>
          <p:nvPr/>
        </p:nvSpPr>
        <p:spPr>
          <a:xfrm>
            <a:off x="9621360" y="6337800"/>
            <a:ext cx="6818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Low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6095DF-8360-4942-8B58-C36F3B80E4F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Exploitation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76CE4A-AAEA-4734-9285-25BA6171761E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Return Address Overwrite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void vuln(){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A;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buffer[2];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read(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STDIN_FILENO, buffer, 100);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return;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}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0DB236-6A1F-4BC0-ABFC-E63FEFFF56DE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" name="Table 15"/>
          <p:cNvGraphicFramePr/>
          <p:nvPr/>
        </p:nvGraphicFramePr>
        <p:xfrm>
          <a:off x="7466040" y="918720"/>
          <a:ext cx="2075040" cy="5392080"/>
        </p:xfrm>
        <a:graphic>
          <a:graphicData uri="http://schemas.openxmlformats.org/drawingml/2006/table">
            <a:tbl>
              <a:tblPr/>
              <a:tblGrid>
                <a:gridCol w="2075400"/>
              </a:tblGrid>
              <a:tr h="7293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 00000000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293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 00000000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102" name="Straight Arrow Connector 2"/>
          <p:cNvCxnSpPr/>
          <p:nvPr/>
        </p:nvCxnSpPr>
        <p:spPr>
          <a:xfrm flipH="1">
            <a:off x="9893160" y="2001600"/>
            <a:ext cx="95292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03" name="TextBox 3"/>
          <p:cNvSpPr/>
          <p:nvPr/>
        </p:nvSpPr>
        <p:spPr>
          <a:xfrm>
            <a:off x="10943280" y="1770840"/>
            <a:ext cx="692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4" name="Straight Arrow Connector 4"/>
          <p:cNvCxnSpPr/>
          <p:nvPr/>
        </p:nvCxnSpPr>
        <p:spPr>
          <a:xfrm flipH="1">
            <a:off x="9906480" y="6046560"/>
            <a:ext cx="9532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05" name="TextBox 5"/>
          <p:cNvSpPr/>
          <p:nvPr/>
        </p:nvSpPr>
        <p:spPr>
          <a:xfrm rot="21571800">
            <a:off x="10972080" y="5830920"/>
            <a:ext cx="657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rsp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Left Brace 10"/>
          <p:cNvSpPr/>
          <p:nvPr/>
        </p:nvSpPr>
        <p:spPr>
          <a:xfrm>
            <a:off x="6668280" y="2410560"/>
            <a:ext cx="409320" cy="25747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07" name="Left Brace 11"/>
          <p:cNvSpPr/>
          <p:nvPr/>
        </p:nvSpPr>
        <p:spPr>
          <a:xfrm>
            <a:off x="6668280" y="4987800"/>
            <a:ext cx="409320" cy="12942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08" name="TextBox 13"/>
          <p:cNvSpPr/>
          <p:nvPr/>
        </p:nvSpPr>
        <p:spPr>
          <a:xfrm>
            <a:off x="5139000" y="5486400"/>
            <a:ext cx="1528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buff[2]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TextBox 1"/>
          <p:cNvSpPr/>
          <p:nvPr/>
        </p:nvSpPr>
        <p:spPr>
          <a:xfrm>
            <a:off x="359640" y="1000800"/>
            <a:ext cx="22906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Input: 0 * 100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TextBox 6"/>
          <p:cNvSpPr/>
          <p:nvPr/>
        </p:nvSpPr>
        <p:spPr>
          <a:xfrm>
            <a:off x="9543600" y="518760"/>
            <a:ext cx="76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High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1" name="TextBox 7"/>
          <p:cNvSpPr/>
          <p:nvPr/>
        </p:nvSpPr>
        <p:spPr>
          <a:xfrm>
            <a:off x="9541800" y="6283800"/>
            <a:ext cx="681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Low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Speech Bubble: Rectangle 8"/>
          <p:cNvSpPr/>
          <p:nvPr/>
        </p:nvSpPr>
        <p:spPr>
          <a:xfrm flipH="1">
            <a:off x="3584160" y="1099080"/>
            <a:ext cx="2853720" cy="1131120"/>
          </a:xfrm>
          <a:prstGeom prst="wedgeRectCallout">
            <a:avLst>
              <a:gd name="adj1" fmla="val -78148"/>
              <a:gd name="adj2" fmla="val -27144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Jumping to 00000000?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TextBox 19"/>
          <p:cNvSpPr/>
          <p:nvPr/>
        </p:nvSpPr>
        <p:spPr>
          <a:xfrm>
            <a:off x="5865840" y="3499200"/>
            <a:ext cx="766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17D25CB-8A55-4C00-B012-C8C102953795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/>
          </p:nvPr>
        </p:nvSpPr>
        <p:spPr>
          <a:xfrm>
            <a:off x="455040" y="160020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Idea: overwrite the ret address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Payload: 0 * 6 + 0 * 8 + ADDRESS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15" name="Table 2"/>
          <p:cNvGraphicFramePr/>
          <p:nvPr/>
        </p:nvGraphicFramePr>
        <p:xfrm>
          <a:off x="7466040" y="918720"/>
          <a:ext cx="2075040" cy="5392080"/>
        </p:xfrm>
        <a:graphic>
          <a:graphicData uri="http://schemas.openxmlformats.org/drawingml/2006/table">
            <a:tbl>
              <a:tblPr/>
              <a:tblGrid>
                <a:gridCol w="2075400"/>
              </a:tblGrid>
              <a:tr h="7293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 ADDRESS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293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 00000000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16" name="TextBox 9"/>
          <p:cNvSpPr/>
          <p:nvPr/>
        </p:nvSpPr>
        <p:spPr>
          <a:xfrm>
            <a:off x="9543600" y="518760"/>
            <a:ext cx="76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High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Left Brace 1"/>
          <p:cNvSpPr/>
          <p:nvPr/>
        </p:nvSpPr>
        <p:spPr>
          <a:xfrm>
            <a:off x="6668280" y="2410560"/>
            <a:ext cx="409320" cy="25747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18" name="Left Brace 2"/>
          <p:cNvSpPr/>
          <p:nvPr/>
        </p:nvSpPr>
        <p:spPr>
          <a:xfrm>
            <a:off x="6668280" y="4987800"/>
            <a:ext cx="409320" cy="12942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19" name="TextBox 10"/>
          <p:cNvSpPr/>
          <p:nvPr/>
        </p:nvSpPr>
        <p:spPr>
          <a:xfrm>
            <a:off x="5865840" y="3499200"/>
            <a:ext cx="766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TextBox 11"/>
          <p:cNvSpPr/>
          <p:nvPr/>
        </p:nvSpPr>
        <p:spPr>
          <a:xfrm>
            <a:off x="5139000" y="5486400"/>
            <a:ext cx="1528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buff[2]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1" name="Straight Arrow Connector 3"/>
          <p:cNvCxnSpPr/>
          <p:nvPr/>
        </p:nvCxnSpPr>
        <p:spPr>
          <a:xfrm flipH="1">
            <a:off x="9893160" y="2001600"/>
            <a:ext cx="95292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22" name="TextBox 15"/>
          <p:cNvSpPr/>
          <p:nvPr/>
        </p:nvSpPr>
        <p:spPr>
          <a:xfrm>
            <a:off x="10943280" y="1770840"/>
            <a:ext cx="692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23" name="Straight Arrow Connector 5"/>
          <p:cNvCxnSpPr/>
          <p:nvPr/>
        </p:nvCxnSpPr>
        <p:spPr>
          <a:xfrm flipH="1">
            <a:off x="9906480" y="6046560"/>
            <a:ext cx="9532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24" name="TextBox 16"/>
          <p:cNvSpPr/>
          <p:nvPr/>
        </p:nvSpPr>
        <p:spPr>
          <a:xfrm>
            <a:off x="10970280" y="5833800"/>
            <a:ext cx="657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rsp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TextBox 17"/>
          <p:cNvSpPr/>
          <p:nvPr/>
        </p:nvSpPr>
        <p:spPr>
          <a:xfrm>
            <a:off x="9541800" y="6283800"/>
            <a:ext cx="681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Low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05B36F-17CB-4D9C-91B8-58F49ABD14B1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Demo!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5F7019-CEFA-41F9-B24A-275E2C2899DE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Shellcode Injection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void vuln(){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anotherbuff[512];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buffer[2];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read(STDIN_FILENO, buffer, 1024);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 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return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  <a:ea typeface="DejaVu Sans"/>
              </a:rPr>
              <a:t>}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C24C623-492D-438A-A201-80A9C916FDFF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228960" y="1135800"/>
            <a:ext cx="571320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Idea: overwrite the ret address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Payload: 0 * 2 +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shellcode(512 bytes) +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0 * 8 + 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	</a:t>
            </a: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rbp - 512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131" name="Table 20"/>
          <p:cNvGraphicFramePr/>
          <p:nvPr/>
        </p:nvGraphicFramePr>
        <p:xfrm>
          <a:off x="7466040" y="918720"/>
          <a:ext cx="2075040" cy="5392440"/>
        </p:xfrm>
        <a:graphic>
          <a:graphicData uri="http://schemas.openxmlformats.org/drawingml/2006/table">
            <a:tbl>
              <a:tblPr/>
              <a:tblGrid>
                <a:gridCol w="2075400"/>
              </a:tblGrid>
              <a:tr h="7293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 rbp - 512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293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(8) 00000000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defTabSz="91440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262260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mov rax, 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mov rdi, 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syscall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65556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0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TextBox 29"/>
          <p:cNvSpPr/>
          <p:nvPr/>
        </p:nvSpPr>
        <p:spPr>
          <a:xfrm>
            <a:off x="9543600" y="518760"/>
            <a:ext cx="765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High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Left Brace 32"/>
          <p:cNvSpPr/>
          <p:nvPr/>
        </p:nvSpPr>
        <p:spPr>
          <a:xfrm>
            <a:off x="6668280" y="2410560"/>
            <a:ext cx="409320" cy="257472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34" name="Left Brace 33"/>
          <p:cNvSpPr/>
          <p:nvPr/>
        </p:nvSpPr>
        <p:spPr>
          <a:xfrm>
            <a:off x="6668280" y="4987800"/>
            <a:ext cx="409320" cy="1294200"/>
          </a:xfrm>
          <a:prstGeom prst="leftBrace">
            <a:avLst>
              <a:gd name="adj1" fmla="val 8333"/>
              <a:gd name="adj2" fmla="val 50000"/>
            </a:avLst>
          </a:prstGeom>
          <a:noFill/>
          <a:ln>
            <a:solidFill>
              <a:srgbClr val="00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trike="noStrike" u="none">
              <a:solidFill>
                <a:schemeClr val="dk1"/>
              </a:solidFill>
              <a:effectLst/>
              <a:uFillTx/>
              <a:latin typeface="Aptos"/>
            </a:endParaRPr>
          </a:p>
        </p:txBody>
      </p:sp>
      <p:sp>
        <p:nvSpPr>
          <p:cNvPr id="135" name="TextBox 34"/>
          <p:cNvSpPr/>
          <p:nvPr/>
        </p:nvSpPr>
        <p:spPr>
          <a:xfrm>
            <a:off x="5865840" y="3499200"/>
            <a:ext cx="7668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 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TextBox 35"/>
          <p:cNvSpPr/>
          <p:nvPr/>
        </p:nvSpPr>
        <p:spPr>
          <a:xfrm>
            <a:off x="5139360" y="5486400"/>
            <a:ext cx="1528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char buff[2]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37" name="Straight Arrow Connector 1"/>
          <p:cNvCxnSpPr/>
          <p:nvPr/>
        </p:nvCxnSpPr>
        <p:spPr>
          <a:xfrm flipH="1">
            <a:off x="9908280" y="4756680"/>
            <a:ext cx="9532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38" name="TextBox 3"/>
          <p:cNvSpPr/>
          <p:nvPr/>
        </p:nvSpPr>
        <p:spPr>
          <a:xfrm>
            <a:off x="11073240" y="4525920"/>
            <a:ext cx="583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 anchorCtr="1">
            <a:spAutoFit/>
          </a:bodyPr>
          <a:p>
            <a:pPr algn="r"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rip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39" name="Straight Arrow Connector 4"/>
          <p:cNvCxnSpPr/>
          <p:nvPr/>
        </p:nvCxnSpPr>
        <p:spPr>
          <a:xfrm flipH="1">
            <a:off x="9893160" y="2001600"/>
            <a:ext cx="95292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40" name="TextBox 5"/>
          <p:cNvSpPr/>
          <p:nvPr/>
        </p:nvSpPr>
        <p:spPr>
          <a:xfrm>
            <a:off x="10943280" y="1770840"/>
            <a:ext cx="6922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rbp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41" name="Straight Arrow Connector 6"/>
          <p:cNvCxnSpPr/>
          <p:nvPr/>
        </p:nvCxnSpPr>
        <p:spPr>
          <a:xfrm flipH="1">
            <a:off x="9906480" y="6046560"/>
            <a:ext cx="953280" cy="21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142" name="TextBox 7"/>
          <p:cNvSpPr/>
          <p:nvPr/>
        </p:nvSpPr>
        <p:spPr>
          <a:xfrm>
            <a:off x="10970280" y="5833800"/>
            <a:ext cx="6577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rsp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3" name="TextBox 8"/>
          <p:cNvSpPr/>
          <p:nvPr/>
        </p:nvSpPr>
        <p:spPr>
          <a:xfrm>
            <a:off x="9541800" y="6283800"/>
            <a:ext cx="6811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Low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9F6413-BA71-42C5-A5F1-3AFBEB9FECF4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Me?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Interested in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Operating Systems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Networking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CTF Player (Definitely not a pro)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Active member of flagmotori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Network Forensics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pwn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CBBE88-4F8A-4197-B341-93D90DDF12C4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Demo!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B8B2B5-C2E6-49E1-AB95-3B53BCCD5360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How to Get Started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F243A4-1172-411A-B6B1-D542AEF6AF06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1840" cy="238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Thanks!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1840" cy="1653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Files: github.com/AliGhaffarian/talks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Table of Content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pwn?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Program Memory Layout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Amd64 Architecture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Stack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Exploitation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Demo!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E8F4D8-210B-4470-ACD3-69E292434379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pwn?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C0A8134-D420-4E43-AF42-0AA080CB38D9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Program Memory Layout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2A9ACB-00E3-48AE-BA4B-6353681A9615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0" name="Table 1"/>
          <p:cNvGraphicFramePr/>
          <p:nvPr/>
        </p:nvGraphicFramePr>
        <p:xfrm>
          <a:off x="3450240" y="1481400"/>
          <a:ext cx="5290920" cy="4056480"/>
        </p:xfrm>
        <a:graphic>
          <a:graphicData uri="http://schemas.openxmlformats.org/drawingml/2006/table">
            <a:tbl>
              <a:tblPr/>
              <a:tblGrid>
                <a:gridCol w="5291280"/>
              </a:tblGrid>
              <a:tr h="10141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4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…</a:t>
                      </a:r>
                      <a:endParaRPr b="0" lang="en-US" sz="4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141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4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stack</a:t>
                      </a:r>
                      <a:endParaRPr b="0" lang="en-US" sz="4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141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4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…</a:t>
                      </a:r>
                      <a:endParaRPr b="0" lang="en-US" sz="4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101412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en-US" sz="40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ptos"/>
                        </a:rPr>
                        <a:t>Program (.text)</a:t>
                      </a:r>
                      <a:endParaRPr b="0" lang="en-US" sz="40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000000"/>
                      </a:solidFill>
                      <a:prstDash val="solid"/>
                    </a:lnL>
                    <a:lnR w="12240">
                      <a:solidFill>
                        <a:srgbClr val="00000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71" name="TextBox 2"/>
          <p:cNvSpPr/>
          <p:nvPr/>
        </p:nvSpPr>
        <p:spPr>
          <a:xfrm>
            <a:off x="2564280" y="1250640"/>
            <a:ext cx="8805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High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TextBox 4"/>
          <p:cNvSpPr/>
          <p:nvPr/>
        </p:nvSpPr>
        <p:spPr>
          <a:xfrm>
            <a:off x="2564280" y="5307840"/>
            <a:ext cx="78012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Low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8915400" y="2514600"/>
            <a:ext cx="360" cy="1143000"/>
          </a:xfrm>
          <a:prstGeom prst="line">
            <a:avLst/>
          </a:prstGeom>
          <a:ln w="1908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9360" rIns="99360" tIns="54360" bIns="5436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72C55A7-2895-451D-9A94-3C9A104B8987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3440" cy="2850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Amd64 Architecture</a:t>
            </a:r>
            <a:br>
              <a:rPr sz="6000"/>
            </a:b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3440" cy="1497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6D5A91-10EB-45B8-9DE0-592652C7FB70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Registers (of interest)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Stack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[r]bp (base pointer)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[r]sp (stack pointer)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Execution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[r]ip (instruction pointer)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A03E948-1032-4545-BAB2-02417F6AE61F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3440" cy="132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Instructions (of interest)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3440" cy="434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push OPERAND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sub rsp, 8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mov [rsp], OPERAND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call ADDRESS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push rip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jmp ADDRESS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ret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pop rip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05A5D41-315E-4104-82D5-DC6BDCC68162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</TotalTime>
  <Application>LibreOffice/25.2.3.2$Linux_X86_64 LibreOffice_project/520$Build-2</Application>
  <AppVersion>15.0000</AppVersion>
  <Words>440</Words>
  <Paragraphs>149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2025-08-08T08:52:26Z</dcterms:created>
  <dc:creator>Ali Ghaffarian</dc:creator>
  <dc:description/>
  <dc:language>en-US</dc:language>
  <cp:lastModifiedBy/>
  <dcterms:modified xsi:type="dcterms:W3CDTF">2025-09-16T22:58:36Z</dcterms:modified>
  <cp:revision>22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21</vt:i4>
  </property>
</Properties>
</file>