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3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hdphoto1.wdp" ContentType="image/vnd.ms-photo"/>
  <Override PartName="/ppt/media/image2.png" ContentType="image/png"/>
  <Override PartName="/ppt/media/image3.png" ContentType="image/png"/>
  <Override PartName="/ppt/media/image4.png" ContentType="image/png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02B4A6CB-FD5C-4D91-B63C-E720B250AC56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40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FC7C69-53AC-43D0-939E-211A90955785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B94253-2156-4F6D-90E4-76F77344A86F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30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234EA8-3598-4500-A553-CFDF8A2A5F95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760" cy="15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9680" cy="487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760" cy="38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sldNum" idx="33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B7F627-1670-4576-9976-30108365A625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9760" cy="159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9680" cy="487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9760" cy="380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6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A30A91-785C-4DE3-B0AE-1C80076424DD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6560" cy="58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1720" cy="580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A9585F-8189-46F5-BB58-9A4E64449FE3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9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AE55B2-39B8-4615-8A35-2EDBB3118C10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8EC466-0B00-4C88-92B2-086E57AEA766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080" cy="285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3080" cy="149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68977C-51BD-421A-A6A7-DF503CE64C9C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896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896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98B637-E012-4D2F-B231-90E41BFC2E77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5200" cy="82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5200" cy="368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0760" cy="82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0760" cy="368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8F8F0B-3DE0-40F1-A55A-EB0ACFE3E826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153280" y="617688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276B7B-5311-4538-94AD-ED8CD8C7F0CE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ebdb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2280" cy="36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27"/>
          </p:nvPr>
        </p:nvSpPr>
        <p:spPr>
          <a:xfrm>
            <a:off x="8151840" y="6141960"/>
            <a:ext cx="2969280" cy="54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EFC7AD3-26CF-4220-A117-832DEF927528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280" cy="39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8" descr="A green flag with binary code&#10;&#10;AI-generated content may be incorrect."/>
          <p:cNvPicPr/>
          <p:nvPr/>
        </p:nvPicPr>
        <p:blipFill>
          <a:blip r:embed="rId1">
            <a:alphaModFix amt="35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-3886200" y="-152280"/>
            <a:ext cx="14337360" cy="76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CTF Competitions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3200400" y="3657600"/>
            <a:ext cx="2512440" cy="16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Ali Ghaffarian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Subtitle 2"/>
          <p:cNvSpPr/>
          <p:nvPr/>
        </p:nvSpPr>
        <p:spPr>
          <a:xfrm>
            <a:off x="6629400" y="3657600"/>
            <a:ext cx="2326320" cy="165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May 4, 2025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4A0FB0D6-2864-47B3-BBA0-BD807C120CA4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Binary Exploitation (pwn)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Nowruz 1404-Seen shopping (2/10)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829E42-6BF9-46F2-94BC-C92D99AE5CF8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Seens and quantities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4" name="Table 4"/>
          <p:cNvGraphicFramePr/>
          <p:nvPr/>
        </p:nvGraphicFramePr>
        <p:xfrm>
          <a:off x="7696080" y="1837800"/>
          <a:ext cx="2831400" cy="4654080"/>
        </p:xfrm>
        <a:graphic>
          <a:graphicData uri="http://schemas.openxmlformats.org/drawingml/2006/table">
            <a:tbl>
              <a:tblPr/>
              <a:tblGrid>
                <a:gridCol w="2831760"/>
              </a:tblGrid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ptos"/>
                        </a:rPr>
                        <a:t>quantity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3816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3816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6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Content Placeholder 7"/>
          <p:cNvGraphicFramePr/>
          <p:nvPr/>
        </p:nvGraphicFramePr>
        <p:xfrm>
          <a:off x="1663560" y="1837800"/>
          <a:ext cx="2831400" cy="4654080"/>
        </p:xfrm>
        <a:graphic>
          <a:graphicData uri="http://schemas.openxmlformats.org/drawingml/2006/table">
            <a:tbl>
              <a:tblPr/>
              <a:tblGrid>
                <a:gridCol w="1415880"/>
                <a:gridCol w="1415880"/>
              </a:tblGrid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ptos"/>
                        </a:rPr>
                        <a:t>Seen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3816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ptos"/>
                        </a:rPr>
                        <a:t>Cost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3816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Sabzeh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3816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3816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Senjed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20000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Seer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20000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Seeb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10000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Samanu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35000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Serkeh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40000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5817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Sekkeh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80000000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bdbb2"/>
                      </a:solidFill>
                      <a:prstDash val="solid"/>
                    </a:lnL>
                    <a:lnR w="12240">
                      <a:solidFill>
                        <a:srgbClr val="ebdbb2"/>
                      </a:solidFill>
                      <a:prstDash val="solid"/>
                    </a:lnR>
                    <a:lnT w="12240">
                      <a:solidFill>
                        <a:srgbClr val="ebdbb2"/>
                      </a:solidFill>
                      <a:prstDash val="solid"/>
                    </a:lnT>
                    <a:lnB w="12240">
                      <a:solidFill>
                        <a:srgbClr val="ebdbb2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6" name="Straight Arrow Connector 9"/>
          <p:cNvCxnSpPr/>
          <p:nvPr/>
        </p:nvCxnSpPr>
        <p:spPr>
          <a:xfrm>
            <a:off x="4495680" y="274320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07" name="Straight Arrow Connector 12"/>
          <p:cNvCxnSpPr/>
          <p:nvPr/>
        </p:nvCxnSpPr>
        <p:spPr>
          <a:xfrm>
            <a:off x="4495680" y="335268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08" name="Straight Arrow Connector 14"/>
          <p:cNvCxnSpPr/>
          <p:nvPr/>
        </p:nvCxnSpPr>
        <p:spPr>
          <a:xfrm>
            <a:off x="4495680" y="388620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09" name="Straight Arrow Connector 16"/>
          <p:cNvCxnSpPr/>
          <p:nvPr/>
        </p:nvCxnSpPr>
        <p:spPr>
          <a:xfrm>
            <a:off x="4495680" y="449568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10" name="Straight Arrow Connector 18"/>
          <p:cNvCxnSpPr/>
          <p:nvPr/>
        </p:nvCxnSpPr>
        <p:spPr>
          <a:xfrm>
            <a:off x="4495680" y="502920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11" name="Straight Arrow Connector 20"/>
          <p:cNvCxnSpPr/>
          <p:nvPr/>
        </p:nvCxnSpPr>
        <p:spPr>
          <a:xfrm>
            <a:off x="4495680" y="563868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cxnSp>
        <p:nvCxnSpPr>
          <p:cNvPr id="112" name="Straight Arrow Connector 23"/>
          <p:cNvCxnSpPr/>
          <p:nvPr/>
        </p:nvCxnSpPr>
        <p:spPr>
          <a:xfrm>
            <a:off x="4495680" y="6248160"/>
            <a:ext cx="3202920" cy="2520"/>
          </a:xfrm>
          <a:prstGeom prst="straightConnector1">
            <a:avLst/>
          </a:prstGeom>
          <a:ln w="0">
            <a:solidFill>
              <a:srgbClr val="191919"/>
            </a:solidFill>
            <a:tailEnd len="med" type="triangle" w="med"/>
          </a:ln>
        </p:spPr>
      </p:cxnSp>
      <p:sp>
        <p:nvSpPr>
          <p:cNvPr id="113" name="PlaceHolder 2"/>
          <p:cNvSpPr>
            <a:spLocks noGrp="1"/>
          </p:cNvSpPr>
          <p:nvPr>
            <p:ph type="sldNum" idx="4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8F8823-D4BC-4890-8759-AD26B9FB6966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Reverse Engineering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picoCTF-</a:t>
            </a:r>
            <a:r>
              <a:rPr b="0" lang="en-US" sz="2800" strike="noStrike" u="none">
                <a:solidFill>
                  <a:srgbClr val="1d253b"/>
                </a:solidFill>
                <a:effectLst/>
                <a:uFillTx/>
                <a:latin typeface="Open Sans"/>
              </a:rPr>
              <a:t> Transformation (1/10)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4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69095F-BE65-4A48-98CB-930AA02D7D14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Misc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TFCCTF-bad-invaders (3/10)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3993B7-2449-4D42-BE4F-40F74E923766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TFCCTF-bad_invaders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Rectangle 3"/>
          <p:cNvSpPr/>
          <p:nvPr/>
        </p:nvSpPr>
        <p:spPr>
          <a:xfrm>
            <a:off x="4800600" y="2057400"/>
            <a:ext cx="2512800" cy="1369080"/>
          </a:xfrm>
          <a:prstGeom prst="rect">
            <a:avLst/>
          </a:prstGeom>
          <a:solidFill>
            <a:srgbClr val="191919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Aptos"/>
              </a:rPr>
              <a:t>server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4"/>
          <p:cNvSpPr/>
          <p:nvPr/>
        </p:nvSpPr>
        <p:spPr>
          <a:xfrm>
            <a:off x="1143000" y="4114800"/>
            <a:ext cx="2512080" cy="1369080"/>
          </a:xfrm>
          <a:prstGeom prst="rect">
            <a:avLst/>
          </a:prstGeom>
          <a:solidFill>
            <a:srgbClr val="191919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Aptos"/>
              </a:rPr>
              <a:t>Player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5"/>
          <p:cNvSpPr/>
          <p:nvPr/>
        </p:nvSpPr>
        <p:spPr>
          <a:xfrm>
            <a:off x="8751240" y="4114800"/>
            <a:ext cx="2460960" cy="1369080"/>
          </a:xfrm>
          <a:prstGeom prst="rect">
            <a:avLst/>
          </a:prstGeom>
          <a:solidFill>
            <a:srgbClr val="191919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Aptos"/>
              </a:rPr>
              <a:t>Bot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4" name="Straight Arrow Connector 6"/>
          <p:cNvCxnSpPr>
            <a:stCxn id="123" idx="1"/>
            <a:endCxn id="121" idx="2"/>
          </p:cNvCxnSpPr>
          <p:nvPr/>
        </p:nvCxnSpPr>
        <p:spPr>
          <a:xfrm flipH="1" flipV="1">
            <a:off x="6057000" y="3426480"/>
            <a:ext cx="2694600" cy="1373040"/>
          </a:xfrm>
          <a:prstGeom prst="straightConnector1">
            <a:avLst/>
          </a:prstGeom>
          <a:ln w="19050">
            <a:solidFill>
              <a:srgbClr val="191919"/>
            </a:solidFill>
            <a:round/>
            <a:headEnd len="med" type="arrow" w="med"/>
            <a:tailEnd len="med" type="arrow" w="med"/>
          </a:ln>
        </p:spPr>
      </p:cxnSp>
      <p:cxnSp>
        <p:nvCxnSpPr>
          <p:cNvPr id="125" name="Straight Arrow Connector 7"/>
          <p:cNvCxnSpPr>
            <a:stCxn id="122" idx="3"/>
            <a:endCxn id="121" idx="2"/>
          </p:cNvCxnSpPr>
          <p:nvPr/>
        </p:nvCxnSpPr>
        <p:spPr>
          <a:xfrm flipV="1">
            <a:off x="3655080" y="3426480"/>
            <a:ext cx="2402280" cy="1373040"/>
          </a:xfrm>
          <a:prstGeom prst="straightConnector1">
            <a:avLst/>
          </a:prstGeom>
          <a:ln w="19050">
            <a:solidFill>
              <a:srgbClr val="191919"/>
            </a:solidFill>
            <a:round/>
            <a:headEnd len="med" type="arrow" w="med"/>
            <a:tailEnd len="med" type="arrow" w="med"/>
          </a:ln>
        </p:spPr>
      </p:cxnSp>
      <p:sp>
        <p:nvSpPr>
          <p:cNvPr id="126" name="PlaceHolder 2"/>
          <p:cNvSpPr>
            <a:spLocks noGrp="1"/>
          </p:cNvSpPr>
          <p:nvPr>
            <p:ph type="sldNum" idx="5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7A23C1-0C7C-4020-A886-A486F6D833E0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Player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struct Player 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int Id,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string Name,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int  Position,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tcp_socket Connection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5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7D024B-2F89-43A9-93E9-985336835F72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Generate playerId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GenerateId() 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    return rand.Intn(100)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EA7858-B094-41B5-A12A-ABC8D437C46D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playerExists logic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playerExists = false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for _, player in range game.Players 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   if player.Connection == connection 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       playerExists = true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       break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   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5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497B147-212C-41DF-A675-579B7835ACA8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Server’s logic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ptos Display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Read until ‘;’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ptos Display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If player is not registered, allow only register command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ptos Display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Get playerID from received message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514440" indent="-51444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ptos Display"/>
              <a:buAutoNum type="arabicPeriod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Execute the command on playerID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5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275233-E185-420E-B5BB-C5FDB4B5316F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2"/>
          <p:cNvSpPr/>
          <p:nvPr/>
        </p:nvSpPr>
        <p:spPr>
          <a:xfrm>
            <a:off x="3191400" y="2372760"/>
            <a:ext cx="5951880" cy="39888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Our Approach?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Rectangle 3"/>
          <p:cNvSpPr/>
          <p:nvPr/>
        </p:nvSpPr>
        <p:spPr>
          <a:xfrm>
            <a:off x="9308520" y="2184840"/>
            <a:ext cx="2512800" cy="1369080"/>
          </a:xfrm>
          <a:prstGeom prst="rect">
            <a:avLst/>
          </a:prstGeom>
          <a:solidFill>
            <a:srgbClr val="191919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Aptos"/>
              </a:rPr>
              <a:t>server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Rectangle 4"/>
          <p:cNvSpPr/>
          <p:nvPr/>
        </p:nvSpPr>
        <p:spPr>
          <a:xfrm>
            <a:off x="612720" y="2186280"/>
            <a:ext cx="2512080" cy="1369080"/>
          </a:xfrm>
          <a:prstGeom prst="rect">
            <a:avLst/>
          </a:prstGeom>
          <a:solidFill>
            <a:srgbClr val="191919"/>
          </a:solidFill>
          <a:ln>
            <a:solidFill>
              <a:srgbClr val="0a0a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5400" strike="noStrike" u="none">
                <a:solidFill>
                  <a:schemeClr val="lt1"/>
                </a:solidFill>
                <a:effectLst/>
                <a:uFillTx/>
                <a:latin typeface="Aptos"/>
              </a:rPr>
              <a:t>Player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D3B97B-ED2F-4B3E-B757-3C562A4DB9F4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44" name="Straight Arrow Connector 7"/>
          <p:cNvCxnSpPr>
            <a:stCxn id="142" idx="3"/>
            <a:endCxn id="141" idx="1"/>
          </p:cNvCxnSpPr>
          <p:nvPr/>
        </p:nvCxnSpPr>
        <p:spPr>
          <a:xfrm flipV="1">
            <a:off x="3124800" y="2869200"/>
            <a:ext cx="6184080" cy="1800"/>
          </a:xfrm>
          <a:prstGeom prst="straightConnector1">
            <a:avLst/>
          </a:prstGeom>
          <a:ln w="19050">
            <a:solidFill>
              <a:srgbClr val="191919"/>
            </a:solidFill>
            <a:round/>
            <a:tailEnd len="med" type="arrow" w="med"/>
          </a:ln>
        </p:spPr>
      </p:cxnSp>
      <p:sp>
        <p:nvSpPr>
          <p:cNvPr id="145" name="TextBox 8"/>
          <p:cNvSpPr/>
          <p:nvPr/>
        </p:nvSpPr>
        <p:spPr>
          <a:xfrm>
            <a:off x="3125880" y="2372760"/>
            <a:ext cx="64447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Message(id = bot_id, command = move_left);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TextBox 9"/>
          <p:cNvSpPr/>
          <p:nvPr/>
        </p:nvSpPr>
        <p:spPr>
          <a:xfrm>
            <a:off x="612720" y="3831480"/>
            <a:ext cx="7945200" cy="120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Player is registered (allowed to request commands)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Message contains id of bot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Server accepts message and executes the command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About Me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FlagMotori member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CTF categories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Traffic analysis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Reverse engineering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pwn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Interested in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operating systems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computer networks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Github: github.com/AliGhaffarian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4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806EAE-07F1-4FAE-881A-30610B06EC8C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How to Get Started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writeups.fmc.tf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14F32F6C-54D7-4995-A651-D47949754959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Some Tips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CTF is HARD!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Lookout for bad challenges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5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713143-55B7-4AD3-AFA9-19D1F44E3047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Thank You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21C08BD9-6FFE-4C9D-957F-9588CB22F6FB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9896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FlagMotori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2024 Ranking: 2nd in Iran, 73rd worldwide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Organized the Nowruz 1404 CTF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Picture 4" descr=""/>
          <p:cNvPicPr/>
          <p:nvPr/>
        </p:nvPicPr>
        <p:blipFill>
          <a:blip r:embed="rId1"/>
          <a:stretch/>
        </p:blipFill>
        <p:spPr>
          <a:xfrm>
            <a:off x="470880" y="3200400"/>
            <a:ext cx="11248200" cy="213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Picture 8" descr="A logo of a superhero&#10;&#10;AI-generated content may be incorrect."/>
          <p:cNvPicPr/>
          <p:nvPr/>
        </p:nvPicPr>
        <p:blipFill>
          <a:blip r:embed="rId2"/>
          <a:stretch/>
        </p:blipFill>
        <p:spPr>
          <a:xfrm>
            <a:off x="4218480" y="365040"/>
            <a:ext cx="946800" cy="115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PlaceHolder 3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3562C3-ED1F-429B-A89B-DA475A503F75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Table of content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What is CTF?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Types of CTF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Attack and Defense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Jeopardy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Types of CTF Challenges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How to Get Started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CTFtime Walk through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B6D457-D241-4630-93A7-7C4A51DD9F4E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480" cy="238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What is CTF?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480" cy="165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3"/>
          <p:cNvSpPr/>
          <p:nvPr/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A93DDA4F-998B-41CF-BC2E-088C6402E5E7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4" descr=""/>
          <p:cNvPicPr/>
          <p:nvPr/>
        </p:nvPicPr>
        <p:blipFill>
          <a:blip r:embed="rId1"/>
          <a:stretch/>
        </p:blipFill>
        <p:spPr>
          <a:xfrm>
            <a:off x="650520" y="1447920"/>
            <a:ext cx="10888200" cy="578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Jeopardy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sldNum" idx="4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05D92F-8486-4E83-A1DA-1EB2136E6795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Attack and Defense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Secure your server, attack other’s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Not as common as jeopardy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More complex and expensive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2F8717-1F09-45F5-8C58-20BE4F797A5D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Types of CTF Challenges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Web Exploitation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Binary Exploitation (pwn)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Reverse Engineering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Cryptography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191919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Misc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sldNum" idx="4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D9B876-BD88-4B6A-80ED-606C5141C992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Web Exploitation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1d253b"/>
                </a:solidFill>
                <a:effectLst/>
                <a:uFillTx/>
                <a:latin typeface="Open Sans"/>
              </a:rPr>
              <a:t>picoCTF-SQLiLite (2/10)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8FA2FA7-B70D-45E4-B5C5-8B0B4D4B25F2}" type="slidenum">
              <a:rPr b="0" lang="en-US" sz="18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2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191919"/>
      </a:dk1>
      <a:lt1>
        <a:srgbClr val="ebdbb2"/>
      </a:lt1>
      <a:dk2>
        <a:srgbClr val="191919"/>
      </a:dk2>
      <a:lt2>
        <a:srgbClr val="ebdbb2"/>
      </a:lt2>
      <a:accent1>
        <a:srgbClr val="191919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60cbf3"/>
      </a:hlink>
      <a:folHlink>
        <a:srgbClr val="c19eb1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828</TotalTime>
  <Application>LibreOffice/25.2.2.2$Linux_X86_64 LibreOffice_project/520$Build-2</Application>
  <AppVersion>15.0000</AppVersion>
  <Words>385</Words>
  <Paragraphs>138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2025-03-18T09:24:12Z</dcterms:created>
  <dc:creator>Ali Ghaffarian</dc:creator>
  <dc:description/>
  <dc:language>en-US</dc:language>
  <cp:lastModifiedBy/>
  <dcterms:modified xsi:type="dcterms:W3CDTF">2025-05-02T11:22:28Z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23</vt:i4>
  </property>
</Properties>
</file>