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61" r:id="rId6"/>
    <p:sldId id="267" r:id="rId7"/>
    <p:sldId id="262" r:id="rId8"/>
    <p:sldId id="263" r:id="rId9"/>
    <p:sldId id="287" r:id="rId10"/>
    <p:sldId id="272" r:id="rId11"/>
    <p:sldId id="273" r:id="rId12"/>
    <p:sldId id="265" r:id="rId13"/>
    <p:sldId id="270" r:id="rId14"/>
    <p:sldId id="275" r:id="rId15"/>
    <p:sldId id="278" r:id="rId16"/>
    <p:sldId id="279" r:id="rId17"/>
    <p:sldId id="280" r:id="rId18"/>
    <p:sldId id="281" r:id="rId19"/>
    <p:sldId id="286" r:id="rId20"/>
    <p:sldId id="285" r:id="rId21"/>
    <p:sldId id="283" r:id="rId22"/>
    <p:sldId id="284" r:id="rId23"/>
    <p:sldId id="28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i ghaffarian" initials="ag" lastIdx="1" clrIdx="0">
    <p:extLst>
      <p:ext uri="{19B8F6BF-5375-455C-9EA6-DF929625EA0E}">
        <p15:presenceInfo xmlns:p15="http://schemas.microsoft.com/office/powerpoint/2012/main" userId="65ca0c7d0984c3d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8D01"/>
    <a:srgbClr val="007033"/>
    <a:srgbClr val="FBE37D"/>
    <a:srgbClr val="FCEBA5"/>
    <a:srgbClr val="FCE996"/>
    <a:srgbClr val="FADB58"/>
    <a:srgbClr val="FCEB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20T11:01:10.631" idx="1">
    <p:pos x="10" y="10"/>
    <p:text/>
    <p:extLst>
      <p:ext uri="{C676402C-5697-4E1C-873F-D02D1690AC5C}">
        <p15:threadingInfo xmlns:p15="http://schemas.microsoft.com/office/powerpoint/2012/main" timeZoneBias="-21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93C19-E536-454C-AE32-E7C28372B87B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B5133-6E6D-4808-A81E-9EF7D2590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14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most used reliable data transfer protocol</a:t>
            </a:r>
          </a:p>
          <a:p>
            <a:pPr marL="171450" indent="-171450">
              <a:buFontTx/>
              <a:buChar char="-"/>
            </a:pPr>
            <a:r>
              <a:rPr lang="en-US" dirty="0"/>
              <a:t>In order and without corruption of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01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4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E093A-400F-C0BC-B778-FBD610295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26AC05-2C88-0CF7-2F67-06CD2EAE0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42011-C6A4-8F07-AEC5-542AAC2F3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0411-EE90-8EFC-C59E-3D9104FF8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B5133-6E6D-4808-A81E-9EF7D25904A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FCEB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D8BE197-6EA4-27C3-CF19-4E237CA19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02375" y="6253609"/>
            <a:ext cx="2743200" cy="365125"/>
          </a:xfrm>
        </p:spPr>
        <p:txBody>
          <a:bodyPr/>
          <a:lstStyle>
            <a:lvl1pPr>
              <a:defRPr sz="1600"/>
            </a:lvl1pPr>
          </a:lstStyle>
          <a:p>
            <a:fld id="{2DB24D90-624F-4BA9-8536-8B45883AEAD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68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F2593-8297-2259-73A3-804B9A3F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6E3D6C-2C02-2A76-271F-BC88A87252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FBCB2-3362-242E-C9EA-C95CF77E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3042-F506-0537-180D-A1A3484F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673F6-21B7-454B-CE8E-CB6DD4A5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2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0C83F-8F87-58A2-988C-F0EE8C84B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F1D4E-64FA-DCFD-EDF9-5F3A94EEF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C84-88DC-4642-2BFA-028B91DC1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0D51E-368F-9408-91FE-DDC22E8F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4A8A0-D21F-E513-1F69-79BB60BE0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2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25B6-9BCA-64FD-958B-29F00E5C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B325F-E050-7222-037E-0E88517CA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E28D-3FE4-D542-6A4D-52ECE5786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B79AB-264E-F8EB-038A-45B10B1B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A177E2-2FED-0C33-1800-3D54B59AD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6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8E74-35BC-8550-CD48-35494F5E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971D9-D0F5-BDA9-B0CB-E8D00618DB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87F74-A544-53BB-672A-7AAC2CFE6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A9D56-DC24-1310-D5D3-545315A2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031B8-2C33-E91B-66F2-2FDBAACA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8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4A48-7F09-B269-091C-9F3090775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99620-E525-6D59-D1D8-B088B31B4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3C485-D0B9-2417-9354-A2CEDA87F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61ABC2-57A3-231B-8D8E-F29474F5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E7370-2CD7-F403-D344-BA4E2C9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2EB63-D4F9-CB2A-575A-912257E38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0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F2A4-B986-9026-AE96-E4DC0D41B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0E24AF-B23A-5E6B-7ABF-74C695A53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1EE6E-F268-F13A-FD3B-3E95F408E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45353-DF0A-3389-8E5E-4E0EC9DDD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767C1F-8FAA-CDF1-D67C-C3E6DA1939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0C695-D8AB-D261-7E8E-517B9046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0CDBF6-8974-3C89-37F6-CF89A9712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DB9730-00AB-6E93-357A-F08DF374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4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63887-5A33-DEFA-E6AD-2854E025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A4F1C0-B449-088D-3FEA-90D77EE5E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782F8-147B-CDBC-E494-372B55D4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D2349-050F-6C12-035E-9248936B4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75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5C011F-598E-D14B-8B86-F1ABB70E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EF575-656A-1802-797B-6EC4212B4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8AE61-3821-F6FD-0F91-21E84C7A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1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D0DC4-DD30-292C-53AC-316439A7B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593-EC60-D93C-356D-FEF8804E8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24445-FF1A-347D-9C34-59E90B80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70BB0-5087-A039-1FE5-67B94DF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CFE5A-2023-7292-0D78-C2FE4096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DDF086-7E34-CA04-CC42-FD19CE0BD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87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661B-852F-F823-AEB7-B5C49A33B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0F321-132E-8D20-C835-E63698B4D9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4371BE-0D44-E4C8-5B52-D81869C286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10583-EE85-31EC-F22A-CB0B1DCBA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3F474-046F-170F-96DB-DB0383845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0FBF5-DE74-F494-D5C4-840B43DA7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31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1C7AB3-0C4D-FABA-F606-6B1E3BA31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8C0CC-1985-F2EE-13C6-AFD559ACF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0DBE5-AC41-798C-1FE0-A8CB99D1C5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08AB-A893-840E-A540-5E82C7BAA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BDBD1-BC83-0ADB-AE1B-4387E65DD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24D90-624F-4BA9-8536-8B45883AEA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0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1536-7208-028B-A612-4F6D66F9313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63577"/>
            <a:ext cx="9144000" cy="2387600"/>
          </a:xfrm>
        </p:spPr>
        <p:txBody>
          <a:bodyPr/>
          <a:lstStyle/>
          <a:p>
            <a:pPr algn="ctr"/>
            <a:r>
              <a:rPr lang="en-US" b="1" dirty="0"/>
              <a:t>Transport Layer, TCP</a:t>
            </a:r>
            <a:br>
              <a:rPr lang="en-US" b="1" dirty="0"/>
            </a:br>
            <a:r>
              <a:rPr lang="en-US" b="1" dirty="0"/>
              <a:t>and Floods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B0F43A-F01D-4C4F-5E90-F34C8E59EE4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2244437" y="2004146"/>
            <a:ext cx="2216728" cy="42501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Ali Ghaffarian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0F11A6-FD51-2F3B-CE4F-FFD6B5E9231A}"/>
              </a:ext>
            </a:extLst>
          </p:cNvPr>
          <p:cNvSpPr txBox="1"/>
          <p:nvPr/>
        </p:nvSpPr>
        <p:spPr>
          <a:xfrm>
            <a:off x="6520874" y="1985821"/>
            <a:ext cx="26231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December 1, 2024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2A5535-7055-063F-374A-B627ED0628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981200"/>
            <a:ext cx="9753600" cy="4876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FAF4A3-886B-2CFC-C753-8C84C97B85C6}"/>
              </a:ext>
            </a:extLst>
          </p:cNvPr>
          <p:cNvSpPr txBox="1"/>
          <p:nvPr/>
        </p:nvSpPr>
        <p:spPr>
          <a:xfrm>
            <a:off x="2757055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 Ghaffarian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41E641-103A-A8C4-C9B0-337184661BEA}"/>
              </a:ext>
            </a:extLst>
          </p:cNvPr>
          <p:cNvSpPr txBox="1"/>
          <p:nvPr/>
        </p:nvSpPr>
        <p:spPr>
          <a:xfrm>
            <a:off x="7088907" y="1819480"/>
            <a:ext cx="2346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December 1, 2024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461F0-FDCE-1C7D-F6F4-DC3DCE458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936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004B6-8C2C-28F2-3957-11CA893D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08B7B5C-162E-494E-E272-472FA1B6D36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 Flags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79D56-FF0B-AFC0-522A-77B18159A724}"/>
              </a:ext>
            </a:extLst>
          </p:cNvPr>
          <p:cNvSpPr txBox="1"/>
          <p:nvPr/>
        </p:nvSpPr>
        <p:spPr>
          <a:xfrm>
            <a:off x="1524000" y="2422218"/>
            <a:ext cx="738802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000. .... .... = Reserved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...0 .... .... = Accurate ECN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0... .... = Congestion Window Reduced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.0.. .... = ECN-Echo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..0. .... = Urgent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...0 .... = Ack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0... = Push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.0.. = Reset</a:t>
            </a:r>
          </a:p>
          <a:p>
            <a:pPr algn="just"/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.... .... ..0. = Syn</a:t>
            </a:r>
          </a:p>
          <a:p>
            <a:pPr algn="just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.... .... ...0 = Fin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6347C5-8A77-EB4D-D22E-205D3660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1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59A39-4499-775B-C68A-E2A1CB88F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7FF6F6-0E03-EEFB-7375-091782D6F9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Tree Way Handshake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9ECE829-C103-431B-23FC-BF311BFCF824}"/>
              </a:ext>
            </a:extLst>
          </p:cNvPr>
          <p:cNvCxnSpPr/>
          <p:nvPr/>
        </p:nvCxnSpPr>
        <p:spPr>
          <a:xfrm>
            <a:off x="3362325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76A1892-1AFE-9D5F-14A8-50A904DDEF6B}"/>
              </a:ext>
            </a:extLst>
          </p:cNvPr>
          <p:cNvCxnSpPr/>
          <p:nvPr/>
        </p:nvCxnSpPr>
        <p:spPr>
          <a:xfrm>
            <a:off x="8839200" y="2124075"/>
            <a:ext cx="0" cy="49625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FB394D-A2F8-836E-CAC7-55F581AB7AB2}"/>
              </a:ext>
            </a:extLst>
          </p:cNvPr>
          <p:cNvCxnSpPr/>
          <p:nvPr/>
        </p:nvCxnSpPr>
        <p:spPr>
          <a:xfrm>
            <a:off x="3362325" y="2324100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BA6E1D-B79A-75BD-6CCE-D9A6E84782F3}"/>
              </a:ext>
            </a:extLst>
          </p:cNvPr>
          <p:cNvCxnSpPr/>
          <p:nvPr/>
        </p:nvCxnSpPr>
        <p:spPr>
          <a:xfrm flipH="1">
            <a:off x="3352799" y="3971587"/>
            <a:ext cx="5476875" cy="10953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7DF5D64-1A88-B546-C590-84CC6A8C2D39}"/>
              </a:ext>
            </a:extLst>
          </p:cNvPr>
          <p:cNvCxnSpPr/>
          <p:nvPr/>
        </p:nvCxnSpPr>
        <p:spPr>
          <a:xfrm>
            <a:off x="3352799" y="5362575"/>
            <a:ext cx="5476875" cy="1295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3807A0D-30FF-1DEA-E11C-A107B47CD093}"/>
              </a:ext>
            </a:extLst>
          </p:cNvPr>
          <p:cNvSpPr txBox="1"/>
          <p:nvPr/>
        </p:nvSpPr>
        <p:spPr>
          <a:xfrm>
            <a:off x="595313" y="212407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008902-1E88-7DCA-C6CC-018626DBE94D}"/>
              </a:ext>
            </a:extLst>
          </p:cNvPr>
          <p:cNvSpPr txBox="1"/>
          <p:nvPr/>
        </p:nvSpPr>
        <p:spPr>
          <a:xfrm>
            <a:off x="10006012" y="2181225"/>
            <a:ext cx="13239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Host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E406EA-C9FC-0EC7-E8BE-9D0A5C6D90F7}"/>
              </a:ext>
            </a:extLst>
          </p:cNvPr>
          <p:cNvSpPr txBox="1"/>
          <p:nvPr/>
        </p:nvSpPr>
        <p:spPr>
          <a:xfrm rot="809236">
            <a:off x="4271863" y="5695814"/>
            <a:ext cx="413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ACK, Seq = X + 1, ACK = Y + 1,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065E7A-7358-349B-22F3-BA39A61B0BC1}"/>
              </a:ext>
            </a:extLst>
          </p:cNvPr>
          <p:cNvSpPr txBox="1"/>
          <p:nvPr/>
        </p:nvSpPr>
        <p:spPr>
          <a:xfrm rot="813317">
            <a:off x="4415021" y="2509939"/>
            <a:ext cx="294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Syn, Seq = X, ACK = 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CA7D590-C7D0-542F-71EA-27467C95B3ED}"/>
              </a:ext>
            </a:extLst>
          </p:cNvPr>
          <p:cNvSpPr txBox="1"/>
          <p:nvPr/>
        </p:nvSpPr>
        <p:spPr>
          <a:xfrm rot="20903373">
            <a:off x="4092044" y="4099948"/>
            <a:ext cx="3947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Flags : [Syn, ACK], Seq = Y, ACK = X + 1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6B2E4-C570-A55A-E944-315E02DE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01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EBB8-6845-0B4B-2C9F-15A71D53B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F64528-A0B7-7BE8-687B-2E7439408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46425" y="951345"/>
            <a:ext cx="989915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Sequence And Acknowledgement Number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6BC81-2DEA-DAC9-90E8-7955E290162D}"/>
              </a:ext>
            </a:extLst>
          </p:cNvPr>
          <p:cNvSpPr/>
          <p:nvPr/>
        </p:nvSpPr>
        <p:spPr>
          <a:xfrm>
            <a:off x="832919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A05A14-A6D6-1AE3-22D0-27FBBDCBF0FF}"/>
              </a:ext>
            </a:extLst>
          </p:cNvPr>
          <p:cNvSpPr/>
          <p:nvPr/>
        </p:nvSpPr>
        <p:spPr>
          <a:xfrm>
            <a:off x="8054568" y="2190939"/>
            <a:ext cx="3304515" cy="3141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Host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1B9000-43F2-62D5-99ED-E3E01FE6D626}"/>
              </a:ext>
            </a:extLst>
          </p:cNvPr>
          <p:cNvSpPr/>
          <p:nvPr/>
        </p:nvSpPr>
        <p:spPr>
          <a:xfrm>
            <a:off x="8059027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781AF4-DF35-A9ED-BF15-070EE845D14B}"/>
              </a:ext>
            </a:extLst>
          </p:cNvPr>
          <p:cNvSpPr/>
          <p:nvPr/>
        </p:nvSpPr>
        <p:spPr>
          <a:xfrm>
            <a:off x="8059027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47A2EB-59F7-AEE5-2D35-0BE218D4A324}"/>
              </a:ext>
            </a:extLst>
          </p:cNvPr>
          <p:cNvSpPr/>
          <p:nvPr/>
        </p:nvSpPr>
        <p:spPr>
          <a:xfrm>
            <a:off x="2154858" y="2408222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Seq Number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AC9EE-CACA-6E6A-4859-A5226C15834F}"/>
              </a:ext>
            </a:extLst>
          </p:cNvPr>
          <p:cNvSpPr/>
          <p:nvPr/>
        </p:nvSpPr>
        <p:spPr>
          <a:xfrm>
            <a:off x="2154859" y="4289834"/>
            <a:ext cx="1973655" cy="43456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Ack Number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571D4A-0502-2A61-B6AB-3E4430878A3A}"/>
              </a:ext>
            </a:extLst>
          </p:cNvPr>
          <p:cNvCxnSpPr>
            <a:stCxn id="14" idx="3"/>
            <a:endCxn id="9" idx="1"/>
          </p:cNvCxnSpPr>
          <p:nvPr/>
        </p:nvCxnSpPr>
        <p:spPr>
          <a:xfrm flipV="1">
            <a:off x="4128514" y="2625505"/>
            <a:ext cx="3930513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F68305-FD25-0DE1-7EA1-62FCCE2C4CA9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4128513" y="2625505"/>
            <a:ext cx="3930514" cy="18816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BF5B83-4FAE-6E68-FF7F-2FDCB7D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250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A78A8-0834-9FD0-BEB0-07FFD3CCD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1D37EB-54AB-EC8A-7D54-9B55634115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State Machine of a TCP Server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7A70837-A686-3DEE-BD3E-32B60992C0F4}"/>
              </a:ext>
            </a:extLst>
          </p:cNvPr>
          <p:cNvCxnSpPr>
            <a:cxnSpLocks/>
            <a:endCxn id="17" idx="2"/>
          </p:cNvCxnSpPr>
          <p:nvPr/>
        </p:nvCxnSpPr>
        <p:spPr>
          <a:xfrm>
            <a:off x="1521303" y="4040623"/>
            <a:ext cx="142689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85004D-EAA0-016B-82B3-6E054C999082}"/>
              </a:ext>
            </a:extLst>
          </p:cNvPr>
          <p:cNvSpPr txBox="1"/>
          <p:nvPr/>
        </p:nvSpPr>
        <p:spPr>
          <a:xfrm>
            <a:off x="784927" y="3652880"/>
            <a:ext cx="2468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Syn request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8563CC-C005-C4F7-3FCD-FEBAF75B1065}"/>
              </a:ext>
            </a:extLst>
          </p:cNvPr>
          <p:cNvSpPr/>
          <p:nvPr/>
        </p:nvSpPr>
        <p:spPr>
          <a:xfrm>
            <a:off x="7389376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Listening for response from client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BF38542-0653-7088-0B24-006012DD361E}"/>
              </a:ext>
            </a:extLst>
          </p:cNvPr>
          <p:cNvCxnSpPr>
            <a:stCxn id="17" idx="0"/>
            <a:endCxn id="22" idx="0"/>
          </p:cNvCxnSpPr>
          <p:nvPr/>
        </p:nvCxnSpPr>
        <p:spPr>
          <a:xfrm rot="5400000" flipH="1" flipV="1">
            <a:off x="6195127" y="793694"/>
            <a:ext cx="12700" cy="4441178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A8E30D-D338-A766-B195-B35E3092BB27}"/>
              </a:ext>
            </a:extLst>
          </p:cNvPr>
          <p:cNvSpPr/>
          <p:nvPr/>
        </p:nvSpPr>
        <p:spPr>
          <a:xfrm>
            <a:off x="2948198" y="3014283"/>
            <a:ext cx="2052679" cy="205267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1746C5-BD15-55D3-9AE1-67B10D15D50F}"/>
              </a:ext>
            </a:extLst>
          </p:cNvPr>
          <p:cNvSpPr txBox="1"/>
          <p:nvPr/>
        </p:nvSpPr>
        <p:spPr>
          <a:xfrm>
            <a:off x="4847130" y="2352627"/>
            <a:ext cx="2921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with Flags = [Syn, ACK]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AF03886-D19B-D228-4C0B-C693FE846133}"/>
              </a:ext>
            </a:extLst>
          </p:cNvPr>
          <p:cNvSpPr/>
          <p:nvPr/>
        </p:nvSpPr>
        <p:spPr>
          <a:xfrm>
            <a:off x="5168787" y="4728446"/>
            <a:ext cx="2052679" cy="2052679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6657B5D-88FD-89FE-E1C5-1694A251816B}"/>
              </a:ext>
            </a:extLst>
          </p:cNvPr>
          <p:cNvCxnSpPr>
            <a:cxnSpLocks/>
            <a:stCxn id="22" idx="5"/>
            <a:endCxn id="26" idx="6"/>
          </p:cNvCxnSpPr>
          <p:nvPr/>
        </p:nvCxnSpPr>
        <p:spPr>
          <a:xfrm rot="5400000">
            <a:off x="7687241" y="4300580"/>
            <a:ext cx="988432" cy="1919981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8228795-85E6-F34E-44E4-69CB2EDBDD0D}"/>
              </a:ext>
            </a:extLst>
          </p:cNvPr>
          <p:cNvSpPr txBox="1"/>
          <p:nvPr/>
        </p:nvSpPr>
        <p:spPr>
          <a:xfrm rot="20393593">
            <a:off x="7270019" y="5395467"/>
            <a:ext cx="3152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Received response from client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4F2769-701E-F13E-5DD0-8FE1F597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60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103D6-78B3-C11A-E437-321CEFC13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DAE99E7-154A-E7A2-2BC9-8D5C409A9C9B}"/>
              </a:ext>
            </a:extLst>
          </p:cNvPr>
          <p:cNvCxnSpPr>
            <a:stCxn id="2" idx="0"/>
            <a:endCxn id="5" idx="1"/>
          </p:cNvCxnSpPr>
          <p:nvPr/>
        </p:nvCxnSpPr>
        <p:spPr>
          <a:xfrm rot="5400000" flipH="1" flipV="1">
            <a:off x="2317714" y="2091945"/>
            <a:ext cx="2396550" cy="350216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96EC0A4-2A14-9BDB-CD70-586F9879C72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C3ED72C-7F0D-AA37-8795-7239E3E2C392}"/>
              </a:ext>
            </a:extLst>
          </p:cNvPr>
          <p:cNvSpPr/>
          <p:nvPr/>
        </p:nvSpPr>
        <p:spPr>
          <a:xfrm>
            <a:off x="595607" y="5041303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Attacker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75EF21-A6A3-24A4-4647-AE92D35FCA95}"/>
              </a:ext>
            </a:extLst>
          </p:cNvPr>
          <p:cNvSpPr/>
          <p:nvPr/>
        </p:nvSpPr>
        <p:spPr>
          <a:xfrm>
            <a:off x="5267072" y="2001436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14AEDC2-CB2B-C081-477D-CAA3C49992EF}"/>
              </a:ext>
            </a:extLst>
          </p:cNvPr>
          <p:cNvSpPr/>
          <p:nvPr/>
        </p:nvSpPr>
        <p:spPr>
          <a:xfrm>
            <a:off x="793861" y="4013679"/>
            <a:ext cx="1942089" cy="83886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1 App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12F989-9738-4780-B2A4-CE32656A166C}"/>
              </a:ext>
            </a:extLst>
          </p:cNvPr>
          <p:cNvSpPr/>
          <p:nvPr/>
        </p:nvSpPr>
        <p:spPr>
          <a:xfrm>
            <a:off x="2934205" y="2099889"/>
            <a:ext cx="1942089" cy="83886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2 App 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88B26F-E9A2-4C8E-FEFC-A1B18875A212}"/>
              </a:ext>
            </a:extLst>
          </p:cNvPr>
          <p:cNvSpPr/>
          <p:nvPr/>
        </p:nvSpPr>
        <p:spPr>
          <a:xfrm>
            <a:off x="793861" y="2969105"/>
            <a:ext cx="1942089" cy="83886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Syn request from</a:t>
            </a:r>
          </a:p>
          <a:p>
            <a:r>
              <a:rPr lang="en-US" dirty="0"/>
              <a:t>Host 6 App 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17262-E0D0-B904-2D6F-6538E6C0A41E}"/>
              </a:ext>
            </a:extLst>
          </p:cNvPr>
          <p:cNvSpPr/>
          <p:nvPr/>
        </p:nvSpPr>
        <p:spPr>
          <a:xfrm>
            <a:off x="6720694" y="4998131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0F66F7-095A-28A0-1714-341454CA6F80}"/>
              </a:ext>
            </a:extLst>
          </p:cNvPr>
          <p:cNvSpPr/>
          <p:nvPr/>
        </p:nvSpPr>
        <p:spPr>
          <a:xfrm>
            <a:off x="9434738" y="4998095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C61C71-F240-5906-38AA-B743E746D410}"/>
              </a:ext>
            </a:extLst>
          </p:cNvPr>
          <p:cNvSpPr/>
          <p:nvPr/>
        </p:nvSpPr>
        <p:spPr>
          <a:xfrm>
            <a:off x="4006650" y="4998130"/>
            <a:ext cx="2338598" cy="12866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Host 6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14D5D46B-629F-0A43-A86D-09D008673FF3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15476" y="2059240"/>
            <a:ext cx="1710026" cy="4167666"/>
          </a:xfrm>
          <a:prstGeom prst="bentConnector3">
            <a:avLst>
              <a:gd name="adj1" fmla="val 43848"/>
            </a:avLst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529F23EB-BE74-4119-CACA-3C99BE3E6B1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41110" y="3416271"/>
            <a:ext cx="1710062" cy="14536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0C35AD81-6C7A-7BB5-622F-37092E63B6B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96365" y="3512871"/>
            <a:ext cx="1710061" cy="1260422"/>
          </a:xfrm>
          <a:prstGeom prst="bentConnector3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7607FE-B62F-A073-F90F-02053D65E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064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0DB56-AD74-9A7F-5F67-20A94DF5E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8AFBE9-9D57-DA13-0A97-8A275629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Flooding is Cheap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50886-7CD1-A62D-2E1D-2839C178BF92}"/>
              </a:ext>
            </a:extLst>
          </p:cNvPr>
          <p:cNvSpPr txBox="1"/>
          <p:nvPr/>
        </p:nvSpPr>
        <p:spPr>
          <a:xfrm>
            <a:off x="2773712" y="2034064"/>
            <a:ext cx="66445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Always Waiting on Non-Existing Clients</a:t>
            </a:r>
          </a:p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DCB65F-9061-B678-BC26-AAFB875FF8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30172"/>
              </p:ext>
            </p:extLst>
          </p:nvPr>
        </p:nvGraphicFramePr>
        <p:xfrm>
          <a:off x="2032000" y="4564042"/>
          <a:ext cx="8128000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77852167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7391676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4578847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8571008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6149516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8184533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5162866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15459191"/>
                    </a:ext>
                  </a:extLst>
                </a:gridCol>
              </a:tblGrid>
              <a:tr h="0"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Request Queue (Backlog)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570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Bad Syn request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22843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E972E9-0F25-C2FD-27C9-E483AD082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B162A1-7AED-7AAF-1023-76C0FA9B1F34}"/>
              </a:ext>
            </a:extLst>
          </p:cNvPr>
          <p:cNvSpPr/>
          <p:nvPr/>
        </p:nvSpPr>
        <p:spPr>
          <a:xfrm>
            <a:off x="735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Syn Req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A29E4367-6612-11FE-E648-E0E6E9027BC8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16200000" flipH="1">
            <a:off x="1427156" y="4462117"/>
            <a:ext cx="701689" cy="508000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87D4FB-6DAF-7DA5-B339-0AF046A539A4}"/>
              </a:ext>
            </a:extLst>
          </p:cNvPr>
          <p:cNvCxnSpPr>
            <a:cxnSpLocks/>
            <a:stCxn id="2" idx="3"/>
            <a:endCxn id="14" idx="2"/>
          </p:cNvCxnSpPr>
          <p:nvPr/>
        </p:nvCxnSpPr>
        <p:spPr>
          <a:xfrm flipV="1">
            <a:off x="10160000" y="4365273"/>
            <a:ext cx="508000" cy="701689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41EFF-C3A4-4AED-6DCB-FBA3E812064C}"/>
              </a:ext>
            </a:extLst>
          </p:cNvPr>
          <p:cNvSpPr/>
          <p:nvPr/>
        </p:nvSpPr>
        <p:spPr>
          <a:xfrm>
            <a:off x="9879106" y="3722397"/>
            <a:ext cx="1577788" cy="642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 be handled</a:t>
            </a:r>
          </a:p>
        </p:txBody>
      </p:sp>
    </p:spTree>
    <p:extLst>
      <p:ext uri="{BB962C8B-B14F-4D97-AF65-F5344CB8AC3E}">
        <p14:creationId xmlns:p14="http://schemas.microsoft.com/office/powerpoint/2010/main" val="4029837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4A7FF8D-1F0D-CF36-C071-DF303E27B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FDD78C-8663-A9F8-A215-5BEAE80079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BB1A84-93BE-83BA-B72B-BE184BA3809A}"/>
              </a:ext>
            </a:extLst>
          </p:cNvPr>
          <p:cNvSpPr txBox="1"/>
          <p:nvPr/>
        </p:nvSpPr>
        <p:spPr>
          <a:xfrm>
            <a:off x="4365494" y="3136612"/>
            <a:ext cx="34610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Break the Protocol?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0EE476-8F10-D325-E33E-76FADCFF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231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CC439-1CD9-C75E-7FAB-57E1DB59B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216E7BA-1EDF-3D08-55E6-1864F9F2BD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6F3F02-2225-1E68-ABA4-240237FEE17A}"/>
              </a:ext>
            </a:extLst>
          </p:cNvPr>
          <p:cNvSpPr txBox="1"/>
          <p:nvPr/>
        </p:nvSpPr>
        <p:spPr>
          <a:xfrm>
            <a:off x="1524000" y="2346036"/>
            <a:ext cx="623318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Handle the Handshake </a:t>
            </a:r>
            <a:r>
              <a:rPr lang="en-US" sz="3200" dirty="0" err="1"/>
              <a:t>Statelessly</a:t>
            </a: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No More Request Queue (Backlog)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Reconstructing the Connection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982216-690D-A736-7DA5-6F776B394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16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B04B5B8-E267-249D-3024-CC84C5F3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0633133-0719-D954-A193-AA826B149A8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How is it Done?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14326-8455-B95C-26E3-8D37AA5A2C8B}"/>
              </a:ext>
            </a:extLst>
          </p:cNvPr>
          <p:cNvSpPr txBox="1"/>
          <p:nvPr/>
        </p:nvSpPr>
        <p:spPr>
          <a:xfrm>
            <a:off x="2891554" y="1791039"/>
            <a:ext cx="6372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Forget the Connection But Not Really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9C30DEB-558E-8E8A-9685-AD5CF877C98C}"/>
              </a:ext>
            </a:extLst>
          </p:cNvPr>
          <p:cNvSpPr/>
          <p:nvPr/>
        </p:nvSpPr>
        <p:spPr>
          <a:xfrm>
            <a:off x="4880914" y="2803832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Wait For Syn Request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3695A39-E5DD-C998-726B-6D5380124F29}"/>
              </a:ext>
            </a:extLst>
          </p:cNvPr>
          <p:cNvSpPr/>
          <p:nvPr/>
        </p:nvSpPr>
        <p:spPr>
          <a:xfrm>
            <a:off x="982607" y="2803831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Generate Syn cookie</a:t>
            </a:r>
          </a:p>
        </p:txBody>
      </p:sp>
      <p:cxnSp>
        <p:nvCxnSpPr>
          <p:cNvPr id="94" name="Connector: Curved 93">
            <a:extLst>
              <a:ext uri="{FF2B5EF4-FFF2-40B4-BE49-F238E27FC236}">
                <a16:creationId xmlns:a16="http://schemas.microsoft.com/office/drawing/2014/main" id="{B176B031-1296-5992-BE90-FB76C5ADBDA7}"/>
              </a:ext>
            </a:extLst>
          </p:cNvPr>
          <p:cNvCxnSpPr>
            <a:cxnSpLocks/>
            <a:stCxn id="2" idx="3"/>
            <a:endCxn id="88" idx="5"/>
          </p:cNvCxnSpPr>
          <p:nvPr/>
        </p:nvCxnSpPr>
        <p:spPr>
          <a:xfrm rot="5400000" flipH="1">
            <a:off x="3845995" y="3061836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nector: Curved 95">
            <a:extLst>
              <a:ext uri="{FF2B5EF4-FFF2-40B4-BE49-F238E27FC236}">
                <a16:creationId xmlns:a16="http://schemas.microsoft.com/office/drawing/2014/main" id="{9A51E2C0-5315-1681-7A08-3538CC74378D}"/>
              </a:ext>
            </a:extLst>
          </p:cNvPr>
          <p:cNvCxnSpPr>
            <a:cxnSpLocks/>
            <a:stCxn id="88" idx="7"/>
            <a:endCxn id="2" idx="1"/>
          </p:cNvCxnSpPr>
          <p:nvPr/>
        </p:nvCxnSpPr>
        <p:spPr>
          <a:xfrm rot="16200000" flipH="1">
            <a:off x="3845994" y="1768913"/>
            <a:ext cx="1" cy="2605383"/>
          </a:xfrm>
          <a:prstGeom prst="curvedConnector3">
            <a:avLst>
              <a:gd name="adj1" fmla="val -4963730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F29B8840-A6A6-FCDD-49B0-B29CE3B82718}"/>
              </a:ext>
            </a:extLst>
          </p:cNvPr>
          <p:cNvSpPr/>
          <p:nvPr/>
        </p:nvSpPr>
        <p:spPr>
          <a:xfrm>
            <a:off x="9223082" y="2762167"/>
            <a:ext cx="1828470" cy="1828468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Verify Syn Cookie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D5ACDFA7-01C4-6EF3-D1BC-9D6C89E854B0}"/>
              </a:ext>
            </a:extLst>
          </p:cNvPr>
          <p:cNvSpPr/>
          <p:nvPr/>
        </p:nvSpPr>
        <p:spPr>
          <a:xfrm>
            <a:off x="6408758" y="4935322"/>
            <a:ext cx="1828470" cy="182846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Connected</a:t>
            </a:r>
          </a:p>
        </p:txBody>
      </p: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F0D1A0E0-D639-626B-A47A-2C6EA249B1FA}"/>
              </a:ext>
            </a:extLst>
          </p:cNvPr>
          <p:cNvCxnSpPr>
            <a:cxnSpLocks/>
            <a:stCxn id="2" idx="7"/>
            <a:endCxn id="106" idx="1"/>
          </p:cNvCxnSpPr>
          <p:nvPr/>
        </p:nvCxnSpPr>
        <p:spPr>
          <a:xfrm rot="5400000" flipH="1" flipV="1">
            <a:off x="7945401" y="1526151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Connector: Curved 116">
            <a:extLst>
              <a:ext uri="{FF2B5EF4-FFF2-40B4-BE49-F238E27FC236}">
                <a16:creationId xmlns:a16="http://schemas.microsoft.com/office/drawing/2014/main" id="{6B872AB3-AF57-2F87-A320-ED81A5DF0B4F}"/>
              </a:ext>
            </a:extLst>
          </p:cNvPr>
          <p:cNvCxnSpPr>
            <a:cxnSpLocks/>
            <a:stCxn id="106" idx="4"/>
            <a:endCxn id="113" idx="6"/>
          </p:cNvCxnSpPr>
          <p:nvPr/>
        </p:nvCxnSpPr>
        <p:spPr>
          <a:xfrm rot="5400000">
            <a:off x="8557813" y="4270051"/>
            <a:ext cx="1258921" cy="190008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3" name="Rectangle: Diagonal Corners Rounded 132">
            <a:extLst>
              <a:ext uri="{FF2B5EF4-FFF2-40B4-BE49-F238E27FC236}">
                <a16:creationId xmlns:a16="http://schemas.microsoft.com/office/drawing/2014/main" id="{4BDEC8C4-4A18-4275-615F-A04575E3BF63}"/>
              </a:ext>
            </a:extLst>
          </p:cNvPr>
          <p:cNvSpPr/>
          <p:nvPr/>
        </p:nvSpPr>
        <p:spPr>
          <a:xfrm>
            <a:off x="2913344" y="2486828"/>
            <a:ext cx="176467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 Syn cookie</a:t>
            </a:r>
          </a:p>
        </p:txBody>
      </p:sp>
      <p:sp>
        <p:nvSpPr>
          <p:cNvPr id="134" name="Rectangle: Diagonal Corners Rounded 133">
            <a:extLst>
              <a:ext uri="{FF2B5EF4-FFF2-40B4-BE49-F238E27FC236}">
                <a16:creationId xmlns:a16="http://schemas.microsoft.com/office/drawing/2014/main" id="{DCB4AFBD-C871-C3AA-929C-AB330E7F4E84}"/>
              </a:ext>
            </a:extLst>
          </p:cNvPr>
          <p:cNvSpPr/>
          <p:nvPr/>
        </p:nvSpPr>
        <p:spPr>
          <a:xfrm>
            <a:off x="2660139" y="4575048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Syn request</a:t>
            </a:r>
          </a:p>
        </p:txBody>
      </p:sp>
      <p:sp>
        <p:nvSpPr>
          <p:cNvPr id="135" name="Rectangle: Diagonal Corners Rounded 134">
            <a:extLst>
              <a:ext uri="{FF2B5EF4-FFF2-40B4-BE49-F238E27FC236}">
                <a16:creationId xmlns:a16="http://schemas.microsoft.com/office/drawing/2014/main" id="{773392F4-ED26-4148-2E86-023B4C298490}"/>
              </a:ext>
            </a:extLst>
          </p:cNvPr>
          <p:cNvSpPr/>
          <p:nvPr/>
        </p:nvSpPr>
        <p:spPr>
          <a:xfrm>
            <a:off x="8401494" y="5113500"/>
            <a:ext cx="2999574" cy="896525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valid: Allocate resources</a:t>
            </a:r>
          </a:p>
          <a:p>
            <a:pPr algn="ctr"/>
            <a:r>
              <a:rPr lang="en-US" dirty="0"/>
              <a:t>For the connection</a:t>
            </a:r>
          </a:p>
          <a:p>
            <a:pPr algn="ctr"/>
            <a:r>
              <a:rPr lang="en-US" dirty="0"/>
              <a:t>And Recover Info</a:t>
            </a:r>
          </a:p>
        </p:txBody>
      </p:sp>
      <p:sp>
        <p:nvSpPr>
          <p:cNvPr id="137" name="Rectangle: Diagonal Corners Rounded 136">
            <a:extLst>
              <a:ext uri="{FF2B5EF4-FFF2-40B4-BE49-F238E27FC236}">
                <a16:creationId xmlns:a16="http://schemas.microsoft.com/office/drawing/2014/main" id="{C4B2C041-2E52-7DAF-8D33-495540C875A3}"/>
              </a:ext>
            </a:extLst>
          </p:cNvPr>
          <p:cNvSpPr/>
          <p:nvPr/>
        </p:nvSpPr>
        <p:spPr>
          <a:xfrm>
            <a:off x="6830690" y="2375814"/>
            <a:ext cx="227108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Received Ack</a:t>
            </a:r>
          </a:p>
        </p:txBody>
      </p:sp>
      <p:cxnSp>
        <p:nvCxnSpPr>
          <p:cNvPr id="150" name="Connector: Curved 149">
            <a:extLst>
              <a:ext uri="{FF2B5EF4-FFF2-40B4-BE49-F238E27FC236}">
                <a16:creationId xmlns:a16="http://schemas.microsoft.com/office/drawing/2014/main" id="{1A4A3D07-F1FA-3C6C-F1B2-759E901CFD44}"/>
              </a:ext>
            </a:extLst>
          </p:cNvPr>
          <p:cNvCxnSpPr>
            <a:cxnSpLocks/>
            <a:stCxn id="106" idx="3"/>
            <a:endCxn id="2" idx="5"/>
          </p:cNvCxnSpPr>
          <p:nvPr/>
        </p:nvCxnSpPr>
        <p:spPr>
          <a:xfrm rot="5400000">
            <a:off x="7945401" y="2819072"/>
            <a:ext cx="41665" cy="3049244"/>
          </a:xfrm>
          <a:prstGeom prst="curvedConnector3">
            <a:avLst>
              <a:gd name="adj1" fmla="val 129134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Rectangle: Diagonal Corners Rounded 157">
            <a:extLst>
              <a:ext uri="{FF2B5EF4-FFF2-40B4-BE49-F238E27FC236}">
                <a16:creationId xmlns:a16="http://schemas.microsoft.com/office/drawing/2014/main" id="{09EC4305-02CD-EF1B-F391-ECA3DE83AFB2}"/>
              </a:ext>
            </a:extLst>
          </p:cNvPr>
          <p:cNvSpPr/>
          <p:nvPr/>
        </p:nvSpPr>
        <p:spPr>
          <a:xfrm>
            <a:off x="7218524" y="4393626"/>
            <a:ext cx="1524622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 is Not valid: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B48EDD0-562B-1200-9B78-811D973B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645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C36D9-A916-88ED-F0CF-948AE26B0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BB4999-9105-940E-5FE2-77C9FF03F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Information to Recover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3AADF1-B14E-BD88-BC13-BCA04C6A227D}"/>
              </a:ext>
            </a:extLst>
          </p:cNvPr>
          <p:cNvSpPr txBox="1"/>
          <p:nvPr/>
        </p:nvSpPr>
        <p:spPr>
          <a:xfrm>
            <a:off x="1524000" y="2346036"/>
            <a:ext cx="6734601" cy="4031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IP Address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Server’s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Client’s 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 Options (Optional but Important)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3ABDB-AEB9-BACD-410B-0B4FE5445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72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CFE6DB-81A3-4D82-F88B-3A14DAE3C12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About 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77F3D9-8761-C7A8-054C-961A14406576}"/>
              </a:ext>
            </a:extLst>
          </p:cNvPr>
          <p:cNvSpPr txBox="1"/>
          <p:nvPr/>
        </p:nvSpPr>
        <p:spPr>
          <a:xfrm>
            <a:off x="1523999" y="2346036"/>
            <a:ext cx="96058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Linux and Network Deep Diver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Github</a:t>
            </a:r>
            <a:r>
              <a:rPr lang="en-US" sz="3200" dirty="0"/>
              <a:t>: github.com/</a:t>
            </a:r>
            <a:r>
              <a:rPr lang="en-US" sz="3200" dirty="0" err="1"/>
              <a:t>AliGhaffarian</a:t>
            </a: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C3484E-5A53-C2A8-45C8-1D541F594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88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0D618A-1AED-9452-01EA-025070874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1B830A0-59DF-CFBF-764D-40CFA05389E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Why Encoding Stuff?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7ED4B1-B11B-E2F5-42D8-AAF0DDB81271}"/>
              </a:ext>
            </a:extLst>
          </p:cNvPr>
          <p:cNvSpPr txBox="1"/>
          <p:nvPr/>
        </p:nvSpPr>
        <p:spPr>
          <a:xfrm>
            <a:off x="1524000" y="2346036"/>
            <a:ext cx="7147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Preventing Against Connection Spoofing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Being Flooded with Acks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B786DB-D884-F664-28E3-A7CE0340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959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0E1287-33F1-42A6-B183-E622C4D1A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5BB8B5-8859-B139-333B-C350B0FA37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Benefits and Drawbacks of</a:t>
            </a:r>
            <a:b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Syn Cookies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919F4F-8A40-560E-1920-27C4EA0C21DD}"/>
              </a:ext>
            </a:extLst>
          </p:cNvPr>
          <p:cNvSpPr txBox="1"/>
          <p:nvPr/>
        </p:nvSpPr>
        <p:spPr>
          <a:xfrm>
            <a:off x="1524000" y="2346036"/>
            <a:ext cx="6232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Higher Cost of Syn floods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1C8D01"/>
                </a:solidFill>
              </a:rPr>
              <a:t>Lower Memory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No Direct Support For TCP Options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Higher CPU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Complexity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757D4C-80FA-9CCE-306E-58893E2F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34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2EED1-3B1F-6BCB-4CA9-B06DBDB2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F8C5BA7-B8A4-9405-59AE-C582793B3F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Learn More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C7F90-B1E7-E966-78B1-A6AF0F260033}"/>
              </a:ext>
            </a:extLst>
          </p:cNvPr>
          <p:cNvSpPr txBox="1"/>
          <p:nvPr/>
        </p:nvSpPr>
        <p:spPr>
          <a:xfrm>
            <a:off x="1524000" y="2346036"/>
            <a:ext cx="567174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 err="1"/>
              <a:t>linux</a:t>
            </a:r>
            <a:r>
              <a:rPr lang="en-US" sz="3200" dirty="0"/>
              <a:t>/net/ipv4/syncookies.c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0" dirty="0">
                <a:effectLst/>
                <a:latin typeface="Consolas" panose="020B0609020204030204" pitchFamily="49" charset="0"/>
              </a:rPr>
              <a:t>lwn.net/Articles/277146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A1245-BA90-6BC1-4A8A-FBC2E339F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60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AEB81-F7DB-4E22-0F26-26213A8C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3968B2A-2535-294E-7A71-94ABD5F22C0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72534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E9531E-5424-87DB-ADBA-FF6F0C50D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8E4877-8FEC-BBC8-FCB0-61B19FF0649B}"/>
              </a:ext>
            </a:extLst>
          </p:cNvPr>
          <p:cNvSpPr txBox="1"/>
          <p:nvPr/>
        </p:nvSpPr>
        <p:spPr>
          <a:xfrm>
            <a:off x="2253672" y="2351782"/>
            <a:ext cx="76846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Presentation Files: github.com/</a:t>
            </a:r>
            <a:r>
              <a:rPr lang="en-US" sz="3200" dirty="0" err="1"/>
              <a:t>AliGhaffarian</a:t>
            </a:r>
            <a:r>
              <a:rPr lang="en-US" sz="3200" dirty="0"/>
              <a:t>/</a:t>
            </a:r>
            <a:r>
              <a:rPr lang="en-US" sz="3200" dirty="0" err="1"/>
              <a:t>university_thingies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28325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3F02E-0D62-4DA2-5CAE-72E7F67A8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B862916-B23E-53B2-3547-62A6E9FEA27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F60327-216D-5EFE-43A4-9255774ABB28}"/>
              </a:ext>
            </a:extLst>
          </p:cNvPr>
          <p:cNvSpPr txBox="1"/>
          <p:nvPr/>
        </p:nvSpPr>
        <p:spPr>
          <a:xfrm>
            <a:off x="1524000" y="2346036"/>
            <a:ext cx="559659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Transport Layer in TCP/IP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TCP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Three Way Handshake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Syn Floods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47FA37-7CF4-01D3-160A-CB7F4F86A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7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B7411-FFAA-3297-9A4F-9AF99C29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E47059-5518-3B7A-EC7B-FAD7EDD4FC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Transport Layer in TCP/IP Stack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0DA252-E370-E7DF-0F01-737E4E5A8C9E}"/>
              </a:ext>
            </a:extLst>
          </p:cNvPr>
          <p:cNvSpPr/>
          <p:nvPr/>
        </p:nvSpPr>
        <p:spPr>
          <a:xfrm>
            <a:off x="4899006" y="3637152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Transport Layer</a:t>
            </a:r>
          </a:p>
          <a:p>
            <a:pPr algn="ctr"/>
            <a:r>
              <a:rPr lang="en-US" b="1" dirty="0"/>
              <a:t>(TCP)</a:t>
            </a:r>
          </a:p>
          <a:p>
            <a:pPr algn="ctr"/>
            <a:r>
              <a:rPr lang="en-US" dirty="0"/>
              <a:t>From Application 541</a:t>
            </a:r>
          </a:p>
          <a:p>
            <a:pPr algn="ctr"/>
            <a:r>
              <a:rPr lang="en-US" dirty="0"/>
              <a:t>To Application 211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3D66ED-5436-3652-4AD6-292C3FDB15B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419602"/>
            <a:ext cx="1707842" cy="5622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6A2A0D-8CCB-D383-8545-D2E75C9E32D2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292994" y="3982850"/>
            <a:ext cx="1707842" cy="4367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1476A2C4-D7F8-8147-ED6B-B36CA3EC5E40}"/>
              </a:ext>
            </a:extLst>
          </p:cNvPr>
          <p:cNvSpPr/>
          <p:nvPr/>
        </p:nvSpPr>
        <p:spPr>
          <a:xfrm>
            <a:off x="7803842" y="2417950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Application Layer</a:t>
            </a:r>
          </a:p>
          <a:p>
            <a:pPr algn="ctr"/>
            <a:r>
              <a:rPr lang="en-US" dirty="0"/>
              <a:t>(Web browsers)</a:t>
            </a:r>
          </a:p>
          <a:p>
            <a:pPr algn="ctr"/>
            <a:r>
              <a:rPr lang="en-US" dirty="0"/>
              <a:t>User’s POV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FB98B-0EAA-95A5-10C2-74B8BE7276BA}"/>
              </a:ext>
            </a:extLst>
          </p:cNvPr>
          <p:cNvSpPr/>
          <p:nvPr/>
        </p:nvSpPr>
        <p:spPr>
          <a:xfrm>
            <a:off x="1994170" y="4981857"/>
            <a:ext cx="2393988" cy="1564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Network Layer</a:t>
            </a:r>
          </a:p>
          <a:p>
            <a:pPr algn="ctr"/>
            <a:r>
              <a:rPr lang="en-US" b="1" dirty="0"/>
              <a:t>(IP)</a:t>
            </a:r>
          </a:p>
          <a:p>
            <a:pPr algn="ctr"/>
            <a:r>
              <a:rPr lang="en-US" dirty="0"/>
              <a:t>Which Computer?</a:t>
            </a:r>
          </a:p>
          <a:p>
            <a:pPr algn="ctr"/>
            <a:r>
              <a:rPr lang="en-US" dirty="0"/>
              <a:t>From Computer 1.1.1.1</a:t>
            </a:r>
          </a:p>
          <a:p>
            <a:pPr algn="ctr"/>
            <a:r>
              <a:rPr lang="en-US" dirty="0"/>
              <a:t>To Computer 1.1.1.2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C4E14-0F1F-6BB2-AD15-AA8E7A5C4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5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B5942-5B05-A3C5-9695-890CF58BD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2073A04-A739-E67C-E2CB-2FF802E6D2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258D62-8725-57A3-CB9D-364F055B5A10}"/>
              </a:ext>
            </a:extLst>
          </p:cNvPr>
          <p:cNvSpPr/>
          <p:nvPr/>
        </p:nvSpPr>
        <p:spPr>
          <a:xfrm>
            <a:off x="7944599" y="2503055"/>
            <a:ext cx="2112475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58653-EA0B-4C7F-228C-9CF24076A855}"/>
              </a:ext>
            </a:extLst>
          </p:cNvPr>
          <p:cNvSpPr/>
          <p:nvPr/>
        </p:nvSpPr>
        <p:spPr>
          <a:xfrm>
            <a:off x="5029200" y="3722257"/>
            <a:ext cx="2133600" cy="92594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  <a:p>
            <a:pPr algn="ctr"/>
            <a:r>
              <a:rPr lang="en-US" dirty="0"/>
              <a:t>(Reliable)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595BF3-3C2A-2795-4090-6B20EA9FEF74}"/>
              </a:ext>
            </a:extLst>
          </p:cNvPr>
          <p:cNvSpPr/>
          <p:nvPr/>
        </p:nvSpPr>
        <p:spPr>
          <a:xfrm>
            <a:off x="2124364" y="5066962"/>
            <a:ext cx="2133600" cy="9259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33CB75-BA6D-DA66-3BDE-C19B2BC404A0}"/>
              </a:ext>
            </a:extLst>
          </p:cNvPr>
          <p:cNvCxnSpPr>
            <a:cxnSpLocks/>
            <a:stCxn id="6" idx="0"/>
            <a:endCxn id="3" idx="1"/>
          </p:cNvCxnSpPr>
          <p:nvPr/>
        </p:nvCxnSpPr>
        <p:spPr>
          <a:xfrm flipV="1">
            <a:off x="3191164" y="4185230"/>
            <a:ext cx="1838036" cy="8817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380512-BC02-A07F-DFCD-6663CD905CCD}"/>
              </a:ext>
            </a:extLst>
          </p:cNvPr>
          <p:cNvCxnSpPr>
            <a:cxnSpLocks/>
            <a:stCxn id="3" idx="3"/>
            <a:endCxn id="2" idx="2"/>
          </p:cNvCxnSpPr>
          <p:nvPr/>
        </p:nvCxnSpPr>
        <p:spPr>
          <a:xfrm flipV="1">
            <a:off x="7162800" y="3429000"/>
            <a:ext cx="1838037" cy="7562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DA754-2B2C-A998-14D2-7A1E18D88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590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A3A0E-A831-8D9F-DB26-56624578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7C53CFB-0361-AAEB-05F8-AC714CB1548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524000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TCP’s Fields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94C7A-92F9-A8E8-01C1-B3E2A40648C9}"/>
              </a:ext>
            </a:extLst>
          </p:cNvPr>
          <p:cNvSpPr txBox="1"/>
          <p:nvPr/>
        </p:nvSpPr>
        <p:spPr>
          <a:xfrm>
            <a:off x="1524000" y="2346036"/>
            <a:ext cx="7392793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Source Port ( From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Destination Port ( To Which Application 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Sequence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Acknowledgement Number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…</a:t>
            </a:r>
          </a:p>
          <a:p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755B1C-B96F-0ABC-3562-AC5B35FF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530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08">
            <a:extLst>
              <a:ext uri="{FF2B5EF4-FFF2-40B4-BE49-F238E27FC236}">
                <a16:creationId xmlns:a16="http://schemas.microsoft.com/office/drawing/2014/main" id="{646A3F78-6343-8D24-89E8-CE318D3DD63C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>
                <a:solidFill>
                  <a:srgbClr val="FCEBA5"/>
                </a:solidFill>
              </a:rPr>
              <a:t>Out of Order?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2B99AD9-F68E-645C-562F-1027C7245E55}"/>
              </a:ext>
            </a:extLst>
          </p:cNvPr>
          <p:cNvSpPr/>
          <p:nvPr/>
        </p:nvSpPr>
        <p:spPr>
          <a:xfrm>
            <a:off x="569193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6DAD15-7ACA-5386-9094-AFC5AE3F24B9}"/>
              </a:ext>
            </a:extLst>
          </p:cNvPr>
          <p:cNvSpPr/>
          <p:nvPr/>
        </p:nvSpPr>
        <p:spPr>
          <a:xfrm>
            <a:off x="3677642" y="264663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0582DDE-CA60-CECD-9D37-39D6F661CA30}"/>
              </a:ext>
            </a:extLst>
          </p:cNvPr>
          <p:cNvSpPr/>
          <p:nvPr/>
        </p:nvSpPr>
        <p:spPr>
          <a:xfrm>
            <a:off x="6207452" y="1560780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22D082-4F15-E0BA-5BE3-09ED34B9B2FB}"/>
              </a:ext>
            </a:extLst>
          </p:cNvPr>
          <p:cNvSpPr/>
          <p:nvPr/>
        </p:nvSpPr>
        <p:spPr>
          <a:xfrm>
            <a:off x="6207452" y="3882405"/>
            <a:ext cx="1564740" cy="156474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39D998-A0A9-7039-EF51-4DFC96C52A10}"/>
              </a:ext>
            </a:extLst>
          </p:cNvPr>
          <p:cNvSpPr/>
          <p:nvPr/>
        </p:nvSpPr>
        <p:spPr>
          <a:xfrm>
            <a:off x="9019309" y="2489200"/>
            <a:ext cx="1879600" cy="18796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Destination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3EC278-6BA5-A3C0-EC0F-9F0E67AD3640}"/>
              </a:ext>
            </a:extLst>
          </p:cNvPr>
          <p:cNvCxnSpPr>
            <a:cxnSpLocks/>
            <a:stCxn id="2" idx="6"/>
            <a:endCxn id="3" idx="2"/>
          </p:cNvCxnSpPr>
          <p:nvPr/>
        </p:nvCxnSpPr>
        <p:spPr>
          <a:xfrm>
            <a:off x="2448793" y="3429000"/>
            <a:ext cx="122884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22ABF6-F356-22A2-02D3-91EE23A8C89A}"/>
              </a:ext>
            </a:extLst>
          </p:cNvPr>
          <p:cNvCxnSpPr>
            <a:cxnSpLocks/>
            <a:stCxn id="3" idx="7"/>
            <a:endCxn id="4" idx="2"/>
          </p:cNvCxnSpPr>
          <p:nvPr/>
        </p:nvCxnSpPr>
        <p:spPr>
          <a:xfrm flipV="1">
            <a:off x="5013231" y="2343150"/>
            <a:ext cx="1194221" cy="53263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E35FA1-BBFB-B25D-C88A-D308DF66E0D3}"/>
              </a:ext>
            </a:extLst>
          </p:cNvPr>
          <p:cNvCxnSpPr>
            <a:cxnSpLocks/>
            <a:stCxn id="3" idx="5"/>
            <a:endCxn id="5" idx="2"/>
          </p:cNvCxnSpPr>
          <p:nvPr/>
        </p:nvCxnSpPr>
        <p:spPr>
          <a:xfrm>
            <a:off x="5013231" y="3982219"/>
            <a:ext cx="1194221" cy="6825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4F8A65A-3E63-AAB6-6A91-FA234EC57C45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>
            <a:off x="7772192" y="2343150"/>
            <a:ext cx="1247117" cy="10858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571782B-AE8E-0C1B-DFDF-11AC325AAA04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7772192" y="3429000"/>
            <a:ext cx="1247117" cy="123577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D0338AED-4D91-7C01-4C81-19B6830D8DB5}"/>
              </a:ext>
            </a:extLst>
          </p:cNvPr>
          <p:cNvSpPr/>
          <p:nvPr/>
        </p:nvSpPr>
        <p:spPr>
          <a:xfrm>
            <a:off x="1466338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BCF02C-D5F4-9437-896C-66BCE13269D0}"/>
              </a:ext>
            </a:extLst>
          </p:cNvPr>
          <p:cNvSpPr/>
          <p:nvPr/>
        </p:nvSpPr>
        <p:spPr>
          <a:xfrm>
            <a:off x="4379149" y="458606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AB94914-CFD0-861A-4169-706B96F3C746}"/>
              </a:ext>
            </a:extLst>
          </p:cNvPr>
          <p:cNvSpPr/>
          <p:nvPr/>
        </p:nvSpPr>
        <p:spPr>
          <a:xfrm>
            <a:off x="6916235" y="5743120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04A16EF-E21F-C30B-1E53-66A8F5101C03}"/>
              </a:ext>
            </a:extLst>
          </p:cNvPr>
          <p:cNvSpPr/>
          <p:nvPr/>
        </p:nvSpPr>
        <p:spPr>
          <a:xfrm>
            <a:off x="9020889" y="4093539"/>
            <a:ext cx="157430" cy="1574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BBC4F1F-9E31-E981-54A3-9988C53433AD}"/>
              </a:ext>
            </a:extLst>
          </p:cNvPr>
          <p:cNvCxnSpPr>
            <a:cxnSpLocks/>
            <a:stCxn id="45" idx="6"/>
            <a:endCxn id="46" idx="2"/>
          </p:cNvCxnSpPr>
          <p:nvPr/>
        </p:nvCxnSpPr>
        <p:spPr>
          <a:xfrm>
            <a:off x="1623768" y="4664775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9CDECB5-3D87-E5D6-6602-59F21BE3F492}"/>
              </a:ext>
            </a:extLst>
          </p:cNvPr>
          <p:cNvCxnSpPr>
            <a:cxnSpLocks/>
            <a:stCxn id="46" idx="6"/>
            <a:endCxn id="47" idx="2"/>
          </p:cNvCxnSpPr>
          <p:nvPr/>
        </p:nvCxnSpPr>
        <p:spPr>
          <a:xfrm>
            <a:off x="4536579" y="4664775"/>
            <a:ext cx="2379656" cy="1157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895C13A-00A0-7F6D-779A-694ADAD36CEB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7073665" y="4227914"/>
            <a:ext cx="1970279" cy="1593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0E3DAC4B-E8FB-A172-BF6A-B4F7CAF05D0C}"/>
              </a:ext>
            </a:extLst>
          </p:cNvPr>
          <p:cNvSpPr/>
          <p:nvPr/>
        </p:nvSpPr>
        <p:spPr>
          <a:xfrm>
            <a:off x="1466338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879D70D-92CB-C619-03F8-2818113E2736}"/>
              </a:ext>
            </a:extLst>
          </p:cNvPr>
          <p:cNvSpPr/>
          <p:nvPr/>
        </p:nvSpPr>
        <p:spPr>
          <a:xfrm>
            <a:off x="4379149" y="2242699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F309D81-006D-D292-13BD-FB3CD450BDB9}"/>
              </a:ext>
            </a:extLst>
          </p:cNvPr>
          <p:cNvSpPr/>
          <p:nvPr/>
        </p:nvSpPr>
        <p:spPr>
          <a:xfrm>
            <a:off x="6916235" y="1077728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FFCC0DAF-4AFA-342A-7ACA-02BB809F8050}"/>
              </a:ext>
            </a:extLst>
          </p:cNvPr>
          <p:cNvSpPr/>
          <p:nvPr/>
        </p:nvSpPr>
        <p:spPr>
          <a:xfrm>
            <a:off x="9043944" y="2584791"/>
            <a:ext cx="157430" cy="15743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B031A3E-E5F3-FCDB-80C7-9A231F2A0EA6}"/>
              </a:ext>
            </a:extLst>
          </p:cNvPr>
          <p:cNvCxnSpPr>
            <a:cxnSpLocks/>
            <a:stCxn id="96" idx="6"/>
            <a:endCxn id="97" idx="2"/>
          </p:cNvCxnSpPr>
          <p:nvPr/>
        </p:nvCxnSpPr>
        <p:spPr>
          <a:xfrm>
            <a:off x="1623768" y="2321414"/>
            <a:ext cx="275538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D558B96-639A-B99B-53E1-48DAEB4DF622}"/>
              </a:ext>
            </a:extLst>
          </p:cNvPr>
          <p:cNvCxnSpPr>
            <a:cxnSpLocks/>
            <a:stCxn id="97" idx="6"/>
            <a:endCxn id="98" idx="2"/>
          </p:cNvCxnSpPr>
          <p:nvPr/>
        </p:nvCxnSpPr>
        <p:spPr>
          <a:xfrm flipV="1">
            <a:off x="4536579" y="1156443"/>
            <a:ext cx="2379656" cy="11649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9743888E-D93B-C225-03A4-D057399A59F6}"/>
              </a:ext>
            </a:extLst>
          </p:cNvPr>
          <p:cNvCxnSpPr>
            <a:cxnSpLocks/>
            <a:stCxn id="98" idx="6"/>
            <a:endCxn id="99" idx="1"/>
          </p:cNvCxnSpPr>
          <p:nvPr/>
        </p:nvCxnSpPr>
        <p:spPr>
          <a:xfrm>
            <a:off x="7073665" y="1156443"/>
            <a:ext cx="1993334" cy="14514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A7E82-E2D8-A5C9-8B76-F4EA7F035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95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134B910B-D2CC-06EB-40FD-BEABFF3C6BE8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E2E2A1-5DE5-652A-F17D-446839E0E7D5}"/>
              </a:ext>
            </a:extLst>
          </p:cNvPr>
          <p:cNvSpPr/>
          <p:nvPr/>
        </p:nvSpPr>
        <p:spPr>
          <a:xfrm>
            <a:off x="655428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DFFD566-59FE-FD0B-82E9-E9877958E970}"/>
              </a:ext>
            </a:extLst>
          </p:cNvPr>
          <p:cNvSpPr/>
          <p:nvPr/>
        </p:nvSpPr>
        <p:spPr>
          <a:xfrm>
            <a:off x="655428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127A35F-447A-20AE-4B7F-A5B6318D8C83}"/>
              </a:ext>
            </a:extLst>
          </p:cNvPr>
          <p:cNvSpPr/>
          <p:nvPr/>
        </p:nvSpPr>
        <p:spPr>
          <a:xfrm>
            <a:off x="655427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E6F355-DF9A-A259-48A8-F13781BEB509}"/>
              </a:ext>
            </a:extLst>
          </p:cNvPr>
          <p:cNvSpPr/>
          <p:nvPr/>
        </p:nvSpPr>
        <p:spPr>
          <a:xfrm>
            <a:off x="348008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AFC0EB-2CC8-6F85-5338-4BC708D58A8B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622770" y="2419927"/>
            <a:ext cx="857316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F35C44C-AF2C-44D7-9641-74E6009F174A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622770" y="3918527"/>
            <a:ext cx="857316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F18DBD-E514-B00B-929F-279878A9FB3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2622769" y="3918527"/>
            <a:ext cx="857317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525CABC4-518F-6D3E-5EEE-8D891FEDF82B}"/>
              </a:ext>
            </a:extLst>
          </p:cNvPr>
          <p:cNvSpPr/>
          <p:nvPr/>
        </p:nvSpPr>
        <p:spPr>
          <a:xfrm>
            <a:off x="9604016" y="20678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0D5E41-22FC-BC88-1DD3-F8118901FB72}"/>
              </a:ext>
            </a:extLst>
          </p:cNvPr>
          <p:cNvSpPr/>
          <p:nvPr/>
        </p:nvSpPr>
        <p:spPr>
          <a:xfrm>
            <a:off x="9604016" y="35664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8A5A87D-1E6C-5FE5-47C6-8CFDC6AAC4BC}"/>
              </a:ext>
            </a:extLst>
          </p:cNvPr>
          <p:cNvSpPr/>
          <p:nvPr/>
        </p:nvSpPr>
        <p:spPr>
          <a:xfrm>
            <a:off x="9604015" y="5065076"/>
            <a:ext cx="1967342" cy="7041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1AA0C18-4BD8-EB9F-8B8C-630CB5A0A8A5}"/>
              </a:ext>
            </a:extLst>
          </p:cNvPr>
          <p:cNvSpPr/>
          <p:nvPr/>
        </p:nvSpPr>
        <p:spPr>
          <a:xfrm>
            <a:off x="7616026" y="3575043"/>
            <a:ext cx="1049608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B2324-2736-F6A4-B1C5-CA190F74B554}"/>
              </a:ext>
            </a:extLst>
          </p:cNvPr>
          <p:cNvCxnSpPr>
            <a:cxnSpLocks/>
            <a:stCxn id="29" idx="1"/>
            <a:endCxn id="41" idx="3"/>
          </p:cNvCxnSpPr>
          <p:nvPr/>
        </p:nvCxnSpPr>
        <p:spPr>
          <a:xfrm flipH="1">
            <a:off x="8665634" y="3918527"/>
            <a:ext cx="938382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02FB4B5-6517-6067-9C61-0DECEB7F61D7}"/>
              </a:ext>
            </a:extLst>
          </p:cNvPr>
          <p:cNvCxnSpPr>
            <a:cxnSpLocks/>
            <a:stCxn id="30" idx="1"/>
            <a:endCxn id="41" idx="3"/>
          </p:cNvCxnSpPr>
          <p:nvPr/>
        </p:nvCxnSpPr>
        <p:spPr>
          <a:xfrm flipH="1" flipV="1">
            <a:off x="8665634" y="3918527"/>
            <a:ext cx="938381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F4C4AA4-8850-F453-60B6-41C16681A0E8}"/>
              </a:ext>
            </a:extLst>
          </p:cNvPr>
          <p:cNvCxnSpPr>
            <a:stCxn id="28" idx="1"/>
            <a:endCxn id="41" idx="3"/>
          </p:cNvCxnSpPr>
          <p:nvPr/>
        </p:nvCxnSpPr>
        <p:spPr>
          <a:xfrm flipH="1">
            <a:off x="8665634" y="2419927"/>
            <a:ext cx="938382" cy="149860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00DF90D9-B738-1AFB-88D6-D9E620163F30}"/>
              </a:ext>
            </a:extLst>
          </p:cNvPr>
          <p:cNvSpPr/>
          <p:nvPr/>
        </p:nvSpPr>
        <p:spPr>
          <a:xfrm>
            <a:off x="5206482" y="3575043"/>
            <a:ext cx="1779036" cy="6869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C3F8FBC-4DD3-B811-54B6-9AAFAD8D6107}"/>
              </a:ext>
            </a:extLst>
          </p:cNvPr>
          <p:cNvCxnSpPr>
            <a:stCxn id="13" idx="3"/>
            <a:endCxn id="77" idx="1"/>
          </p:cNvCxnSpPr>
          <p:nvPr/>
        </p:nvCxnSpPr>
        <p:spPr>
          <a:xfrm>
            <a:off x="4529694" y="3918527"/>
            <a:ext cx="67678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773ED8-D4C3-C958-3DCE-2CFC139E846E}"/>
              </a:ext>
            </a:extLst>
          </p:cNvPr>
          <p:cNvCxnSpPr>
            <a:stCxn id="41" idx="1"/>
            <a:endCxn id="77" idx="3"/>
          </p:cNvCxnSpPr>
          <p:nvPr/>
        </p:nvCxnSpPr>
        <p:spPr>
          <a:xfrm flipH="1">
            <a:off x="6985518" y="3918527"/>
            <a:ext cx="630508" cy="0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3" name="Slide Number Placeholder 92">
            <a:extLst>
              <a:ext uri="{FF2B5EF4-FFF2-40B4-BE49-F238E27FC236}">
                <a16:creationId xmlns:a16="http://schemas.microsoft.com/office/drawing/2014/main" id="{6152B59C-11CB-F48A-8E60-F50E308F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8</a:t>
            </a:fld>
            <a:endParaRPr lang="en-US" dirty="0"/>
          </a:p>
        </p:txBody>
      </p:sp>
      <p:sp>
        <p:nvSpPr>
          <p:cNvPr id="95" name="Title 1">
            <a:extLst>
              <a:ext uri="{FF2B5EF4-FFF2-40B4-BE49-F238E27FC236}">
                <a16:creationId xmlns:a16="http://schemas.microsoft.com/office/drawing/2014/main" id="{0C233D53-3155-5A9D-0B2D-A224F49AFE8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14455" y="951345"/>
            <a:ext cx="9144000" cy="83969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Multiplexing / Demultiplexing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863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90262-80C0-CB0E-CD45-5230A768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663699-AEE0-C8C7-E054-0C302F88C1B3}"/>
              </a:ext>
            </a:extLst>
          </p:cNvPr>
          <p:cNvSpPr/>
          <p:nvPr/>
        </p:nvSpPr>
        <p:spPr>
          <a:xfrm>
            <a:off x="6096000" y="-314035"/>
            <a:ext cx="6487104" cy="7172036"/>
          </a:xfrm>
          <a:prstGeom prst="rect">
            <a:avLst/>
          </a:prstGeom>
          <a:solidFill>
            <a:srgbClr val="FBE37D"/>
          </a:solidFill>
          <a:ln>
            <a:solidFill>
              <a:srgbClr val="FBE37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D2C098-62AD-DD74-38C6-2629C8524151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7385461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F71884-D9C7-4826-793C-8E49D8D22CC7}"/>
              </a:ext>
            </a:extLst>
          </p:cNvPr>
          <p:cNvCxnSpPr>
            <a:cxnSpLocks/>
          </p:cNvCxnSpPr>
          <p:nvPr/>
        </p:nvCxnSpPr>
        <p:spPr>
          <a:xfrm flipH="1" flipV="1">
            <a:off x="11245364" y="3419409"/>
            <a:ext cx="12599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AFFD41-1223-D59C-CBA4-999D0E32FF5F}"/>
              </a:ext>
            </a:extLst>
          </p:cNvPr>
          <p:cNvCxnSpPr>
            <a:cxnSpLocks/>
          </p:cNvCxnSpPr>
          <p:nvPr/>
        </p:nvCxnSpPr>
        <p:spPr>
          <a:xfrm flipV="1">
            <a:off x="820600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14B5DB-0216-0BDB-7A4F-9521AF0EE509}"/>
              </a:ext>
            </a:extLst>
          </p:cNvPr>
          <p:cNvSpPr/>
          <p:nvPr/>
        </p:nvSpPr>
        <p:spPr>
          <a:xfrm>
            <a:off x="370421" y="646890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A59C63-C475-D0E0-E737-A4163C20A595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290382" y="1590473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B9A0B581-8402-6580-ACD1-973D48826A6F}"/>
              </a:ext>
            </a:extLst>
          </p:cNvPr>
          <p:cNvSpPr/>
          <p:nvPr/>
        </p:nvSpPr>
        <p:spPr>
          <a:xfrm>
            <a:off x="1492714" y="1765342"/>
            <a:ext cx="1595336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send(“hello”)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C41BCB-E148-C603-B659-546F81732480}"/>
              </a:ext>
            </a:extLst>
          </p:cNvPr>
          <p:cNvSpPr/>
          <p:nvPr/>
        </p:nvSpPr>
        <p:spPr>
          <a:xfrm>
            <a:off x="4210343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DAD03-70FF-C370-111C-2784F01BAB14}"/>
              </a:ext>
            </a:extLst>
          </p:cNvPr>
          <p:cNvSpPr/>
          <p:nvPr/>
        </p:nvSpPr>
        <p:spPr>
          <a:xfrm>
            <a:off x="4215742" y="3104352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747D72-7EEC-F691-BE58-A24249ADF4FE}"/>
              </a:ext>
            </a:extLst>
          </p:cNvPr>
          <p:cNvSpPr/>
          <p:nvPr/>
        </p:nvSpPr>
        <p:spPr>
          <a:xfrm>
            <a:off x="4825772" y="3104593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04E4F7-5661-FA9C-3247-62F795DF6E70}"/>
              </a:ext>
            </a:extLst>
          </p:cNvPr>
          <p:cNvSpPr/>
          <p:nvPr/>
        </p:nvSpPr>
        <p:spPr>
          <a:xfrm>
            <a:off x="5435802" y="3104352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3DA7E7-28B8-9917-529A-ABDD8FC1814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798867" y="2800334"/>
            <a:ext cx="0" cy="3002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E1A86E-F0BF-1541-C512-9ED1210DB87B}"/>
              </a:ext>
            </a:extLst>
          </p:cNvPr>
          <p:cNvCxnSpPr>
            <a:cxnSpLocks/>
          </p:cNvCxnSpPr>
          <p:nvPr/>
        </p:nvCxnSpPr>
        <p:spPr>
          <a:xfrm>
            <a:off x="1015342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ectangle: Diagonal Corners Rounded 21">
            <a:extLst>
              <a:ext uri="{FF2B5EF4-FFF2-40B4-BE49-F238E27FC236}">
                <a16:creationId xmlns:a16="http://schemas.microsoft.com/office/drawing/2014/main" id="{4D8CB41D-4065-9B89-66B5-F96F71AECA07}"/>
              </a:ext>
            </a:extLst>
          </p:cNvPr>
          <p:cNvSpPr/>
          <p:nvPr/>
        </p:nvSpPr>
        <p:spPr>
          <a:xfrm>
            <a:off x="371511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send(“he”)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E42AD1-5C96-31D3-94E2-189D83961FDB}"/>
              </a:ext>
            </a:extLst>
          </p:cNvPr>
          <p:cNvCxnSpPr>
            <a:cxnSpLocks/>
          </p:cNvCxnSpPr>
          <p:nvPr/>
        </p:nvCxnSpPr>
        <p:spPr>
          <a:xfrm>
            <a:off x="235916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ectangle: Diagonal Corners Rounded 23">
            <a:extLst>
              <a:ext uri="{FF2B5EF4-FFF2-40B4-BE49-F238E27FC236}">
                <a16:creationId xmlns:a16="http://schemas.microsoft.com/office/drawing/2014/main" id="{E0543691-E93D-AE4B-806F-0C11A2EFFE35}"/>
              </a:ext>
            </a:extLst>
          </p:cNvPr>
          <p:cNvSpPr/>
          <p:nvPr/>
        </p:nvSpPr>
        <p:spPr>
          <a:xfrm>
            <a:off x="1725615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34D85F5-761C-A6C4-8CFF-1F84592878A9}"/>
              </a:ext>
            </a:extLst>
          </p:cNvPr>
          <p:cNvCxnSpPr>
            <a:cxnSpLocks/>
          </p:cNvCxnSpPr>
          <p:nvPr/>
        </p:nvCxnSpPr>
        <p:spPr>
          <a:xfrm>
            <a:off x="3699681" y="3421830"/>
            <a:ext cx="0" cy="19762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Rectangle: Diagonal Corners Rounded 31">
            <a:extLst>
              <a:ext uri="{FF2B5EF4-FFF2-40B4-BE49-F238E27FC236}">
                <a16:creationId xmlns:a16="http://schemas.microsoft.com/office/drawing/2014/main" id="{91BDE71F-0BE2-B63C-F795-D3265674956F}"/>
              </a:ext>
            </a:extLst>
          </p:cNvPr>
          <p:cNvSpPr/>
          <p:nvPr/>
        </p:nvSpPr>
        <p:spPr>
          <a:xfrm>
            <a:off x="3066135" y="4141813"/>
            <a:ext cx="128766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send(“o”)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E2A1C1-ACB9-3667-3CCD-CDAD2CF50396}"/>
              </a:ext>
            </a:extLst>
          </p:cNvPr>
          <p:cNvSpPr/>
          <p:nvPr/>
        </p:nvSpPr>
        <p:spPr>
          <a:xfrm>
            <a:off x="7981301" y="637299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3B459D-7129-CAD1-1555-9F260894CABF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9901262" y="1580882"/>
            <a:ext cx="0" cy="8949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ectangle: Diagonal Corners Rounded 35">
            <a:extLst>
              <a:ext uri="{FF2B5EF4-FFF2-40B4-BE49-F238E27FC236}">
                <a16:creationId xmlns:a16="http://schemas.microsoft.com/office/drawing/2014/main" id="{76E6E86F-9218-1A34-3301-18D3750A55E1}"/>
              </a:ext>
            </a:extLst>
          </p:cNvPr>
          <p:cNvSpPr/>
          <p:nvPr/>
        </p:nvSpPr>
        <p:spPr>
          <a:xfrm>
            <a:off x="9005023" y="1761040"/>
            <a:ext cx="1792477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receive(“hello”)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A0CD7C9-5ED4-E40F-E035-D7FBB4890425}"/>
              </a:ext>
            </a:extLst>
          </p:cNvPr>
          <p:cNvSpPr/>
          <p:nvPr/>
        </p:nvSpPr>
        <p:spPr>
          <a:xfrm>
            <a:off x="6796937" y="2474457"/>
            <a:ext cx="1177047" cy="325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“Hello”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933463F-881D-E5C0-482C-9B64B6AC3938}"/>
              </a:ext>
            </a:extLst>
          </p:cNvPr>
          <p:cNvSpPr/>
          <p:nvPr/>
        </p:nvSpPr>
        <p:spPr>
          <a:xfrm>
            <a:off x="6142571" y="3096769"/>
            <a:ext cx="610030" cy="32587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“o”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0077B2-AF94-D886-41E1-FF83EB286CDD}"/>
              </a:ext>
            </a:extLst>
          </p:cNvPr>
          <p:cNvSpPr/>
          <p:nvPr/>
        </p:nvSpPr>
        <p:spPr>
          <a:xfrm>
            <a:off x="7362631" y="3096769"/>
            <a:ext cx="610030" cy="32587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“he”</a:t>
            </a:r>
          </a:p>
        </p:txBody>
      </p:sp>
      <p:sp>
        <p:nvSpPr>
          <p:cNvPr id="42" name="Rectangle: Diagonal Corners Rounded 41">
            <a:extLst>
              <a:ext uri="{FF2B5EF4-FFF2-40B4-BE49-F238E27FC236}">
                <a16:creationId xmlns:a16="http://schemas.microsoft.com/office/drawing/2014/main" id="{422F5197-26BE-9D91-73C4-6A3BA1D8AAAB}"/>
              </a:ext>
            </a:extLst>
          </p:cNvPr>
          <p:cNvSpPr/>
          <p:nvPr/>
        </p:nvSpPr>
        <p:spPr>
          <a:xfrm>
            <a:off x="7464052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receive(“o”)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75D2FE-7CF9-848C-411D-57F20309F845}"/>
              </a:ext>
            </a:extLst>
          </p:cNvPr>
          <p:cNvCxnSpPr>
            <a:cxnSpLocks/>
          </p:cNvCxnSpPr>
          <p:nvPr/>
        </p:nvCxnSpPr>
        <p:spPr>
          <a:xfrm flipV="1">
            <a:off x="9725683" y="3419409"/>
            <a:ext cx="0" cy="19786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: Diagonal Corners Rounded 43">
            <a:extLst>
              <a:ext uri="{FF2B5EF4-FFF2-40B4-BE49-F238E27FC236}">
                <a16:creationId xmlns:a16="http://schemas.microsoft.com/office/drawing/2014/main" id="{A13BAF06-36A5-6CA5-0E70-307A3F507D75}"/>
              </a:ext>
            </a:extLst>
          </p:cNvPr>
          <p:cNvSpPr/>
          <p:nvPr/>
        </p:nvSpPr>
        <p:spPr>
          <a:xfrm>
            <a:off x="8987758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receive(“he”)</a:t>
            </a:r>
          </a:p>
        </p:txBody>
      </p:sp>
      <p:sp>
        <p:nvSpPr>
          <p:cNvPr id="46" name="Rectangle: Diagonal Corners Rounded 45">
            <a:extLst>
              <a:ext uri="{FF2B5EF4-FFF2-40B4-BE49-F238E27FC236}">
                <a16:creationId xmlns:a16="http://schemas.microsoft.com/office/drawing/2014/main" id="{11774ECB-1861-6BC0-75AD-A1B6681379B9}"/>
              </a:ext>
            </a:extLst>
          </p:cNvPr>
          <p:cNvSpPr/>
          <p:nvPr/>
        </p:nvSpPr>
        <p:spPr>
          <a:xfrm>
            <a:off x="10520038" y="4132222"/>
            <a:ext cx="1475851" cy="428017"/>
          </a:xfrm>
          <a:prstGeom prst="round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receive(“</a:t>
            </a:r>
            <a:r>
              <a:rPr lang="en-US" dirty="0" err="1"/>
              <a:t>ll</a:t>
            </a:r>
            <a:r>
              <a:rPr lang="en-US" dirty="0"/>
              <a:t>”)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4C7863-A8D1-4813-DB71-F8E33007A10B}"/>
              </a:ext>
            </a:extLst>
          </p:cNvPr>
          <p:cNvSpPr/>
          <p:nvPr/>
        </p:nvSpPr>
        <p:spPr>
          <a:xfrm>
            <a:off x="370421" y="2485417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9C26D4-D9D5-191A-4CC2-9BB5B23C4EB5}"/>
              </a:ext>
            </a:extLst>
          </p:cNvPr>
          <p:cNvSpPr/>
          <p:nvPr/>
        </p:nvSpPr>
        <p:spPr>
          <a:xfrm>
            <a:off x="7981301" y="2475826"/>
            <a:ext cx="3839922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1DE47A-E856-89CF-427C-D04E0E25ADF3}"/>
              </a:ext>
            </a:extLst>
          </p:cNvPr>
          <p:cNvSpPr/>
          <p:nvPr/>
        </p:nvSpPr>
        <p:spPr>
          <a:xfrm>
            <a:off x="393426" y="5398035"/>
            <a:ext cx="11310024" cy="9435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Internet Protocol</a:t>
            </a:r>
          </a:p>
          <a:p>
            <a:pPr algn="ctr"/>
            <a:r>
              <a:rPr lang="en-US" dirty="0"/>
              <a:t>(Unreliable)</a:t>
            </a:r>
          </a:p>
        </p:txBody>
      </p:sp>
      <p:sp>
        <p:nvSpPr>
          <p:cNvPr id="98" name="Title 97">
            <a:extLst>
              <a:ext uri="{FF2B5EF4-FFF2-40B4-BE49-F238E27FC236}">
                <a16:creationId xmlns:a16="http://schemas.microsoft.com/office/drawing/2014/main" id="{EEA1F55F-D002-5FA4-4E58-9737EE77399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926792" y="584590"/>
            <a:ext cx="4421658" cy="118203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In Order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076EB-6CCC-69D1-E667-5B7A1711F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24D90-624F-4BA9-8536-8B45883AEAD5}" type="slidenum">
              <a:rPr lang="en-US" smtClean="0"/>
              <a:t>9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8CFD76-3854-8F99-2A30-071B19601000}"/>
              </a:ext>
            </a:extLst>
          </p:cNvPr>
          <p:cNvSpPr/>
          <p:nvPr/>
        </p:nvSpPr>
        <p:spPr>
          <a:xfrm>
            <a:off x="6752047" y="3096798"/>
            <a:ext cx="610030" cy="32587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dirty="0" err="1"/>
              <a:t>ll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850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</TotalTime>
  <Words>665</Words>
  <Application>Microsoft Office PowerPoint</Application>
  <PresentationFormat>Widescreen</PresentationFormat>
  <Paragraphs>204</Paragraphs>
  <Slides>23</Slides>
  <Notes>4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Office Theme</vt:lpstr>
      <vt:lpstr>Transport Layer, TCP and Floods</vt:lpstr>
      <vt:lpstr>About Me</vt:lpstr>
      <vt:lpstr>Table of contents</vt:lpstr>
      <vt:lpstr>Transport Layer in TCP/IP Stack</vt:lpstr>
      <vt:lpstr>TCP</vt:lpstr>
      <vt:lpstr>TCP’s Fields</vt:lpstr>
      <vt:lpstr>Out of Order?</vt:lpstr>
      <vt:lpstr>Multiplexing / Demultiplexing</vt:lpstr>
      <vt:lpstr>In Order Delivery</vt:lpstr>
      <vt:lpstr>TCP Flags</vt:lpstr>
      <vt:lpstr>The Tree Way Handshake</vt:lpstr>
      <vt:lpstr>Sequence And Acknowledgement Number</vt:lpstr>
      <vt:lpstr>State Machine of a TCP Server</vt:lpstr>
      <vt:lpstr>SYN Floods</vt:lpstr>
      <vt:lpstr>SYN Flooding is Cheap</vt:lpstr>
      <vt:lpstr>Solution</vt:lpstr>
      <vt:lpstr>Syn Cookies</vt:lpstr>
      <vt:lpstr>How is it Done?</vt:lpstr>
      <vt:lpstr>Information to Recover</vt:lpstr>
      <vt:lpstr>Why Encoding Stuff?</vt:lpstr>
      <vt:lpstr>Benefits and Drawbacks of Syn Cookies</vt:lpstr>
      <vt:lpstr>Learn More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ghaffarian</dc:creator>
  <cp:lastModifiedBy>ali ghaffarian</cp:lastModifiedBy>
  <cp:revision>69</cp:revision>
  <dcterms:created xsi:type="dcterms:W3CDTF">2024-11-20T05:34:03Z</dcterms:created>
  <dcterms:modified xsi:type="dcterms:W3CDTF">2024-11-22T11:04:04Z</dcterms:modified>
</cp:coreProperties>
</file>