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52" r:id="rId4"/>
    <p:sldId id="361" r:id="rId5"/>
    <p:sldId id="353" r:id="rId6"/>
    <p:sldId id="354" r:id="rId7"/>
    <p:sldId id="355" r:id="rId8"/>
    <p:sldId id="356" r:id="rId9"/>
    <p:sldId id="357" r:id="rId10"/>
    <p:sldId id="359" r:id="rId11"/>
    <p:sldId id="360" r:id="rId12"/>
    <p:sldId id="358" r:id="rId13"/>
    <p:sldId id="363" r:id="rId14"/>
    <p:sldId id="364" r:id="rId15"/>
    <p:sldId id="365" r:id="rId16"/>
    <p:sldId id="371" r:id="rId17"/>
    <p:sldId id="372" r:id="rId18"/>
    <p:sldId id="373" r:id="rId19"/>
    <p:sldId id="362" r:id="rId20"/>
    <p:sldId id="366" r:id="rId21"/>
    <p:sldId id="367" r:id="rId22"/>
    <p:sldId id="374" r:id="rId23"/>
    <p:sldId id="368" r:id="rId24"/>
    <p:sldId id="369" r:id="rId25"/>
    <p:sldId id="370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tryit.asp?filename=tryjs_event_onclick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WP Classic - Review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HTML, CSS, JS and DOM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CSS </a:t>
            </a:r>
            <a:r>
              <a:rPr lang="da-DK" b="1" smtClean="0"/>
              <a:t>Selectors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A </a:t>
            </a:r>
            <a:r>
              <a:rPr lang="da-DK" b="1" smtClean="0"/>
              <a:t>CSS</a:t>
            </a:r>
            <a:r>
              <a:rPr lang="da-DK" smtClean="0"/>
              <a:t> selector will ”select” a set of </a:t>
            </a:r>
            <a:r>
              <a:rPr lang="da-DK" b="1" smtClean="0"/>
              <a:t>HTML</a:t>
            </a:r>
            <a:r>
              <a:rPr lang="da-DK" smtClean="0"/>
              <a:t> elements in the </a:t>
            </a:r>
            <a:r>
              <a:rPr lang="da-DK" b="1" smtClean="0"/>
              <a:t>DOM</a:t>
            </a:r>
          </a:p>
          <a:p>
            <a:r>
              <a:rPr lang="da-DK" u="sng" smtClean="0"/>
              <a:t>All</a:t>
            </a:r>
            <a:r>
              <a:rPr lang="da-DK" smtClean="0"/>
              <a:t> </a:t>
            </a:r>
            <a:r>
              <a:rPr lang="da-DK" b="1" smtClean="0"/>
              <a:t>HTML</a:t>
            </a:r>
            <a:r>
              <a:rPr lang="da-DK" smtClean="0"/>
              <a:t> elements matching the selector will be affected by the styling defined in the declaration block.</a:t>
            </a:r>
          </a:p>
          <a:p>
            <a:r>
              <a:rPr lang="da-DK" smtClean="0"/>
              <a:t>Examples:</a:t>
            </a:r>
          </a:p>
          <a:p>
            <a:pPr lvl="1"/>
            <a:r>
              <a:rPr lang="da-DK" b="1" smtClean="0"/>
              <a:t>Element </a:t>
            </a:r>
            <a:r>
              <a:rPr lang="da-DK" smtClean="0"/>
              <a:t>(or </a:t>
            </a:r>
            <a:r>
              <a:rPr lang="da-DK" b="1" smtClean="0"/>
              <a:t>tag</a:t>
            </a:r>
            <a:r>
              <a:rPr lang="da-DK" smtClean="0"/>
              <a:t>) selector: </a:t>
            </a:r>
            <a:r>
              <a:rPr lang="da-DK" b="1" smtClean="0"/>
              <a:t>h1 {…}</a:t>
            </a:r>
          </a:p>
          <a:p>
            <a:pPr lvl="1"/>
            <a:r>
              <a:rPr lang="da-DK" b="1" smtClean="0"/>
              <a:t>Id </a:t>
            </a:r>
            <a:r>
              <a:rPr lang="da-DK" smtClean="0"/>
              <a:t>selector: </a:t>
            </a:r>
            <a:r>
              <a:rPr lang="da-DK" b="1" smtClean="0"/>
              <a:t>#centralText {…}</a:t>
            </a:r>
          </a:p>
          <a:p>
            <a:pPr lvl="1"/>
            <a:r>
              <a:rPr lang="da-DK" b="1" smtClean="0"/>
              <a:t>Class </a:t>
            </a:r>
            <a:r>
              <a:rPr lang="da-DK" smtClean="0"/>
              <a:t>selector: </a:t>
            </a:r>
            <a:r>
              <a:rPr lang="da-DK" b="1" smtClean="0"/>
              <a:t>.alert {…}</a:t>
            </a:r>
          </a:p>
          <a:p>
            <a:pPr lvl="1"/>
            <a:r>
              <a:rPr lang="da-DK" smtClean="0"/>
              <a:t>Combinations, like </a:t>
            </a:r>
            <a:r>
              <a:rPr lang="da-DK" b="1" smtClean="0"/>
              <a:t>p.alert {…}</a:t>
            </a:r>
          </a:p>
          <a:p>
            <a:pPr lvl="1"/>
            <a:r>
              <a:rPr lang="da-DK" smtClean="0"/>
              <a:t>Grouping, like</a:t>
            </a:r>
            <a:r>
              <a:rPr lang="da-DK" b="1" smtClean="0"/>
              <a:t> p, h1, #special {…}</a:t>
            </a:r>
          </a:p>
        </p:txBody>
      </p:sp>
    </p:spTree>
    <p:extLst>
      <p:ext uri="{BB962C8B-B14F-4D97-AF65-F5344CB8AC3E}">
        <p14:creationId xmlns:p14="http://schemas.microsoft.com/office/powerpoint/2010/main" val="25426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CSS </a:t>
            </a:r>
            <a:r>
              <a:rPr lang="da-DK" b="1" smtClean="0"/>
              <a:t>Style declarations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A style declaration will consist of:</a:t>
            </a:r>
          </a:p>
          <a:p>
            <a:pPr lvl="1"/>
            <a:r>
              <a:rPr lang="da-DK" smtClean="0"/>
              <a:t>A property.</a:t>
            </a:r>
          </a:p>
          <a:p>
            <a:pPr lvl="1"/>
            <a:r>
              <a:rPr lang="da-DK" smtClean="0"/>
              <a:t>A value for the property.</a:t>
            </a:r>
          </a:p>
          <a:p>
            <a:pPr lvl="1"/>
            <a:r>
              <a:rPr lang="da-DK" smtClean="0"/>
              <a:t>Syntax: </a:t>
            </a:r>
            <a:r>
              <a:rPr lang="da-DK" b="1" smtClean="0"/>
              <a:t>{ name-of-property : value-of-property}</a:t>
            </a:r>
            <a:r>
              <a:rPr lang="da-DK" smtClean="0"/>
              <a:t>.</a:t>
            </a:r>
          </a:p>
          <a:p>
            <a:pPr lvl="1"/>
            <a:r>
              <a:rPr lang="da-DK" smtClean="0"/>
              <a:t>A style rule body can contain several style declarations.</a:t>
            </a:r>
          </a:p>
          <a:p>
            <a:r>
              <a:rPr lang="da-DK" b="1" smtClean="0"/>
              <a:t>Examples:</a:t>
            </a:r>
          </a:p>
          <a:p>
            <a:pPr lvl="1"/>
            <a:r>
              <a:rPr lang="da-DK" smtClean="0"/>
              <a:t>h1 { </a:t>
            </a:r>
            <a:r>
              <a:rPr lang="da-DK" b="1" smtClean="0"/>
              <a:t>color : red </a:t>
            </a:r>
            <a:r>
              <a:rPr lang="da-DK" smtClean="0"/>
              <a:t>} </a:t>
            </a:r>
          </a:p>
          <a:p>
            <a:pPr lvl="1"/>
            <a:r>
              <a:rPr lang="da-DK"/>
              <a:t>h1 { </a:t>
            </a:r>
            <a:r>
              <a:rPr lang="da-DK" b="1"/>
              <a:t>color : </a:t>
            </a:r>
            <a:r>
              <a:rPr lang="da-DK" b="1" smtClean="0"/>
              <a:t>red, text-align : center, margin-top : 40px  </a:t>
            </a:r>
            <a:r>
              <a:rPr lang="da-DK"/>
              <a:t>} 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012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010256" y="1627269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DOM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2351206" y="660242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HTML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(structure)</a:t>
            </a:r>
          </a:p>
          <a:p>
            <a:pPr algn="ctr"/>
            <a:r>
              <a:rPr lang="da-DK" sz="2000" smtClean="0">
                <a:solidFill>
                  <a:schemeClr val="bg1">
                    <a:lumMod val="65000"/>
                  </a:schemeClr>
                </a:solidFill>
              </a:rPr>
              <a:t>(layout)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(interactivity)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085081" y="660242"/>
            <a:ext cx="2160000" cy="21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CSS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33750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HTML5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151" cy="4351338"/>
          </a:xfrm>
        </p:spPr>
        <p:txBody>
          <a:bodyPr>
            <a:normAutofit/>
          </a:bodyPr>
          <a:lstStyle/>
          <a:p>
            <a:r>
              <a:rPr lang="da-DK" smtClean="0"/>
              <a:t>Ideally, </a:t>
            </a:r>
            <a:r>
              <a:rPr lang="da-DK" b="1" smtClean="0"/>
              <a:t>HTML</a:t>
            </a:r>
            <a:r>
              <a:rPr lang="da-DK" smtClean="0"/>
              <a:t> should </a:t>
            </a:r>
            <a:r>
              <a:rPr lang="da-DK" u="sng" smtClean="0"/>
              <a:t>not</a:t>
            </a:r>
            <a:r>
              <a:rPr lang="da-DK" smtClean="0"/>
              <a:t> in any way define the presentation of a web page</a:t>
            </a:r>
          </a:p>
          <a:p>
            <a:r>
              <a:rPr lang="da-DK" smtClean="0"/>
              <a:t>Ideally, tags like &lt;b&gt;, &lt;br&gt; and &lt;font&gt; should </a:t>
            </a:r>
            <a:r>
              <a:rPr lang="da-DK" u="sng" smtClean="0"/>
              <a:t>not</a:t>
            </a:r>
            <a:r>
              <a:rPr lang="da-DK" smtClean="0"/>
              <a:t> be part of </a:t>
            </a:r>
            <a:r>
              <a:rPr lang="da-DK" b="1" smtClean="0"/>
              <a:t>HTML</a:t>
            </a:r>
          </a:p>
          <a:p>
            <a:r>
              <a:rPr lang="da-DK" smtClean="0"/>
              <a:t>Enter </a:t>
            </a:r>
            <a:r>
              <a:rPr lang="da-DK" b="1" smtClean="0"/>
              <a:t>HTML5</a:t>
            </a:r>
            <a:r>
              <a:rPr lang="da-DK" smtClean="0"/>
              <a:t>…</a:t>
            </a:r>
          </a:p>
        </p:txBody>
      </p:sp>
      <p:sp>
        <p:nvSpPr>
          <p:cNvPr id="4" name="AutoShape 2" descr="Billedresultat for html 5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4" descr="Billedresultat for html 5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228" y="1186377"/>
            <a:ext cx="3028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HTML5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06746" cy="4351338"/>
          </a:xfrm>
        </p:spPr>
        <p:txBody>
          <a:bodyPr>
            <a:normAutofit/>
          </a:bodyPr>
          <a:lstStyle/>
          <a:p>
            <a:r>
              <a:rPr lang="da-DK" smtClean="0"/>
              <a:t>Noteworthy new elements in HTML5:</a:t>
            </a:r>
          </a:p>
          <a:p>
            <a:pPr lvl="1"/>
            <a:r>
              <a:rPr lang="da-DK" b="1" smtClean="0"/>
              <a:t>Semantic tags</a:t>
            </a:r>
            <a:r>
              <a:rPr lang="da-DK" smtClean="0"/>
              <a:t>: &lt;header&gt;, &lt;footer&gt;, &lt;article&gt;, &lt;section&gt;, &lt;summary&gt;, etc.. </a:t>
            </a:r>
          </a:p>
          <a:p>
            <a:pPr lvl="1"/>
            <a:r>
              <a:rPr lang="da-DK" b="1" smtClean="0"/>
              <a:t>Graphics and Media tags</a:t>
            </a:r>
            <a:r>
              <a:rPr lang="da-DK" smtClean="0"/>
              <a:t>: &lt;canvas&gt;, &lt;svg&gt;, &lt;audio&gt;, &lt;video&gt;, etc..</a:t>
            </a:r>
          </a:p>
          <a:p>
            <a:pPr lvl="1"/>
            <a:r>
              <a:rPr lang="da-DK" b="1" smtClean="0"/>
              <a:t>APIs</a:t>
            </a:r>
            <a:r>
              <a:rPr lang="da-DK" smtClean="0"/>
              <a:t>: Geolocation, Local Storage, Web Workers,…</a:t>
            </a:r>
          </a:p>
        </p:txBody>
      </p:sp>
      <p:sp>
        <p:nvSpPr>
          <p:cNvPr id="4" name="AutoShape 2" descr="Billedresultat for html 5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4" descr="Billedresultat for html 5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228" y="1186377"/>
            <a:ext cx="3028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HTML5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670" cy="4351338"/>
          </a:xfrm>
        </p:spPr>
        <p:txBody>
          <a:bodyPr>
            <a:normAutofit/>
          </a:bodyPr>
          <a:lstStyle/>
          <a:p>
            <a:r>
              <a:rPr lang="da-DK" smtClean="0"/>
              <a:t>A number of layout-oriented </a:t>
            </a:r>
            <a:r>
              <a:rPr lang="da-DK" b="1" smtClean="0"/>
              <a:t>HTML</a:t>
            </a:r>
            <a:r>
              <a:rPr lang="da-DK" smtClean="0"/>
              <a:t> tags have also been declared as </a:t>
            </a:r>
            <a:r>
              <a:rPr lang="da-DK" u="sng" smtClean="0"/>
              <a:t>deprecated</a:t>
            </a:r>
            <a:r>
              <a:rPr lang="da-DK" smtClean="0"/>
              <a:t> in </a:t>
            </a:r>
            <a:r>
              <a:rPr lang="da-DK" b="1" smtClean="0"/>
              <a:t>HTML5</a:t>
            </a:r>
            <a:r>
              <a:rPr lang="da-DK" smtClean="0"/>
              <a:t>, like:</a:t>
            </a:r>
          </a:p>
          <a:p>
            <a:pPr lvl="1"/>
            <a:r>
              <a:rPr lang="da-DK" smtClean="0"/>
              <a:t>&lt;font&gt;</a:t>
            </a:r>
          </a:p>
          <a:p>
            <a:pPr lvl="1"/>
            <a:r>
              <a:rPr lang="da-DK" smtClean="0"/>
              <a:t>&lt;big&gt;</a:t>
            </a:r>
          </a:p>
          <a:p>
            <a:pPr lvl="1"/>
            <a:r>
              <a:rPr lang="da-DK" smtClean="0"/>
              <a:t>&lt;u&gt;</a:t>
            </a:r>
          </a:p>
          <a:p>
            <a:pPr lvl="1"/>
            <a:r>
              <a:rPr lang="da-DK" smtClean="0"/>
              <a:t>&lt;center&gt;</a:t>
            </a:r>
          </a:p>
          <a:p>
            <a:r>
              <a:rPr lang="da-DK"/>
              <a:t>Need more info? -&gt; </a:t>
            </a:r>
            <a:r>
              <a:rPr lang="da-DK">
                <a:hlinkClick r:id="rId2"/>
              </a:rPr>
              <a:t>https://</a:t>
            </a:r>
            <a:r>
              <a:rPr lang="da-DK" smtClean="0">
                <a:hlinkClick r:id="rId2"/>
              </a:rPr>
              <a:t>www.w3schools.com/html/html5_intro.asp</a:t>
            </a:r>
            <a:r>
              <a:rPr lang="da-DK" smtClean="0"/>
              <a:t> </a:t>
            </a:r>
            <a:endParaRPr lang="da-DK"/>
          </a:p>
          <a:p>
            <a:pPr lvl="1"/>
            <a:endParaRPr lang="da-DK" smtClean="0"/>
          </a:p>
        </p:txBody>
      </p:sp>
      <p:sp>
        <p:nvSpPr>
          <p:cNvPr id="4" name="AutoShape 2" descr="Billedresultat for html 5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4" descr="Billedresultat for html 5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228" y="1186377"/>
            <a:ext cx="3028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HTML5SemanticTags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4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CSS3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31211" cy="4351338"/>
          </a:xfrm>
        </p:spPr>
        <p:txBody>
          <a:bodyPr>
            <a:normAutofit/>
          </a:bodyPr>
          <a:lstStyle/>
          <a:p>
            <a:r>
              <a:rPr lang="da-DK" smtClean="0"/>
              <a:t>CSS3 is the latest CSS standard.</a:t>
            </a:r>
          </a:p>
          <a:p>
            <a:r>
              <a:rPr lang="da-DK" smtClean="0"/>
              <a:t>Brings several new features, including</a:t>
            </a:r>
          </a:p>
          <a:p>
            <a:pPr lvl="1"/>
            <a:r>
              <a:rPr lang="da-DK" smtClean="0"/>
              <a:t>More advanced styling functionality (e.g. animations, which would previously require JS)</a:t>
            </a:r>
          </a:p>
          <a:p>
            <a:pPr lvl="1"/>
            <a:r>
              <a:rPr lang="da-DK" smtClean="0"/>
              <a:t>More flexible layout management with FlexBox.</a:t>
            </a:r>
          </a:p>
          <a:p>
            <a:pPr lvl="1"/>
            <a:r>
              <a:rPr lang="da-DK" smtClean="0"/>
              <a:t>Media queries, enabling device-dependent styling (aka Responsive Web Design)</a:t>
            </a:r>
          </a:p>
          <a:p>
            <a:r>
              <a:rPr lang="da-DK"/>
              <a:t>Need more </a:t>
            </a:r>
            <a:r>
              <a:rPr lang="da-DK" smtClean="0"/>
              <a:t>info? -&gt; </a:t>
            </a:r>
            <a:r>
              <a:rPr lang="da-DK">
                <a:hlinkClick r:id="rId2"/>
              </a:rPr>
              <a:t>https://</a:t>
            </a:r>
            <a:r>
              <a:rPr lang="da-DK" smtClean="0">
                <a:hlinkClick r:id="rId2"/>
              </a:rPr>
              <a:t>www.w3schools.com/css/default.asp</a:t>
            </a:r>
            <a:r>
              <a:rPr lang="da-DK" smtClean="0"/>
              <a:t> 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285" y="1462087"/>
            <a:ext cx="2798634" cy="39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HTML5CSS3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9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010256" y="1627269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DOM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2351206" y="660242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HTML(5)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(structure)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(interactivity)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085081" y="660242"/>
            <a:ext cx="2160000" cy="21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CSS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36775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HTML4NoCSS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2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Interactivity and JavaScript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Plain HTML does not provide much interactivity</a:t>
            </a:r>
          </a:p>
          <a:p>
            <a:pPr lvl="1"/>
            <a:r>
              <a:rPr lang="da-DK" smtClean="0"/>
              <a:t>Links</a:t>
            </a:r>
          </a:p>
          <a:p>
            <a:pPr lvl="1"/>
            <a:r>
              <a:rPr lang="da-DK" smtClean="0"/>
              <a:t>Input forms (but no ”logic” behind)</a:t>
            </a:r>
          </a:p>
          <a:p>
            <a:r>
              <a:rPr lang="da-DK" smtClean="0"/>
              <a:t>What is ”interactivity” really…?</a:t>
            </a:r>
          </a:p>
          <a:p>
            <a:pPr lvl="1"/>
            <a:r>
              <a:rPr lang="da-DK" smtClean="0"/>
              <a:t>User acts…</a:t>
            </a:r>
          </a:p>
          <a:p>
            <a:pPr lvl="1"/>
            <a:r>
              <a:rPr lang="da-DK" smtClean="0"/>
              <a:t>…and something changes on the web page</a:t>
            </a:r>
          </a:p>
          <a:p>
            <a:r>
              <a:rPr lang="da-DK" smtClean="0"/>
              <a:t>In more technical terms:</a:t>
            </a:r>
          </a:p>
          <a:p>
            <a:pPr lvl="1"/>
            <a:r>
              <a:rPr lang="da-DK" smtClean="0"/>
              <a:t>User causes an </a:t>
            </a:r>
            <a:r>
              <a:rPr lang="da-DK" u="sng" smtClean="0"/>
              <a:t>event</a:t>
            </a:r>
            <a:r>
              <a:rPr lang="da-DK" smtClean="0"/>
              <a:t> to occur…</a:t>
            </a:r>
          </a:p>
          <a:p>
            <a:pPr lvl="1"/>
            <a:r>
              <a:rPr lang="da-DK" smtClean="0"/>
              <a:t>…DOM is </a:t>
            </a:r>
            <a:r>
              <a:rPr lang="da-DK" u="sng" smtClean="0"/>
              <a:t>updated</a:t>
            </a:r>
            <a:r>
              <a:rPr lang="da-DK" smtClean="0"/>
              <a:t> in response to event</a:t>
            </a:r>
          </a:p>
        </p:txBody>
      </p:sp>
    </p:spTree>
    <p:extLst>
      <p:ext uri="{BB962C8B-B14F-4D97-AF65-F5344CB8AC3E}">
        <p14:creationId xmlns:p14="http://schemas.microsoft.com/office/powerpoint/2010/main" val="26327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JavaScript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06497" cy="4351338"/>
          </a:xfrm>
        </p:spPr>
        <p:txBody>
          <a:bodyPr>
            <a:normAutofit/>
          </a:bodyPr>
          <a:lstStyle/>
          <a:p>
            <a:r>
              <a:rPr lang="da-DK" b="1"/>
              <a:t>J</a:t>
            </a:r>
            <a:r>
              <a:rPr lang="da-DK" b="1" smtClean="0"/>
              <a:t>avaScript</a:t>
            </a:r>
            <a:r>
              <a:rPr lang="da-DK" smtClean="0"/>
              <a:t> was originally intended to enable web page interactivity, by programmatically changing the </a:t>
            </a:r>
            <a:r>
              <a:rPr lang="da-DK" b="1" smtClean="0"/>
              <a:t>DOM</a:t>
            </a:r>
            <a:r>
              <a:rPr lang="da-DK" smtClean="0"/>
              <a:t>.</a:t>
            </a:r>
          </a:p>
          <a:p>
            <a:r>
              <a:rPr lang="da-DK" smtClean="0"/>
              <a:t>The </a:t>
            </a:r>
            <a:r>
              <a:rPr lang="da-DK" b="1" smtClean="0"/>
              <a:t>DOM</a:t>
            </a:r>
            <a:r>
              <a:rPr lang="da-DK" smtClean="0"/>
              <a:t> can be accessed through the </a:t>
            </a:r>
            <a:r>
              <a:rPr lang="da-DK" b="1" smtClean="0"/>
              <a:t>document</a:t>
            </a:r>
            <a:r>
              <a:rPr lang="da-DK" smtClean="0"/>
              <a:t> variable.</a:t>
            </a:r>
          </a:p>
          <a:p>
            <a:r>
              <a:rPr lang="da-DK"/>
              <a:t>V</a:t>
            </a:r>
            <a:r>
              <a:rPr lang="da-DK" smtClean="0"/>
              <a:t>arious functions are available for manipulating the </a:t>
            </a:r>
            <a:r>
              <a:rPr lang="da-DK" b="1" smtClean="0"/>
              <a:t>DOM</a:t>
            </a:r>
            <a:r>
              <a:rPr lang="da-DK" smtClean="0"/>
              <a:t>.</a:t>
            </a:r>
          </a:p>
          <a:p>
            <a:r>
              <a:rPr lang="da-DK"/>
              <a:t>Example: </a:t>
            </a:r>
            <a:r>
              <a:rPr lang="da-DK">
                <a:hlinkClick r:id="rId2"/>
              </a:rPr>
              <a:t>https://</a:t>
            </a:r>
            <a:r>
              <a:rPr lang="da-DK" smtClean="0">
                <a:hlinkClick r:id="rId2"/>
              </a:rPr>
              <a:t>www.w3schools.com/js/tryit.asp?filename=tryjs_event_onclick1</a:t>
            </a:r>
            <a:r>
              <a:rPr lang="da-DK" smtClean="0"/>
              <a:t> </a:t>
            </a:r>
            <a:endParaRPr lang="da-DK"/>
          </a:p>
        </p:txBody>
      </p:sp>
      <p:pic>
        <p:nvPicPr>
          <p:cNvPr id="5122" name="Picture 2" descr="https://upload.wikimedia.org/wikipedia/commons/thumb/9/99/Unofficial_JavaScript_logo_2.svg/240px-Unofficial_JavaScript_logo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721" y="2579173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JavaScriptExample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26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JavaScript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2751" cy="4351338"/>
          </a:xfrm>
        </p:spPr>
        <p:txBody>
          <a:bodyPr>
            <a:normAutofit/>
          </a:bodyPr>
          <a:lstStyle/>
          <a:p>
            <a:r>
              <a:rPr lang="da-DK" b="1" smtClean="0"/>
              <a:t>JavaScript</a:t>
            </a:r>
            <a:r>
              <a:rPr lang="da-DK" smtClean="0"/>
              <a:t> can be written </a:t>
            </a:r>
          </a:p>
          <a:p>
            <a:pPr lvl="1"/>
            <a:r>
              <a:rPr lang="da-DK"/>
              <a:t>I</a:t>
            </a:r>
            <a:r>
              <a:rPr lang="da-DK" smtClean="0"/>
              <a:t>nside tags (typically event handlers)</a:t>
            </a:r>
          </a:p>
          <a:p>
            <a:pPr lvl="1"/>
            <a:r>
              <a:rPr lang="da-DK" smtClean="0"/>
              <a:t>Inside .html documents (inside &lt;script&gt; tags)</a:t>
            </a:r>
          </a:p>
          <a:p>
            <a:pPr lvl="1"/>
            <a:r>
              <a:rPr lang="da-DK" smtClean="0"/>
              <a:t>In separate files</a:t>
            </a:r>
          </a:p>
          <a:p>
            <a:r>
              <a:rPr lang="da-DK" b="1" smtClean="0"/>
              <a:t>JavaScript</a:t>
            </a:r>
            <a:r>
              <a:rPr lang="da-DK" smtClean="0"/>
              <a:t> is now used much more broadly than for simple page interactivity scripting.</a:t>
            </a:r>
          </a:p>
          <a:p>
            <a:r>
              <a:rPr lang="da-DK" b="1" smtClean="0"/>
              <a:t>React </a:t>
            </a:r>
            <a:r>
              <a:rPr lang="da-DK" smtClean="0"/>
              <a:t>and </a:t>
            </a:r>
            <a:r>
              <a:rPr lang="da-DK" b="1" smtClean="0"/>
              <a:t>Angular</a:t>
            </a:r>
            <a:r>
              <a:rPr lang="da-DK" smtClean="0"/>
              <a:t> are examples of </a:t>
            </a:r>
            <a:r>
              <a:rPr lang="da-DK" b="1" smtClean="0"/>
              <a:t>JavaScript frameworks</a:t>
            </a:r>
            <a:r>
              <a:rPr lang="da-DK" smtClean="0"/>
              <a:t> </a:t>
            </a:r>
          </a:p>
          <a:p>
            <a:r>
              <a:rPr lang="da-DK"/>
              <a:t>Need more info? -&gt; </a:t>
            </a:r>
            <a:r>
              <a:rPr lang="da-DK">
                <a:hlinkClick r:id="rId2"/>
              </a:rPr>
              <a:t>https://</a:t>
            </a:r>
            <a:r>
              <a:rPr lang="da-DK" smtClean="0">
                <a:hlinkClick r:id="rId2"/>
              </a:rPr>
              <a:t>www.w3schools.com/js/default.asp</a:t>
            </a:r>
            <a:r>
              <a:rPr lang="da-DK" smtClean="0"/>
              <a:t> 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4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010256" y="1627269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DOM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2351206" y="660242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HTML(5)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(structure)</a:t>
            </a:r>
          </a:p>
        </p:txBody>
      </p:sp>
      <p:sp>
        <p:nvSpPr>
          <p:cNvPr id="6" name="Rektangel 5"/>
          <p:cNvSpPr/>
          <p:nvPr/>
        </p:nvSpPr>
        <p:spPr>
          <a:xfrm>
            <a:off x="7085081" y="660242"/>
            <a:ext cx="2160000" cy="21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CSS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(layout)</a:t>
            </a:r>
          </a:p>
        </p:txBody>
      </p:sp>
      <p:sp>
        <p:nvSpPr>
          <p:cNvPr id="7" name="Rektangel 6"/>
          <p:cNvSpPr/>
          <p:nvPr/>
        </p:nvSpPr>
        <p:spPr>
          <a:xfrm>
            <a:off x="4730256" y="4328139"/>
            <a:ext cx="2160000" cy="21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da-DK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(behavior)</a:t>
            </a:r>
          </a:p>
        </p:txBody>
      </p:sp>
    </p:spTree>
    <p:extLst>
      <p:ext uri="{BB962C8B-B14F-4D97-AF65-F5344CB8AC3E}">
        <p14:creationId xmlns:p14="http://schemas.microsoft.com/office/powerpoint/2010/main" val="35213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Summary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da-DK" b="1" smtClean="0"/>
              <a:t>HTML</a:t>
            </a:r>
            <a:r>
              <a:rPr lang="da-DK" smtClean="0"/>
              <a:t> defines the </a:t>
            </a:r>
            <a:r>
              <a:rPr lang="da-DK" u="sng" smtClean="0"/>
              <a:t>structure</a:t>
            </a:r>
            <a:r>
              <a:rPr lang="da-DK" smtClean="0"/>
              <a:t> of a web page</a:t>
            </a:r>
          </a:p>
          <a:p>
            <a:r>
              <a:rPr lang="da-DK" b="1" smtClean="0"/>
              <a:t>CSS</a:t>
            </a:r>
            <a:r>
              <a:rPr lang="da-DK" smtClean="0"/>
              <a:t> defines the </a:t>
            </a:r>
            <a:r>
              <a:rPr lang="da-DK" u="sng" smtClean="0"/>
              <a:t>layout</a:t>
            </a:r>
            <a:r>
              <a:rPr lang="da-DK" smtClean="0"/>
              <a:t> of </a:t>
            </a:r>
            <a:r>
              <a:rPr lang="da-DK"/>
              <a:t>a web page</a:t>
            </a:r>
            <a:endParaRPr lang="da-DK" smtClean="0"/>
          </a:p>
          <a:p>
            <a:r>
              <a:rPr lang="da-DK" b="1" smtClean="0"/>
              <a:t>JavaScript</a:t>
            </a:r>
            <a:r>
              <a:rPr lang="da-DK" smtClean="0"/>
              <a:t> defines the </a:t>
            </a:r>
            <a:r>
              <a:rPr lang="da-DK" u="sng" smtClean="0"/>
              <a:t>behavior</a:t>
            </a:r>
            <a:r>
              <a:rPr lang="da-DK" smtClean="0"/>
              <a:t> of </a:t>
            </a:r>
            <a:r>
              <a:rPr lang="da-DK"/>
              <a:t>a web page</a:t>
            </a:r>
            <a:endParaRPr lang="da-DK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37" y="1825625"/>
            <a:ext cx="4772702" cy="31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</a:t>
            </a:r>
            <a:r>
              <a:rPr lang="da-DK" b="1"/>
              <a:t>HTML4NoCSS </a:t>
            </a:r>
            <a:r>
              <a:rPr lang="da-DK" b="1" smtClean="0"/>
              <a:t>- review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Only an </a:t>
            </a:r>
            <a:r>
              <a:rPr lang="da-DK" b="1" smtClean="0"/>
              <a:t>index.html</a:t>
            </a:r>
            <a:r>
              <a:rPr lang="da-DK" smtClean="0"/>
              <a:t> file (plus image files)</a:t>
            </a:r>
          </a:p>
          <a:p>
            <a:r>
              <a:rPr lang="da-DK" smtClean="0"/>
              <a:t>Structure defined by </a:t>
            </a:r>
            <a:r>
              <a:rPr lang="da-DK" b="1" smtClean="0"/>
              <a:t>HTML</a:t>
            </a:r>
            <a:r>
              <a:rPr lang="da-DK" smtClean="0"/>
              <a:t>, but…</a:t>
            </a:r>
          </a:p>
          <a:p>
            <a:pPr lvl="1"/>
            <a:r>
              <a:rPr lang="da-DK" smtClean="0"/>
              <a:t>…minimal indication of purpose (mostly </a:t>
            </a:r>
            <a:r>
              <a:rPr lang="da-DK" b="1" smtClean="0"/>
              <a:t>&lt;p&gt;</a:t>
            </a:r>
            <a:r>
              <a:rPr lang="da-DK" smtClean="0"/>
              <a:t> and </a:t>
            </a:r>
            <a:r>
              <a:rPr lang="da-DK" b="1" smtClean="0"/>
              <a:t>&lt;hx&gt;</a:t>
            </a:r>
            <a:r>
              <a:rPr lang="da-DK" smtClean="0"/>
              <a:t> tags)</a:t>
            </a:r>
          </a:p>
          <a:p>
            <a:pPr lvl="1"/>
            <a:r>
              <a:rPr lang="da-DK" smtClean="0"/>
              <a:t>…</a:t>
            </a:r>
            <a:r>
              <a:rPr lang="da-DK" b="1" smtClean="0"/>
              <a:t>HTML</a:t>
            </a:r>
            <a:r>
              <a:rPr lang="da-DK" smtClean="0"/>
              <a:t> also used to control layout (e.g. by </a:t>
            </a:r>
            <a:r>
              <a:rPr lang="da-DK" b="1" smtClean="0"/>
              <a:t>&lt;br&gt;</a:t>
            </a:r>
            <a:r>
              <a:rPr lang="da-DK" smtClean="0"/>
              <a:t> and </a:t>
            </a:r>
            <a:r>
              <a:rPr lang="da-DK" b="1" smtClean="0"/>
              <a:t>&lt;table&gt;</a:t>
            </a:r>
            <a:r>
              <a:rPr lang="da-DK" smtClean="0"/>
              <a:t> tags)</a:t>
            </a:r>
          </a:p>
          <a:p>
            <a:r>
              <a:rPr lang="da-DK" smtClean="0"/>
              <a:t>Very limited interactivity (</a:t>
            </a:r>
            <a:r>
              <a:rPr lang="da-DK" b="1" smtClean="0"/>
              <a:t>&lt;a&gt;</a:t>
            </a:r>
            <a:r>
              <a:rPr lang="da-DK" smtClean="0"/>
              <a:t> tags only)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88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HTML (Hyper-Text Markup Language)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670" cy="4351338"/>
          </a:xfrm>
        </p:spPr>
        <p:txBody>
          <a:bodyPr/>
          <a:lstStyle/>
          <a:p>
            <a:r>
              <a:rPr lang="da-DK" smtClean="0"/>
              <a:t>Defines (ideally) the </a:t>
            </a:r>
            <a:r>
              <a:rPr lang="da-DK" u="sng" smtClean="0"/>
              <a:t>structure</a:t>
            </a:r>
            <a:r>
              <a:rPr lang="da-DK" smtClean="0"/>
              <a:t> of the data contained on a web page</a:t>
            </a:r>
          </a:p>
          <a:p>
            <a:r>
              <a:rPr lang="da-DK" smtClean="0"/>
              <a:t>Structure defined by </a:t>
            </a:r>
            <a:r>
              <a:rPr lang="da-DK" b="1" smtClean="0"/>
              <a:t>tags</a:t>
            </a:r>
            <a:r>
              <a:rPr lang="da-DK" smtClean="0"/>
              <a:t>; data within a tag has a certain meaning.</a:t>
            </a:r>
          </a:p>
          <a:p>
            <a:r>
              <a:rPr lang="da-DK" smtClean="0"/>
              <a:t>Examples: &lt;p&gt;, &lt;h1&gt;, &lt;h3&gt;, &lt;ul&gt;,…</a:t>
            </a:r>
          </a:p>
          <a:p>
            <a:r>
              <a:rPr lang="da-DK"/>
              <a:t>Need more info? </a:t>
            </a:r>
            <a:r>
              <a:rPr lang="da-DK" smtClean="0"/>
              <a:t>-&gt; </a:t>
            </a:r>
            <a:r>
              <a:rPr lang="da-DK" smtClean="0">
                <a:hlinkClick r:id="rId2"/>
              </a:rPr>
              <a:t>https</a:t>
            </a:r>
            <a:r>
              <a:rPr lang="da-DK">
                <a:hlinkClick r:id="rId2"/>
              </a:rPr>
              <a:t>://</a:t>
            </a:r>
            <a:r>
              <a:rPr lang="da-DK" smtClean="0">
                <a:hlinkClick r:id="rId2"/>
              </a:rPr>
              <a:t>www.w3schools.com/html/default.asp</a:t>
            </a:r>
            <a:r>
              <a:rPr lang="da-DK" smtClean="0"/>
              <a:t> </a:t>
            </a:r>
            <a:endParaRPr lang="da-DK"/>
          </a:p>
        </p:txBody>
      </p:sp>
      <p:pic>
        <p:nvPicPr>
          <p:cNvPr id="3076" name="Picture 4" descr="Note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96" y="2120342"/>
            <a:ext cx="45910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 (Document Object Model)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655276" cy="4351338"/>
          </a:xfrm>
        </p:spPr>
        <p:txBody>
          <a:bodyPr/>
          <a:lstStyle/>
          <a:p>
            <a:r>
              <a:rPr lang="da-DK" smtClean="0"/>
              <a:t>The </a:t>
            </a:r>
            <a:r>
              <a:rPr lang="da-DK" b="1" smtClean="0"/>
              <a:t>HTML</a:t>
            </a:r>
            <a:r>
              <a:rPr lang="da-DK" smtClean="0"/>
              <a:t> contained in a web page defines a </a:t>
            </a:r>
            <a:r>
              <a:rPr lang="da-DK" b="1" smtClean="0"/>
              <a:t>DOM</a:t>
            </a:r>
          </a:p>
          <a:p>
            <a:r>
              <a:rPr lang="da-DK" b="1" smtClean="0"/>
              <a:t>DOM</a:t>
            </a:r>
            <a:r>
              <a:rPr lang="da-DK" smtClean="0"/>
              <a:t>: Document Object Model</a:t>
            </a:r>
          </a:p>
          <a:p>
            <a:r>
              <a:rPr lang="da-DK" smtClean="0"/>
              <a:t>When page is loaded, the browser builds the </a:t>
            </a:r>
            <a:r>
              <a:rPr lang="da-DK" b="1" smtClean="0"/>
              <a:t>DOM</a:t>
            </a:r>
            <a:r>
              <a:rPr lang="da-DK" smtClean="0"/>
              <a:t> based on the HTML contained in the page.</a:t>
            </a:r>
          </a:p>
          <a:p>
            <a:r>
              <a:rPr lang="da-DK" smtClean="0"/>
              <a:t>The </a:t>
            </a:r>
            <a:r>
              <a:rPr lang="da-DK" b="1" smtClean="0"/>
              <a:t>DOM</a:t>
            </a:r>
            <a:r>
              <a:rPr lang="da-DK" smtClean="0"/>
              <a:t> is an </a:t>
            </a:r>
            <a:r>
              <a:rPr lang="da-DK" b="1" smtClean="0"/>
              <a:t>object tree</a:t>
            </a:r>
            <a:r>
              <a:rPr lang="da-DK" smtClean="0"/>
              <a:t>.</a:t>
            </a:r>
          </a:p>
          <a:p>
            <a:endParaRPr lang="da-DK"/>
          </a:p>
        </p:txBody>
      </p:sp>
      <p:pic>
        <p:nvPicPr>
          <p:cNvPr id="1026" name="Picture 2" descr="Billedresultat for document objec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6" y="2693234"/>
            <a:ext cx="4232790" cy="181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010256" y="1627269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DOM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2351206" y="660242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HTML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(structure)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(layout)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(interactivity)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HTML4WithCSS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12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Example: </a:t>
            </a:r>
            <a:r>
              <a:rPr lang="da-DK" b="1"/>
              <a:t>HTML4WithCSS </a:t>
            </a:r>
            <a:r>
              <a:rPr lang="da-DK" b="1" smtClean="0"/>
              <a:t>- review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Still only an </a:t>
            </a:r>
            <a:r>
              <a:rPr lang="da-DK" b="1" smtClean="0"/>
              <a:t>index.html</a:t>
            </a:r>
            <a:r>
              <a:rPr lang="da-DK" smtClean="0"/>
              <a:t> file (plus image files)</a:t>
            </a:r>
          </a:p>
          <a:p>
            <a:r>
              <a:rPr lang="da-DK" b="1" smtClean="0"/>
              <a:t>index.html</a:t>
            </a:r>
            <a:r>
              <a:rPr lang="da-DK" smtClean="0"/>
              <a:t> now also contains </a:t>
            </a:r>
            <a:r>
              <a:rPr lang="da-DK" b="1" smtClean="0"/>
              <a:t>CSS</a:t>
            </a:r>
            <a:r>
              <a:rPr lang="da-DK" smtClean="0"/>
              <a:t> style definitions</a:t>
            </a:r>
          </a:p>
          <a:p>
            <a:r>
              <a:rPr lang="da-DK" smtClean="0"/>
              <a:t>Structure defined by HTML, but…</a:t>
            </a:r>
          </a:p>
          <a:p>
            <a:pPr lvl="1"/>
            <a:r>
              <a:rPr lang="da-DK" smtClean="0"/>
              <a:t>…minimal indication of purpose (mostly </a:t>
            </a:r>
            <a:r>
              <a:rPr lang="da-DK" b="1" smtClean="0"/>
              <a:t>&lt;p&gt;</a:t>
            </a:r>
            <a:r>
              <a:rPr lang="da-DK" smtClean="0"/>
              <a:t> and </a:t>
            </a:r>
            <a:r>
              <a:rPr lang="da-DK" b="1" smtClean="0"/>
              <a:t>&lt;hx&gt;</a:t>
            </a:r>
            <a:r>
              <a:rPr lang="da-DK" smtClean="0"/>
              <a:t> tags)</a:t>
            </a:r>
          </a:p>
          <a:p>
            <a:pPr lvl="1"/>
            <a:r>
              <a:rPr lang="da-DK" smtClean="0"/>
              <a:t>…HTML also used to control layout (e.g. by </a:t>
            </a:r>
            <a:r>
              <a:rPr lang="da-DK" b="1" smtClean="0"/>
              <a:t>&lt;br&gt;</a:t>
            </a:r>
            <a:r>
              <a:rPr lang="da-DK" smtClean="0"/>
              <a:t> and </a:t>
            </a:r>
            <a:r>
              <a:rPr lang="da-DK" b="1" smtClean="0"/>
              <a:t>&lt;table&gt;</a:t>
            </a:r>
            <a:r>
              <a:rPr lang="da-DK" smtClean="0"/>
              <a:t> tags)</a:t>
            </a:r>
          </a:p>
          <a:p>
            <a:r>
              <a:rPr lang="da-DK" smtClean="0"/>
              <a:t>Very limited interactivity (</a:t>
            </a:r>
            <a:r>
              <a:rPr lang="da-DK" b="1" smtClean="0"/>
              <a:t>&lt;a&gt;</a:t>
            </a:r>
            <a:r>
              <a:rPr lang="da-DK" smtClean="0"/>
              <a:t> tags only)</a:t>
            </a:r>
          </a:p>
          <a:p>
            <a:r>
              <a:rPr lang="da-DK" smtClean="0"/>
              <a:t>Some separation of structure and presentation, via </a:t>
            </a:r>
            <a:r>
              <a:rPr lang="da-DK" b="1" smtClean="0"/>
              <a:t>CSS</a:t>
            </a:r>
          </a:p>
          <a:p>
            <a:r>
              <a:rPr lang="da-DK" b="1" smtClean="0"/>
              <a:t>CSS: Cascading Style Sheets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468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CSS (Cascading Style Sheets)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86416" cy="4351338"/>
          </a:xfrm>
        </p:spPr>
        <p:txBody>
          <a:bodyPr/>
          <a:lstStyle/>
          <a:p>
            <a:r>
              <a:rPr lang="da-DK" smtClean="0"/>
              <a:t>A language describing the </a:t>
            </a:r>
            <a:r>
              <a:rPr lang="da-DK" u="sng" smtClean="0"/>
              <a:t>style</a:t>
            </a:r>
            <a:r>
              <a:rPr lang="da-DK" smtClean="0"/>
              <a:t> (i.e. presentation) of </a:t>
            </a:r>
            <a:r>
              <a:rPr lang="da-DK" b="1" smtClean="0"/>
              <a:t>HTML</a:t>
            </a:r>
            <a:r>
              <a:rPr lang="da-DK" smtClean="0"/>
              <a:t> elements.</a:t>
            </a:r>
          </a:p>
          <a:p>
            <a:r>
              <a:rPr lang="da-DK" smtClean="0"/>
              <a:t>A </a:t>
            </a:r>
            <a:r>
              <a:rPr lang="da-DK" u="sng" smtClean="0"/>
              <a:t>stylesheet</a:t>
            </a:r>
            <a:r>
              <a:rPr lang="da-DK" smtClean="0"/>
              <a:t> contains a collection of </a:t>
            </a:r>
            <a:r>
              <a:rPr lang="da-DK" u="sng" smtClean="0"/>
              <a:t>style rules</a:t>
            </a:r>
            <a:r>
              <a:rPr lang="da-DK" smtClean="0"/>
              <a:t>.</a:t>
            </a:r>
          </a:p>
          <a:p>
            <a:r>
              <a:rPr lang="da-DK" smtClean="0"/>
              <a:t>A style rule contains:</a:t>
            </a:r>
          </a:p>
          <a:p>
            <a:pPr lvl="1"/>
            <a:r>
              <a:rPr lang="da-DK" smtClean="0"/>
              <a:t>A selector</a:t>
            </a:r>
          </a:p>
          <a:p>
            <a:pPr lvl="1"/>
            <a:r>
              <a:rPr lang="da-DK" smtClean="0"/>
              <a:t>A declaration block, which contains a set of declarations</a:t>
            </a:r>
          </a:p>
          <a:p>
            <a:endParaRPr lang="da-DK" b="1"/>
          </a:p>
        </p:txBody>
      </p:sp>
      <p:pic>
        <p:nvPicPr>
          <p:cNvPr id="2050" name="Picture 2" descr="Billedresultat for css 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08" y="2912375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5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883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WP Classic - Review</vt:lpstr>
      <vt:lpstr>Example: HTML4NoCSS</vt:lpstr>
      <vt:lpstr>Example: HTML4NoCSS - review</vt:lpstr>
      <vt:lpstr>HTML (Hyper-Text Markup Language)</vt:lpstr>
      <vt:lpstr>DOM (Document Object Model)</vt:lpstr>
      <vt:lpstr>PowerPoint-præsentation</vt:lpstr>
      <vt:lpstr>Example: HTML4WithCSS</vt:lpstr>
      <vt:lpstr>Example: HTML4WithCSS - review</vt:lpstr>
      <vt:lpstr>CSS (Cascading Style Sheets)</vt:lpstr>
      <vt:lpstr>CSS Selectors</vt:lpstr>
      <vt:lpstr>CSS Style declarations</vt:lpstr>
      <vt:lpstr>PowerPoint-præsentation</vt:lpstr>
      <vt:lpstr>HTML5</vt:lpstr>
      <vt:lpstr>HTML5</vt:lpstr>
      <vt:lpstr>HTML5</vt:lpstr>
      <vt:lpstr>Example: HTML5SemanticTags</vt:lpstr>
      <vt:lpstr>CSS3</vt:lpstr>
      <vt:lpstr>Example: HTML5CSS3</vt:lpstr>
      <vt:lpstr>PowerPoint-præsentation</vt:lpstr>
      <vt:lpstr>Interactivity and JavaScript</vt:lpstr>
      <vt:lpstr>JavaScript</vt:lpstr>
      <vt:lpstr>Example: JavaScriptExample</vt:lpstr>
      <vt:lpstr>JavaScript</vt:lpstr>
      <vt:lpstr>PowerPoint-præsentation</vt:lpstr>
      <vt:lpstr>Summary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108</cp:revision>
  <dcterms:created xsi:type="dcterms:W3CDTF">2018-12-07T10:20:59Z</dcterms:created>
  <dcterms:modified xsi:type="dcterms:W3CDTF">2019-02-06T17:14:28Z</dcterms:modified>
</cp:coreProperties>
</file>