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2" r:id="rId7"/>
    <p:sldId id="336" r:id="rId8"/>
    <p:sldId id="344" r:id="rId9"/>
    <p:sldId id="338" r:id="rId10"/>
    <p:sldId id="343" r:id="rId11"/>
    <p:sldId id="337" r:id="rId12"/>
    <p:sldId id="342" r:id="rId13"/>
    <p:sldId id="348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2" r:id="rId26"/>
    <p:sldId id="363" r:id="rId27"/>
    <p:sldId id="361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40" r:id="rId36"/>
    <p:sldId id="341" r:id="rId37"/>
    <p:sldId id="345" r:id="rId38"/>
    <p:sldId id="346" r:id="rId39"/>
    <p:sldId id="349" r:id="rId40"/>
    <p:sldId id="335" r:id="rId41"/>
    <p:sldId id="317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61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04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6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25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90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68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27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82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25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B47F-FC16-4422-9F21-01E84072525E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7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rl-easj.dk/ASWC4SemDatF19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Web Programming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international class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Top-level overview of WP course</a:t>
            </a:r>
            <a:endParaRPr lang="da-DK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49364"/>
              </p:ext>
            </p:extLst>
          </p:nvPr>
        </p:nvGraphicFramePr>
        <p:xfrm>
          <a:off x="838200" y="1819418"/>
          <a:ext cx="1059180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697">
                  <a:extLst>
                    <a:ext uri="{9D8B030D-6E8A-4147-A177-3AD203B41FA5}">
                      <a16:colId xmlns:a16="http://schemas.microsoft.com/office/drawing/2014/main" val="2937433732"/>
                    </a:ext>
                  </a:extLst>
                </a:gridCol>
                <a:gridCol w="1118287">
                  <a:extLst>
                    <a:ext uri="{9D8B030D-6E8A-4147-A177-3AD203B41FA5}">
                      <a16:colId xmlns:a16="http://schemas.microsoft.com/office/drawing/2014/main" val="3282755397"/>
                    </a:ext>
                  </a:extLst>
                </a:gridCol>
                <a:gridCol w="7024816">
                  <a:extLst>
                    <a:ext uri="{9D8B030D-6E8A-4147-A177-3AD203B41FA5}">
                      <a16:colId xmlns:a16="http://schemas.microsoft.com/office/drawing/2014/main" val="2022045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Topics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Weeks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Details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8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mtClean="0"/>
                        <a:t>Light Front-End dev.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6+7(+8)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0" smtClean="0"/>
                        <a:t>Old-school HTML/CSS, HTML5/CSS3</a:t>
                      </a:r>
                      <a:r>
                        <a:rPr lang="da-DK" smtClean="0"/>
                        <a:t>, Responsive Web Design, Bootstrap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5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mtClean="0"/>
                        <a:t>Deeper</a:t>
                      </a:r>
                      <a:r>
                        <a:rPr lang="da-DK" baseline="0" smtClean="0"/>
                        <a:t> JS/TS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8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Advanced JS, TypeScript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9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aseline="0" smtClean="0"/>
                        <a:t>Back-End Technology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9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Node.js+Express, NPM, WebPack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5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WP with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10+11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React,</a:t>
                      </a:r>
                      <a:r>
                        <a:rPr lang="da-DK" baseline="0" smtClean="0"/>
                        <a:t> Redux, …</a:t>
                      </a:r>
                      <a:endParaRPr lang="da-DK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WP with 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12+13+14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Angular, RxJS,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2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mtClean="0"/>
                        <a:t>Full-Stack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15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MongoDB, FireBase, MEAN, MERN, FERN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0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mtClean="0"/>
                        <a:t>Mandatory Assignment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17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1" smtClean="0"/>
                        <a:t>Work on assignment during class</a:t>
                      </a:r>
                      <a:endParaRPr lang="da-DK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4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600/1*-l4ez7FVETOEFRpisIinC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7" y="1422328"/>
            <a:ext cx="6639120" cy="51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579247" y="395512"/>
            <a:ext cx="8581292" cy="76944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kumimoji="0" lang="da-DK" sz="4400" b="1" i="0" u="none" strike="noStrike" kern="1200" cap="none" spc="0" normalizeH="0" noProof="0" smtClean="0">
                <a:ln w="0"/>
                <a:solidFill>
                  <a:prstClr val="black"/>
                </a:solidFill>
                <a:uLnTx/>
                <a:uFillTx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Why Node, Angular and React?</a:t>
            </a:r>
            <a:r>
              <a:rPr lang="da-DK" sz="4400" b="1" smtClean="0">
                <a:latin typeface="+mj-lt"/>
              </a:rPr>
              <a:t> </a:t>
            </a:r>
            <a:endParaRPr kumimoji="0" lang="en-GB" sz="4400" b="1" i="0" u="none" strike="noStrike" kern="1200" cap="none" spc="0" normalizeH="0" noProof="0" dirty="0">
              <a:ln w="0"/>
              <a:solidFill>
                <a:prstClr val="black"/>
              </a:solidFill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6696222" y="6000258"/>
            <a:ext cx="3193366" cy="30777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Overflow´s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2018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3379573" y="1785551"/>
            <a:ext cx="2032686" cy="7043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36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15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User visits page…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HTTP Request to server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3991070" y="2857500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(server gets information needed for HTML generation)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6410934" y="241016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8824309" y="2621773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>
            <a:off x="8824310" y="3221352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6410935" y="3420131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New HTML document returned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H="1">
            <a:off x="3902996" y="2857500"/>
            <a:ext cx="622955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User clicks link on page…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…and it all starts over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3991070" y="2857500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55"/>
            <a:ext cx="10515600" cy="1180195"/>
          </a:xfrm>
        </p:spPr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3" name="Afrundet rektangel 2"/>
          <p:cNvSpPr/>
          <p:nvPr/>
        </p:nvSpPr>
        <p:spPr>
          <a:xfrm>
            <a:off x="98676" y="1466987"/>
            <a:ext cx="4045727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Client-side 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processing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4592595" y="1493335"/>
            <a:ext cx="7038047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Server-side 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processing</a:t>
            </a:r>
            <a:endParaRPr lang="da-DK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r>
              <a:rPr lang="da-DK" sz="3200" b="1" smtClean="0"/>
              <a:t>This is </a:t>
            </a:r>
            <a:r>
              <a:rPr lang="da-DK" sz="3200" smtClean="0"/>
              <a:t>the 4th semester elective course </a:t>
            </a:r>
            <a:r>
              <a:rPr lang="da-DK" sz="3200" b="1" smtClean="0">
                <a:solidFill>
                  <a:srgbClr val="FF0000"/>
                </a:solidFill>
              </a:rPr>
              <a:t>Web Programming</a:t>
            </a:r>
            <a:r>
              <a:rPr lang="da-DK" sz="3200" b="1" smtClean="0"/>
              <a:t> (</a:t>
            </a:r>
            <a:r>
              <a:rPr lang="da-DK" sz="3200" b="1" smtClean="0">
                <a:solidFill>
                  <a:srgbClr val="FF0000"/>
                </a:solidFill>
              </a:rPr>
              <a:t>WP</a:t>
            </a:r>
            <a:r>
              <a:rPr lang="da-DK" sz="3200" b="1" smtClean="0"/>
              <a:t>)</a:t>
            </a:r>
          </a:p>
          <a:p>
            <a:r>
              <a:rPr lang="da-DK" sz="3200" b="1" smtClean="0"/>
              <a:t>I am </a:t>
            </a:r>
            <a:r>
              <a:rPr lang="da-DK" sz="3200" b="1" smtClean="0">
                <a:solidFill>
                  <a:srgbClr val="FF0000"/>
                </a:solidFill>
              </a:rPr>
              <a:t>Per Laursen</a:t>
            </a:r>
            <a:r>
              <a:rPr lang="da-DK" sz="3200" smtClean="0"/>
              <a:t>, and I will be teaching this course</a:t>
            </a:r>
          </a:p>
          <a:p>
            <a:r>
              <a:rPr lang="da-DK" sz="3200" b="1" smtClean="0"/>
              <a:t>It is </a:t>
            </a:r>
            <a:r>
              <a:rPr lang="da-DK" sz="3200" b="1" smtClean="0">
                <a:solidFill>
                  <a:srgbClr val="FF0000"/>
                </a:solidFill>
              </a:rPr>
              <a:t>Thursday, February 7</a:t>
            </a:r>
            <a:r>
              <a:rPr lang="da-DK" sz="3200" b="1" baseline="30000" smtClean="0">
                <a:solidFill>
                  <a:srgbClr val="FF0000"/>
                </a:solidFill>
              </a:rPr>
              <a:t>th</a:t>
            </a:r>
            <a:r>
              <a:rPr lang="da-DK" sz="3200" b="1" smtClean="0">
                <a:solidFill>
                  <a:srgbClr val="FF0000"/>
                </a:solidFill>
              </a:rPr>
              <a:t>@ 0900</a:t>
            </a:r>
            <a:r>
              <a:rPr lang="da-DK" sz="3200" smtClean="0"/>
              <a:t>; this is the time the course starts every Thursday</a:t>
            </a:r>
          </a:p>
          <a:p>
            <a:r>
              <a:rPr lang="da-DK" sz="3200" b="1" smtClean="0"/>
              <a:t>The website </a:t>
            </a:r>
            <a:r>
              <a:rPr lang="da-DK" sz="3200" smtClean="0"/>
              <a:t>for the course is here: </a:t>
            </a:r>
          </a:p>
          <a:p>
            <a:pPr lvl="1"/>
            <a:r>
              <a:rPr lang="da-DK" sz="2800" smtClean="0">
                <a:hlinkClick r:id="rId2"/>
              </a:rPr>
              <a:t>http</a:t>
            </a:r>
            <a:r>
              <a:rPr lang="da-DK" sz="2800">
                <a:hlinkClick r:id="rId2"/>
              </a:rPr>
              <a:t>://</a:t>
            </a:r>
            <a:r>
              <a:rPr lang="da-DK" sz="2800" smtClean="0">
                <a:hlinkClick r:id="rId2"/>
              </a:rPr>
              <a:t>perl-easj.dk/WP4SemDatF19.html</a:t>
            </a:r>
            <a:endParaRPr lang="da-DK" sz="2800" b="1" smtClean="0">
              <a:solidFill>
                <a:srgbClr val="FF0000"/>
              </a:solidFill>
            </a:endParaRPr>
          </a:p>
          <a:p>
            <a:r>
              <a:rPr lang="da-DK" sz="3200" b="1"/>
              <a:t>The </a:t>
            </a:r>
            <a:r>
              <a:rPr lang="da-DK" sz="3200" b="1" smtClean="0"/>
              <a:t>language </a:t>
            </a:r>
            <a:r>
              <a:rPr lang="da-DK" sz="3200" smtClean="0"/>
              <a:t>for the course </a:t>
            </a:r>
            <a:r>
              <a:rPr lang="da-DK" sz="3200"/>
              <a:t>is </a:t>
            </a:r>
            <a:r>
              <a:rPr lang="da-DK" sz="3200" b="1" smtClean="0">
                <a:solidFill>
                  <a:srgbClr val="FF0000"/>
                </a:solidFill>
              </a:rPr>
              <a:t>English</a:t>
            </a: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7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User visits page…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(server gets information needed for HTML generation)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6410934" y="241016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8824309" y="2621773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>
            <a:off x="8824310" y="3221352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6410935" y="3420131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New HTML document</a:t>
            </a:r>
            <a:r>
              <a:rPr lang="da-DK" sz="3600">
                <a:solidFill>
                  <a:srgbClr val="FF0000"/>
                </a:solidFill>
              </a:rPr>
              <a:t> </a:t>
            </a:r>
            <a:r>
              <a:rPr lang="da-DK" sz="3600" smtClean="0">
                <a:solidFill>
                  <a:srgbClr val="FF0000"/>
                </a:solidFill>
              </a:rPr>
              <a:t>returned…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H="1">
            <a:off x="3902996" y="2857500"/>
            <a:ext cx="622955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…but now framework (e.g. React/Angular) kicks in!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H="1">
            <a:off x="3902996" y="2857500"/>
            <a:ext cx="622955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>
                <a:solidFill>
                  <a:srgbClr val="FF0000"/>
                </a:solidFill>
              </a:rPr>
              <a:t>S</a:t>
            </a:r>
            <a:r>
              <a:rPr lang="da-DK" sz="3200" smtClean="0">
                <a:solidFill>
                  <a:srgbClr val="FF0000"/>
                </a:solidFill>
              </a:rPr>
              <a:t>ubsequent ”data requests” are </a:t>
            </a:r>
            <a:r>
              <a:rPr lang="da-DK" sz="3200" u="sng" smtClean="0">
                <a:solidFill>
                  <a:srgbClr val="FF0000"/>
                </a:solidFill>
              </a:rPr>
              <a:t>not</a:t>
            </a:r>
            <a:r>
              <a:rPr lang="da-DK" sz="3200" smtClean="0">
                <a:solidFill>
                  <a:srgbClr val="FF0000"/>
                </a:solidFill>
              </a:rPr>
              <a:t> HTTP document requests!</a:t>
            </a:r>
            <a:endParaRPr lang="da-DK" sz="32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User clicks link on page…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Framework updates HTML document!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3991070" y="2857500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Framework may need to invoke web ”services”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6410934" y="241016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8824309" y="2621773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8824310" y="3221352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6410935" y="3420131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55"/>
            <a:ext cx="10515600" cy="1180195"/>
          </a:xfrm>
        </p:spPr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3" name="Afrundet rektangel 2"/>
          <p:cNvSpPr/>
          <p:nvPr/>
        </p:nvSpPr>
        <p:spPr>
          <a:xfrm>
            <a:off x="98676" y="1466987"/>
            <a:ext cx="6385687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Client-side processing 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(using a framework)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6919784" y="1493335"/>
            <a:ext cx="4710858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Server-side 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processing</a:t>
            </a:r>
            <a:endParaRPr lang="da-DK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14519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I am </a:t>
            </a:r>
            <a:r>
              <a:rPr lang="da-DK" sz="3200" b="1" smtClean="0">
                <a:solidFill>
                  <a:srgbClr val="FF0000"/>
                </a:solidFill>
              </a:rPr>
              <a:t>Per Laursen</a:t>
            </a:r>
            <a:r>
              <a:rPr lang="da-DK" sz="3200" smtClean="0"/>
              <a:t>, and I will be teaching this course</a:t>
            </a:r>
          </a:p>
          <a:p>
            <a:r>
              <a:rPr lang="da-DK" sz="3200" b="1" smtClean="0"/>
              <a:t>Website</a:t>
            </a:r>
            <a:r>
              <a:rPr lang="da-DK" sz="3200" smtClean="0"/>
              <a:t>: </a:t>
            </a:r>
            <a:r>
              <a:rPr lang="da-DK" sz="3200" b="1" smtClean="0">
                <a:solidFill>
                  <a:srgbClr val="FF0000"/>
                </a:solidFill>
              </a:rPr>
              <a:t>perl-easj.dk</a:t>
            </a:r>
          </a:p>
          <a:p>
            <a:r>
              <a:rPr lang="da-DK" sz="3200" b="1" smtClean="0"/>
              <a:t>GitHub</a:t>
            </a:r>
            <a:r>
              <a:rPr lang="da-DK" sz="3200" smtClean="0"/>
              <a:t>: </a:t>
            </a:r>
            <a:r>
              <a:rPr lang="da-DK" sz="3200" b="1" smtClean="0">
                <a:solidFill>
                  <a:srgbClr val="FF0000"/>
                </a:solidFill>
              </a:rPr>
              <a:t>github.com/perl-easj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4" y="1690689"/>
            <a:ext cx="2003827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98676" y="1466987"/>
            <a:ext cx="1612735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side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55"/>
            <a:ext cx="10515600" cy="1180195"/>
          </a:xfrm>
        </p:spPr>
        <p:txBody>
          <a:bodyPr/>
          <a:lstStyle/>
          <a:p>
            <a:pPr algn="ctr"/>
            <a:r>
              <a:rPr lang="da-DK" b="1" smtClean="0"/>
              <a:t>SST vs SPA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3463832" y="1466986"/>
            <a:ext cx="1612735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side</a:t>
            </a:r>
            <a:endParaRPr lang="da-DK" sz="3200" b="1">
              <a:solidFill>
                <a:schemeClr val="tx1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1890584" y="3667466"/>
            <a:ext cx="1371600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frundet rektangulær billedforklaring 13"/>
          <p:cNvSpPr/>
          <p:nvPr/>
        </p:nvSpPr>
        <p:spPr>
          <a:xfrm>
            <a:off x="989481" y="1767018"/>
            <a:ext cx="3280718" cy="834080"/>
          </a:xfrm>
          <a:prstGeom prst="wedgeRoundRectCallout">
            <a:avLst>
              <a:gd name="adj1" fmla="val -3028"/>
              <a:gd name="adj2" fmla="val 171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HTTP Requests for </a:t>
            </a:r>
            <a:r>
              <a:rPr lang="da-DK" sz="2400" u="sng" smtClean="0"/>
              <a:t>entire HTML document</a:t>
            </a:r>
            <a:endParaRPr lang="da-DK" sz="2400" u="sng"/>
          </a:p>
        </p:txBody>
      </p:sp>
      <p:sp>
        <p:nvSpPr>
          <p:cNvPr id="15" name="Afrundet rektangel 14"/>
          <p:cNvSpPr/>
          <p:nvPr/>
        </p:nvSpPr>
        <p:spPr>
          <a:xfrm>
            <a:off x="7115254" y="1504059"/>
            <a:ext cx="1612735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side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10480410" y="1504058"/>
            <a:ext cx="1612735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side</a:t>
            </a:r>
            <a:endParaRPr lang="da-DK" sz="3200" b="1">
              <a:solidFill>
                <a:schemeClr val="tx1"/>
              </a:solidFill>
            </a:endParaRPr>
          </a:p>
        </p:txBody>
      </p:sp>
      <p:cxnSp>
        <p:nvCxnSpPr>
          <p:cNvPr id="17" name="Lige pilforbindelse 16"/>
          <p:cNvCxnSpPr/>
          <p:nvPr/>
        </p:nvCxnSpPr>
        <p:spPr>
          <a:xfrm>
            <a:off x="8907162" y="3704538"/>
            <a:ext cx="1371600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Afrundet rektangulær billedforklaring 17"/>
          <p:cNvSpPr/>
          <p:nvPr/>
        </p:nvSpPr>
        <p:spPr>
          <a:xfrm>
            <a:off x="7921621" y="1853517"/>
            <a:ext cx="2896720" cy="834080"/>
          </a:xfrm>
          <a:prstGeom prst="wedgeRoundRectCallout">
            <a:avLst>
              <a:gd name="adj1" fmla="val -4119"/>
              <a:gd name="adj2" fmla="val 164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HTTP Requests for </a:t>
            </a:r>
          </a:p>
          <a:p>
            <a:pPr algn="ctr"/>
            <a:r>
              <a:rPr lang="da-DK" sz="2400" u="sng" smtClean="0"/>
              <a:t>data only</a:t>
            </a:r>
            <a:endParaRPr lang="da-DK" sz="2400" u="sng"/>
          </a:p>
        </p:txBody>
      </p:sp>
    </p:spTree>
    <p:extLst>
      <p:ext uri="{BB962C8B-B14F-4D97-AF65-F5344CB8AC3E}">
        <p14:creationId xmlns:p14="http://schemas.microsoft.com/office/powerpoint/2010/main" val="32435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 rotWithShape="1">
          <a:blip r:embed="rId2"/>
          <a:srcRect l="18945" t="11823" r="12586" b="6010"/>
          <a:stretch/>
        </p:blipFill>
        <p:spPr bwMode="auto">
          <a:xfrm>
            <a:off x="0" y="0"/>
            <a:ext cx="12192000" cy="69755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2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BUT!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There’s quite a lot of debate over SST vs SPA!</a:t>
            </a:r>
          </a:p>
          <a:p>
            <a:r>
              <a:rPr lang="da-DK" smtClean="0"/>
              <a:t>SPA should relieve server load =&gt; better scalability…</a:t>
            </a:r>
          </a:p>
          <a:p>
            <a:r>
              <a:rPr lang="da-DK" smtClean="0"/>
              <a:t>…but also puts a larger burden on the client side.</a:t>
            </a:r>
          </a:p>
          <a:p>
            <a:r>
              <a:rPr lang="da-DK" smtClean="0"/>
              <a:t>How ”stable” are current SPA-frameworks?</a:t>
            </a:r>
          </a:p>
          <a:p>
            <a:r>
              <a:rPr lang="da-DK" smtClean="0"/>
              <a:t>How ”dynamic” are your web pages?</a:t>
            </a:r>
          </a:p>
          <a:p>
            <a:r>
              <a:rPr lang="da-DK" smtClean="0"/>
              <a:t>What about SEO?</a:t>
            </a:r>
          </a:p>
          <a:p>
            <a:r>
              <a:rPr lang="da-DK" b="1" smtClean="0">
                <a:solidFill>
                  <a:srgbClr val="FF0000"/>
                </a:solidFill>
              </a:rPr>
              <a:t>This course will focus on SPA-enabling technology…but SST-enabling technology is </a:t>
            </a:r>
            <a:r>
              <a:rPr lang="da-DK" b="1" u="sng" smtClean="0">
                <a:solidFill>
                  <a:srgbClr val="FF0000"/>
                </a:solidFill>
              </a:rPr>
              <a:t>not</a:t>
            </a:r>
            <a:r>
              <a:rPr lang="da-DK" b="1" smtClean="0">
                <a:solidFill>
                  <a:srgbClr val="FF0000"/>
                </a:solidFill>
              </a:rPr>
              <a:t> dead…</a:t>
            </a:r>
            <a:endParaRPr lang="da-DK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 rotWithShape="1">
          <a:blip r:embed="rId2"/>
          <a:srcRect l="9805" t="13300" r="6936" b="807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30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Tools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The recommended main development environment will be </a:t>
            </a:r>
            <a:r>
              <a:rPr lang="da-DK" b="1" smtClean="0"/>
              <a:t>Visual Studio Code</a:t>
            </a:r>
          </a:p>
          <a:p>
            <a:r>
              <a:rPr lang="da-DK" smtClean="0"/>
              <a:t>Useful extensions:</a:t>
            </a:r>
          </a:p>
          <a:p>
            <a:pPr lvl="1"/>
            <a:r>
              <a:rPr lang="da-DK" smtClean="0"/>
              <a:t>Live Server (version 5.3.x)</a:t>
            </a:r>
          </a:p>
          <a:p>
            <a:pPr lvl="1"/>
            <a:r>
              <a:rPr lang="en-US"/>
              <a:t>IntelliSense for CSS, SCSS class names in HTML and </a:t>
            </a:r>
            <a:r>
              <a:rPr lang="en-US" smtClean="0"/>
              <a:t>Slim (version 1.2.x)</a:t>
            </a:r>
          </a:p>
          <a:p>
            <a:pPr lvl="1"/>
            <a:r>
              <a:rPr lang="en-US" smtClean="0"/>
              <a:t>vscode-icons (version 8.x)</a:t>
            </a:r>
          </a:p>
          <a:p>
            <a:pPr lvl="1"/>
            <a:r>
              <a:rPr lang="en-US" smtClean="0"/>
              <a:t>Prettier (version 1.8.x)</a:t>
            </a:r>
          </a:p>
          <a:p>
            <a:r>
              <a:rPr lang="en-US" smtClean="0"/>
              <a:t>If you prefer something else: no problem, but no help either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/>
          </a:p>
          <a:p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28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5WMQTQqB6ds08epQT3_a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91" y="1505243"/>
            <a:ext cx="6741621" cy="46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7427742" y="6070596"/>
            <a:ext cx="3193366" cy="30777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Overflow´s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2018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579247" y="395512"/>
            <a:ext cx="8581292" cy="76944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kumimoji="0" lang="da-DK" sz="4400" b="1" i="0" u="none" strike="noStrike" kern="1200" cap="none" spc="0" normalizeH="0" noProof="0" smtClean="0">
                <a:ln w="0"/>
                <a:solidFill>
                  <a:prstClr val="black"/>
                </a:solidFill>
                <a:uLnTx/>
                <a:uFillTx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Why Visual Studio Code?</a:t>
            </a:r>
            <a:endParaRPr kumimoji="0" lang="en-GB" sz="4400" b="1" i="0" u="none" strike="noStrike" kern="1200" cap="none" spc="0" normalizeH="0" noProof="0" dirty="0">
              <a:ln w="0"/>
              <a:solidFill>
                <a:prstClr val="black"/>
              </a:solidFill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133335" y="1909119"/>
            <a:ext cx="2032686" cy="7043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8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General style of course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24784" cy="4351338"/>
          </a:xfrm>
        </p:spPr>
        <p:txBody>
          <a:bodyPr/>
          <a:lstStyle/>
          <a:p>
            <a:r>
              <a:rPr lang="da-DK" smtClean="0"/>
              <a:t>This is an </a:t>
            </a:r>
            <a:r>
              <a:rPr lang="da-DK" u="sng" smtClean="0"/>
              <a:t>elective</a:t>
            </a:r>
            <a:r>
              <a:rPr lang="da-DK" smtClean="0"/>
              <a:t> course – </a:t>
            </a:r>
            <a:r>
              <a:rPr lang="da-DK" b="1" smtClean="0"/>
              <a:t>you</a:t>
            </a:r>
            <a:r>
              <a:rPr lang="da-DK" smtClean="0"/>
              <a:t> have chosen it!</a:t>
            </a:r>
          </a:p>
          <a:p>
            <a:r>
              <a:rPr lang="da-DK" smtClean="0"/>
              <a:t>It will </a:t>
            </a:r>
            <a:r>
              <a:rPr lang="da-DK" u="sng" smtClean="0"/>
              <a:t>not</a:t>
            </a:r>
            <a:r>
              <a:rPr lang="da-DK" smtClean="0"/>
              <a:t> be ”gas pump learning” – you sit still and listen while I pour knowledge into your heards…</a:t>
            </a:r>
          </a:p>
          <a:p>
            <a:r>
              <a:rPr lang="da-DK" smtClean="0"/>
              <a:t>A lot of high-quality material available online.</a:t>
            </a:r>
          </a:p>
          <a:p>
            <a:r>
              <a:rPr lang="da-DK" smtClean="0"/>
              <a:t>You are expected to be self-motivated, self-driven, curious to learn more</a:t>
            </a:r>
          </a:p>
          <a:p>
            <a:r>
              <a:rPr lang="da-DK" smtClean="0"/>
              <a:t>I will </a:t>
            </a:r>
            <a:r>
              <a:rPr lang="da-DK" u="sng" smtClean="0"/>
              <a:t>not</a:t>
            </a:r>
            <a:r>
              <a:rPr lang="da-DK" smtClean="0"/>
              <a:t> act as a motivator or policeman; it is up to </a:t>
            </a:r>
            <a:r>
              <a:rPr lang="da-DK" b="1" smtClean="0"/>
              <a:t>you</a:t>
            </a:r>
            <a:r>
              <a:rPr lang="da-DK" smtClean="0"/>
              <a:t> if you want to gain something from the course.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9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General style of course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154827" cy="4351338"/>
          </a:xfrm>
        </p:spPr>
        <p:txBody>
          <a:bodyPr/>
          <a:lstStyle/>
          <a:p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My role</a:t>
            </a:r>
          </a:p>
          <a:p>
            <a:pPr lvl="1"/>
            <a:r>
              <a:rPr lang="da-DK" smtClean="0"/>
              <a:t>Provide an overview</a:t>
            </a:r>
          </a:p>
          <a:p>
            <a:pPr lvl="1"/>
            <a:r>
              <a:rPr lang="da-DK" smtClean="0"/>
              <a:t>Provide useful, selected examples</a:t>
            </a:r>
          </a:p>
          <a:p>
            <a:pPr lvl="1"/>
            <a:r>
              <a:rPr lang="da-DK" smtClean="0"/>
              <a:t>Collect and provide references to relevant materials</a:t>
            </a:r>
          </a:p>
          <a:p>
            <a:pPr lvl="1"/>
            <a:r>
              <a:rPr lang="en-US" smtClean="0"/>
              <a:t>Facilitate class discussions about solutions</a:t>
            </a:r>
            <a:endParaRPr lang="en-US"/>
          </a:p>
          <a:p>
            <a:endParaRPr lang="da-DK" smtClean="0"/>
          </a:p>
          <a:p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04684" y="1690688"/>
            <a:ext cx="5084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mtClean="0">
                <a:solidFill>
                  <a:srgbClr val="FF0000"/>
                </a:solidFill>
              </a:rPr>
              <a:t>Your role</a:t>
            </a:r>
          </a:p>
          <a:p>
            <a:pPr lvl="1"/>
            <a:r>
              <a:rPr lang="da-DK" smtClean="0"/>
              <a:t>Diving into details, using various materials (typically online)</a:t>
            </a:r>
          </a:p>
          <a:p>
            <a:pPr lvl="1"/>
            <a:r>
              <a:rPr lang="da-DK" smtClean="0"/>
              <a:t>Work on exercises; this is where you actually learn something </a:t>
            </a:r>
            <a:r>
              <a:rPr lang="da-DK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Be willing to engage in class </a:t>
            </a:r>
            <a:r>
              <a:rPr lang="da-DK" smtClean="0">
                <a:sym typeface="Wingdings" panose="05000000000000000000" pitchFamily="2" charset="2"/>
              </a:rPr>
              <a:t>dis-cussions </a:t>
            </a:r>
            <a:r>
              <a:rPr lang="da-DK" smtClean="0">
                <a:sym typeface="Wingdings" panose="05000000000000000000" pitchFamily="2" charset="2"/>
              </a:rPr>
              <a:t>about solution propo-sals (this includes exposing your own suggestions for solutions)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General style of course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848601" cy="4351338"/>
          </a:xfrm>
        </p:spPr>
        <p:txBody>
          <a:bodyPr/>
          <a:lstStyle/>
          <a:p>
            <a:r>
              <a:rPr lang="da-DK" smtClean="0"/>
              <a:t>There is no ”curriculum” as such… No books that you </a:t>
            </a:r>
            <a:r>
              <a:rPr lang="da-DK" u="sng" smtClean="0"/>
              <a:t>must</a:t>
            </a:r>
            <a:r>
              <a:rPr lang="da-DK" smtClean="0"/>
              <a:t> buy.</a:t>
            </a:r>
          </a:p>
          <a:p>
            <a:r>
              <a:rPr lang="da-DK" smtClean="0"/>
              <a:t>We will </a:t>
            </a:r>
            <a:r>
              <a:rPr lang="da-DK" u="sng" smtClean="0"/>
              <a:t>make recommendations</a:t>
            </a:r>
            <a:r>
              <a:rPr lang="da-DK" smtClean="0"/>
              <a:t> about materials, some of which are behind paywalls.</a:t>
            </a:r>
          </a:p>
          <a:p>
            <a:r>
              <a:rPr lang="da-DK" b="1" smtClean="0"/>
              <a:t>For this course</a:t>
            </a:r>
            <a:r>
              <a:rPr lang="da-DK" smtClean="0"/>
              <a:t>: you must pass a mandatory assignment.</a:t>
            </a:r>
          </a:p>
          <a:p>
            <a:r>
              <a:rPr lang="da-DK" b="1" smtClean="0"/>
              <a:t>For the electives in general</a:t>
            </a:r>
            <a:r>
              <a:rPr lang="da-DK" smtClean="0"/>
              <a:t>: Write synopsis during May, oral exam in June.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4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Rules of Engagement (for exercises)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I prefer – but do not insist – that you work in pairs.</a:t>
            </a:r>
          </a:p>
          <a:p>
            <a:r>
              <a:rPr lang="da-DK" sz="3200" b="1" smtClean="0"/>
              <a:t>Two</a:t>
            </a:r>
            <a:r>
              <a:rPr lang="da-DK" sz="3200" smtClean="0"/>
              <a:t>: best, </a:t>
            </a:r>
            <a:r>
              <a:rPr lang="da-DK" sz="3200" b="1" smtClean="0"/>
              <a:t>one</a:t>
            </a:r>
            <a:r>
              <a:rPr lang="da-DK" sz="3200" smtClean="0"/>
              <a:t>: OK, </a:t>
            </a:r>
            <a:r>
              <a:rPr lang="da-DK" sz="3200" b="1" smtClean="0"/>
              <a:t>three</a:t>
            </a:r>
            <a:r>
              <a:rPr lang="da-DK" sz="3200" smtClean="0"/>
              <a:t>: well, two is better…</a:t>
            </a:r>
          </a:p>
          <a:p>
            <a:r>
              <a:rPr lang="da-DK" sz="3200" smtClean="0"/>
              <a:t>Sit where you like (classroom, group rooms, …)</a:t>
            </a:r>
          </a:p>
          <a:p>
            <a:r>
              <a:rPr lang="da-DK" sz="3200" smtClean="0"/>
              <a:t>No policing; </a:t>
            </a:r>
            <a:r>
              <a:rPr lang="da-DK" sz="3200" i="1" smtClean="0"/>
              <a:t>you’re here to learn, right…?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BUT</a:t>
            </a:r>
            <a:r>
              <a:rPr lang="da-DK" sz="3200" smtClean="0"/>
              <a:t>: classroom itself is ”business-only”</a:t>
            </a:r>
          </a:p>
          <a:p>
            <a:pPr lvl="1"/>
            <a:r>
              <a:rPr lang="da-DK" sz="2800" smtClean="0"/>
              <a:t>In the classroom we </a:t>
            </a:r>
            <a:r>
              <a:rPr lang="da-DK" sz="2800" u="sng" smtClean="0"/>
              <a:t>work</a:t>
            </a:r>
            <a:r>
              <a:rPr lang="da-DK" sz="2800" smtClean="0"/>
              <a:t> on exercises</a:t>
            </a:r>
          </a:p>
          <a:p>
            <a:pPr lvl="1"/>
            <a:r>
              <a:rPr lang="da-DK" sz="2800" smtClean="0"/>
              <a:t>If you’re not working: keep it quiet</a:t>
            </a:r>
          </a:p>
          <a:p>
            <a:pPr lvl="1"/>
            <a:r>
              <a:rPr lang="da-DK" sz="2800" smtClean="0"/>
              <a:t>Take a break when you need a break. </a:t>
            </a:r>
          </a:p>
        </p:txBody>
      </p:sp>
    </p:spTree>
    <p:extLst>
      <p:ext uri="{BB962C8B-B14F-4D97-AF65-F5344CB8AC3E}">
        <p14:creationId xmlns:p14="http://schemas.microsoft.com/office/powerpoint/2010/main" val="29884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2274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Bio (short </a:t>
            </a:r>
            <a:r>
              <a:rPr lang="da-DK" sz="3200" smtClean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1967</a:t>
            </a:r>
            <a:r>
              <a:rPr lang="da-DK" sz="2800" smtClean="0">
                <a:sym typeface="Wingdings" panose="05000000000000000000" pitchFamily="2" charset="2"/>
              </a:rPr>
              <a:t>: Born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1994</a:t>
            </a:r>
            <a:r>
              <a:rPr lang="da-DK" sz="2800" smtClean="0">
                <a:sym typeface="Wingdings" panose="05000000000000000000" pitchFamily="2" charset="2"/>
              </a:rPr>
              <a:t>: Ph.D. Computer Science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1995-2008</a:t>
            </a:r>
            <a:r>
              <a:rPr lang="da-DK" sz="2800" smtClean="0">
                <a:sym typeface="Wingdings" panose="05000000000000000000" pitchFamily="2" charset="2"/>
              </a:rPr>
              <a:t>: Software Developer private sector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2008-now</a:t>
            </a:r>
            <a:r>
              <a:rPr lang="da-DK" sz="2800" smtClean="0">
                <a:sym typeface="Wingdings" panose="05000000000000000000" pitchFamily="2" charset="2"/>
              </a:rPr>
              <a:t>: Teacher Zealand (Z3414nd…)</a:t>
            </a:r>
            <a:endParaRPr lang="da-DK" sz="2800">
              <a:sym typeface="Wingdings" panose="05000000000000000000" pitchFamily="2" charset="2"/>
            </a:endParaRPr>
          </a:p>
          <a:p>
            <a:r>
              <a:rPr lang="da-DK" sz="3200" smtClean="0">
                <a:sym typeface="Wingdings" panose="05000000000000000000" pitchFamily="2" charset="2"/>
              </a:rPr>
              <a:t>See (a bit) more on </a:t>
            </a:r>
            <a:r>
              <a:rPr lang="da-DK" sz="3200" b="1" smtClean="0">
                <a:sym typeface="Wingdings" panose="05000000000000000000" pitchFamily="2" charset="2"/>
              </a:rPr>
              <a:t>perl-easj.dk/about.html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4" y="1690689"/>
            <a:ext cx="2003827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06" y="596151"/>
            <a:ext cx="576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Today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Outline for today</a:t>
            </a:r>
          </a:p>
          <a:p>
            <a:pPr lvl="1"/>
            <a:r>
              <a:rPr lang="da-DK" sz="2800" b="1" smtClean="0"/>
              <a:t>Before lunch</a:t>
            </a:r>
            <a:r>
              <a:rPr lang="da-DK" sz="2800" smtClean="0"/>
              <a:t>: Overview of course, presentation/repetition of a few introductory topics (</a:t>
            </a:r>
            <a:r>
              <a:rPr lang="da-DK" sz="2800" smtClean="0">
                <a:solidFill>
                  <a:schemeClr val="accent6">
                    <a:lumMod val="75000"/>
                  </a:schemeClr>
                </a:solidFill>
              </a:rPr>
              <a:t>mostly me</a:t>
            </a:r>
            <a:r>
              <a:rPr lang="da-DK" sz="2800" smtClean="0"/>
              <a:t>)</a:t>
            </a:r>
            <a:endParaRPr lang="da-DK" sz="2400" smtClean="0"/>
          </a:p>
          <a:p>
            <a:pPr lvl="1"/>
            <a:r>
              <a:rPr lang="da-DK" sz="2800" b="1" smtClean="0"/>
              <a:t>Lunch break</a:t>
            </a:r>
            <a:r>
              <a:rPr lang="da-DK" sz="2800" smtClean="0"/>
              <a:t> 11.30-12.15, otherwise breaks when it fits in…</a:t>
            </a:r>
          </a:p>
          <a:p>
            <a:pPr lvl="1"/>
            <a:r>
              <a:rPr lang="da-DK" sz="2800" b="1" smtClean="0"/>
              <a:t>After Lunch</a:t>
            </a:r>
            <a:r>
              <a:rPr lang="da-DK" sz="2800" smtClean="0"/>
              <a:t>: Warm-up/repetition exercise (</a:t>
            </a:r>
            <a:r>
              <a:rPr lang="da-DK" sz="2800" smtClean="0">
                <a:solidFill>
                  <a:srgbClr val="FF0000"/>
                </a:solidFill>
              </a:rPr>
              <a:t>mostly you</a:t>
            </a:r>
            <a:r>
              <a:rPr lang="da-DK" sz="2800" smtClean="0"/>
              <a:t>).</a:t>
            </a:r>
          </a:p>
          <a:p>
            <a:pPr lvl="1"/>
            <a:r>
              <a:rPr lang="da-DK" sz="2800" smtClean="0"/>
              <a:t>Around 14.15: Wrap-up of exercise 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Credits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41379" cy="4351338"/>
          </a:xfrm>
        </p:spPr>
        <p:txBody>
          <a:bodyPr/>
          <a:lstStyle/>
          <a:p>
            <a:r>
              <a:rPr lang="da-DK" smtClean="0"/>
              <a:t>My co-worker </a:t>
            </a:r>
            <a:r>
              <a:rPr lang="da-DK" b="1" smtClean="0"/>
              <a:t>Henrik Høltzer</a:t>
            </a:r>
            <a:r>
              <a:rPr lang="da-DK" smtClean="0"/>
              <a:t> has been teaching this course for some years (also this semester – Danish class)</a:t>
            </a:r>
          </a:p>
          <a:p>
            <a:r>
              <a:rPr lang="da-DK" smtClean="0"/>
              <a:t>I’m teaching this course for the first time, so I’m – with Henrik’s permission – using </a:t>
            </a:r>
            <a:r>
              <a:rPr lang="da-DK" u="sng" smtClean="0"/>
              <a:t>a lot</a:t>
            </a:r>
            <a:r>
              <a:rPr lang="da-DK" smtClean="0"/>
              <a:t> of Henrik’s materials</a:t>
            </a:r>
          </a:p>
          <a:p>
            <a:r>
              <a:rPr lang="da-DK" smtClean="0"/>
              <a:t>Powerpoints, exercises, links, etc..</a:t>
            </a:r>
          </a:p>
          <a:p>
            <a:r>
              <a:rPr lang="da-DK" b="1" smtClean="0"/>
              <a:t>Credit to Henrik for creating these materials!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683" y="2256396"/>
            <a:ext cx="2413117" cy="22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Web Programming, what a mess…</a:t>
            </a:r>
            <a:endParaRPr lang="da-DK" b="1"/>
          </a:p>
        </p:txBody>
      </p:sp>
      <p:pic>
        <p:nvPicPr>
          <p:cNvPr id="4" name="Picture 2" descr="https://raw.githubusercontent.com/mraible/history-of-web-frameworks-timeline/master/history-of-web-frameworks-time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615857"/>
            <a:ext cx="10775034" cy="50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/>
          <p:cNvGrpSpPr/>
          <p:nvPr/>
        </p:nvGrpSpPr>
        <p:grpSpPr>
          <a:xfrm>
            <a:off x="503898" y="1591878"/>
            <a:ext cx="11878491" cy="5140229"/>
            <a:chOff x="-84846" y="-90750"/>
            <a:chExt cx="13643844" cy="7096015"/>
          </a:xfrm>
        </p:grpSpPr>
        <p:pic>
          <p:nvPicPr>
            <p:cNvPr id="4" name="Picture 8" descr="http://upcity.com/wp-content/uploads/2015/07/html-css-js-logo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542" y="-90750"/>
              <a:ext cx="5032940" cy="2948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http://res.cloudinary.com/dnkqgvjbd/image/upload/v1451679096/bootstrap_xfpq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788" y="3061234"/>
              <a:ext cx="2098895" cy="174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https://dab1nmslvvntp.cloudfront.net/wp-content/uploads/2015/07/1436439824nodejs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612" y="4165507"/>
              <a:ext cx="2568031" cy="128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0" descr="https://upload.wikimedia.org/wikipedia/commons/thumb/b/b1/Meanstack-624x250.jpg/300px-Meanstack-624x25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4846" y="4520709"/>
              <a:ext cx="2636110" cy="1054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2" descr="https://cms-assets.tutsplus.com/uploads/users/831/posts/25791/preview_image/webpack-tut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0897" y="5609629"/>
              <a:ext cx="2015359" cy="1395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4" descr="http://blog-assets.risingstack.com/2016/Jan/react_best_practices-145321114674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9763" y="955065"/>
              <a:ext cx="4539235" cy="1586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0" descr="https://s3.amazonaws.com/media-p.slid.es/uploads/seldo/images/707811/npm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868" y="5995108"/>
              <a:ext cx="1114143" cy="53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2" descr="https://webassets.mongodb.com/_com_assets/cms/MongoDB-Logo-5c3a7405a85675366beb3a5ec4c032348c390b3f142f5e6dddf1d78e2df5cb5c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13" y="5888745"/>
              <a:ext cx="1810981" cy="49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6" descr="http://mean.io/wp-content/themes/twentysixteen-child/images/express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649" y="5609629"/>
              <a:ext cx="954768" cy="21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8" descr="https://www.ods.vn/App_Themes/Images/nodejs-51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680" y="5334169"/>
              <a:ext cx="763420" cy="763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Billedresultat for angula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93" y="1831585"/>
            <a:ext cx="1757239" cy="175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823587" y="3431700"/>
            <a:ext cx="28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Angular</a:t>
            </a:r>
            <a:r>
              <a:rPr kumimoji="0" lang="da-DK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7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30" name="Picture 6" descr="Billedresultat for redux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27" y="2983017"/>
            <a:ext cx="2362542" cy="97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firebas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078" y="5982701"/>
            <a:ext cx="1506555" cy="4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el 1"/>
          <p:cNvSpPr txBox="1">
            <a:spLocks/>
          </p:cNvSpPr>
          <p:nvPr/>
        </p:nvSpPr>
        <p:spPr>
          <a:xfrm>
            <a:off x="823587" y="137650"/>
            <a:ext cx="10515600" cy="13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b="1" smtClean="0"/>
              <a:t>We will ”zoom in” on (some of) these…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2344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579247" y="395512"/>
            <a:ext cx="8581292" cy="76944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kumimoji="0" lang="da-DK" sz="4400" b="1" i="0" u="none" strike="noStrike" kern="1200" cap="none" spc="0" normalizeH="0" noProof="0" smtClean="0">
                <a:ln w="0"/>
                <a:solidFill>
                  <a:prstClr val="black"/>
                </a:solidFill>
                <a:uLnTx/>
                <a:uFillTx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Is JavaScript still popular?</a:t>
            </a:r>
            <a:endParaRPr kumimoji="0" lang="en-GB" sz="4400" b="1" i="0" u="none" strike="noStrike" kern="1200" cap="none" spc="0" normalizeH="0" noProof="0" dirty="0">
              <a:ln w="0"/>
              <a:solidFill>
                <a:prstClr val="black"/>
              </a:solidFill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https://cdn-images-1.medium.com/max/1600/1*5OftvftCfpk2_V2Wgz6VJ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9" y="1316295"/>
            <a:ext cx="6227031" cy="52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/>
          <p:cNvSpPr txBox="1"/>
          <p:nvPr/>
        </p:nvSpPr>
        <p:spPr>
          <a:xfrm>
            <a:off x="6654019" y="6098731"/>
            <a:ext cx="3193366" cy="30777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Overflow´s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2018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1136</Words>
  <Application>Microsoft Office PowerPoint</Application>
  <PresentationFormat>Widescreen</PresentationFormat>
  <Paragraphs>271</Paragraphs>
  <Slides>40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40</vt:i4>
      </vt:variant>
    </vt:vector>
  </HeadingPairs>
  <TitlesOfParts>
    <vt:vector size="48" baseType="lpstr">
      <vt:lpstr>Microsoft YaHei UI</vt:lpstr>
      <vt:lpstr>Arial</vt:lpstr>
      <vt:lpstr>Calibri</vt:lpstr>
      <vt:lpstr>Calibri Light</vt:lpstr>
      <vt:lpstr>Tahoma</vt:lpstr>
      <vt:lpstr>Wingdings</vt:lpstr>
      <vt:lpstr>Office-tema</vt:lpstr>
      <vt:lpstr>1_Office-tema</vt:lpstr>
      <vt:lpstr>Web Programming</vt:lpstr>
      <vt:lpstr>Touchdown!</vt:lpstr>
      <vt:lpstr>Touchdown!</vt:lpstr>
      <vt:lpstr>Touchdown!</vt:lpstr>
      <vt:lpstr>Today</vt:lpstr>
      <vt:lpstr>Credits</vt:lpstr>
      <vt:lpstr>Web Programming, what a mess…</vt:lpstr>
      <vt:lpstr>PowerPoint-præsentation</vt:lpstr>
      <vt:lpstr>PowerPoint-præsentation</vt:lpstr>
      <vt:lpstr>Top-level overview of WP course</vt:lpstr>
      <vt:lpstr>PowerPoint-præsentation</vt:lpstr>
      <vt:lpstr>Server-Side Templating</vt:lpstr>
      <vt:lpstr>Server-Side Templating</vt:lpstr>
      <vt:lpstr>Server-Side Templating</vt:lpstr>
      <vt:lpstr>Server-Side Templating</vt:lpstr>
      <vt:lpstr>Server-Side Templating</vt:lpstr>
      <vt:lpstr>Server-Side Templating</vt:lpstr>
      <vt:lpstr>Server-Side Templating</vt:lpstr>
      <vt:lpstr>Server-Side Templating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SST vs SPA</vt:lpstr>
      <vt:lpstr>PowerPoint-præsentation</vt:lpstr>
      <vt:lpstr>BUT!</vt:lpstr>
      <vt:lpstr>PowerPoint-præsentation</vt:lpstr>
      <vt:lpstr>Tools</vt:lpstr>
      <vt:lpstr>PowerPoint-præsentation</vt:lpstr>
      <vt:lpstr>General style of course</vt:lpstr>
      <vt:lpstr>General style of course</vt:lpstr>
      <vt:lpstr>General style of course</vt:lpstr>
      <vt:lpstr>Rules of Engagement (for exercises)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89</cp:revision>
  <dcterms:created xsi:type="dcterms:W3CDTF">2018-12-07T10:20:59Z</dcterms:created>
  <dcterms:modified xsi:type="dcterms:W3CDTF">2019-02-06T19:03:55Z</dcterms:modified>
</cp:coreProperties>
</file>