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2" r:id="rId9"/>
    <p:sldId id="273" r:id="rId10"/>
    <p:sldId id="268" r:id="rId11"/>
    <p:sldId id="269" r:id="rId12"/>
    <p:sldId id="307" r:id="rId13"/>
    <p:sldId id="271" r:id="rId14"/>
    <p:sldId id="274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7" r:id="rId30"/>
    <p:sldId id="290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JavaScript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(advanced)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537357" y="3795323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8" name="Rektangel 7"/>
          <p:cNvSpPr/>
          <p:nvPr/>
        </p:nvSpPr>
        <p:spPr>
          <a:xfrm>
            <a:off x="7846541" y="1688756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9537357" y="2434020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" y="1298422"/>
            <a:ext cx="5014767" cy="41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9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ulær billedforklaring 28"/>
          <p:cNvSpPr/>
          <p:nvPr/>
        </p:nvSpPr>
        <p:spPr>
          <a:xfrm>
            <a:off x="4917989" y="4783479"/>
            <a:ext cx="1569308" cy="1444326"/>
          </a:xfrm>
          <a:prstGeom prst="wedgeRoundRectCallout">
            <a:avLst>
              <a:gd name="adj1" fmla="val 76411"/>
              <a:gd name="adj2" fmla="val -12700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Outer</a:t>
            </a:r>
          </a:p>
          <a:p>
            <a:pPr algn="ctr"/>
            <a:r>
              <a:rPr lang="da-DK" sz="2400" b="1" smtClean="0"/>
              <a:t>Environ-ment</a:t>
            </a:r>
            <a:endParaRPr lang="da-DK" sz="2400" b="1"/>
          </a:p>
        </p:txBody>
      </p: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rundet rektangulær billedforklaring 36"/>
          <p:cNvSpPr/>
          <p:nvPr/>
        </p:nvSpPr>
        <p:spPr>
          <a:xfrm>
            <a:off x="10414686" y="1136822"/>
            <a:ext cx="1569308" cy="901488"/>
          </a:xfrm>
          <a:prstGeom prst="wedgeRoundRectCallout">
            <a:avLst>
              <a:gd name="adj1" fmla="val -75558"/>
              <a:gd name="adj2" fmla="val 48448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Exec.</a:t>
            </a:r>
          </a:p>
          <a:p>
            <a:pPr algn="ctr"/>
            <a:r>
              <a:rPr lang="da-DK" sz="2400" b="1" smtClean="0"/>
              <a:t>stack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15643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ulær billedforklaring 28"/>
          <p:cNvSpPr/>
          <p:nvPr/>
        </p:nvSpPr>
        <p:spPr>
          <a:xfrm>
            <a:off x="4917989" y="4783479"/>
            <a:ext cx="1569308" cy="1444326"/>
          </a:xfrm>
          <a:prstGeom prst="wedgeRoundRectCallout">
            <a:avLst>
              <a:gd name="adj1" fmla="val 76411"/>
              <a:gd name="adj2" fmla="val -12700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Scope</a:t>
            </a:r>
          </a:p>
          <a:p>
            <a:pPr algn="ctr"/>
            <a:r>
              <a:rPr lang="da-DK" sz="2400" b="1" smtClean="0"/>
              <a:t>Chain</a:t>
            </a:r>
            <a:endParaRPr lang="da-DK" sz="2400" b="1"/>
          </a:p>
        </p:txBody>
      </p: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16"/>
          <p:cNvSpPr/>
          <p:nvPr/>
        </p:nvSpPr>
        <p:spPr>
          <a:xfrm>
            <a:off x="2097560" y="938145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18" name="Rektangel 17"/>
          <p:cNvSpPr/>
          <p:nvPr/>
        </p:nvSpPr>
        <p:spPr>
          <a:xfrm>
            <a:off x="2727754" y="4608263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0" name="Rektangel 19"/>
          <p:cNvSpPr/>
          <p:nvPr/>
        </p:nvSpPr>
        <p:spPr>
          <a:xfrm>
            <a:off x="2727754" y="3053918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1" name="Rektangel 20"/>
          <p:cNvSpPr/>
          <p:nvPr/>
        </p:nvSpPr>
        <p:spPr>
          <a:xfrm>
            <a:off x="8444814" y="1014126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3" name="Rektangel 22"/>
          <p:cNvSpPr/>
          <p:nvPr/>
        </p:nvSpPr>
        <p:spPr>
          <a:xfrm>
            <a:off x="8957618" y="3079145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4" name="Rektangel 23"/>
          <p:cNvSpPr/>
          <p:nvPr/>
        </p:nvSpPr>
        <p:spPr>
          <a:xfrm>
            <a:off x="9707262" y="4606457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" y="1298423"/>
            <a:ext cx="4628765" cy="3867220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90" y="1298422"/>
            <a:ext cx="4125036" cy="38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37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When a variable is not in the local execution context, JS looks in the ”outer environment”</a:t>
            </a:r>
          </a:p>
          <a:p>
            <a:r>
              <a:rPr lang="da-DK" sz="3200" smtClean="0"/>
              <a:t>”outer environment” is a reference to the execution context corresponding to the </a:t>
            </a:r>
            <a:r>
              <a:rPr lang="da-DK" sz="3200" u="sng" smtClean="0"/>
              <a:t>lexical</a:t>
            </a:r>
            <a:r>
              <a:rPr lang="da-DK" sz="3200" smtClean="0"/>
              <a:t> outer environment.</a:t>
            </a:r>
          </a:p>
          <a:p>
            <a:r>
              <a:rPr lang="da-DK" sz="3200" smtClean="0"/>
              <a:t>This is called </a:t>
            </a:r>
            <a:r>
              <a:rPr lang="da-DK" sz="3200" b="1" smtClean="0"/>
              <a:t>following the Scope Chain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24826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What are objects?</a:t>
            </a:r>
            <a:endParaRPr lang="da-DK" sz="3200" smtClean="0"/>
          </a:p>
          <a:p>
            <a:r>
              <a:rPr lang="da-DK" sz="3200" b="1" smtClean="0"/>
              <a:t>Function constructors</a:t>
            </a:r>
            <a:endParaRPr lang="da-DK" sz="3200" smtClean="0"/>
          </a:p>
          <a:p>
            <a:r>
              <a:rPr lang="da-DK" sz="3200" b="1" smtClean="0"/>
              <a:t>Prototypical inheritance</a:t>
            </a:r>
            <a:endParaRPr lang="da-DK" sz="3200" smtClean="0"/>
          </a:p>
          <a:p>
            <a:r>
              <a:rPr lang="da-DK" sz="3200" b="1" smtClean="0"/>
              <a:t>ES6 object construction (classes)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5180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What are objects?</a:t>
            </a:r>
            <a:endParaRPr lang="da-DK" sz="3200" smtClean="0"/>
          </a:p>
          <a:p>
            <a:r>
              <a:rPr lang="da-DK" sz="3200" smtClean="0"/>
              <a:t>Objects are (just) a collection of name/value pairs</a:t>
            </a:r>
          </a:p>
          <a:p>
            <a:r>
              <a:rPr lang="da-DK" sz="3200" smtClean="0"/>
              <a:t>A value may be </a:t>
            </a:r>
          </a:p>
          <a:p>
            <a:pPr lvl="1"/>
            <a:r>
              <a:rPr lang="da-DK" sz="2800" smtClean="0"/>
              <a:t>Of a simple type (</a:t>
            </a:r>
            <a:r>
              <a:rPr lang="da-DK" sz="2800" i="1" smtClean="0"/>
              <a:t>string</a:t>
            </a:r>
            <a:r>
              <a:rPr lang="da-DK" sz="2800" smtClean="0"/>
              <a:t>, </a:t>
            </a:r>
            <a:r>
              <a:rPr lang="da-DK" sz="2800" i="1" smtClean="0"/>
              <a:t>number</a:t>
            </a:r>
            <a:r>
              <a:rPr lang="da-DK" sz="2800" smtClean="0"/>
              <a:t>,…)</a:t>
            </a:r>
          </a:p>
          <a:p>
            <a:pPr lvl="1"/>
            <a:r>
              <a:rPr lang="da-DK" sz="2800" smtClean="0"/>
              <a:t>A function definition</a:t>
            </a:r>
          </a:p>
          <a:p>
            <a:pPr lvl="1"/>
            <a:r>
              <a:rPr lang="da-DK" sz="2800" smtClean="0"/>
              <a:t>An object (hello, recursion!)</a:t>
            </a:r>
          </a:p>
        </p:txBody>
      </p:sp>
    </p:spTree>
    <p:extLst>
      <p:ext uri="{BB962C8B-B14F-4D97-AF65-F5344CB8AC3E}">
        <p14:creationId xmlns:p14="http://schemas.microsoft.com/office/powerpoint/2010/main" val="2384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92" y="2011319"/>
            <a:ext cx="4714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Object literals: simple, but repetitive</a:t>
            </a:r>
          </a:p>
          <a:p>
            <a:pPr lvl="1"/>
            <a:r>
              <a:rPr lang="da-DK" sz="2800" smtClean="0"/>
              <a:t>OK for properties (values are individual)</a:t>
            </a:r>
          </a:p>
          <a:p>
            <a:pPr lvl="1"/>
            <a:r>
              <a:rPr lang="da-DK" sz="2800" smtClean="0"/>
              <a:t>Bad for functions (same for all objects of same type)</a:t>
            </a:r>
          </a:p>
          <a:p>
            <a:r>
              <a:rPr lang="da-DK" sz="3200" smtClean="0"/>
              <a:t>How can we ”build” objects from a definition?</a:t>
            </a:r>
          </a:p>
          <a:p>
            <a:pPr lvl="1"/>
            <a:r>
              <a:rPr lang="da-DK" sz="2800" smtClean="0"/>
              <a:t>Functional constructors</a:t>
            </a:r>
          </a:p>
          <a:p>
            <a:pPr lvl="1"/>
            <a:r>
              <a:rPr lang="da-DK" sz="2800" smtClean="0"/>
              <a:t>Prototypical inheritance</a:t>
            </a:r>
          </a:p>
          <a:p>
            <a:pPr lvl="1"/>
            <a:r>
              <a:rPr lang="da-DK" sz="2800" smtClean="0"/>
              <a:t>Class definitions (ES6)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2010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Lexical Environment </a:t>
            </a:r>
            <a:r>
              <a:rPr lang="da-DK" sz="3200" smtClean="0"/>
              <a:t>(where code is written)</a:t>
            </a:r>
          </a:p>
          <a:p>
            <a:r>
              <a:rPr lang="da-DK" sz="3200" b="1" smtClean="0"/>
              <a:t>Hoisting</a:t>
            </a:r>
            <a:r>
              <a:rPr lang="da-DK" sz="3200" smtClean="0"/>
              <a:t> (the two phases of JS execution)</a:t>
            </a:r>
          </a:p>
          <a:p>
            <a:r>
              <a:rPr lang="da-DK" sz="3200" b="1" smtClean="0"/>
              <a:t>Execution Context </a:t>
            </a:r>
            <a:r>
              <a:rPr lang="da-DK" sz="3200" smtClean="0"/>
              <a:t>(the ”instance” of an environment a piece of code is executing within)</a:t>
            </a:r>
          </a:p>
          <a:p>
            <a:r>
              <a:rPr lang="da-DK" sz="3200" b="1" smtClean="0"/>
              <a:t>Scope Chain </a:t>
            </a:r>
            <a:r>
              <a:rPr lang="da-DK" sz="3200" smtClean="0"/>
              <a:t>(the ”outer” environment for a piece of executing code)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51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Function constructors</a:t>
            </a:r>
          </a:p>
          <a:p>
            <a:pPr lvl="1"/>
            <a:r>
              <a:rPr lang="da-DK" sz="2800" smtClean="0"/>
              <a:t>Remember: FUNCTIONS ARE OBJECTS!</a:t>
            </a:r>
          </a:p>
          <a:p>
            <a:pPr lvl="1"/>
            <a:r>
              <a:rPr lang="da-DK" sz="2800" smtClean="0"/>
              <a:t>Syntax: </a:t>
            </a:r>
            <a:r>
              <a:rPr lang="da-DK" sz="2800" b="1" smtClean="0"/>
              <a:t>function</a:t>
            </a:r>
            <a:r>
              <a:rPr lang="da-DK" sz="2800" smtClean="0"/>
              <a:t> </a:t>
            </a:r>
            <a:r>
              <a:rPr lang="da-DK" sz="2800" i="1" smtClean="0"/>
              <a:t>nameOfType</a:t>
            </a:r>
            <a:r>
              <a:rPr lang="da-DK" sz="2800" smtClean="0"/>
              <a:t> (…) {}</a:t>
            </a:r>
          </a:p>
          <a:p>
            <a:pPr lvl="1"/>
            <a:r>
              <a:rPr lang="da-DK" sz="2800" smtClean="0"/>
              <a:t>Use of functional constructor:</a:t>
            </a:r>
          </a:p>
          <a:p>
            <a:pPr lvl="1"/>
            <a:r>
              <a:rPr lang="da-DK" sz="2800" b="1" smtClean="0"/>
              <a:t>var</a:t>
            </a:r>
            <a:r>
              <a:rPr lang="da-DK" sz="2800" smtClean="0"/>
              <a:t> sp = </a:t>
            </a:r>
            <a:r>
              <a:rPr lang="da-DK" sz="2800" b="1" smtClean="0"/>
              <a:t>new</a:t>
            </a:r>
            <a:r>
              <a:rPr lang="da-DK" sz="2800" smtClean="0"/>
              <a:t> </a:t>
            </a:r>
            <a:r>
              <a:rPr lang="da-DK" sz="2800" i="1" smtClean="0"/>
              <a:t>SimplifiedPerson</a:t>
            </a:r>
            <a:r>
              <a:rPr lang="da-DK" sz="2800" smtClean="0"/>
              <a:t>(…);</a:t>
            </a:r>
            <a:endParaRPr lang="da-DK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870" y="2184314"/>
            <a:ext cx="3495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630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Function constructors – fine w.r.t. properties, but still problem with functions</a:t>
            </a:r>
          </a:p>
          <a:p>
            <a:pPr lvl="1"/>
            <a:r>
              <a:rPr lang="da-DK" sz="2800" smtClean="0"/>
              <a:t>Adding functions </a:t>
            </a:r>
            <a:r>
              <a:rPr lang="da-DK" sz="2800" u="sng" smtClean="0"/>
              <a:t>directly to objects</a:t>
            </a:r>
            <a:r>
              <a:rPr lang="da-DK" sz="2800" smtClean="0"/>
              <a:t>: works, but again repetitive [CODE]</a:t>
            </a:r>
          </a:p>
          <a:p>
            <a:pPr lvl="1"/>
            <a:r>
              <a:rPr lang="da-DK" sz="2800" smtClean="0"/>
              <a:t>Adding functions </a:t>
            </a:r>
            <a:r>
              <a:rPr lang="da-DK" sz="2800" u="sng" smtClean="0"/>
              <a:t>to prototype</a:t>
            </a:r>
            <a:r>
              <a:rPr lang="da-DK" sz="2800" smtClean="0"/>
              <a:t>: better </a:t>
            </a:r>
            <a:r>
              <a:rPr lang="da-DK" sz="2800" smtClean="0">
                <a:sym typeface="Wingdings" panose="05000000000000000000" pitchFamily="2" charset="2"/>
              </a:rPr>
              <a:t> [CODE]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27367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9" y="1622413"/>
            <a:ext cx="8697740" cy="45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1332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</a:t>
            </a:r>
            <a:r>
              <a:rPr lang="da-DK" sz="3200" b="1" smtClean="0"/>
              <a:t>SimplifiedPerson</a:t>
            </a:r>
            <a:r>
              <a:rPr lang="da-DK" sz="3200" smtClean="0"/>
              <a:t> is (almost) like a class definition</a:t>
            </a:r>
          </a:p>
          <a:p>
            <a:pPr lvl="1"/>
            <a:r>
              <a:rPr lang="da-DK" sz="2800" smtClean="0"/>
              <a:t>Function constructor for setting object-specific property values</a:t>
            </a:r>
          </a:p>
          <a:p>
            <a:pPr lvl="1"/>
            <a:r>
              <a:rPr lang="da-DK" sz="2800" smtClean="0"/>
              <a:t>Functions added to </a:t>
            </a:r>
            <a:r>
              <a:rPr lang="da-DK" sz="2800" b="1"/>
              <a:t>SimplifiedPerson </a:t>
            </a:r>
            <a:r>
              <a:rPr lang="da-DK" sz="2800" smtClean="0"/>
              <a:t>prototype, thereby available to all objects of ”type”</a:t>
            </a:r>
            <a:r>
              <a:rPr lang="da-DK" sz="2800" b="1"/>
              <a:t> </a:t>
            </a:r>
            <a:r>
              <a:rPr lang="da-DK" sz="2800" b="1" smtClean="0"/>
              <a:t>SimplifiedPerson</a:t>
            </a:r>
          </a:p>
          <a:p>
            <a:r>
              <a:rPr lang="da-DK" sz="3200" smtClean="0"/>
              <a:t>But what about inheritance…? </a:t>
            </a:r>
          </a:p>
          <a:p>
            <a:r>
              <a:rPr lang="da-DK" sz="3200" b="1" smtClean="0"/>
              <a:t>Person </a:t>
            </a:r>
            <a:r>
              <a:rPr lang="da-DK" sz="3200" smtClean="0"/>
              <a:t>= </a:t>
            </a:r>
            <a:r>
              <a:rPr lang="da-DK" sz="3200" b="1" smtClean="0"/>
              <a:t>SimplifiedPerson </a:t>
            </a:r>
            <a:r>
              <a:rPr lang="da-DK" sz="3200" smtClean="0"/>
              <a:t>+ address properties. How…?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1120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813324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JS offers </a:t>
            </a:r>
            <a:r>
              <a:rPr lang="da-DK" sz="3200" b="1" smtClean="0"/>
              <a:t>prototypical inheritance</a:t>
            </a:r>
          </a:p>
          <a:p>
            <a:r>
              <a:rPr lang="da-DK" sz="3200" smtClean="0"/>
              <a:t>Slightly convoluted…</a:t>
            </a:r>
          </a:p>
          <a:p>
            <a:pPr lvl="1"/>
            <a:r>
              <a:rPr lang="da-DK" sz="2800" smtClean="0"/>
              <a:t>Create function constructor for ”derived” type (</a:t>
            </a:r>
            <a:r>
              <a:rPr lang="da-DK" sz="2800" b="1" smtClean="0"/>
              <a:t>Person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Inside new function constructor, call the ”base” function constructor (</a:t>
            </a:r>
            <a:r>
              <a:rPr lang="da-DK" sz="2800" b="1" smtClean="0"/>
              <a:t>SimplifiedPerson.call</a:t>
            </a:r>
            <a:r>
              <a:rPr lang="da-DK" sz="2800" smtClean="0"/>
              <a:t>(</a:t>
            </a:r>
            <a:r>
              <a:rPr lang="da-DK" sz="2800" i="1" smtClean="0"/>
              <a:t>this</a:t>
            </a:r>
            <a:r>
              <a:rPr lang="da-DK" sz="2800" smtClean="0"/>
              <a:t>,…))</a:t>
            </a:r>
          </a:p>
          <a:p>
            <a:pPr lvl="1"/>
            <a:r>
              <a:rPr lang="da-DK" sz="2800" smtClean="0"/>
              <a:t>Do usual initialisation of properties in derived type</a:t>
            </a:r>
          </a:p>
          <a:p>
            <a:pPr lvl="1"/>
            <a:r>
              <a:rPr lang="da-DK" sz="2800" smtClean="0"/>
              <a:t>AFTER </a:t>
            </a:r>
            <a:r>
              <a:rPr lang="da-DK" sz="2800"/>
              <a:t>function </a:t>
            </a:r>
            <a:r>
              <a:rPr lang="da-DK" sz="2800" smtClean="0"/>
              <a:t>constructor, set prototype of derived type to refer to prototype of base type, using </a:t>
            </a:r>
            <a:r>
              <a:rPr lang="da-DK" sz="2800" b="1" smtClean="0"/>
              <a:t>Object.create</a:t>
            </a:r>
            <a:r>
              <a:rPr lang="da-DK" sz="2800" smtClean="0"/>
              <a:t>(…)</a:t>
            </a:r>
          </a:p>
          <a:p>
            <a:r>
              <a:rPr lang="da-DK" sz="3200" smtClean="0"/>
              <a:t>[CODE] 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87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024062"/>
            <a:ext cx="8172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3" y="2168482"/>
            <a:ext cx="9201711" cy="26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8798169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ES6/2015 now offers the </a:t>
            </a:r>
            <a:r>
              <a:rPr lang="da-DK" sz="3200" b="1" smtClean="0"/>
              <a:t>class</a:t>
            </a:r>
            <a:r>
              <a:rPr lang="da-DK" sz="3200" smtClean="0"/>
              <a:t> keyword (also the </a:t>
            </a:r>
            <a:r>
              <a:rPr lang="da-DK" sz="3200" b="1" smtClean="0"/>
              <a:t>extends</a:t>
            </a:r>
            <a:r>
              <a:rPr lang="da-DK" sz="3200" smtClean="0"/>
              <a:t> keyword)</a:t>
            </a:r>
          </a:p>
          <a:p>
            <a:r>
              <a:rPr lang="da-DK" sz="3200" smtClean="0"/>
              <a:t>Class definitions are now (syntactically) closer to e.g. class defintions in C#</a:t>
            </a:r>
          </a:p>
          <a:p>
            <a:r>
              <a:rPr lang="da-DK" sz="3200" smtClean="0"/>
              <a:t>NB: only ”syntactic sugar” – nothing has changed under the covers…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734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024815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 class definition</a:t>
            </a:r>
          </a:p>
          <a:p>
            <a:pPr lvl="1"/>
            <a:r>
              <a:rPr lang="da-DK" sz="2800" smtClean="0"/>
              <a:t>Uses </a:t>
            </a:r>
            <a:r>
              <a:rPr lang="da-DK" sz="2800" b="1" smtClean="0"/>
              <a:t>class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Function constructor marked with </a:t>
            </a:r>
            <a:r>
              <a:rPr lang="da-DK" sz="2800" b="1" smtClean="0"/>
              <a:t>constructor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No explicit properties – properties are typically added in the function constructor</a:t>
            </a:r>
          </a:p>
          <a:p>
            <a:pPr lvl="1"/>
            <a:r>
              <a:rPr lang="da-DK" sz="2800" smtClean="0"/>
              <a:t>Methods added inside class definition, syntax is </a:t>
            </a:r>
            <a:r>
              <a:rPr lang="da-DK" sz="2800" i="1" smtClean="0"/>
              <a:t>nameOfMethod(…parameter list…) { body}</a:t>
            </a:r>
          </a:p>
        </p:txBody>
      </p:sp>
    </p:spTree>
    <p:extLst>
      <p:ext uri="{BB962C8B-B14F-4D97-AF65-F5344CB8AC3E}">
        <p14:creationId xmlns:p14="http://schemas.microsoft.com/office/powerpoint/2010/main" val="34735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9" y="1690688"/>
            <a:ext cx="6918325" cy="43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Lexical Environment </a:t>
            </a:r>
            <a:r>
              <a:rPr lang="da-DK" sz="3200" smtClean="0"/>
              <a:t>(where code is written)</a:t>
            </a:r>
          </a:p>
          <a:p>
            <a:pPr lvl="1"/>
            <a:r>
              <a:rPr lang="da-DK" sz="2800" smtClean="0"/>
              <a:t>Concerned with the </a:t>
            </a:r>
            <a:r>
              <a:rPr lang="da-DK" sz="2800" u="sng" smtClean="0"/>
              <a:t>physical</a:t>
            </a:r>
            <a:r>
              <a:rPr lang="da-DK" sz="2800" smtClean="0"/>
              <a:t> position of code</a:t>
            </a:r>
          </a:p>
          <a:p>
            <a:pPr lvl="1"/>
            <a:r>
              <a:rPr lang="da-DK" sz="2800" smtClean="0"/>
              <a:t>A ”static” property of code</a:t>
            </a:r>
          </a:p>
          <a:p>
            <a:pPr lvl="1"/>
            <a:r>
              <a:rPr lang="da-DK" sz="2800" smtClean="0"/>
              <a:t>Outermost level is the </a:t>
            </a:r>
            <a:r>
              <a:rPr lang="da-DK" sz="2800" u="sng" smtClean="0"/>
              <a:t>global</a:t>
            </a:r>
            <a:r>
              <a:rPr lang="da-DK" sz="2800" smtClean="0"/>
              <a:t> environment</a:t>
            </a:r>
          </a:p>
          <a:p>
            <a:pPr lvl="1"/>
            <a:r>
              <a:rPr lang="da-DK" sz="2800" smtClean="0"/>
              <a:t>Global = ”not inside a function” (or class)</a:t>
            </a:r>
          </a:p>
          <a:p>
            <a:pPr lvl="1"/>
            <a:r>
              <a:rPr lang="da-DK" sz="2800" smtClean="0"/>
              <a:t>[CODE]</a:t>
            </a:r>
          </a:p>
        </p:txBody>
      </p:sp>
    </p:spTree>
    <p:extLst>
      <p:ext uri="{BB962C8B-B14F-4D97-AF65-F5344CB8AC3E}">
        <p14:creationId xmlns:p14="http://schemas.microsoft.com/office/powerpoint/2010/main" val="2186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024815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 class definition</a:t>
            </a:r>
          </a:p>
          <a:p>
            <a:pPr lvl="1"/>
            <a:r>
              <a:rPr lang="da-DK" sz="2800" smtClean="0"/>
              <a:t>Inheritance by use of </a:t>
            </a:r>
            <a:r>
              <a:rPr lang="da-DK" sz="2800" b="1" smtClean="0"/>
              <a:t>extends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Constructor will typically call ”super class” constructor, using the </a:t>
            </a:r>
            <a:r>
              <a:rPr lang="da-DK" sz="2800" b="1" smtClean="0"/>
              <a:t>super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Prototype references are automatically set up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6057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5" y="2278795"/>
            <a:ext cx="10450855" cy="26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31" y="2067291"/>
            <a:ext cx="9300596" cy="33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Array helper/query methods</a:t>
            </a:r>
            <a:endParaRPr lang="da-DK" sz="3200" smtClean="0"/>
          </a:p>
          <a:p>
            <a:pPr lvl="1"/>
            <a:r>
              <a:rPr lang="da-DK" sz="2800" b="1" smtClean="0"/>
              <a:t>forEach</a:t>
            </a:r>
            <a:endParaRPr lang="da-DK" sz="2800" smtClean="0"/>
          </a:p>
          <a:p>
            <a:pPr lvl="1"/>
            <a:r>
              <a:rPr lang="da-DK" sz="2800" b="1" smtClean="0"/>
              <a:t>map </a:t>
            </a:r>
            <a:r>
              <a:rPr lang="da-DK" sz="2800" smtClean="0"/>
              <a:t>and </a:t>
            </a:r>
            <a:r>
              <a:rPr lang="da-DK" sz="2800" b="1" smtClean="0"/>
              <a:t>filter</a:t>
            </a:r>
          </a:p>
          <a:p>
            <a:pPr lvl="1"/>
            <a:r>
              <a:rPr lang="da-DK" sz="2800" b="1" smtClean="0"/>
              <a:t>reduce</a:t>
            </a:r>
          </a:p>
          <a:p>
            <a:pPr lvl="1"/>
            <a:r>
              <a:rPr lang="da-DK" sz="2800" b="1" smtClean="0"/>
              <a:t>find</a:t>
            </a:r>
            <a:r>
              <a:rPr lang="da-DK" sz="2800" smtClean="0"/>
              <a:t>, </a:t>
            </a:r>
            <a:r>
              <a:rPr lang="da-DK" sz="2800" b="1" smtClean="0"/>
              <a:t>some</a:t>
            </a:r>
            <a:r>
              <a:rPr lang="da-DK" sz="2800" smtClean="0"/>
              <a:t> and </a:t>
            </a:r>
            <a:r>
              <a:rPr lang="da-DK" sz="2800" b="1" smtClean="0"/>
              <a:t>every</a:t>
            </a:r>
          </a:p>
        </p:txBody>
      </p:sp>
    </p:spTree>
    <p:extLst>
      <p:ext uri="{BB962C8B-B14F-4D97-AF65-F5344CB8AC3E}">
        <p14:creationId xmlns:p14="http://schemas.microsoft.com/office/powerpoint/2010/main" val="17460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896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forEach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Is applied to an array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myArray.forEach(callBack)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</a:t>
            </a:r>
          </a:p>
          <a:p>
            <a:pPr lvl="1"/>
            <a:r>
              <a:rPr lang="da-DK" sz="2800" smtClean="0"/>
              <a:t>Callback takes three parameters:</a:t>
            </a:r>
          </a:p>
          <a:p>
            <a:pPr lvl="2"/>
            <a:r>
              <a:rPr lang="da-DK" sz="2400" i="1" smtClean="0"/>
              <a:t>item</a:t>
            </a:r>
            <a:r>
              <a:rPr lang="da-DK" sz="2400" smtClean="0"/>
              <a:t>: the item currently being processed</a:t>
            </a:r>
          </a:p>
          <a:p>
            <a:pPr lvl="2"/>
            <a:r>
              <a:rPr lang="da-DK" sz="2400" i="1" smtClean="0"/>
              <a:t>index</a:t>
            </a:r>
            <a:r>
              <a:rPr lang="da-DK" sz="2400" smtClean="0"/>
              <a:t>: the index of the above item</a:t>
            </a:r>
          </a:p>
          <a:p>
            <a:pPr lvl="2"/>
            <a:r>
              <a:rPr lang="da-DK" sz="2400" i="1" smtClean="0"/>
              <a:t>array</a:t>
            </a:r>
            <a:r>
              <a:rPr lang="da-DK" sz="2400" smtClean="0"/>
              <a:t>: the array itself</a:t>
            </a:r>
          </a:p>
        </p:txBody>
      </p:sp>
    </p:spTree>
    <p:extLst>
      <p:ext uri="{BB962C8B-B14F-4D97-AF65-F5344CB8AC3E}">
        <p14:creationId xmlns:p14="http://schemas.microsoft.com/office/powerpoint/2010/main" val="20456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92" y="1613498"/>
            <a:ext cx="6263974" cy="45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map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myArray.map(callBack)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array, taking the element itself as a parameter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The result of invoking </a:t>
            </a:r>
            <a:r>
              <a:rPr lang="da-DK" sz="2800" b="1" smtClean="0"/>
              <a:t>map</a:t>
            </a:r>
            <a:r>
              <a:rPr lang="da-DK" sz="2800" smtClean="0"/>
              <a:t> will be a </a:t>
            </a:r>
            <a:r>
              <a:rPr lang="da-DK" sz="2800" u="sng" smtClean="0"/>
              <a:t>new</a:t>
            </a:r>
            <a:r>
              <a:rPr lang="da-DK" sz="2800" smtClean="0"/>
              <a:t> array, with the same number of elements as the original array.</a:t>
            </a:r>
          </a:p>
          <a:p>
            <a:pPr lvl="1"/>
            <a:r>
              <a:rPr lang="da-DK" sz="2800" smtClean="0"/>
              <a:t>Callback is often an anonymous function (=&gt;)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7963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57" y="1930999"/>
            <a:ext cx="7316712" cy="37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66" y="1853900"/>
            <a:ext cx="8929327" cy="38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filter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myArray.filter(callBack)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array, taking the element itself as a parameter. This callback </a:t>
            </a:r>
            <a:r>
              <a:rPr lang="da-DK" sz="2800" u="sng" smtClean="0"/>
              <a:t>must</a:t>
            </a:r>
            <a:r>
              <a:rPr lang="da-DK" sz="2800" smtClean="0"/>
              <a:t> return a </a:t>
            </a:r>
            <a:r>
              <a:rPr lang="da-DK" sz="2800" i="1" smtClean="0"/>
              <a:t>boolean</a:t>
            </a:r>
            <a:r>
              <a:rPr lang="da-DK" sz="2800" smtClean="0"/>
              <a:t> value.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The result of invoking </a:t>
            </a:r>
            <a:r>
              <a:rPr lang="da-DK" sz="2800" b="1" smtClean="0"/>
              <a:t>filter</a:t>
            </a:r>
            <a:r>
              <a:rPr lang="da-DK" sz="2800" smtClean="0"/>
              <a:t> will be a </a:t>
            </a:r>
            <a:r>
              <a:rPr lang="da-DK" sz="2800" u="sng" smtClean="0"/>
              <a:t>new</a:t>
            </a:r>
            <a:r>
              <a:rPr lang="da-DK" sz="2800" smtClean="0"/>
              <a:t> array, only including the elements for which the callback returns </a:t>
            </a:r>
            <a:r>
              <a:rPr lang="da-DK" sz="2800" b="1" smtClean="0"/>
              <a:t>true</a:t>
            </a:r>
          </a:p>
          <a:p>
            <a:pPr lvl="1"/>
            <a:r>
              <a:rPr lang="da-DK" sz="2800" smtClean="0"/>
              <a:t>Callback is often an anonymous function (=&gt;)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14134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Hoisting</a:t>
            </a:r>
            <a:endParaRPr lang="da-DK" sz="3200" smtClean="0"/>
          </a:p>
          <a:p>
            <a:r>
              <a:rPr lang="da-DK" sz="3200" smtClean="0"/>
              <a:t>Execution of JS is a two-phase operation:</a:t>
            </a:r>
          </a:p>
          <a:p>
            <a:pPr lvl="1"/>
            <a:r>
              <a:rPr lang="da-DK" sz="2800" b="1" smtClean="0"/>
              <a:t>Creation phase</a:t>
            </a:r>
            <a:r>
              <a:rPr lang="da-DK" sz="2800" smtClean="0"/>
              <a:t>: set up memory space for variables, functions, etc.. No execution of code, nor initialisation of variables! All variables will be set to </a:t>
            </a:r>
            <a:r>
              <a:rPr lang="da-DK" sz="2800" i="1" smtClean="0"/>
              <a:t>undefined</a:t>
            </a:r>
            <a:r>
              <a:rPr lang="da-DK" sz="2800" smtClean="0"/>
              <a:t>.</a:t>
            </a:r>
          </a:p>
          <a:p>
            <a:pPr lvl="1"/>
            <a:r>
              <a:rPr lang="da-DK" sz="2800" b="1" smtClean="0"/>
              <a:t>Execution phase</a:t>
            </a:r>
            <a:r>
              <a:rPr lang="da-DK" sz="2800" smtClean="0"/>
              <a:t>: the code is actually executed.</a:t>
            </a:r>
          </a:p>
          <a:p>
            <a:r>
              <a:rPr lang="da-DK" sz="3200" smtClean="0"/>
              <a:t>”Hoisting” is what happens in the creation phase.</a:t>
            </a:r>
          </a:p>
          <a:p>
            <a:r>
              <a:rPr lang="da-DK" sz="3200" smtClean="0"/>
              <a:t>[CODE]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1793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0" y="1617858"/>
            <a:ext cx="7939989" cy="44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9822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find</a:t>
            </a:r>
            <a:r>
              <a:rPr lang="da-DK" sz="3200" smtClean="0"/>
              <a:t>: returns the </a:t>
            </a:r>
            <a:r>
              <a:rPr lang="da-DK" sz="3200" u="sng" smtClean="0"/>
              <a:t>first</a:t>
            </a:r>
            <a:r>
              <a:rPr lang="da-DK" sz="3200" smtClean="0"/>
              <a:t> element for which the callback returns </a:t>
            </a:r>
            <a:r>
              <a:rPr lang="da-DK" sz="3200" b="1" smtClean="0"/>
              <a:t>true </a:t>
            </a:r>
            <a:r>
              <a:rPr lang="da-DK" sz="3200" smtClean="0"/>
              <a:t>(returns </a:t>
            </a:r>
            <a:r>
              <a:rPr lang="da-DK" sz="3200" b="1" smtClean="0"/>
              <a:t>undefined</a:t>
            </a:r>
            <a:r>
              <a:rPr lang="da-DK" sz="3200" smtClean="0"/>
              <a:t> if no element is found)</a:t>
            </a:r>
          </a:p>
          <a:p>
            <a:r>
              <a:rPr lang="da-DK" sz="3200" b="1" smtClean="0"/>
              <a:t>every</a:t>
            </a:r>
            <a:r>
              <a:rPr lang="da-DK" sz="3200" smtClean="0"/>
              <a:t>: returns </a:t>
            </a:r>
            <a:r>
              <a:rPr lang="da-DK" sz="3200" b="1" smtClean="0"/>
              <a:t>true</a:t>
            </a:r>
            <a:r>
              <a:rPr lang="da-DK" sz="3200" smtClean="0"/>
              <a:t> if the callback returns </a:t>
            </a:r>
            <a:r>
              <a:rPr lang="da-DK" sz="3200" b="1" smtClean="0"/>
              <a:t>true</a:t>
            </a:r>
            <a:r>
              <a:rPr lang="da-DK" sz="3200" smtClean="0"/>
              <a:t> for </a:t>
            </a:r>
            <a:r>
              <a:rPr lang="da-DK" sz="3200" u="sng" smtClean="0"/>
              <a:t>all</a:t>
            </a:r>
            <a:r>
              <a:rPr lang="da-DK" sz="3200" smtClean="0"/>
              <a:t> elements in the array.</a:t>
            </a:r>
          </a:p>
          <a:p>
            <a:r>
              <a:rPr lang="da-DK" sz="3200" b="1" smtClean="0"/>
              <a:t>some</a:t>
            </a:r>
            <a:r>
              <a:rPr lang="da-DK" sz="3200" smtClean="0"/>
              <a:t>: </a:t>
            </a:r>
            <a:r>
              <a:rPr lang="da-DK" sz="3200"/>
              <a:t>returns </a:t>
            </a:r>
            <a:r>
              <a:rPr lang="da-DK" sz="3200" b="1"/>
              <a:t>true</a:t>
            </a:r>
            <a:r>
              <a:rPr lang="da-DK" sz="3200"/>
              <a:t> if the callback returns </a:t>
            </a:r>
            <a:r>
              <a:rPr lang="da-DK" sz="3200" b="1"/>
              <a:t>true</a:t>
            </a:r>
            <a:r>
              <a:rPr lang="da-DK" sz="3200"/>
              <a:t> for </a:t>
            </a:r>
            <a:r>
              <a:rPr lang="da-DK" sz="3200" u="sng" smtClean="0"/>
              <a:t>at least one</a:t>
            </a:r>
            <a:r>
              <a:rPr lang="da-DK" sz="3200" smtClean="0"/>
              <a:t> element </a:t>
            </a:r>
            <a:r>
              <a:rPr lang="da-DK" sz="3200"/>
              <a:t>in the array.</a:t>
            </a:r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2974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reduce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myArray.reduce(reducerFunc, initialValue)</a:t>
            </a:r>
          </a:p>
          <a:p>
            <a:pPr lvl="1"/>
            <a:r>
              <a:rPr lang="da-DK" sz="2800" i="1"/>
              <a:t>reducerFunc: </a:t>
            </a:r>
            <a:r>
              <a:rPr lang="da-DK" sz="2800" smtClean="0"/>
              <a:t>A function which is called for each element in the array, taking four parameters:</a:t>
            </a:r>
          </a:p>
          <a:p>
            <a:pPr lvl="2"/>
            <a:r>
              <a:rPr lang="da-DK" sz="2400" i="1" smtClean="0"/>
              <a:t>accumulator</a:t>
            </a:r>
          </a:p>
          <a:p>
            <a:pPr lvl="2"/>
            <a:r>
              <a:rPr lang="da-DK" sz="2400" i="1" smtClean="0"/>
              <a:t>currentValue</a:t>
            </a:r>
          </a:p>
          <a:p>
            <a:pPr lvl="2"/>
            <a:r>
              <a:rPr lang="da-DK" sz="2400" i="1" smtClean="0"/>
              <a:t>currentIndex</a:t>
            </a:r>
          </a:p>
          <a:p>
            <a:pPr lvl="2"/>
            <a:r>
              <a:rPr lang="da-DK" sz="2400" i="1" smtClean="0"/>
              <a:t>sourceArray</a:t>
            </a:r>
          </a:p>
          <a:p>
            <a:pPr lvl="1"/>
            <a:r>
              <a:rPr lang="da-DK" sz="2800" i="1" smtClean="0"/>
              <a:t>initialValue</a:t>
            </a:r>
            <a:r>
              <a:rPr lang="da-DK" sz="2800" smtClean="0"/>
              <a:t>: The initial value to be used by the reducer function, i.e. </a:t>
            </a:r>
            <a:r>
              <a:rPr lang="da-DK" sz="2800" i="1" smtClean="0"/>
              <a:t>accumulator</a:t>
            </a:r>
            <a:r>
              <a:rPr lang="da-DK" sz="2800" smtClean="0"/>
              <a:t> is initially set to </a:t>
            </a:r>
            <a:r>
              <a:rPr lang="da-DK" sz="2800" i="1" smtClean="0"/>
              <a:t>initialValue.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1547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96070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reduce </a:t>
            </a:r>
            <a:r>
              <a:rPr lang="da-DK" sz="3200" smtClean="0"/>
              <a:t>method</a:t>
            </a:r>
          </a:p>
          <a:p>
            <a:pPr lvl="1"/>
            <a:r>
              <a:rPr lang="da-DK" sz="2800" i="1" smtClean="0"/>
              <a:t>accumulator</a:t>
            </a:r>
            <a:r>
              <a:rPr lang="da-DK" sz="2800" smtClean="0"/>
              <a:t>: the ”accumulated value” of applying the function so far (i.e. to the previous elements)</a:t>
            </a:r>
          </a:p>
          <a:p>
            <a:pPr lvl="1"/>
            <a:r>
              <a:rPr lang="da-DK" sz="2800" i="1" smtClean="0"/>
              <a:t>currentValue</a:t>
            </a:r>
            <a:r>
              <a:rPr lang="da-DK" sz="2800" smtClean="0"/>
              <a:t>: value for the element being processed right now</a:t>
            </a:r>
          </a:p>
          <a:p>
            <a:pPr lvl="1"/>
            <a:r>
              <a:rPr lang="da-DK" sz="2800" i="1" smtClean="0"/>
              <a:t>currentIndex</a:t>
            </a:r>
            <a:r>
              <a:rPr lang="da-DK" sz="2800" smtClean="0"/>
              <a:t>: index for the above element</a:t>
            </a:r>
          </a:p>
          <a:p>
            <a:pPr lvl="1"/>
            <a:r>
              <a:rPr lang="da-DK" sz="2800" i="1" smtClean="0"/>
              <a:t>sourceArray</a:t>
            </a:r>
            <a:r>
              <a:rPr lang="da-DK" sz="2800" smtClean="0"/>
              <a:t>: reference to the array which we are invoking </a:t>
            </a:r>
            <a:r>
              <a:rPr lang="da-DK" sz="2800" b="1" smtClean="0"/>
              <a:t>reduce</a:t>
            </a:r>
            <a:r>
              <a:rPr lang="da-DK" sz="2800" smtClean="0"/>
              <a:t> on. </a:t>
            </a:r>
          </a:p>
        </p:txBody>
      </p:sp>
    </p:spTree>
    <p:extLst>
      <p:ext uri="{BB962C8B-B14F-4D97-AF65-F5344CB8AC3E}">
        <p14:creationId xmlns:p14="http://schemas.microsoft.com/office/powerpoint/2010/main" val="2017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28" y="1878998"/>
            <a:ext cx="8867880" cy="35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40" y="2619504"/>
            <a:ext cx="9645491" cy="12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320"/>
            <a:ext cx="4716162" cy="327367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12" y="2050320"/>
            <a:ext cx="4888175" cy="26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JS Advanced – Part 3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Also see: </a:t>
            </a:r>
            <a:r>
              <a:rPr lang="da-DK">
                <a:hlinkClick r:id="rId2"/>
              </a:rPr>
              <a:t>https://</a:t>
            </a:r>
            <a:r>
              <a:rPr lang="da-DK" smtClean="0">
                <a:hlinkClick r:id="rId2"/>
              </a:rPr>
              <a:t>developer.mozilla.org/en-US/docs/Web/JavaScript/Reference/Global_Objects/Array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8089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37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Execution phase: the code is actually executed </a:t>
            </a:r>
          </a:p>
          <a:p>
            <a:pPr lvl="1"/>
            <a:r>
              <a:rPr lang="da-DK" sz="2800" b="1" smtClean="0"/>
              <a:t>Variables</a:t>
            </a:r>
            <a:r>
              <a:rPr lang="da-DK" sz="2800" smtClean="0"/>
              <a:t>: values are assigned</a:t>
            </a:r>
          </a:p>
          <a:p>
            <a:pPr lvl="1"/>
            <a:r>
              <a:rPr lang="da-DK" sz="2800" b="1" smtClean="0"/>
              <a:t>Function invocation</a:t>
            </a:r>
            <a:r>
              <a:rPr lang="da-DK" sz="2800" smtClean="0"/>
              <a:t>: more complicated…</a:t>
            </a:r>
          </a:p>
          <a:p>
            <a:r>
              <a:rPr lang="da-DK" sz="3200" smtClean="0"/>
              <a:t>Whenever a function is called (invoked), a new </a:t>
            </a:r>
            <a:r>
              <a:rPr lang="da-DK" sz="3200" u="sng" smtClean="0"/>
              <a:t>execution context</a:t>
            </a:r>
            <a:r>
              <a:rPr lang="da-DK" sz="3200" smtClean="0"/>
              <a:t> is created. </a:t>
            </a:r>
          </a:p>
          <a:p>
            <a:r>
              <a:rPr lang="da-DK" sz="3200" smtClean="0"/>
              <a:t>Execution contexts are ”dynamic”, i.e. created at run-time.</a:t>
            </a:r>
          </a:p>
          <a:p>
            <a:r>
              <a:rPr lang="da-DK" sz="3200" smtClean="0">
                <a:solidFill>
                  <a:srgbClr val="FF0000"/>
                </a:solidFill>
              </a:rPr>
              <a:t>Execution context != lexical environment</a:t>
            </a:r>
            <a:endParaRPr lang="da-DK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289097" y="4917990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92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myFuncE()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121347" y="3795323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msgAinFuncE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289097" y="3571103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243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myFuncE()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121347" y="3795323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msgAinFuncE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8" name="Rektangel 7"/>
          <p:cNvSpPr/>
          <p:nvPr/>
        </p:nvSpPr>
        <p:spPr>
          <a:xfrm>
            <a:off x="7846541" y="1688756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myFuncD()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9121347" y="2434020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197966" y="2269424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8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1368</Words>
  <Application>Microsoft Office PowerPoint</Application>
  <PresentationFormat>Widescreen</PresentationFormat>
  <Paragraphs>213</Paragraphs>
  <Slides>47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Office-tema</vt:lpstr>
      <vt:lpstr>JavaScript</vt:lpstr>
      <vt:lpstr>JS Advanced – Part 1</vt:lpstr>
      <vt:lpstr>JS Advanced – Part 1</vt:lpstr>
      <vt:lpstr>JS Advanced – Part 1</vt:lpstr>
      <vt:lpstr>JS Advanced – Part 1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JS Advanced – Part 1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127</cp:revision>
  <dcterms:created xsi:type="dcterms:W3CDTF">2018-12-07T10:20:59Z</dcterms:created>
  <dcterms:modified xsi:type="dcterms:W3CDTF">2019-02-20T20:07:27Z</dcterms:modified>
</cp:coreProperties>
</file>