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29" r:id="rId3"/>
    <p:sldId id="262" r:id="rId4"/>
    <p:sldId id="428" r:id="rId5"/>
    <p:sldId id="430" r:id="rId6"/>
    <p:sldId id="328" r:id="rId7"/>
    <p:sldId id="329" r:id="rId8"/>
    <p:sldId id="331" r:id="rId9"/>
    <p:sldId id="332" r:id="rId10"/>
    <p:sldId id="431" r:id="rId11"/>
    <p:sldId id="333" r:id="rId12"/>
    <p:sldId id="334" r:id="rId13"/>
    <p:sldId id="335" r:id="rId14"/>
    <p:sldId id="336" r:id="rId15"/>
    <p:sldId id="337" r:id="rId16"/>
    <p:sldId id="432" r:id="rId17"/>
    <p:sldId id="433" r:id="rId18"/>
    <p:sldId id="434" r:id="rId19"/>
    <p:sldId id="435" r:id="rId20"/>
    <p:sldId id="436" r:id="rId21"/>
    <p:sldId id="437" r:id="rId22"/>
    <p:sldId id="462" r:id="rId23"/>
    <p:sldId id="438" r:id="rId24"/>
    <p:sldId id="439" r:id="rId25"/>
    <p:sldId id="440" r:id="rId26"/>
    <p:sldId id="441" r:id="rId27"/>
    <p:sldId id="442" r:id="rId28"/>
    <p:sldId id="443" r:id="rId29"/>
    <p:sldId id="444" r:id="rId30"/>
    <p:sldId id="445" r:id="rId31"/>
    <p:sldId id="446" r:id="rId32"/>
    <p:sldId id="447" r:id="rId33"/>
    <p:sldId id="448" r:id="rId34"/>
    <p:sldId id="449" r:id="rId35"/>
    <p:sldId id="450" r:id="rId36"/>
    <p:sldId id="452" r:id="rId37"/>
    <p:sldId id="451" r:id="rId38"/>
    <p:sldId id="453" r:id="rId39"/>
    <p:sldId id="454" r:id="rId40"/>
    <p:sldId id="455" r:id="rId41"/>
    <p:sldId id="456" r:id="rId42"/>
    <p:sldId id="457" r:id="rId43"/>
    <p:sldId id="458" r:id="rId44"/>
    <p:sldId id="461" r:id="rId45"/>
    <p:sldId id="459" r:id="rId46"/>
    <p:sldId id="460" r:id="rId4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03-04-2019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054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03-04-2019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318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03-04-2019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924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03-04-2019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98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03-04-2019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394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03-04-2019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845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03-04-2019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905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03-04-2019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251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03-04-2019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600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03-04-2019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07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03-04-2019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433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27E70-C461-477F-BF52-CFCF7D612977}" type="datetimeFigureOut">
              <a:rPr lang="da-DK" smtClean="0"/>
              <a:t>03-04-2019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52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3256006"/>
          </a:xfrm>
        </p:spPr>
        <p:txBody>
          <a:bodyPr>
            <a:noAutofit/>
          </a:bodyPr>
          <a:lstStyle/>
          <a:p>
            <a:r>
              <a:rPr lang="da-DK" sz="9600" b="1" smtClean="0"/>
              <a:t>Angular</a:t>
            </a:r>
            <a:endParaRPr lang="da-DK" sz="96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368114"/>
            <a:ext cx="9144000" cy="1223318"/>
          </a:xfrm>
        </p:spPr>
        <p:txBody>
          <a:bodyPr>
            <a:normAutofit/>
          </a:bodyPr>
          <a:lstStyle/>
          <a:p>
            <a:r>
              <a:rPr lang="da-DK" sz="4800" i="1" smtClean="0">
                <a:solidFill>
                  <a:schemeClr val="accent6">
                    <a:lumMod val="75000"/>
                  </a:schemeClr>
                </a:solidFill>
              </a:rPr>
              <a:t>(version 7)</a:t>
            </a:r>
            <a:endParaRPr lang="da-DK" sz="4800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679091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/src</a:t>
            </a:r>
            <a:r>
              <a:rPr lang="da-DK" sz="3200" smtClean="0"/>
              <a:t> folder expanded.</a:t>
            </a:r>
          </a:p>
          <a:p>
            <a:r>
              <a:rPr lang="da-DK" sz="3200" b="1" smtClean="0"/>
              <a:t>/src/app </a:t>
            </a:r>
            <a:r>
              <a:rPr lang="da-DK" sz="3200" smtClean="0"/>
              <a:t>folder expanded</a:t>
            </a:r>
          </a:p>
          <a:p>
            <a:r>
              <a:rPr lang="da-DK" sz="3200" smtClean="0"/>
              <a:t>We are (almost) only interested in the files in the </a:t>
            </a:r>
            <a:r>
              <a:rPr lang="da-DK" sz="3200" b="1" smtClean="0"/>
              <a:t>/src/app</a:t>
            </a:r>
            <a:r>
              <a:rPr lang="da-DK" sz="3200" smtClean="0"/>
              <a:t> folder</a:t>
            </a:r>
          </a:p>
          <a:p>
            <a:endParaRPr lang="da-DK" sz="3200" smtClean="0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274" y="945290"/>
            <a:ext cx="5111709" cy="487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1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4666735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Open a terminal window (make sure you are in the app folder)</a:t>
            </a:r>
          </a:p>
          <a:p>
            <a:r>
              <a:rPr lang="da-DK" sz="3200" smtClean="0"/>
              <a:t>Then enter:</a:t>
            </a:r>
          </a:p>
          <a:p>
            <a:r>
              <a:rPr lang="da-DK" sz="3200" b="1">
                <a:solidFill>
                  <a:srgbClr val="00B0F0"/>
                </a:solidFill>
              </a:rPr>
              <a:t>&gt; </a:t>
            </a:r>
            <a:r>
              <a:rPr lang="da-DK" sz="3200" b="1" smtClean="0">
                <a:solidFill>
                  <a:srgbClr val="00B0F0"/>
                </a:solidFill>
              </a:rPr>
              <a:t>ng serve -o</a:t>
            </a:r>
            <a:endParaRPr lang="da-DK" sz="3200" b="1" i="1">
              <a:solidFill>
                <a:srgbClr val="00B0F0"/>
              </a:solidFill>
            </a:endParaRPr>
          </a:p>
          <a:p>
            <a:r>
              <a:rPr lang="da-DK" sz="3200" smtClean="0"/>
              <a:t>Wait a while (again…)</a:t>
            </a:r>
          </a:p>
          <a:p>
            <a:r>
              <a:rPr lang="da-DK" sz="3200" smtClean="0"/>
              <a:t>You should see two things…</a:t>
            </a: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274" y="945290"/>
            <a:ext cx="5111709" cy="487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0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getting started</a:t>
            </a:r>
            <a:endParaRPr lang="da-DK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1825625"/>
            <a:ext cx="3925330" cy="639548"/>
          </a:xfrm>
        </p:spPr>
        <p:txBody>
          <a:bodyPr/>
          <a:lstStyle/>
          <a:p>
            <a:pPr marL="0" indent="0">
              <a:buNone/>
            </a:pPr>
            <a:r>
              <a:rPr lang="da-DK" smtClean="0"/>
              <a:t>In terminal window</a:t>
            </a:r>
            <a:endParaRPr lang="da-DK"/>
          </a:p>
        </p:txBody>
      </p:sp>
      <p:sp>
        <p:nvSpPr>
          <p:cNvPr id="6" name="Pladsholder til indhold 3"/>
          <p:cNvSpPr txBox="1">
            <a:spLocks/>
          </p:cNvSpPr>
          <p:nvPr/>
        </p:nvSpPr>
        <p:spPr>
          <a:xfrm>
            <a:off x="8336691" y="1825625"/>
            <a:ext cx="1783493" cy="639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mtClean="0"/>
              <a:t>In browser</a:t>
            </a:r>
            <a:endParaRPr lang="da-DK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609" y="2826189"/>
            <a:ext cx="2570440" cy="3571145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02" y="3294540"/>
            <a:ext cx="7213772" cy="20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9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20694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”development server” has been started by the tool, which now runs the </a:t>
            </a:r>
            <a:r>
              <a:rPr lang="da-DK" sz="3200" b="1" smtClean="0"/>
              <a:t>Angular</a:t>
            </a:r>
            <a:r>
              <a:rPr lang="da-DK" sz="3200" smtClean="0"/>
              <a:t> app</a:t>
            </a:r>
          </a:p>
          <a:p>
            <a:r>
              <a:rPr lang="da-DK" sz="3200" smtClean="0"/>
              <a:t>App is shown in browser, at </a:t>
            </a:r>
            <a:r>
              <a:rPr lang="da-DK" sz="3200" b="1" smtClean="0"/>
              <a:t>localhost:4200</a:t>
            </a:r>
          </a:p>
          <a:p>
            <a:r>
              <a:rPr lang="da-DK" sz="3200" smtClean="0"/>
              <a:t>Whenever you make </a:t>
            </a:r>
            <a:r>
              <a:rPr lang="da-DK" sz="3200" u="sng" smtClean="0"/>
              <a:t>updates</a:t>
            </a:r>
            <a:r>
              <a:rPr lang="da-DK" sz="3200" smtClean="0"/>
              <a:t> to the app, the app is reloaded into the browser!</a:t>
            </a:r>
          </a:p>
          <a:p>
            <a:r>
              <a:rPr lang="da-DK" sz="3200" smtClean="0"/>
              <a:t>Development server is shut down with </a:t>
            </a:r>
            <a:r>
              <a:rPr lang="da-DK" sz="3200" b="1" smtClean="0"/>
              <a:t>Ctrl + C</a:t>
            </a:r>
            <a:r>
              <a:rPr lang="da-DK" sz="3200" smtClean="0"/>
              <a:t> in terminal window</a:t>
            </a:r>
          </a:p>
        </p:txBody>
      </p:sp>
    </p:spTree>
    <p:extLst>
      <p:ext uri="{BB962C8B-B14F-4D97-AF65-F5344CB8AC3E}">
        <p14:creationId xmlns:p14="http://schemas.microsoft.com/office/powerpoint/2010/main" val="88450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637639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Initially, the application contains one component; the </a:t>
            </a:r>
            <a:r>
              <a:rPr lang="da-DK" sz="3200" b="1" smtClean="0"/>
              <a:t>App</a:t>
            </a:r>
            <a:r>
              <a:rPr lang="da-DK" sz="3200" smtClean="0"/>
              <a:t> component</a:t>
            </a:r>
          </a:p>
          <a:p>
            <a:pPr lvl="1"/>
            <a:r>
              <a:rPr lang="da-DK" sz="2800" smtClean="0"/>
              <a:t>.</a:t>
            </a:r>
            <a:r>
              <a:rPr lang="da-DK" sz="2800" b="1" smtClean="0"/>
              <a:t>css</a:t>
            </a:r>
            <a:r>
              <a:rPr lang="da-DK" sz="2800" smtClean="0"/>
              <a:t>: Component styling (initially empty)</a:t>
            </a:r>
          </a:p>
          <a:p>
            <a:pPr lvl="1"/>
            <a:r>
              <a:rPr lang="da-DK" sz="2800" smtClean="0"/>
              <a:t>.</a:t>
            </a:r>
            <a:r>
              <a:rPr lang="da-DK" sz="2800" b="1" smtClean="0"/>
              <a:t>html</a:t>
            </a:r>
            <a:r>
              <a:rPr lang="da-DK" sz="2800" smtClean="0"/>
              <a:t>: Component layout template (contains default code, can be cleared)</a:t>
            </a:r>
          </a:p>
          <a:p>
            <a:pPr lvl="1"/>
            <a:r>
              <a:rPr lang="da-DK" sz="2800" b="1" smtClean="0"/>
              <a:t>spec.ts</a:t>
            </a:r>
            <a:r>
              <a:rPr lang="da-DK" sz="2800" smtClean="0"/>
              <a:t>. For testing; we will </a:t>
            </a:r>
            <a:r>
              <a:rPr lang="da-DK" sz="2800" u="sng" smtClean="0"/>
              <a:t>not</a:t>
            </a:r>
            <a:r>
              <a:rPr lang="da-DK" sz="2800" smtClean="0"/>
              <a:t> use this file in our components.</a:t>
            </a:r>
          </a:p>
          <a:p>
            <a:pPr lvl="1"/>
            <a:r>
              <a:rPr lang="da-DK" sz="2800" smtClean="0"/>
              <a:t>.</a:t>
            </a:r>
            <a:r>
              <a:rPr lang="da-DK" sz="2800" b="1" smtClean="0"/>
              <a:t>ts</a:t>
            </a:r>
            <a:r>
              <a:rPr lang="da-DK" sz="2800" smtClean="0"/>
              <a:t>: Component data/logic, in the form of a TypeScript class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908" y="1690688"/>
            <a:ext cx="4330075" cy="412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initial content of </a:t>
            </a:r>
            <a:r>
              <a:rPr lang="da-DK" b="1" i="1" smtClean="0"/>
              <a:t>app.component.ts</a:t>
            </a:r>
            <a:endParaRPr lang="da-DK" b="1" i="1"/>
          </a:p>
        </p:txBody>
      </p:sp>
      <p:sp>
        <p:nvSpPr>
          <p:cNvPr id="4" name="Tekstfelt 3"/>
          <p:cNvSpPr txBox="1"/>
          <p:nvPr/>
        </p:nvSpPr>
        <p:spPr>
          <a:xfrm>
            <a:off x="1023551" y="1999607"/>
            <a:ext cx="9646508" cy="35855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da-DK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da-DK" smtClean="0">
                <a:solidFill>
                  <a:srgbClr val="9CDCFE"/>
                </a:solidFill>
                <a:latin typeface="Consolas" panose="020B0609020204030204" pitchFamily="49" charset="0"/>
              </a:rPr>
              <a:t>	selector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'app-root'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a-DK" smtClean="0">
                <a:solidFill>
                  <a:srgbClr val="9CDCFE"/>
                </a:solidFill>
                <a:latin typeface="Consolas" panose="020B0609020204030204" pitchFamily="49" charset="0"/>
              </a:rPr>
              <a:t>	templateUrl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'./app.component.html'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a-DK" smtClean="0">
                <a:solidFill>
                  <a:srgbClr val="9CDCFE"/>
                </a:solidFill>
                <a:latin typeface="Consolas" panose="020B0609020204030204" pitchFamily="49" charset="0"/>
              </a:rPr>
              <a:t>	styleUrls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'./app.component.css'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4EC9B0"/>
                </a:solidFill>
                <a:latin typeface="Consolas" panose="020B0609020204030204" pitchFamily="49" charset="0"/>
              </a:rPr>
              <a:t>AppComponent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a-DK" smtClean="0">
                <a:solidFill>
                  <a:srgbClr val="9CDCFE"/>
                </a:solidFill>
                <a:latin typeface="Consolas" panose="020B0609020204030204" pitchFamily="49" charset="0"/>
              </a:rPr>
              <a:t>	title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'firstApp'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100"/>
          </a:p>
          <a:p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82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5531709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The </a:t>
            </a:r>
            <a:r>
              <a:rPr lang="da-DK" sz="3200" b="1" smtClean="0"/>
              <a:t>@Component </a:t>
            </a:r>
            <a:r>
              <a:rPr lang="da-DK" sz="3200" smtClean="0"/>
              <a:t>part is </a:t>
            </a:r>
            <a:r>
              <a:rPr lang="da-DK" sz="3200" u="sng" smtClean="0"/>
              <a:t>metadata</a:t>
            </a:r>
            <a:r>
              <a:rPr lang="da-DK" sz="3200" smtClean="0"/>
              <a:t> for the component</a:t>
            </a:r>
          </a:p>
          <a:p>
            <a:r>
              <a:rPr lang="da-DK" sz="3200" smtClean="0"/>
              <a:t>Called a </a:t>
            </a:r>
            <a:r>
              <a:rPr lang="da-DK" sz="3200" b="1" smtClean="0"/>
              <a:t>decorator</a:t>
            </a:r>
          </a:p>
          <a:p>
            <a:pPr lvl="1"/>
            <a:r>
              <a:rPr lang="da-DK" sz="2800" b="1" smtClean="0"/>
              <a:t>Selector</a:t>
            </a:r>
            <a:r>
              <a:rPr lang="da-DK" sz="2800" smtClean="0"/>
              <a:t>: the tag by which we can use the component</a:t>
            </a:r>
          </a:p>
          <a:p>
            <a:pPr lvl="1"/>
            <a:r>
              <a:rPr lang="da-DK" sz="2800" b="1" smtClean="0"/>
              <a:t>templateURLs</a:t>
            </a:r>
            <a:r>
              <a:rPr lang="da-DK" sz="2800" smtClean="0"/>
              <a:t> + </a:t>
            </a:r>
            <a:r>
              <a:rPr lang="da-DK" sz="2800" b="1" smtClean="0"/>
              <a:t>styleURLs</a:t>
            </a:r>
            <a:r>
              <a:rPr lang="da-DK" sz="2800" smtClean="0"/>
              <a:t>: references to component template and style definitions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6765324" y="2283812"/>
            <a:ext cx="5325761" cy="32470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	selector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'app-root'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	templateUrl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'./app.component.html'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	styleUrls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'./app.component.css'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AppComponent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	title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'firstApp'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100"/>
          </a:p>
          <a:p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729153" y="3027405"/>
            <a:ext cx="2477530" cy="339811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444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content of </a:t>
            </a:r>
            <a:r>
              <a:rPr lang="da-DK" b="1" i="1" smtClean="0"/>
              <a:t>index.html</a:t>
            </a:r>
            <a:endParaRPr lang="da-DK" b="1" i="1"/>
          </a:p>
        </p:txBody>
      </p:sp>
      <p:sp>
        <p:nvSpPr>
          <p:cNvPr id="4" name="Tekstfelt 3"/>
          <p:cNvSpPr txBox="1"/>
          <p:nvPr/>
        </p:nvSpPr>
        <p:spPr>
          <a:xfrm>
            <a:off x="1023551" y="1999607"/>
            <a:ext cx="9646508" cy="34624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"en"</a:t>
            </a:r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   &lt;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600" smtClean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   &lt;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FirstApp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   &lt;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base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600" smtClean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600" smtClean="0">
                <a:solidFill>
                  <a:srgbClr val="CE9178"/>
                </a:solidFill>
                <a:latin typeface="Consolas" panose="020B0609020204030204" pitchFamily="49" charset="0"/>
              </a:rPr>
              <a:t>"viewport"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600" smtClean="0">
                <a:solidFill>
                  <a:srgbClr val="CE9178"/>
                </a:solidFill>
                <a:latin typeface="Consolas" panose="020B0609020204030204" pitchFamily="49" charset="0"/>
              </a:rPr>
              <a:t>"width=device-width, initial-scale=1"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   &lt;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link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600" smtClean="0">
                <a:solidFill>
                  <a:srgbClr val="CE9178"/>
                </a:solidFill>
                <a:latin typeface="Consolas" panose="020B0609020204030204" pitchFamily="49" charset="0"/>
              </a:rPr>
              <a:t>"icon"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600" smtClean="0">
                <a:solidFill>
                  <a:srgbClr val="CE9178"/>
                </a:solidFill>
                <a:latin typeface="Consolas" panose="020B0609020204030204" pitchFamily="49" charset="0"/>
              </a:rPr>
              <a:t>"image/x-icon"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600" smtClean="0">
                <a:solidFill>
                  <a:srgbClr val="CE9178"/>
                </a:solidFill>
                <a:latin typeface="Consolas" panose="020B0609020204030204" pitchFamily="49" charset="0"/>
              </a:rPr>
              <a:t>"favicon.ico"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   &lt;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app-root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app-root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da-DK" sz="1100"/>
          </a:p>
        </p:txBody>
      </p:sp>
      <p:sp>
        <p:nvSpPr>
          <p:cNvPr id="3" name="Afrundet rektangel 2"/>
          <p:cNvSpPr/>
          <p:nvPr/>
        </p:nvSpPr>
        <p:spPr>
          <a:xfrm>
            <a:off x="1359244" y="4460789"/>
            <a:ext cx="2477530" cy="339811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125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content of </a:t>
            </a:r>
            <a:r>
              <a:rPr lang="da-DK" b="1" i="1" smtClean="0"/>
              <a:t>app.modules.ts</a:t>
            </a:r>
            <a:endParaRPr lang="da-DK" b="1" i="1"/>
          </a:p>
        </p:txBody>
      </p:sp>
      <p:sp>
        <p:nvSpPr>
          <p:cNvPr id="4" name="Tekstfelt 3"/>
          <p:cNvSpPr txBox="1"/>
          <p:nvPr/>
        </p:nvSpPr>
        <p:spPr>
          <a:xfrm>
            <a:off x="1023551" y="1999607"/>
            <a:ext cx="9646508" cy="370870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NgModule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'./app.component'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NgModule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declarations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  AppComponent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],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imports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  BrowserModule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],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providers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[],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bootstrap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</a:p>
          <a:p>
            <a:endParaRPr lang="da-DK" sz="1100"/>
          </a:p>
        </p:txBody>
      </p:sp>
      <p:sp>
        <p:nvSpPr>
          <p:cNvPr id="3" name="Afrundet rektangel 2"/>
          <p:cNvSpPr/>
          <p:nvPr/>
        </p:nvSpPr>
        <p:spPr>
          <a:xfrm>
            <a:off x="1229497" y="3317790"/>
            <a:ext cx="1637271" cy="667264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1229497" y="4782065"/>
            <a:ext cx="2588741" cy="308919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345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content of </a:t>
            </a:r>
            <a:r>
              <a:rPr lang="da-DK" b="1" i="1" smtClean="0"/>
              <a:t>main.ts</a:t>
            </a:r>
            <a:endParaRPr lang="da-DK" b="1" i="1"/>
          </a:p>
        </p:txBody>
      </p:sp>
      <p:sp>
        <p:nvSpPr>
          <p:cNvPr id="4" name="Tekstfelt 3"/>
          <p:cNvSpPr txBox="1"/>
          <p:nvPr/>
        </p:nvSpPr>
        <p:spPr>
          <a:xfrm>
            <a:off x="1023551" y="1999607"/>
            <a:ext cx="9646508" cy="32932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enableProdMode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platformBrowserDynamic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'@angular/platform-browser-dynamic'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AppModule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'./app/app.module'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environment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'./environments/environment'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environment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production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enableProdMode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platformBrowserDynamic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bootstrapModule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AppModule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endParaRPr lang="da-DK" sz="1600"/>
          </a:p>
        </p:txBody>
      </p:sp>
      <p:sp>
        <p:nvSpPr>
          <p:cNvPr id="3" name="Afrundet rektangel 2"/>
          <p:cNvSpPr/>
          <p:nvPr/>
        </p:nvSpPr>
        <p:spPr>
          <a:xfrm>
            <a:off x="1023551" y="2749379"/>
            <a:ext cx="5130113" cy="327454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1023551" y="4473146"/>
            <a:ext cx="5846806" cy="308919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96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Credits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478795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Many of the illustrations are taken from Henrik Høltzer’s ”Angular PIXI-book”</a:t>
            </a:r>
          </a:p>
        </p:txBody>
      </p:sp>
    </p:spTree>
    <p:extLst>
      <p:ext uri="{BB962C8B-B14F-4D97-AF65-F5344CB8AC3E}">
        <p14:creationId xmlns:p14="http://schemas.microsoft.com/office/powerpoint/2010/main" val="4535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46733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Starting an App:</a:t>
            </a:r>
          </a:p>
          <a:p>
            <a:pPr lvl="1"/>
            <a:r>
              <a:rPr lang="da-DK" sz="2800" b="1" smtClean="0"/>
              <a:t>index.html</a:t>
            </a:r>
            <a:r>
              <a:rPr lang="da-DK" sz="2800" smtClean="0"/>
              <a:t> is served (as usual)</a:t>
            </a:r>
          </a:p>
          <a:p>
            <a:pPr lvl="1"/>
            <a:r>
              <a:rPr lang="da-DK" sz="2800" smtClean="0"/>
              <a:t>Will contain several .js imports, so js code is executed</a:t>
            </a:r>
          </a:p>
          <a:p>
            <a:pPr lvl="1"/>
            <a:r>
              <a:rPr lang="da-DK" sz="2800" smtClean="0"/>
              <a:t>Thereby, the code in </a:t>
            </a:r>
            <a:r>
              <a:rPr lang="da-DK" sz="2800" b="1" smtClean="0"/>
              <a:t>main.js</a:t>
            </a:r>
            <a:r>
              <a:rPr lang="da-DK" sz="2800" smtClean="0"/>
              <a:t> is executed</a:t>
            </a:r>
          </a:p>
          <a:p>
            <a:pPr lvl="1"/>
            <a:r>
              <a:rPr lang="da-DK" sz="2800" smtClean="0"/>
              <a:t>App is ”bootstrapped” with </a:t>
            </a:r>
            <a:r>
              <a:rPr lang="da-DK" sz="2800" b="1" smtClean="0"/>
              <a:t>AppComponent</a:t>
            </a:r>
            <a:r>
              <a:rPr lang="da-DK" sz="2800" smtClean="0"/>
              <a:t> as parameter</a:t>
            </a:r>
          </a:p>
          <a:p>
            <a:pPr lvl="1"/>
            <a:r>
              <a:rPr lang="da-DK" sz="2800" smtClean="0"/>
              <a:t>Selector for </a:t>
            </a:r>
            <a:r>
              <a:rPr lang="da-DK" sz="2800" b="1" smtClean="0"/>
              <a:t>AppComponent</a:t>
            </a:r>
            <a:r>
              <a:rPr lang="da-DK" sz="2800" smtClean="0"/>
              <a:t> is targeted with </a:t>
            </a:r>
            <a:r>
              <a:rPr lang="da-DK" sz="2800" b="1" smtClean="0"/>
              <a:t>&lt;app-root&gt;</a:t>
            </a:r>
          </a:p>
          <a:p>
            <a:pPr lvl="1"/>
            <a:r>
              <a:rPr lang="da-DK" sz="2800" b="1"/>
              <a:t>&lt;app-root&gt; </a:t>
            </a:r>
            <a:r>
              <a:rPr lang="da-DK" sz="2800" smtClean="0"/>
              <a:t>is replaced with content from the component template.</a:t>
            </a:r>
            <a:endParaRPr lang="da-DK" smtClean="0"/>
          </a:p>
          <a:p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10272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7261655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We rarely – if ever – need to go into</a:t>
            </a:r>
          </a:p>
          <a:p>
            <a:pPr lvl="1"/>
            <a:r>
              <a:rPr lang="da-DK" sz="2800" b="1" smtClean="0"/>
              <a:t>index.html</a:t>
            </a:r>
          </a:p>
          <a:p>
            <a:pPr lvl="1"/>
            <a:r>
              <a:rPr lang="da-DK" sz="2800" b="1" smtClean="0"/>
              <a:t>main.ts</a:t>
            </a:r>
          </a:p>
          <a:p>
            <a:r>
              <a:rPr lang="da-DK" sz="3200" smtClean="0"/>
              <a:t>We may at times need to go into</a:t>
            </a:r>
          </a:p>
          <a:p>
            <a:pPr lvl="1"/>
            <a:r>
              <a:rPr lang="da-DK" sz="2800" b="1" smtClean="0"/>
              <a:t>app.modules.ts</a:t>
            </a:r>
          </a:p>
          <a:p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408549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</a:t>
            </a:r>
            <a:r>
              <a:rPr lang="da-DK" b="1" smtClean="0"/>
              <a:t>using Bootstrap for styling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467336" cy="2974975"/>
          </a:xfrm>
        </p:spPr>
        <p:txBody>
          <a:bodyPr>
            <a:normAutofit/>
          </a:bodyPr>
          <a:lstStyle/>
          <a:p>
            <a:r>
              <a:rPr lang="da-DK" sz="3200" smtClean="0"/>
              <a:t>Install </a:t>
            </a:r>
            <a:r>
              <a:rPr lang="da-DK" sz="3200" b="1" smtClean="0"/>
              <a:t>Bootstrap</a:t>
            </a:r>
            <a:r>
              <a:rPr lang="da-DK" sz="3200" smtClean="0"/>
              <a:t> in the application project as usual:</a:t>
            </a:r>
          </a:p>
          <a:p>
            <a:pPr lvl="1"/>
            <a:r>
              <a:rPr lang="da-DK" sz="2800" smtClean="0"/>
              <a:t>Open terminal window, go to app project folder</a:t>
            </a:r>
            <a:endParaRPr lang="da-DK" sz="2800" smtClean="0"/>
          </a:p>
          <a:p>
            <a:pPr lvl="1"/>
            <a:r>
              <a:rPr lang="da-DK" sz="2800"/>
              <a:t>R</a:t>
            </a:r>
            <a:r>
              <a:rPr lang="da-DK" sz="2800" smtClean="0"/>
              <a:t>un </a:t>
            </a:r>
            <a:r>
              <a:rPr lang="da-DK" sz="2800" b="1">
                <a:solidFill>
                  <a:srgbClr val="00B0F0"/>
                </a:solidFill>
              </a:rPr>
              <a:t>&gt; </a:t>
            </a:r>
            <a:r>
              <a:rPr lang="da-DK" sz="2800" b="1" smtClean="0">
                <a:solidFill>
                  <a:srgbClr val="00B0F0"/>
                </a:solidFill>
              </a:rPr>
              <a:t>npm install bootstrap</a:t>
            </a:r>
            <a:endParaRPr lang="da-DK" sz="2800" smtClean="0"/>
          </a:p>
          <a:p>
            <a:r>
              <a:rPr lang="da-DK" sz="3200" smtClean="0"/>
              <a:t>Slightly tricky part:</a:t>
            </a:r>
          </a:p>
          <a:p>
            <a:pPr lvl="1"/>
            <a:r>
              <a:rPr lang="da-DK" sz="2800" smtClean="0"/>
              <a:t>Open the file </a:t>
            </a:r>
            <a:r>
              <a:rPr lang="da-DK" sz="2800" b="1" smtClean="0"/>
              <a:t>angular.json</a:t>
            </a:r>
            <a:r>
              <a:rPr lang="da-DK" sz="2800" smtClean="0"/>
              <a:t> at the root level</a:t>
            </a:r>
          </a:p>
          <a:p>
            <a:pPr lvl="1"/>
            <a:r>
              <a:rPr lang="da-DK" sz="2800" smtClean="0"/>
              <a:t>Around line 25-27, do this change (</a:t>
            </a:r>
            <a:r>
              <a:rPr lang="da-DK" sz="2800" u="sng" smtClean="0"/>
              <a:t>exactly</a:t>
            </a:r>
            <a:r>
              <a:rPr lang="da-DK" sz="2800" smtClean="0"/>
              <a:t> as below):</a:t>
            </a:r>
          </a:p>
          <a:p>
            <a:endParaRPr lang="da-DK" sz="2800" smtClean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139" y="5190738"/>
            <a:ext cx="6581775" cy="962025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15" y="5190738"/>
            <a:ext cx="3277795" cy="666365"/>
          </a:xfrm>
          <a:prstGeom prst="rect">
            <a:avLst/>
          </a:prstGeom>
        </p:spPr>
      </p:pic>
      <p:sp>
        <p:nvSpPr>
          <p:cNvPr id="6" name="Højrepil 5"/>
          <p:cNvSpPr/>
          <p:nvPr/>
        </p:nvSpPr>
        <p:spPr>
          <a:xfrm>
            <a:off x="4399005" y="5369011"/>
            <a:ext cx="729049" cy="488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383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creating a new component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529120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We can create components ”manually”, BUT…</a:t>
            </a:r>
          </a:p>
          <a:p>
            <a:r>
              <a:rPr lang="da-DK" sz="3200" smtClean="0"/>
              <a:t>…MUCH easier to use tool!</a:t>
            </a:r>
          </a:p>
          <a:p>
            <a:r>
              <a:rPr lang="da-DK" sz="3200" smtClean="0"/>
              <a:t>For creating a new component named </a:t>
            </a:r>
            <a:r>
              <a:rPr lang="da-DK" sz="3200" b="1" smtClean="0"/>
              <a:t>FirstComp</a:t>
            </a:r>
            <a:r>
              <a:rPr lang="da-DK" sz="3200" smtClean="0"/>
              <a:t>, run the command </a:t>
            </a:r>
            <a:r>
              <a:rPr lang="da-DK" sz="3200" b="1" smtClean="0">
                <a:solidFill>
                  <a:srgbClr val="00B0F0"/>
                </a:solidFill>
              </a:rPr>
              <a:t>&gt; </a:t>
            </a:r>
            <a:r>
              <a:rPr lang="da-DK" sz="3200" b="1">
                <a:solidFill>
                  <a:srgbClr val="00B0F0"/>
                </a:solidFill>
              </a:rPr>
              <a:t>ng </a:t>
            </a:r>
            <a:r>
              <a:rPr lang="da-DK" sz="3200" b="1" smtClean="0">
                <a:solidFill>
                  <a:srgbClr val="00B0F0"/>
                </a:solidFill>
              </a:rPr>
              <a:t>generate component </a:t>
            </a:r>
            <a:r>
              <a:rPr lang="da-DK" sz="3200" b="1" i="1" smtClean="0">
                <a:solidFill>
                  <a:srgbClr val="00B0F0"/>
                </a:solidFill>
              </a:rPr>
              <a:t>FirstComp</a:t>
            </a:r>
            <a:endParaRPr lang="da-DK" sz="3200" b="1" i="1">
              <a:solidFill>
                <a:srgbClr val="00B0F0"/>
              </a:solidFill>
            </a:endParaRPr>
          </a:p>
          <a:p>
            <a:r>
              <a:rPr lang="da-DK" sz="3200" smtClean="0"/>
              <a:t>More handy version: </a:t>
            </a:r>
            <a:r>
              <a:rPr lang="da-DK" sz="3200" b="1">
                <a:solidFill>
                  <a:srgbClr val="00B0F0"/>
                </a:solidFill>
              </a:rPr>
              <a:t>&gt; ng </a:t>
            </a:r>
            <a:r>
              <a:rPr lang="da-DK" sz="3200" b="1" smtClean="0">
                <a:solidFill>
                  <a:srgbClr val="00B0F0"/>
                </a:solidFill>
              </a:rPr>
              <a:t>g c </a:t>
            </a:r>
            <a:r>
              <a:rPr lang="da-DK" sz="3200" b="1" i="1" smtClean="0">
                <a:solidFill>
                  <a:srgbClr val="00B0F0"/>
                </a:solidFill>
              </a:rPr>
              <a:t>FirstComp</a:t>
            </a:r>
          </a:p>
          <a:p>
            <a:r>
              <a:rPr lang="da-DK" sz="3200" smtClean="0"/>
              <a:t>Will create the new component in a folder named </a:t>
            </a:r>
            <a:r>
              <a:rPr lang="da-DK" sz="3200" b="1" smtClean="0"/>
              <a:t>FirstComp</a:t>
            </a:r>
            <a:r>
              <a:rPr lang="da-DK" sz="3200" smtClean="0"/>
              <a:t>, under </a:t>
            </a:r>
            <a:r>
              <a:rPr lang="da-DK" sz="3200" b="1" smtClean="0"/>
              <a:t>/src/app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97060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50" y="1624914"/>
            <a:ext cx="4904387" cy="467703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content of </a:t>
            </a:r>
            <a:r>
              <a:rPr lang="da-DK" b="1" i="1" smtClean="0"/>
              <a:t>/src/app/FirstComp</a:t>
            </a:r>
            <a:endParaRPr lang="da-DK" b="1" i="1"/>
          </a:p>
        </p:txBody>
      </p:sp>
      <p:sp>
        <p:nvSpPr>
          <p:cNvPr id="5" name="Afrundet rektangel 4"/>
          <p:cNvSpPr/>
          <p:nvPr/>
        </p:nvSpPr>
        <p:spPr>
          <a:xfrm>
            <a:off x="4040659" y="3274542"/>
            <a:ext cx="1964725" cy="1377778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039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creating a new component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295238" cy="1448916"/>
          </a:xfrm>
        </p:spPr>
        <p:txBody>
          <a:bodyPr>
            <a:normAutofit/>
          </a:bodyPr>
          <a:lstStyle/>
          <a:p>
            <a:r>
              <a:rPr lang="da-DK" sz="3200" smtClean="0"/>
              <a:t>Using the tool </a:t>
            </a:r>
            <a:r>
              <a:rPr lang="da-DK" sz="3200" u="sng" smtClean="0"/>
              <a:t>also</a:t>
            </a:r>
            <a:r>
              <a:rPr lang="da-DK" sz="3200" smtClean="0"/>
              <a:t> adds the new component to declaration in </a:t>
            </a:r>
            <a:r>
              <a:rPr lang="da-DK" sz="3200" b="1" smtClean="0"/>
              <a:t>app.module.ts</a:t>
            </a:r>
            <a:r>
              <a:rPr lang="da-DK" sz="3200" smtClean="0"/>
              <a:t>!</a:t>
            </a:r>
            <a:endParaRPr lang="da-DK" sz="3200" b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44795"/>
            <a:ext cx="4886758" cy="3333407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817" y="3144623"/>
            <a:ext cx="33051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3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creating a new component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898924" cy="1448916"/>
          </a:xfrm>
        </p:spPr>
        <p:txBody>
          <a:bodyPr>
            <a:normAutofit/>
          </a:bodyPr>
          <a:lstStyle/>
          <a:p>
            <a:r>
              <a:rPr lang="da-DK" sz="3200" smtClean="0"/>
              <a:t>A component is then </a:t>
            </a:r>
            <a:r>
              <a:rPr lang="da-DK" sz="3200" u="sng" smtClean="0"/>
              <a:t>used</a:t>
            </a:r>
            <a:r>
              <a:rPr lang="da-DK" sz="3200" smtClean="0"/>
              <a:t> by referring to it by its selector tag.</a:t>
            </a:r>
            <a:endParaRPr lang="da-DK" sz="3200" b="1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755" y="3090090"/>
            <a:ext cx="5717883" cy="32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9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creating a new component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5334001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new component contains (primarily)</a:t>
            </a:r>
          </a:p>
          <a:p>
            <a:pPr lvl="1"/>
            <a:r>
              <a:rPr lang="da-DK" sz="2800" smtClean="0"/>
              <a:t>.</a:t>
            </a:r>
            <a:r>
              <a:rPr lang="da-DK" sz="2800" b="1" smtClean="0"/>
              <a:t>css</a:t>
            </a:r>
            <a:r>
              <a:rPr lang="da-DK" sz="2800" smtClean="0"/>
              <a:t>: Component styling (initially empty)</a:t>
            </a:r>
          </a:p>
          <a:p>
            <a:pPr lvl="1"/>
            <a:r>
              <a:rPr lang="da-DK" sz="2800" smtClean="0"/>
              <a:t>.</a:t>
            </a:r>
            <a:r>
              <a:rPr lang="da-DK" sz="2800" b="1" smtClean="0"/>
              <a:t>html</a:t>
            </a:r>
            <a:r>
              <a:rPr lang="da-DK" sz="2800" smtClean="0"/>
              <a:t>: Component layout template (contains default code, can be cleared)</a:t>
            </a:r>
          </a:p>
          <a:p>
            <a:pPr lvl="1"/>
            <a:r>
              <a:rPr lang="da-DK" sz="2800" smtClean="0"/>
              <a:t>.</a:t>
            </a:r>
            <a:r>
              <a:rPr lang="da-DK" sz="2800" b="1" smtClean="0"/>
              <a:t>ts</a:t>
            </a:r>
            <a:r>
              <a:rPr lang="da-DK" sz="2800" smtClean="0"/>
              <a:t>: Component data/logic, in the form of a TypeScript class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919" y="2864194"/>
            <a:ext cx="4646656" cy="18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86" y="461962"/>
            <a:ext cx="9549105" cy="575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40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data binding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646509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If the component does not contain any data, usage is very easy; just use selector tag in parent component.</a:t>
            </a:r>
          </a:p>
          <a:p>
            <a:r>
              <a:rPr lang="da-DK" sz="3200" smtClean="0"/>
              <a:t>Rarely the case…</a:t>
            </a:r>
          </a:p>
          <a:p>
            <a:r>
              <a:rPr lang="da-DK" sz="3200" smtClean="0"/>
              <a:t>If the component contains data, we need </a:t>
            </a:r>
            <a:r>
              <a:rPr lang="da-DK" sz="3200" b="1" smtClean="0"/>
              <a:t>Data Binding</a:t>
            </a:r>
          </a:p>
        </p:txBody>
      </p:sp>
    </p:spTree>
    <p:extLst>
      <p:ext uri="{BB962C8B-B14F-4D97-AF65-F5344CB8AC3E}">
        <p14:creationId xmlns:p14="http://schemas.microsoft.com/office/powerpoint/2010/main" val="68106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what is it?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478795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Yet another JavaScript…</a:t>
            </a:r>
          </a:p>
          <a:p>
            <a:pPr lvl="1"/>
            <a:r>
              <a:rPr lang="da-DK" sz="2800" smtClean="0"/>
              <a:t>…framework?</a:t>
            </a:r>
          </a:p>
          <a:p>
            <a:pPr lvl="1"/>
            <a:r>
              <a:rPr lang="da-DK" sz="2800" smtClean="0"/>
              <a:t>…library?</a:t>
            </a:r>
          </a:p>
          <a:p>
            <a:r>
              <a:rPr lang="da-DK" sz="3200" b="1" smtClean="0"/>
              <a:t>Angular</a:t>
            </a:r>
            <a:r>
              <a:rPr lang="da-DK" sz="3200" smtClean="0"/>
              <a:t> is probably more a </a:t>
            </a:r>
            <a:r>
              <a:rPr lang="da-DK" sz="3200" u="sng" smtClean="0"/>
              <a:t>framework</a:t>
            </a:r>
            <a:r>
              <a:rPr lang="da-DK" sz="3200" smtClean="0"/>
              <a:t> than a library, since it dictates application structure in more detail than e.g. </a:t>
            </a:r>
            <a:r>
              <a:rPr lang="da-DK" sz="3200" b="1" smtClean="0"/>
              <a:t>React</a:t>
            </a:r>
            <a:r>
              <a:rPr lang="da-DK" sz="32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68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data binding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646509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If the component contains data, we need </a:t>
            </a:r>
            <a:r>
              <a:rPr lang="da-DK" sz="3200" b="1" smtClean="0"/>
              <a:t>Data Binding</a:t>
            </a:r>
          </a:p>
          <a:p>
            <a:r>
              <a:rPr lang="da-DK" sz="3200" smtClean="0"/>
              <a:t>Where will data be located? In the </a:t>
            </a:r>
            <a:r>
              <a:rPr lang="da-DK" sz="3200" b="1" smtClean="0"/>
              <a:t>TypeScript</a:t>
            </a:r>
            <a:r>
              <a:rPr lang="da-DK" sz="3200" smtClean="0"/>
              <a:t> class in the .ts file, as </a:t>
            </a:r>
            <a:r>
              <a:rPr lang="da-DK" sz="3200" b="1" smtClean="0"/>
              <a:t>properties</a:t>
            </a:r>
            <a:r>
              <a:rPr lang="da-DK" sz="3200" smtClean="0"/>
              <a:t>.</a:t>
            </a:r>
          </a:p>
          <a:p>
            <a:r>
              <a:rPr lang="da-DK" sz="3200" smtClean="0"/>
              <a:t>Class may also contain </a:t>
            </a:r>
            <a:r>
              <a:rPr lang="da-DK" sz="3200" b="1" smtClean="0"/>
              <a:t>methods</a:t>
            </a:r>
            <a:r>
              <a:rPr lang="da-DK" sz="3200" smtClean="0"/>
              <a:t>, which can be targeted with bindings as well</a:t>
            </a:r>
          </a:p>
          <a:p>
            <a:r>
              <a:rPr lang="da-DK" sz="3200" smtClean="0"/>
              <a:t>Two general categories of binding</a:t>
            </a:r>
          </a:p>
          <a:p>
            <a:pPr lvl="1"/>
            <a:r>
              <a:rPr lang="da-DK" sz="2800" b="1" smtClean="0"/>
              <a:t>Inside a component</a:t>
            </a:r>
            <a:r>
              <a:rPr lang="da-DK" sz="2800" smtClean="0"/>
              <a:t>: between class and template</a:t>
            </a:r>
          </a:p>
          <a:p>
            <a:pPr lvl="1"/>
            <a:r>
              <a:rPr lang="da-DK" sz="2800" b="1" smtClean="0"/>
              <a:t>Between parent and child components</a:t>
            </a:r>
            <a:endParaRPr lang="da-DK" b="1" smtClean="0"/>
          </a:p>
        </p:txBody>
      </p:sp>
    </p:spTree>
    <p:extLst>
      <p:ext uri="{BB962C8B-B14F-4D97-AF65-F5344CB8AC3E}">
        <p14:creationId xmlns:p14="http://schemas.microsoft.com/office/powerpoint/2010/main" val="329232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data binding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4870623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Types of binding</a:t>
            </a:r>
          </a:p>
          <a:p>
            <a:pPr lvl="1"/>
            <a:r>
              <a:rPr lang="da-DK" sz="2800" smtClean="0"/>
              <a:t>template interpolation</a:t>
            </a:r>
          </a:p>
          <a:p>
            <a:pPr lvl="1"/>
            <a:r>
              <a:rPr lang="da-DK" sz="2800" i="1" smtClean="0"/>
              <a:t>event</a:t>
            </a:r>
            <a:r>
              <a:rPr lang="da-DK" sz="2800" smtClean="0"/>
              <a:t> binding</a:t>
            </a:r>
          </a:p>
          <a:p>
            <a:pPr lvl="1"/>
            <a:r>
              <a:rPr lang="da-DK" sz="2800" i="1" smtClean="0"/>
              <a:t>property</a:t>
            </a:r>
            <a:r>
              <a:rPr lang="da-DK" sz="2800" smtClean="0"/>
              <a:t> binding</a:t>
            </a:r>
          </a:p>
          <a:p>
            <a:pPr lvl="1"/>
            <a:r>
              <a:rPr lang="da-DK" sz="2800" i="1" smtClean="0"/>
              <a:t>one-way</a:t>
            </a:r>
            <a:r>
              <a:rPr lang="da-DK" sz="2800" smtClean="0"/>
              <a:t> binding</a:t>
            </a:r>
          </a:p>
          <a:p>
            <a:pPr lvl="1"/>
            <a:r>
              <a:rPr lang="da-DK" sz="2800" i="1" smtClean="0"/>
              <a:t>two-way</a:t>
            </a:r>
            <a:r>
              <a:rPr lang="da-DK" sz="2800" smtClean="0"/>
              <a:t> binding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317" y="2106312"/>
            <a:ext cx="49053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data binding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4870623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Template interpolation</a:t>
            </a:r>
          </a:p>
          <a:p>
            <a:pPr lvl="1"/>
            <a:r>
              <a:rPr lang="da-DK" sz="2800" smtClean="0"/>
              <a:t>In template, refer to a property using </a:t>
            </a:r>
            <a:r>
              <a:rPr lang="da-DK" sz="2800" b="1" smtClean="0"/>
              <a:t>{{…}}</a:t>
            </a:r>
            <a:r>
              <a:rPr lang="da-DK" sz="2800" smtClean="0"/>
              <a:t> syntax</a:t>
            </a:r>
          </a:p>
          <a:p>
            <a:pPr lvl="1"/>
            <a:r>
              <a:rPr lang="da-DK" sz="2800" b="1" smtClean="0"/>
              <a:t>{{</a:t>
            </a:r>
            <a:r>
              <a:rPr lang="da-DK" sz="2800" smtClean="0"/>
              <a:t> </a:t>
            </a:r>
            <a:r>
              <a:rPr lang="da-DK" sz="2800" i="1" smtClean="0"/>
              <a:t>nameOfProperty</a:t>
            </a:r>
            <a:r>
              <a:rPr lang="da-DK" sz="2800" smtClean="0"/>
              <a:t> </a:t>
            </a:r>
            <a:r>
              <a:rPr lang="da-DK" sz="2800" b="1" smtClean="0"/>
              <a:t>}}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8102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2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data binding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5049796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Event binding</a:t>
            </a:r>
          </a:p>
          <a:p>
            <a:pPr lvl="1"/>
            <a:r>
              <a:rPr lang="da-DK" sz="2800" smtClean="0"/>
              <a:t>We can bind a </a:t>
            </a:r>
            <a:r>
              <a:rPr lang="da-DK" sz="2800" u="sng" smtClean="0"/>
              <a:t>method</a:t>
            </a:r>
            <a:r>
              <a:rPr lang="da-DK" sz="2800" smtClean="0"/>
              <a:t> to an </a:t>
            </a:r>
            <a:r>
              <a:rPr lang="da-DK" sz="2800" u="sng" smtClean="0"/>
              <a:t>event</a:t>
            </a:r>
            <a:r>
              <a:rPr lang="da-DK" sz="2800" smtClean="0"/>
              <a:t> from an element in the template (e.g. a </a:t>
            </a:r>
            <a:r>
              <a:rPr lang="da-DK" sz="2800" i="1" smtClean="0"/>
              <a:t>button</a:t>
            </a:r>
            <a:r>
              <a:rPr lang="da-DK" sz="2800" smtClean="0"/>
              <a:t>)</a:t>
            </a:r>
          </a:p>
          <a:p>
            <a:pPr lvl="1"/>
            <a:r>
              <a:rPr lang="da-DK" sz="2800" smtClean="0"/>
              <a:t>Method is then an ”event-handler”, often named </a:t>
            </a:r>
            <a:r>
              <a:rPr lang="da-DK" sz="2800" i="1" smtClean="0"/>
              <a:t>On[nameOfEvent]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8102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5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data binding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5315466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Property binding (</a:t>
            </a:r>
            <a:r>
              <a:rPr lang="da-DK" sz="3200" b="1" smtClean="0"/>
              <a:t>@Input</a:t>
            </a:r>
            <a:r>
              <a:rPr lang="da-DK" sz="3200" smtClean="0"/>
              <a:t>)</a:t>
            </a:r>
          </a:p>
          <a:p>
            <a:pPr lvl="1"/>
            <a:r>
              <a:rPr lang="da-DK" sz="2800" smtClean="0"/>
              <a:t>Used for passing data from parent component to child component.</a:t>
            </a:r>
          </a:p>
          <a:p>
            <a:pPr lvl="1"/>
            <a:r>
              <a:rPr lang="da-DK" sz="2800" smtClean="0"/>
              <a:t>In the </a:t>
            </a:r>
            <a:r>
              <a:rPr lang="da-DK" sz="2800" u="sng" smtClean="0"/>
              <a:t>parent</a:t>
            </a:r>
            <a:r>
              <a:rPr lang="da-DK" sz="2800" smtClean="0"/>
              <a:t> component, we use the below syntax in the tag for the </a:t>
            </a:r>
            <a:r>
              <a:rPr lang="da-DK" sz="2800" u="sng" smtClean="0"/>
              <a:t>child</a:t>
            </a:r>
            <a:r>
              <a:rPr lang="da-DK" sz="2800" smtClean="0"/>
              <a:t> component:</a:t>
            </a:r>
          </a:p>
          <a:p>
            <a:pPr lvl="1"/>
            <a:r>
              <a:rPr lang="da-DK" sz="2800" i="1" smtClean="0"/>
              <a:t>[childProp]=”parentProp”</a:t>
            </a:r>
          </a:p>
          <a:p>
            <a:pPr lvl="1"/>
            <a:r>
              <a:rPr lang="da-DK" sz="2800" b="1" smtClean="0">
                <a:solidFill>
                  <a:srgbClr val="FF0000"/>
                </a:solidFill>
              </a:rPr>
              <a:t>NB</a:t>
            </a:r>
            <a:r>
              <a:rPr lang="da-DK" sz="2800" smtClean="0"/>
              <a:t>: Child property must be decorated with </a:t>
            </a:r>
            <a:r>
              <a:rPr lang="da-DK" sz="2800" b="1" smtClean="0"/>
              <a:t>@Input()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189" y="2003002"/>
            <a:ext cx="5408784" cy="338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5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data binding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8" y="1825625"/>
            <a:ext cx="10659763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Event binding (</a:t>
            </a:r>
            <a:r>
              <a:rPr lang="da-DK" sz="3200" b="1" smtClean="0"/>
              <a:t>@Output</a:t>
            </a:r>
            <a:r>
              <a:rPr lang="da-DK" sz="3200" smtClean="0"/>
              <a:t>)</a:t>
            </a:r>
          </a:p>
          <a:p>
            <a:pPr lvl="1"/>
            <a:r>
              <a:rPr lang="da-DK" sz="2800" smtClean="0"/>
              <a:t>Used for passing data from child component to parent component.</a:t>
            </a:r>
          </a:p>
          <a:p>
            <a:pPr lvl="1"/>
            <a:r>
              <a:rPr lang="da-DK" sz="2800" smtClean="0"/>
              <a:t>A bit more involved…</a:t>
            </a:r>
          </a:p>
          <a:p>
            <a:pPr lvl="1"/>
            <a:r>
              <a:rPr lang="da-DK" sz="2800" smtClean="0"/>
              <a:t>In order to notify parent component of e.g. an updated property value, the child component must emit an ”event”.</a:t>
            </a:r>
          </a:p>
        </p:txBody>
      </p:sp>
    </p:spTree>
    <p:extLst>
      <p:ext uri="{BB962C8B-B14F-4D97-AF65-F5344CB8AC3E}">
        <p14:creationId xmlns:p14="http://schemas.microsoft.com/office/powerpoint/2010/main" val="407933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data binding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5204256" cy="3988229"/>
          </a:xfrm>
        </p:spPr>
        <p:txBody>
          <a:bodyPr>
            <a:normAutofit/>
          </a:bodyPr>
          <a:lstStyle/>
          <a:p>
            <a:r>
              <a:rPr lang="da-DK" sz="3200" smtClean="0"/>
              <a:t>In child</a:t>
            </a:r>
          </a:p>
          <a:p>
            <a:pPr lvl="1"/>
            <a:r>
              <a:rPr lang="da-DK" sz="2000" smtClean="0"/>
              <a:t>Child component defines a property of type </a:t>
            </a:r>
            <a:r>
              <a:rPr lang="da-DK" sz="2000" b="1" smtClean="0"/>
              <a:t>EventEmitter</a:t>
            </a:r>
            <a:r>
              <a:rPr lang="da-DK" sz="2000" smtClean="0"/>
              <a:t>.</a:t>
            </a:r>
          </a:p>
          <a:p>
            <a:pPr lvl="1"/>
            <a:r>
              <a:rPr lang="da-DK" sz="2000" b="1" smtClean="0">
                <a:solidFill>
                  <a:srgbClr val="FF0000"/>
                </a:solidFill>
              </a:rPr>
              <a:t>NB:</a:t>
            </a:r>
            <a:r>
              <a:rPr lang="da-DK" sz="2000" smtClean="0"/>
              <a:t> Property must be decorated with the </a:t>
            </a:r>
            <a:r>
              <a:rPr lang="da-DK" sz="2000" b="1" smtClean="0"/>
              <a:t>@Output() </a:t>
            </a:r>
            <a:r>
              <a:rPr lang="da-DK" sz="2000" smtClean="0"/>
              <a:t>decorator</a:t>
            </a:r>
          </a:p>
          <a:p>
            <a:pPr lvl="1"/>
            <a:r>
              <a:rPr lang="da-DK" sz="2000" smtClean="0"/>
              <a:t>Child component implements a </a:t>
            </a:r>
            <a:r>
              <a:rPr lang="da-DK" sz="2000" u="sng" smtClean="0"/>
              <a:t>method</a:t>
            </a:r>
            <a:r>
              <a:rPr lang="da-DK" sz="2000" smtClean="0"/>
              <a:t> which will </a:t>
            </a:r>
            <a:r>
              <a:rPr lang="da-DK" sz="2000" u="sng" smtClean="0"/>
              <a:t>emit</a:t>
            </a:r>
            <a:r>
              <a:rPr lang="da-DK" sz="2000" smtClean="0"/>
              <a:t> the event.</a:t>
            </a:r>
          </a:p>
          <a:p>
            <a:pPr lvl="1"/>
            <a:r>
              <a:rPr lang="da-DK" sz="2000" smtClean="0"/>
              <a:t>Emitting method is called when relevant, and takes a </a:t>
            </a:r>
            <a:r>
              <a:rPr lang="da-DK" sz="2000" u="sng" smtClean="0"/>
              <a:t>value</a:t>
            </a:r>
            <a:r>
              <a:rPr lang="da-DK" sz="2000" smtClean="0"/>
              <a:t> as argument</a:t>
            </a:r>
          </a:p>
          <a:p>
            <a:pPr lvl="1"/>
            <a:r>
              <a:rPr lang="da-DK" sz="2000" smtClean="0"/>
              <a:t>The value may be of any relevant type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6526426" y="1690688"/>
            <a:ext cx="5175423" cy="412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3200" smtClean="0"/>
              <a:t>In parent</a:t>
            </a:r>
          </a:p>
          <a:p>
            <a:pPr lvl="1"/>
            <a:r>
              <a:rPr lang="da-DK" sz="2000" smtClean="0"/>
              <a:t>In template, the parent defines an </a:t>
            </a:r>
            <a:r>
              <a:rPr lang="da-DK" sz="2000" u="sng" smtClean="0"/>
              <a:t>event binding</a:t>
            </a:r>
            <a:r>
              <a:rPr lang="da-DK" sz="2000" smtClean="0"/>
              <a:t> in the child tag.</a:t>
            </a:r>
          </a:p>
          <a:p>
            <a:pPr lvl="1"/>
            <a:r>
              <a:rPr lang="da-DK" sz="2000" smtClean="0"/>
              <a:t>The event binding binds to the property of type </a:t>
            </a:r>
            <a:r>
              <a:rPr lang="da-DK" sz="2000" b="1" smtClean="0"/>
              <a:t>EventEmitter</a:t>
            </a:r>
            <a:r>
              <a:rPr lang="da-DK" sz="2000" smtClean="0"/>
              <a:t> defined in the </a:t>
            </a:r>
            <a:r>
              <a:rPr lang="da-DK" sz="2000" u="sng" smtClean="0"/>
              <a:t>child</a:t>
            </a:r>
            <a:r>
              <a:rPr lang="da-DK" sz="2000" smtClean="0"/>
              <a:t> component</a:t>
            </a:r>
          </a:p>
          <a:p>
            <a:pPr lvl="1"/>
            <a:r>
              <a:rPr lang="da-DK" sz="2000" smtClean="0"/>
              <a:t>The binding binds to a method defined in the </a:t>
            </a:r>
            <a:r>
              <a:rPr lang="da-DK" sz="2000" u="sng" smtClean="0"/>
              <a:t>parent</a:t>
            </a:r>
            <a:r>
              <a:rPr lang="da-DK" sz="2000" smtClean="0"/>
              <a:t>, which is called with the argu-ment provided by the child</a:t>
            </a:r>
          </a:p>
          <a:p>
            <a:pPr lvl="1"/>
            <a:r>
              <a:rPr lang="da-DK" sz="2000" smtClean="0"/>
              <a:t>The bound-to method in the parent does what it needs to do…</a:t>
            </a:r>
          </a:p>
        </p:txBody>
      </p:sp>
    </p:spTree>
    <p:extLst>
      <p:ext uri="{BB962C8B-B14F-4D97-AF65-F5344CB8AC3E}">
        <p14:creationId xmlns:p14="http://schemas.microsoft.com/office/powerpoint/2010/main" val="16927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data binding</a:t>
            </a:r>
            <a:endParaRPr lang="da-DK" b="1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535" y="1785551"/>
            <a:ext cx="8074930" cy="479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4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data binding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5933304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Two-way data binding</a:t>
            </a:r>
          </a:p>
          <a:p>
            <a:pPr lvl="1"/>
            <a:r>
              <a:rPr lang="da-DK" sz="2800" smtClean="0"/>
              <a:t>When is it relevant? When e.g. an input form is used to received data from the user.</a:t>
            </a:r>
          </a:p>
          <a:p>
            <a:pPr lvl="1"/>
            <a:r>
              <a:rPr lang="da-DK" sz="2800" smtClean="0"/>
              <a:t>Data needs to be ”pushed” from the form into the component</a:t>
            </a:r>
          </a:p>
          <a:p>
            <a:pPr lvl="1"/>
            <a:r>
              <a:rPr lang="da-DK" sz="2800" smtClean="0"/>
              <a:t>Uses the ”banana-in-a-box” syntax: </a:t>
            </a:r>
            <a:r>
              <a:rPr lang="da-DK" sz="2800" b="1" smtClean="0"/>
              <a:t>[(ngModel)]=”propName”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065" y="2347783"/>
            <a:ext cx="5002047" cy="238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services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183130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A </a:t>
            </a:r>
            <a:r>
              <a:rPr lang="da-DK" sz="3200" b="1" smtClean="0"/>
              <a:t>service</a:t>
            </a:r>
            <a:r>
              <a:rPr lang="da-DK" sz="3200" smtClean="0"/>
              <a:t> is just a </a:t>
            </a:r>
            <a:r>
              <a:rPr lang="da-DK" sz="3200" b="1" smtClean="0"/>
              <a:t>TypeScript</a:t>
            </a:r>
            <a:r>
              <a:rPr lang="da-DK" sz="3200" smtClean="0"/>
              <a:t> class, which contains some sort of functionality we which to share </a:t>
            </a:r>
            <a:r>
              <a:rPr lang="da-DK" sz="3200" u="sng" smtClean="0"/>
              <a:t>across</a:t>
            </a:r>
            <a:r>
              <a:rPr lang="da-DK" sz="3200" smtClean="0"/>
              <a:t> components.</a:t>
            </a:r>
          </a:p>
          <a:p>
            <a:r>
              <a:rPr lang="da-DK" sz="3200" smtClean="0"/>
              <a:t>Services can be seen as a form of ”model layer” for an Angular app, whereas components are more like the ”view-model layer”</a:t>
            </a:r>
          </a:p>
          <a:p>
            <a:r>
              <a:rPr lang="da-DK" sz="3200" smtClean="0"/>
              <a:t>Services can contain </a:t>
            </a:r>
            <a:r>
              <a:rPr lang="da-DK" sz="3200" u="sng" smtClean="0"/>
              <a:t>model data</a:t>
            </a:r>
            <a:r>
              <a:rPr lang="da-DK" sz="3200" smtClean="0"/>
              <a:t> and/or </a:t>
            </a:r>
            <a:r>
              <a:rPr lang="da-DK" sz="3200" u="sng" smtClean="0"/>
              <a:t>business logic methods</a:t>
            </a:r>
            <a:r>
              <a:rPr lang="da-DK" sz="3200" smtClean="0"/>
              <a:t>.</a:t>
            </a:r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337680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what is it?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919548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Central unit of functionality is a </a:t>
            </a:r>
            <a:r>
              <a:rPr lang="da-DK" sz="3200" b="1" smtClean="0"/>
              <a:t>component</a:t>
            </a:r>
          </a:p>
          <a:p>
            <a:r>
              <a:rPr lang="da-DK" sz="3200" smtClean="0"/>
              <a:t>A </a:t>
            </a:r>
            <a:r>
              <a:rPr lang="da-DK" sz="3200" b="1" smtClean="0"/>
              <a:t>module</a:t>
            </a:r>
            <a:r>
              <a:rPr lang="da-DK" sz="3200" smtClean="0"/>
              <a:t> consists of a set of components; your own App is (usually) a single module</a:t>
            </a:r>
            <a:endParaRPr lang="da-DK" sz="2800" smtClean="0"/>
          </a:p>
          <a:p>
            <a:r>
              <a:rPr lang="da-DK" sz="3200" smtClean="0"/>
              <a:t>A component is made up of a set of files</a:t>
            </a:r>
          </a:p>
          <a:p>
            <a:pPr lvl="1"/>
            <a:r>
              <a:rPr lang="da-DK" sz="2800" smtClean="0"/>
              <a:t>A </a:t>
            </a:r>
            <a:r>
              <a:rPr lang="da-DK" sz="2800" b="1" smtClean="0"/>
              <a:t>template</a:t>
            </a:r>
            <a:r>
              <a:rPr lang="da-DK" sz="2800" smtClean="0"/>
              <a:t> file: contains HTML-like markup defining the </a:t>
            </a:r>
            <a:r>
              <a:rPr lang="da-DK" sz="2800" u="sng" smtClean="0"/>
              <a:t>presentation</a:t>
            </a:r>
            <a:r>
              <a:rPr lang="da-DK" sz="2800" smtClean="0"/>
              <a:t> of component</a:t>
            </a:r>
          </a:p>
          <a:p>
            <a:pPr lvl="1"/>
            <a:r>
              <a:rPr lang="da-DK" sz="2800" smtClean="0"/>
              <a:t>A </a:t>
            </a:r>
            <a:r>
              <a:rPr lang="da-DK" sz="2800" b="1" smtClean="0"/>
              <a:t>class</a:t>
            </a:r>
            <a:r>
              <a:rPr lang="da-DK" sz="2800" smtClean="0"/>
              <a:t> file: contain a TypeScript class defining the </a:t>
            </a:r>
            <a:r>
              <a:rPr lang="da-DK" sz="2800" u="sng" smtClean="0"/>
              <a:t>logic</a:t>
            </a:r>
            <a:r>
              <a:rPr lang="da-DK" sz="2800" smtClean="0"/>
              <a:t> for the component</a:t>
            </a:r>
          </a:p>
          <a:p>
            <a:pPr lvl="1"/>
            <a:r>
              <a:rPr lang="da-DK" sz="2800" smtClean="0"/>
              <a:t>A </a:t>
            </a:r>
            <a:r>
              <a:rPr lang="da-DK" sz="2800" b="1" smtClean="0"/>
              <a:t>style</a:t>
            </a:r>
            <a:r>
              <a:rPr lang="da-DK" sz="2800" smtClean="0"/>
              <a:t> file: contains component-specific CSS </a:t>
            </a:r>
            <a:r>
              <a:rPr lang="da-DK" sz="2800" u="sng" smtClean="0"/>
              <a:t>styling</a:t>
            </a:r>
            <a:r>
              <a:rPr lang="da-DK" sz="28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314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services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183130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Services which </a:t>
            </a:r>
            <a:r>
              <a:rPr lang="da-DK" sz="3200" u="sng" smtClean="0"/>
              <a:t>only</a:t>
            </a:r>
            <a:r>
              <a:rPr lang="da-DK" sz="3200" smtClean="0"/>
              <a:t> contain methods – i.e. no properties, and thus no state – are simple to use</a:t>
            </a:r>
          </a:p>
          <a:p>
            <a:r>
              <a:rPr lang="da-DK" sz="3200" smtClean="0"/>
              <a:t>Services which (also) contain data are a bit more complex to manage.</a:t>
            </a:r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323368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services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77649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A service can be </a:t>
            </a:r>
            <a:r>
              <a:rPr lang="da-DK" sz="3200" u="sng" smtClean="0"/>
              <a:t>created</a:t>
            </a:r>
            <a:r>
              <a:rPr lang="da-DK" sz="3200" smtClean="0"/>
              <a:t> using the Angular CLI:</a:t>
            </a:r>
          </a:p>
          <a:p>
            <a:r>
              <a:rPr lang="da-DK" sz="3200" smtClean="0"/>
              <a:t>Run </a:t>
            </a:r>
            <a:r>
              <a:rPr lang="da-DK" sz="3200" b="1">
                <a:solidFill>
                  <a:srgbClr val="00B0F0"/>
                </a:solidFill>
              </a:rPr>
              <a:t>&gt; ng </a:t>
            </a:r>
            <a:r>
              <a:rPr lang="da-DK" sz="3200" b="1" smtClean="0">
                <a:solidFill>
                  <a:srgbClr val="00B0F0"/>
                </a:solidFill>
              </a:rPr>
              <a:t>g s </a:t>
            </a:r>
            <a:r>
              <a:rPr lang="da-DK" sz="3200" b="1" i="1" smtClean="0">
                <a:solidFill>
                  <a:srgbClr val="00B0F0"/>
                </a:solidFill>
              </a:rPr>
              <a:t>nameOfService</a:t>
            </a:r>
            <a:endParaRPr lang="da-DK" sz="3200" i="1" smtClean="0"/>
          </a:p>
          <a:p>
            <a:r>
              <a:rPr lang="da-DK" sz="3200" smtClean="0"/>
              <a:t>Will create the file </a:t>
            </a:r>
            <a:r>
              <a:rPr lang="da-DK" sz="3200" b="1" smtClean="0"/>
              <a:t>nameOfService.service.ts</a:t>
            </a:r>
            <a:r>
              <a:rPr lang="da-DK" sz="3200" smtClean="0"/>
              <a:t>, in the </a:t>
            </a:r>
            <a:r>
              <a:rPr lang="da-DK" sz="3200" b="1" smtClean="0"/>
              <a:t>/src/app </a:t>
            </a:r>
            <a:r>
              <a:rPr lang="da-DK" sz="3200" smtClean="0"/>
              <a:t>folder.</a:t>
            </a:r>
          </a:p>
          <a:p>
            <a:r>
              <a:rPr lang="da-DK" sz="3200" smtClean="0"/>
              <a:t>Service class is decorated with the </a:t>
            </a:r>
            <a:r>
              <a:rPr lang="da-DK" sz="3200" b="1" smtClean="0"/>
              <a:t>@Injectable </a:t>
            </a:r>
            <a:r>
              <a:rPr lang="da-DK" sz="3200" smtClean="0"/>
              <a:t>decorator</a:t>
            </a:r>
          </a:p>
        </p:txBody>
      </p:sp>
    </p:spTree>
    <p:extLst>
      <p:ext uri="{BB962C8B-B14F-4D97-AF65-F5344CB8AC3E}">
        <p14:creationId xmlns:p14="http://schemas.microsoft.com/office/powerpoint/2010/main" val="982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content of </a:t>
            </a:r>
            <a:r>
              <a:rPr lang="da-DK" b="1" i="1" smtClean="0"/>
              <a:t>firstService.service.ts</a:t>
            </a:r>
            <a:endParaRPr lang="da-DK" b="1" i="1"/>
          </a:p>
        </p:txBody>
      </p:sp>
      <p:sp>
        <p:nvSpPr>
          <p:cNvPr id="4" name="Tekstfelt 3"/>
          <p:cNvSpPr txBox="1"/>
          <p:nvPr/>
        </p:nvSpPr>
        <p:spPr>
          <a:xfrm>
            <a:off x="1023551" y="1999607"/>
            <a:ext cx="9646508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Injectable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Injectable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  providedIn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'root'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FirstServiceService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() { }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600"/>
          </a:p>
        </p:txBody>
      </p:sp>
    </p:spTree>
    <p:extLst>
      <p:ext uri="{BB962C8B-B14F-4D97-AF65-F5344CB8AC3E}">
        <p14:creationId xmlns:p14="http://schemas.microsoft.com/office/powerpoint/2010/main" val="412962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services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615616" cy="4340398"/>
          </a:xfrm>
        </p:spPr>
        <p:txBody>
          <a:bodyPr>
            <a:normAutofit/>
          </a:bodyPr>
          <a:lstStyle/>
          <a:p>
            <a:r>
              <a:rPr lang="da-DK" sz="3200" b="1" smtClean="0">
                <a:solidFill>
                  <a:srgbClr val="FF0000"/>
                </a:solidFill>
              </a:rPr>
              <a:t>NB:</a:t>
            </a:r>
            <a:r>
              <a:rPr lang="da-DK" sz="3200" smtClean="0"/>
              <a:t> A service is </a:t>
            </a:r>
            <a:r>
              <a:rPr lang="da-DK" sz="3200" u="sng" smtClean="0"/>
              <a:t>not</a:t>
            </a:r>
            <a:r>
              <a:rPr lang="da-DK" sz="3200" smtClean="0"/>
              <a:t> used by directly creating new objects of the service class type!</a:t>
            </a:r>
          </a:p>
          <a:p>
            <a:r>
              <a:rPr lang="da-DK" sz="3200" smtClean="0"/>
              <a:t>Instead, service objects are </a:t>
            </a:r>
            <a:r>
              <a:rPr lang="da-DK" sz="3200" u="sng" smtClean="0"/>
              <a:t>injected</a:t>
            </a:r>
            <a:r>
              <a:rPr lang="da-DK" sz="3200" smtClean="0"/>
              <a:t> into components</a:t>
            </a:r>
          </a:p>
          <a:p>
            <a:r>
              <a:rPr lang="da-DK" sz="3200" smtClean="0"/>
              <a:t>First step is to register the service as a ”provider” at a proper level in the component tree; often we will just register it at the ”root” of the component tree.</a:t>
            </a:r>
          </a:p>
          <a:p>
            <a:r>
              <a:rPr lang="da-DK" sz="3200" b="1" smtClean="0">
                <a:solidFill>
                  <a:srgbClr val="FF0000"/>
                </a:solidFill>
              </a:rPr>
              <a:t>NB:</a:t>
            </a:r>
            <a:r>
              <a:rPr lang="da-DK" sz="3200" smtClean="0"/>
              <a:t> All components will now share </a:t>
            </a:r>
            <a:r>
              <a:rPr lang="da-DK" sz="3200" u="sng" smtClean="0"/>
              <a:t>the same instance </a:t>
            </a:r>
            <a:r>
              <a:rPr lang="da-DK" sz="3200" smtClean="0"/>
              <a:t>of the service object! </a:t>
            </a:r>
          </a:p>
        </p:txBody>
      </p:sp>
    </p:spTree>
    <p:extLst>
      <p:ext uri="{BB962C8B-B14F-4D97-AF65-F5344CB8AC3E}">
        <p14:creationId xmlns:p14="http://schemas.microsoft.com/office/powerpoint/2010/main" val="13048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data binding</a:t>
            </a:r>
            <a:endParaRPr lang="da-DK" b="1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94" y="1755947"/>
            <a:ext cx="76390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6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content of </a:t>
            </a:r>
            <a:r>
              <a:rPr lang="da-DK" b="1" i="1" smtClean="0"/>
              <a:t>app.module.ts</a:t>
            </a:r>
            <a:endParaRPr lang="da-DK" b="1" i="1"/>
          </a:p>
        </p:txBody>
      </p:sp>
      <p:sp>
        <p:nvSpPr>
          <p:cNvPr id="4" name="Tekstfelt 3"/>
          <p:cNvSpPr txBox="1"/>
          <p:nvPr/>
        </p:nvSpPr>
        <p:spPr>
          <a:xfrm>
            <a:off x="1023551" y="1999607"/>
            <a:ext cx="9646508" cy="44012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NgModule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'./app.component'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FirstCompComponent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'./first-comp/first-comp.component'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FirstServiceService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'./first-service.service'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NgModule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declarations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  AppComponent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  FirstCompComponent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],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imports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  BrowserModule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],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providers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FirstServiceService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bootstrap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</a:p>
          <a:p>
            <a:endParaRPr lang="da-DK" sz="1400"/>
          </a:p>
        </p:txBody>
      </p:sp>
      <p:sp>
        <p:nvSpPr>
          <p:cNvPr id="5" name="Afrundet rektangel 4"/>
          <p:cNvSpPr/>
          <p:nvPr/>
        </p:nvSpPr>
        <p:spPr>
          <a:xfrm>
            <a:off x="1023551" y="3070653"/>
            <a:ext cx="6260757" cy="32127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1023551" y="5193956"/>
            <a:ext cx="3597877" cy="32127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229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services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615616" cy="2085289"/>
          </a:xfrm>
        </p:spPr>
        <p:txBody>
          <a:bodyPr>
            <a:normAutofit/>
          </a:bodyPr>
          <a:lstStyle/>
          <a:p>
            <a:r>
              <a:rPr lang="da-DK" sz="3200" smtClean="0"/>
              <a:t>When service is registered, component can now use the (shared) service object.</a:t>
            </a:r>
          </a:p>
          <a:p>
            <a:r>
              <a:rPr lang="da-DK" sz="3200" smtClean="0"/>
              <a:t>Service object is now a parameter to component class constructor (service class must also be imported):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924697" y="4378283"/>
            <a:ext cx="9646508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4EC9B0"/>
                </a:solidFill>
                <a:latin typeface="Consolas" panose="020B0609020204030204" pitchFamily="49" charset="0"/>
              </a:rPr>
              <a:t>FirstCompComponent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smtClean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theService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>
                <a:solidFill>
                  <a:srgbClr val="4EC9B0"/>
                </a:solidFill>
                <a:latin typeface="Consolas" panose="020B0609020204030204" pitchFamily="49" charset="0"/>
              </a:rPr>
              <a:t>FirstServiceService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55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044" y="248937"/>
            <a:ext cx="7368176" cy="631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5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66942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First step is to install the </a:t>
            </a:r>
            <a:r>
              <a:rPr lang="da-DK" sz="3200" b="1" smtClean="0"/>
              <a:t>Angular CL</a:t>
            </a:r>
            <a:r>
              <a:rPr lang="da-DK" sz="3200" smtClean="0"/>
              <a:t>I (CLI: Command-Line Interface)</a:t>
            </a:r>
          </a:p>
          <a:p>
            <a:r>
              <a:rPr lang="da-DK" sz="3200" b="1" smtClean="0">
                <a:solidFill>
                  <a:srgbClr val="00B0F0"/>
                </a:solidFill>
              </a:rPr>
              <a:t>&gt; npm install -g @angular/cli</a:t>
            </a:r>
          </a:p>
          <a:p>
            <a:r>
              <a:rPr lang="da-DK" sz="3200" smtClean="0"/>
              <a:t>It will take a while…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88745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getting started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343767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Once we have installed the Angular CLI, we can use it for </a:t>
            </a:r>
            <a:r>
              <a:rPr lang="da-DK" sz="3200"/>
              <a:t>generating (a </a:t>
            </a:r>
            <a:r>
              <a:rPr lang="da-DK" sz="3200" smtClean="0"/>
              <a:t>scaffolding for) </a:t>
            </a:r>
            <a:r>
              <a:rPr lang="da-DK" sz="3200" b="1" smtClean="0"/>
              <a:t>Angular </a:t>
            </a:r>
            <a:r>
              <a:rPr lang="da-DK" sz="3200" smtClean="0"/>
              <a:t>apps</a:t>
            </a:r>
          </a:p>
          <a:p>
            <a:r>
              <a:rPr lang="da-DK" sz="3200" smtClean="0"/>
              <a:t>Go to the folder in which you want to keep </a:t>
            </a:r>
            <a:r>
              <a:rPr lang="da-DK" sz="3200" b="1" smtClean="0"/>
              <a:t>Angular</a:t>
            </a:r>
            <a:r>
              <a:rPr lang="da-DK" sz="3200" smtClean="0"/>
              <a:t> apps (NB: </a:t>
            </a:r>
            <a:r>
              <a:rPr lang="da-DK" sz="3200" u="sng" smtClean="0"/>
              <a:t>not</a:t>
            </a:r>
            <a:r>
              <a:rPr lang="da-DK" sz="3200" smtClean="0"/>
              <a:t> the folder for the specific app; this will be generated for you)</a:t>
            </a:r>
          </a:p>
          <a:p>
            <a:r>
              <a:rPr lang="da-DK" sz="3200" smtClean="0"/>
              <a:t>Now do:</a:t>
            </a:r>
          </a:p>
          <a:p>
            <a:r>
              <a:rPr lang="da-DK" sz="3200" b="1" smtClean="0">
                <a:solidFill>
                  <a:srgbClr val="00B0F0"/>
                </a:solidFill>
              </a:rPr>
              <a:t>&gt; ng new </a:t>
            </a:r>
            <a:r>
              <a:rPr lang="da-DK" sz="3200" b="1" i="1" smtClean="0">
                <a:solidFill>
                  <a:srgbClr val="00B0F0"/>
                </a:solidFill>
              </a:rPr>
              <a:t>appname</a:t>
            </a:r>
          </a:p>
        </p:txBody>
      </p:sp>
    </p:spTree>
    <p:extLst>
      <p:ext uri="{BB962C8B-B14F-4D97-AF65-F5344CB8AC3E}">
        <p14:creationId xmlns:p14="http://schemas.microsoft.com/office/powerpoint/2010/main" val="142942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getting started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999249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Now do:</a:t>
            </a:r>
          </a:p>
          <a:p>
            <a:r>
              <a:rPr lang="da-DK" sz="3200" b="1" smtClean="0">
                <a:solidFill>
                  <a:srgbClr val="00B0F0"/>
                </a:solidFill>
              </a:rPr>
              <a:t>&gt; ng new </a:t>
            </a:r>
            <a:r>
              <a:rPr lang="da-DK" sz="3200" b="1" i="1">
                <a:solidFill>
                  <a:srgbClr val="00B0F0"/>
                </a:solidFill>
              </a:rPr>
              <a:t>appname </a:t>
            </a:r>
            <a:endParaRPr lang="da-DK" sz="3200" b="1" i="1" smtClean="0">
              <a:solidFill>
                <a:srgbClr val="00B0F0"/>
              </a:solidFill>
            </a:endParaRPr>
          </a:p>
          <a:p>
            <a:r>
              <a:rPr lang="da-DK" sz="3200" b="1" smtClean="0"/>
              <a:t>NB</a:t>
            </a:r>
            <a:r>
              <a:rPr lang="da-DK" sz="3200" smtClean="0"/>
              <a:t>: You should put the specific name of your app instead of </a:t>
            </a:r>
            <a:r>
              <a:rPr lang="da-DK" sz="3200" i="1" smtClean="0"/>
              <a:t>appname</a:t>
            </a:r>
          </a:p>
          <a:p>
            <a:r>
              <a:rPr lang="da-DK" sz="3200" b="1"/>
              <a:t>NB</a:t>
            </a:r>
            <a:r>
              <a:rPr lang="da-DK" sz="3200"/>
              <a:t>: </a:t>
            </a:r>
            <a:r>
              <a:rPr lang="da-DK" sz="3200" smtClean="0"/>
              <a:t>You are prompted twice for a choice; just type </a:t>
            </a:r>
            <a:r>
              <a:rPr lang="da-DK" sz="3200" b="1" smtClean="0"/>
              <a:t>return</a:t>
            </a:r>
            <a:r>
              <a:rPr lang="da-DK" sz="3200" smtClean="0"/>
              <a:t> for both choices</a:t>
            </a:r>
            <a:endParaRPr lang="da-DK" sz="3200" i="1"/>
          </a:p>
          <a:p>
            <a:r>
              <a:rPr lang="da-DK" sz="3200" smtClean="0">
                <a:sym typeface="Wingdings" panose="05000000000000000000" pitchFamily="2" charset="2"/>
              </a:rPr>
              <a:t>A folder with the same name as your app is generated</a:t>
            </a:r>
            <a:r>
              <a:rPr lang="da-DK" sz="3200">
                <a:sym typeface="Wingdings" panose="05000000000000000000" pitchFamily="2" charset="2"/>
              </a:rPr>
              <a:t>.</a:t>
            </a:r>
            <a:endParaRPr lang="da-DK" sz="320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8484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3950042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Open the newly created folder in </a:t>
            </a:r>
            <a:r>
              <a:rPr lang="da-DK" sz="3200" b="1" smtClean="0"/>
              <a:t>Visual Studio Code</a:t>
            </a:r>
          </a:p>
          <a:p>
            <a:r>
              <a:rPr lang="da-DK" sz="3200" smtClean="0"/>
              <a:t>Should looks similar to this (this is an app named </a:t>
            </a:r>
            <a:r>
              <a:rPr lang="da-DK" sz="3200" b="1" smtClean="0"/>
              <a:t>firstApp</a:t>
            </a:r>
            <a:r>
              <a:rPr lang="da-DK" sz="3200" smtClean="0"/>
              <a:t>):</a:t>
            </a: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344" y="1044145"/>
            <a:ext cx="5059878" cy="48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4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6289</TotalTime>
  <Words>1705</Words>
  <Application>Microsoft Office PowerPoint</Application>
  <PresentationFormat>Widescreen</PresentationFormat>
  <Paragraphs>265</Paragraphs>
  <Slides>46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Wingdings</vt:lpstr>
      <vt:lpstr>Office-tema</vt:lpstr>
      <vt:lpstr>Angular</vt:lpstr>
      <vt:lpstr>Credits</vt:lpstr>
      <vt:lpstr>Angular – what is it?</vt:lpstr>
      <vt:lpstr>Angular – what is it?</vt:lpstr>
      <vt:lpstr>PowerPoint-præsentation</vt:lpstr>
      <vt:lpstr>Angular – getting started</vt:lpstr>
      <vt:lpstr>Angular – getting started</vt:lpstr>
      <vt:lpstr>Angular – getting started</vt:lpstr>
      <vt:lpstr>Angular – getting started</vt:lpstr>
      <vt:lpstr>Angular – getting started</vt:lpstr>
      <vt:lpstr>Angular – getting started</vt:lpstr>
      <vt:lpstr>Angular – getting started</vt:lpstr>
      <vt:lpstr>Angular – getting started</vt:lpstr>
      <vt:lpstr>Angular – getting started</vt:lpstr>
      <vt:lpstr>Angular – initial content of app.component.ts</vt:lpstr>
      <vt:lpstr>Angular – getting started</vt:lpstr>
      <vt:lpstr>Angular – content of index.html</vt:lpstr>
      <vt:lpstr>Angular – content of app.modules.ts</vt:lpstr>
      <vt:lpstr>Angular – content of main.ts</vt:lpstr>
      <vt:lpstr>Angular – getting started</vt:lpstr>
      <vt:lpstr>Angular – getting started</vt:lpstr>
      <vt:lpstr>Angular – using Bootstrap for styling</vt:lpstr>
      <vt:lpstr>Angular – creating a new component</vt:lpstr>
      <vt:lpstr>Angular – content of /src/app/FirstComp</vt:lpstr>
      <vt:lpstr>Angular – creating a new component</vt:lpstr>
      <vt:lpstr>Angular – creating a new component</vt:lpstr>
      <vt:lpstr>Angular – creating a new component</vt:lpstr>
      <vt:lpstr>PowerPoint-præsentation</vt:lpstr>
      <vt:lpstr>Angular – data binding</vt:lpstr>
      <vt:lpstr>Angular – data binding</vt:lpstr>
      <vt:lpstr>Angular – data binding</vt:lpstr>
      <vt:lpstr>Angular – data binding</vt:lpstr>
      <vt:lpstr>Angular – data binding</vt:lpstr>
      <vt:lpstr>Angular – data binding</vt:lpstr>
      <vt:lpstr>Angular – data binding</vt:lpstr>
      <vt:lpstr>Angular – data binding</vt:lpstr>
      <vt:lpstr>Angular – data binding</vt:lpstr>
      <vt:lpstr>Angular – data binding</vt:lpstr>
      <vt:lpstr>Angular – services</vt:lpstr>
      <vt:lpstr>Angular – services</vt:lpstr>
      <vt:lpstr>Angular – services</vt:lpstr>
      <vt:lpstr>Angular – content of firstService.service.ts</vt:lpstr>
      <vt:lpstr>Angular – services</vt:lpstr>
      <vt:lpstr>Angular – data binding</vt:lpstr>
      <vt:lpstr>Angular – content of app.module.ts</vt:lpstr>
      <vt:lpstr>Angular – services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Construction</dc:title>
  <dc:creator>Per Laursen</dc:creator>
  <cp:lastModifiedBy>Per Laursen</cp:lastModifiedBy>
  <cp:revision>243</cp:revision>
  <dcterms:created xsi:type="dcterms:W3CDTF">2018-12-07T10:20:59Z</dcterms:created>
  <dcterms:modified xsi:type="dcterms:W3CDTF">2019-04-03T18:53:33Z</dcterms:modified>
</cp:coreProperties>
</file>